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441C4BE-9B49-013D-F94E-8BEC5695B5BC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t>Impuls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0AF4F3B-CC44-88E4-4004-9C1E7369DCC6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t>Impuls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450A367-7BD4-F926-55B6-BF2FE194B6EC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05223188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2020500516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t>Impuls 2 Aussage 1</a:t>
            </a:r>
          </a:p>
        </p:txBody>
      </p:sp>
      <p:sp>
        <p:nvSpPr>
          <p:cNvPr id="1272748277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3CBC93-F926-314C-6123-062FB879FDF4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3567066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30680658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 sz="1200" b="0" i="0" u="none" strike="noStrike" cap="none" spc="0">
                <a:solidFill>
                  <a:schemeClr val="tx1"/>
                </a:solidFill>
                <a:latin typeface="Aptos"/>
                <a:ea typeface="Arial"/>
                <a:cs typeface="Arial"/>
              </a:rPr>
              <a:t>Impuls 2 Aussage 2</a:t>
            </a:r>
            <a:endParaRPr sz="1200"/>
          </a:p>
        </p:txBody>
      </p:sp>
      <p:sp>
        <p:nvSpPr>
          <p:cNvPr id="1772927816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EA6987D-E31C-823B-0E1A-A71B1CB07DB4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91774007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295928254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 sz="1200" b="0" i="0" u="none" strike="noStrike" cap="none" spc="0">
                <a:solidFill>
                  <a:schemeClr val="tx1"/>
                </a:solidFill>
                <a:latin typeface="Aptos"/>
                <a:ea typeface="Arial"/>
                <a:cs typeface="Arial"/>
              </a:rPr>
              <a:t>Impuls 2 Aussage 3</a:t>
            </a:r>
            <a:endParaRPr sz="1200"/>
          </a:p>
        </p:txBody>
      </p:sp>
      <p:sp>
        <p:nvSpPr>
          <p:cNvPr id="848301371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83DC2CC-4CB5-1DCC-AB92-815747399D58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9971807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7062251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 sz="1200" b="0" i="0" u="none" strike="noStrike" cap="none" spc="0">
                <a:solidFill>
                  <a:schemeClr val="tx1"/>
                </a:solidFill>
                <a:latin typeface="Aptos"/>
                <a:ea typeface="Arial"/>
                <a:cs typeface="Arial"/>
              </a:rPr>
              <a:t>Impuls 2 Aussage 4</a:t>
            </a:r>
            <a:endParaRPr sz="1200"/>
          </a:p>
        </p:txBody>
      </p:sp>
      <p:sp>
        <p:nvSpPr>
          <p:cNvPr id="27853821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4A20311-4380-D1A0-DCA3-E235F4EDAF03}" type="slidenum">
              <a:rPr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32349480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903863364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 sz="1200" b="0" i="0" u="none" strike="noStrike" cap="none" spc="0">
                <a:solidFill>
                  <a:schemeClr val="tx1"/>
                </a:solidFill>
                <a:latin typeface="Aptos"/>
                <a:ea typeface="Arial"/>
                <a:cs typeface="Arial"/>
              </a:rPr>
              <a:t>Impuls 2 Aussage 5</a:t>
            </a:r>
            <a:endParaRPr sz="1200"/>
          </a:p>
        </p:txBody>
      </p:sp>
      <p:sp>
        <p:nvSpPr>
          <p:cNvPr id="23828156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8EC7E16-5213-79E9-D1BE-3321FB58EC6F}" type="slidenum">
              <a:rPr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55850239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45800610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t>Plenum Variante 1 und 2</a:t>
            </a:r>
          </a:p>
        </p:txBody>
      </p:sp>
      <p:sp>
        <p:nvSpPr>
          <p:cNvPr id="1170244411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9567722-EE48-75D2-2C15-650C49FC5583}" type="slidenum">
              <a:rPr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Weblek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Titel Weblektion</a:t>
            </a:r>
            <a:endParaRPr/>
          </a:p>
        </p:txBody>
      </p:sp>
      <p:sp>
        <p:nvSpPr>
          <p:cNvPr id="11" name="Rechteck 10"/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Freeform 16"/>
          <p:cNvSpPr/>
          <p:nvPr userDrawn="1"/>
        </p:nvSpPr>
        <p:spPr bwMode="auto">
          <a:xfrm>
            <a:off x="1182589" y="2108202"/>
            <a:ext cx="2853929" cy="336766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noFill/>
          <a:ln w="38100" cap="sq">
            <a:solidFill>
              <a:schemeClr val="accent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Textfeld 19"/>
          <p:cNvSpPr txBox="1"/>
          <p:nvPr userDrawn="1"/>
        </p:nvSpPr>
        <p:spPr bwMode="auto">
          <a:xfrm>
            <a:off x="1182589" y="4823423"/>
            <a:ext cx="2853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2000" b="1">
                <a:latin typeface="Atkinson Hyperlegible"/>
              </a:rPr>
              <a:t>Scanne den QR-Code</a:t>
            </a:r>
            <a:endParaRPr/>
          </a:p>
        </p:txBody>
      </p:sp>
      <p:grpSp>
        <p:nvGrpSpPr>
          <p:cNvPr id="36" name="Gruppieren 35"/>
          <p:cNvGrpSpPr/>
          <p:nvPr userDrawn="1"/>
        </p:nvGrpSpPr>
        <p:grpSpPr bwMode="auto">
          <a:xfrm>
            <a:off x="5478050" y="2706930"/>
            <a:ext cx="5355080" cy="734231"/>
            <a:chOff x="5478050" y="2964569"/>
            <a:chExt cx="5355080" cy="734231"/>
          </a:xfrm>
        </p:grpSpPr>
        <p:pic>
          <p:nvPicPr>
            <p:cNvPr id="8" name="Grafik 7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/>
          </p:blipFill>
          <p:spPr bwMode="auto">
            <a:xfrm>
              <a:off x="5478050" y="2964569"/>
              <a:ext cx="733292" cy="734231"/>
            </a:xfrm>
            <a:prstGeom prst="rect">
              <a:avLst/>
            </a:prstGeom>
          </p:spPr>
        </p:pic>
        <p:grpSp>
          <p:nvGrpSpPr>
            <p:cNvPr id="35" name="Gruppieren 34"/>
            <p:cNvGrpSpPr/>
            <p:nvPr userDrawn="1"/>
          </p:nvGrpSpPr>
          <p:grpSpPr bwMode="auto">
            <a:xfrm>
              <a:off x="6226390" y="2986605"/>
              <a:ext cx="4606740" cy="690158"/>
              <a:chOff x="6226390" y="3011963"/>
              <a:chExt cx="4606740" cy="690158"/>
            </a:xfrm>
          </p:grpSpPr>
          <p:sp>
            <p:nvSpPr>
              <p:cNvPr id="17" name="Textfeld 16"/>
              <p:cNvSpPr txBox="1"/>
              <p:nvPr userDrawn="1"/>
            </p:nvSpPr>
            <p:spPr bwMode="auto">
              <a:xfrm>
                <a:off x="6226390" y="3011963"/>
                <a:ext cx="446112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latin typeface="Atkinson Hyperlegible"/>
                  </a:rPr>
                  <a:t>Kopfhörer bereithalten!</a:t>
                </a:r>
                <a:endParaRPr/>
              </a:p>
            </p:txBody>
          </p:sp>
          <p:sp>
            <p:nvSpPr>
              <p:cNvPr id="18" name="Textfeld 17"/>
              <p:cNvSpPr txBox="1"/>
              <p:nvPr userDrawn="1"/>
            </p:nvSpPr>
            <p:spPr bwMode="auto">
              <a:xfrm>
                <a:off x="6226391" y="3332789"/>
                <a:ext cx="4606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1800" b="0">
                    <a:latin typeface="Atkinson Hyperlegible"/>
                  </a:rPr>
                  <a:t>Du brauchst sie für Videos und Audios</a:t>
                </a:r>
                <a:endParaRPr/>
              </a:p>
            </p:txBody>
          </p:sp>
        </p:grpSp>
      </p:grpSp>
      <p:sp>
        <p:nvSpPr>
          <p:cNvPr id="24" name="Textfeld 23"/>
          <p:cNvSpPr txBox="1"/>
          <p:nvPr userDrawn="1"/>
        </p:nvSpPr>
        <p:spPr bwMode="auto">
          <a:xfrm>
            <a:off x="5195341" y="2108201"/>
            <a:ext cx="4466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>
                <a:solidFill>
                  <a:schemeClr val="accent1"/>
                </a:solidFill>
                <a:latin typeface="Lexend Deca"/>
                <a:cs typeface="Lexend Deca"/>
              </a:rPr>
              <a:t>Jetzt bist du dran!</a:t>
            </a:r>
            <a:endParaRPr/>
          </a:p>
        </p:txBody>
      </p:sp>
      <p:sp>
        <p:nvSpPr>
          <p:cNvPr id="34" name="Textfeld 33"/>
          <p:cNvSpPr txBox="1"/>
          <p:nvPr userDrawn="1"/>
        </p:nvSpPr>
        <p:spPr bwMode="auto">
          <a:xfrm>
            <a:off x="1182588" y="5106536"/>
            <a:ext cx="285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800" b="0">
                <a:latin typeface="Atkinson Hyperlegible"/>
              </a:rPr>
              <a:t>und starte die Weblektion</a:t>
            </a:r>
            <a:endParaRPr/>
          </a:p>
        </p:txBody>
      </p:sp>
      <p:sp>
        <p:nvSpPr>
          <p:cNvPr id="38" name="Abgerundetes Rechteck 37"/>
          <p:cNvSpPr/>
          <p:nvPr userDrawn="1"/>
        </p:nvSpPr>
        <p:spPr bwMode="auto">
          <a:xfrm>
            <a:off x="494504" y="5624801"/>
            <a:ext cx="11202992" cy="494128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 userDrawn="1">
            <p:ph type="body" sz="quarter" idx="11" hasCustomPrompt="1"/>
          </p:nvPr>
        </p:nvSpPr>
        <p:spPr bwMode="auto">
          <a:xfrm>
            <a:off x="5945246" y="564453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  <p:sp>
        <p:nvSpPr>
          <p:cNvPr id="6" name="Bildplatzhalter 5"/>
          <p:cNvSpPr>
            <a:spLocks noGrp="1"/>
          </p:cNvSpPr>
          <p:nvPr userDrawn="1">
            <p:ph type="pic" sz="quarter" idx="33"/>
          </p:nvPr>
        </p:nvSpPr>
        <p:spPr bwMode="auto">
          <a:xfrm>
            <a:off x="1439551" y="2296611"/>
            <a:ext cx="2340000" cy="228697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Rechteck: abgerundete Ecken 6"/>
          <p:cNvSpPr/>
          <p:nvPr userDrawn="1"/>
        </p:nvSpPr>
        <p:spPr bwMode="auto">
          <a:xfrm>
            <a:off x="5184950" y="2657185"/>
            <a:ext cx="5770391" cy="834539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14" name="Gruppieren 13"/>
          <p:cNvGrpSpPr/>
          <p:nvPr userDrawn="1"/>
        </p:nvGrpSpPr>
        <p:grpSpPr bwMode="auto">
          <a:xfrm>
            <a:off x="5177361" y="3761987"/>
            <a:ext cx="5770391" cy="1588360"/>
            <a:chOff x="5177361" y="3761987"/>
            <a:chExt cx="5770391" cy="1588360"/>
          </a:xfrm>
        </p:grpSpPr>
        <p:grpSp>
          <p:nvGrpSpPr>
            <p:cNvPr id="12" name="Gruppieren 11"/>
            <p:cNvGrpSpPr/>
            <p:nvPr userDrawn="1"/>
          </p:nvGrpSpPr>
          <p:grpSpPr bwMode="auto">
            <a:xfrm>
              <a:off x="5423369" y="3781081"/>
              <a:ext cx="4548040" cy="1569265"/>
              <a:chOff x="5423369" y="3781081"/>
              <a:chExt cx="4548040" cy="1569265"/>
            </a:xfrm>
          </p:grpSpPr>
          <p:sp>
            <p:nvSpPr>
              <p:cNvPr id="27" name="Textfeld 26"/>
              <p:cNvSpPr txBox="1"/>
              <p:nvPr userDrawn="1"/>
            </p:nvSpPr>
            <p:spPr bwMode="auto">
              <a:xfrm>
                <a:off x="5423369" y="3781081"/>
                <a:ext cx="44668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solidFill>
                      <a:schemeClr val="accent1"/>
                    </a:solidFill>
                    <a:latin typeface="Atkinson Hyperlegible"/>
                  </a:rPr>
                  <a:t>So gehst du vor:</a:t>
                </a:r>
                <a:endParaRPr/>
              </a:p>
            </p:txBody>
          </p:sp>
          <p:sp>
            <p:nvSpPr>
              <p:cNvPr id="29" name="Textfeld 28"/>
              <p:cNvSpPr txBox="1"/>
              <p:nvPr userDrawn="1"/>
            </p:nvSpPr>
            <p:spPr bwMode="auto">
              <a:xfrm>
                <a:off x="5423369" y="4150018"/>
                <a:ext cx="454804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Öffne die Weblektion mit deinem Tablet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Bearbeite alle Aufgaben der Reihe nach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Bei Fragen: Melde dich leise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Arbeite in deinem eigenen Tempo</a:t>
                </a:r>
                <a:endParaRPr/>
              </a:p>
            </p:txBody>
          </p:sp>
        </p:grpSp>
        <p:sp>
          <p:nvSpPr>
            <p:cNvPr id="25" name="Rechteck: abgerundete Ecken 24"/>
            <p:cNvSpPr/>
            <p:nvPr userDrawn="1"/>
          </p:nvSpPr>
          <p:spPr bwMode="auto">
            <a:xfrm>
              <a:off x="5177361" y="3761987"/>
              <a:ext cx="5770391" cy="1588360"/>
            </a:xfrm>
            <a:prstGeom prst="roundRect">
              <a:avLst>
                <a:gd name="adj" fmla="val 8504"/>
              </a:avLst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de-DE"/>
            </a:p>
          </p:txBody>
        </p:sp>
      </p:grpSp>
      <p:cxnSp>
        <p:nvCxnSpPr>
          <p:cNvPr id="10" name="Gerader Verbinder 9"/>
          <p:cNvCxnSpPr>
            <a:cxnSpLocks/>
          </p:cNvCxnSpPr>
          <p:nvPr userDrawn="1"/>
        </p:nvCxnSpPr>
        <p:spPr bwMode="auto">
          <a:xfrm>
            <a:off x="1182588" y="4750182"/>
            <a:ext cx="2853929" cy="0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32139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83861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0"/>
            <a:ext cx="2586433" cy="183537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716066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714160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3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3212334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70935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7930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9" name="Abgerundetes Rechteck 28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0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5984070" y="5621215"/>
            <a:ext cx="1088028" cy="56070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" name="Rechteck 1"/>
          <p:cNvSpPr/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5" name="Freeform 34"/>
          <p:cNvSpPr/>
          <p:nvPr userDrawn="1"/>
        </p:nvSpPr>
        <p:spPr bwMode="auto">
          <a:xfrm>
            <a:off x="3267669" y="4113953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99330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5" name="Abgerundetes Rechteck 54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267669" y="4187125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568274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9" name="Freeform 34"/>
          <p:cNvSpPr/>
          <p:nvPr userDrawn="1"/>
        </p:nvSpPr>
        <p:spPr bwMode="auto">
          <a:xfrm>
            <a:off x="7430956" y="4139334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72471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7430956" y="4212506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593655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6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2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76476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72285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4" name="Freeform 34"/>
          <p:cNvSpPr/>
          <p:nvPr userDrawn="1"/>
        </p:nvSpPr>
        <p:spPr bwMode="auto">
          <a:xfrm>
            <a:off x="1196825" y="4084836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70213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96825" y="4158008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539157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6" name="Freeform 34"/>
          <p:cNvSpPr/>
          <p:nvPr userDrawn="1"/>
        </p:nvSpPr>
        <p:spPr bwMode="auto">
          <a:xfrm>
            <a:off x="5360112" y="4110217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95594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8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5360112" y="4183389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564538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6" name="Freeform 34"/>
          <p:cNvSpPr/>
          <p:nvPr userDrawn="1"/>
        </p:nvSpPr>
        <p:spPr bwMode="auto">
          <a:xfrm>
            <a:off x="9507189" y="4061731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7108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9507189" y="4134903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558438"/>
            <a:ext cx="2853928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1" name="Abgerundetes Rechteck 30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2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24964" y="5607779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6"/>
            <a:ext cx="2853928" cy="118720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8" name="Abgerundetes Rechteck 7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3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32520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908178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86627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5"/>
            <a:ext cx="2853928" cy="1877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302662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5" name="Freeform 34"/>
          <p:cNvSpPr/>
          <p:nvPr userDrawn="1"/>
        </p:nvSpPr>
        <p:spPr bwMode="auto">
          <a:xfrm>
            <a:off x="1121860" y="4084836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21860" y="4158008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539157"/>
            <a:ext cx="2586433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9" name="Freeform 34"/>
          <p:cNvSpPr/>
          <p:nvPr userDrawn="1"/>
        </p:nvSpPr>
        <p:spPr bwMode="auto">
          <a:xfrm>
            <a:off x="3978585" y="4110217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3978585" y="4183389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564538"/>
            <a:ext cx="2586433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3" name="Freeform 34"/>
          <p:cNvSpPr/>
          <p:nvPr userDrawn="1"/>
        </p:nvSpPr>
        <p:spPr bwMode="auto">
          <a:xfrm>
            <a:off x="6869742" y="406173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4710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5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6869742" y="413490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55843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1801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4" name="Freeform 34"/>
          <p:cNvSpPr/>
          <p:nvPr userDrawn="1"/>
        </p:nvSpPr>
        <p:spPr bwMode="auto">
          <a:xfrm>
            <a:off x="9716147" y="405010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33F01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3547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6" name="Textplatzhalter 12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9716147" y="412327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54680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80" name="Abgerundetes Rechteck 79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81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5967958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1"/>
            <a:ext cx="2586433" cy="118241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140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8686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4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7523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5973820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 userDrawn="1"/>
        </p:nvSpPr>
        <p:spPr bwMode="auto">
          <a:xfrm>
            <a:off x="251790" y="2430170"/>
            <a:ext cx="11688417" cy="3825221"/>
          </a:xfrm>
          <a:prstGeom prst="roundRect">
            <a:avLst>
              <a:gd name="adj" fmla="val 26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Freeform 14"/>
          <p:cNvSpPr/>
          <p:nvPr userDrawn="1"/>
        </p:nvSpPr>
        <p:spPr bwMode="auto">
          <a:xfrm>
            <a:off x="251791" y="6324447"/>
            <a:ext cx="485426" cy="485426"/>
          </a:xfrm>
          <a:custGeom>
            <a:avLst/>
            <a:gdLst/>
            <a:ahLst/>
            <a:cxnLst/>
            <a:rect l="l" t="t" r="r" b="b"/>
            <a:pathLst>
              <a:path w="485426" h="485426" extrusionOk="0">
                <a:moveTo>
                  <a:pt x="0" y="0"/>
                </a:moveTo>
                <a:lnTo>
                  <a:pt x="485427" y="0"/>
                </a:lnTo>
                <a:lnTo>
                  <a:pt x="485427" y="485427"/>
                </a:lnTo>
                <a:lnTo>
                  <a:pt x="0" y="485427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/>
          </a:blip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Abgerundetes Rechteck 16"/>
          <p:cNvSpPr/>
          <p:nvPr userDrawn="1"/>
        </p:nvSpPr>
        <p:spPr bwMode="auto">
          <a:xfrm>
            <a:off x="251790" y="1244714"/>
            <a:ext cx="11688417" cy="1108634"/>
          </a:xfrm>
          <a:prstGeom prst="roundRect">
            <a:avLst>
              <a:gd name="adj" fmla="val 934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TextBox 36"/>
          <p:cNvSpPr txBox="1"/>
          <p:nvPr userDrawn="1"/>
        </p:nvSpPr>
        <p:spPr bwMode="auto">
          <a:xfrm>
            <a:off x="873235" y="6449500"/>
            <a:ext cx="2690847" cy="2330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954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Tablet-Kompass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</a:t>
            </a: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5-8</a:t>
            </a:r>
            <a:endParaRPr lang="en-US" sz="1200">
              <a:solidFill>
                <a:srgbClr val="000000"/>
              </a:solidFill>
              <a:latin typeface="Lexend Deca"/>
              <a:ea typeface="Atkinson Hyperlegible"/>
              <a:cs typeface="Lexend Deca"/>
            </a:endParaRPr>
          </a:p>
        </p:txBody>
      </p:sp>
      <p:sp>
        <p:nvSpPr>
          <p:cNvPr id="13" name="Abgerundetes Rechteck 12"/>
          <p:cNvSpPr/>
          <p:nvPr userDrawn="1"/>
        </p:nvSpPr>
        <p:spPr bwMode="auto">
          <a:xfrm>
            <a:off x="251790" y="206877"/>
            <a:ext cx="11685600" cy="1984000"/>
          </a:xfrm>
          <a:prstGeom prst="roundRect">
            <a:avLst>
              <a:gd name="adj" fmla="val 8133"/>
            </a:avLst>
          </a:prstGeom>
          <a:gradFill>
            <a:gsLst>
              <a:gs pos="0">
                <a:srgbClr val="008204"/>
              </a:gs>
              <a:gs pos="100000">
                <a:srgbClr val="83B11B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251790" y="19429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bg1"/>
          </a:solidFill>
          <a:latin typeface="Lexend Deca"/>
          <a:ea typeface="+mj-ea"/>
          <a:cs typeface="Lexend Deca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3.1 Kommunikation Basics</a:t>
            </a:r>
            <a:endParaRPr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 bwMode="auto">
          <a:xfrm>
            <a:off x="5945246" y="5658181"/>
            <a:ext cx="1088028" cy="568320"/>
          </a:xfrm>
        </p:spPr>
        <p:txBody>
          <a:bodyPr/>
          <a:lstStyle/>
          <a:p>
            <a:pPr>
              <a:defRPr/>
            </a:pPr>
            <a:r>
              <a:rPr lang="de-DE"/>
              <a:t>15</a:t>
            </a:r>
            <a:endParaRPr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742323" y="2572871"/>
            <a:ext cx="1771841" cy="17718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009529" y="0"/>
            <a:ext cx="2948585" cy="2090716"/>
          </a:xfrm>
          <a:prstGeom prst="rect">
            <a:avLst/>
          </a:prstGeom>
        </p:spPr>
      </p:pic>
      <p:sp>
        <p:nvSpPr>
          <p:cNvPr id="9" name="Textplatzhalter 12"/>
          <p:cNvSpPr txBox="1"/>
          <p:nvPr/>
        </p:nvSpPr>
        <p:spPr bwMode="auto">
          <a:xfrm>
            <a:off x="5715000" y="6263803"/>
            <a:ext cx="6292877" cy="589641"/>
          </a:xfrm>
          <a:prstGeom prst="rect">
            <a:avLst/>
          </a:prstGeom>
        </p:spPr>
        <p:txBody>
          <a:bodyPr anchor="ctr"/>
          <a:lstStyle>
            <a:lvl1pPr marL="0" indent="0" algn="ctr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400" b="0">
                <a:solidFill>
                  <a:schemeClr val="tx1"/>
                </a:solidFill>
                <a:latin typeface="Lexend Deca"/>
                <a:ea typeface="+mn-ea"/>
                <a:cs typeface="Lexend Deca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200" b="1"/>
              <a:t>Kapitel 3.1 </a:t>
            </a:r>
            <a:r>
              <a:rPr lang="de-DE" sz="1200"/>
              <a:t>| Kommunikation Basics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32"/>
          </p:nvPr>
        </p:nvSpPr>
        <p:spPr bwMode="auto">
          <a:xfrm>
            <a:off x="5622285" y="3103045"/>
            <a:ext cx="5266144" cy="1438275"/>
          </a:xfrm>
        </p:spPr>
        <p:txBody>
          <a:bodyPr/>
          <a:lstStyle/>
          <a:p>
            <a:pPr>
              <a:defRPr/>
            </a:pPr>
            <a:r>
              <a:rPr lang="de-DE" sz="4800">
                <a:solidFill>
                  <a:schemeClr val="tx1"/>
                </a:solidFill>
              </a:rPr>
              <a:t>Was ist hier passiert?</a:t>
            </a:r>
            <a:endParaRPr sz="4800">
              <a:solidFill>
                <a:schemeClr val="tx1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33"/>
          </p:nvPr>
        </p:nvSpPr>
        <p:spPr bwMode="auto">
          <a:xfrm>
            <a:off x="10483821" y="1945578"/>
            <a:ext cx="1389691" cy="440642"/>
          </a:xfrm>
        </p:spPr>
        <p:txBody>
          <a:bodyPr/>
          <a:lstStyle/>
          <a:p>
            <a:pPr algn="r">
              <a:defRPr/>
            </a:pPr>
            <a:r>
              <a:rPr lang="de-DE"/>
              <a:t>Bildimpuls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5</a:t>
            </a:r>
            <a:endParaRPr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009529" y="0"/>
            <a:ext cx="2948585" cy="2090716"/>
          </a:xfrm>
          <a:prstGeom prst="rect">
            <a:avLst/>
          </a:prstGeom>
        </p:spPr>
      </p:pic>
      <p:sp>
        <p:nvSpPr>
          <p:cNvPr id="9" name="Textplatzhalter 12"/>
          <p:cNvSpPr txBox="1"/>
          <p:nvPr/>
        </p:nvSpPr>
        <p:spPr bwMode="auto">
          <a:xfrm>
            <a:off x="5715000" y="6263803"/>
            <a:ext cx="6292877" cy="589641"/>
          </a:xfrm>
          <a:prstGeom prst="rect">
            <a:avLst/>
          </a:prstGeom>
        </p:spPr>
        <p:txBody>
          <a:bodyPr anchor="ctr"/>
          <a:lstStyle>
            <a:lvl1pPr marL="0" indent="0" algn="ctr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400" b="0">
                <a:solidFill>
                  <a:schemeClr val="tx1"/>
                </a:solidFill>
                <a:latin typeface="Lexend Deca"/>
                <a:ea typeface="+mn-ea"/>
                <a:cs typeface="Lexend Deca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200" b="1"/>
              <a:t>Kapitel 3.1 </a:t>
            </a:r>
            <a:r>
              <a:rPr lang="de-DE" sz="1200"/>
              <a:t>| Kommunikation Basics</a:t>
            </a:r>
            <a:endParaRPr/>
          </a:p>
        </p:txBody>
      </p:sp>
      <p:pic>
        <p:nvPicPr>
          <p:cNvPr id="507434460" name="Grafik 507434459"/>
          <p:cNvPicPr>
            <a:picLocks noChangeAspect="1"/>
          </p:cNvPicPr>
          <p:nvPr/>
        </p:nvPicPr>
        <p:blipFill>
          <a:blip r:embed="rId4"/>
          <a:srcRect b="13257"/>
          <a:stretch/>
        </p:blipFill>
        <p:spPr bwMode="auto">
          <a:xfrm>
            <a:off x="574379" y="426573"/>
            <a:ext cx="4709806" cy="50890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Wie kommuniziere ich?</a:t>
            </a:r>
            <a:endParaRPr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33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Mini-Umfrage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15</a:t>
            </a:r>
            <a:endParaRPr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009529" y="0"/>
            <a:ext cx="2948585" cy="2090716"/>
          </a:xfrm>
          <a:prstGeom prst="rect">
            <a:avLst/>
          </a:prstGeom>
        </p:spPr>
      </p:pic>
      <p:sp>
        <p:nvSpPr>
          <p:cNvPr id="9" name="Textplatzhalter 12"/>
          <p:cNvSpPr txBox="1"/>
          <p:nvPr/>
        </p:nvSpPr>
        <p:spPr bwMode="auto">
          <a:xfrm>
            <a:off x="5715000" y="6263803"/>
            <a:ext cx="6292877" cy="589641"/>
          </a:xfrm>
          <a:prstGeom prst="rect">
            <a:avLst/>
          </a:prstGeom>
        </p:spPr>
        <p:txBody>
          <a:bodyPr anchor="ctr"/>
          <a:lstStyle>
            <a:lvl1pPr marL="0" indent="0" algn="ctr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400" b="0">
                <a:solidFill>
                  <a:schemeClr val="tx1"/>
                </a:solidFill>
                <a:latin typeface="Lexend Deca"/>
                <a:ea typeface="+mn-ea"/>
                <a:cs typeface="Lexend Deca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200" b="1"/>
              <a:t>Kapitel 3.1 </a:t>
            </a:r>
            <a:r>
              <a:rPr lang="de-DE" sz="1200"/>
              <a:t>| Kommunikation Basics</a:t>
            </a:r>
            <a:endParaRPr/>
          </a:p>
        </p:txBody>
      </p:sp>
      <p:sp>
        <p:nvSpPr>
          <p:cNvPr id="116151590" name="Textfeld 116151589"/>
          <p:cNvSpPr txBox="1"/>
          <p:nvPr/>
        </p:nvSpPr>
        <p:spPr bwMode="auto">
          <a:xfrm>
            <a:off x="2835908" y="2802121"/>
            <a:ext cx="6981162" cy="173772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sz="3600"/>
              <a:t>Beantworte jede der nachfolgenden Aussagen mit „Ja“ oder „Nein“.</a:t>
            </a:r>
          </a:p>
        </p:txBody>
      </p:sp>
      <p:pic>
        <p:nvPicPr>
          <p:cNvPr id="1062966487" name="Grafik 1062966486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696779" y="4431923"/>
            <a:ext cx="1333499" cy="1104899"/>
          </a:xfrm>
          <a:prstGeom prst="rect">
            <a:avLst/>
          </a:prstGeom>
        </p:spPr>
      </p:pic>
      <p:pic>
        <p:nvPicPr>
          <p:cNvPr id="179362480" name="Grafik 179362479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9150321" y="4412873"/>
            <a:ext cx="1333499" cy="112394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69022556" name="Textplatzhalter 2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Wie kommuniziere ich?</a:t>
            </a:r>
            <a:endParaRPr/>
          </a:p>
        </p:txBody>
      </p:sp>
      <p:sp>
        <p:nvSpPr>
          <p:cNvPr id="281615127" name="Textplatzhalter 3"/>
          <p:cNvSpPr>
            <a:spLocks noGrp="1"/>
          </p:cNvSpPr>
          <p:nvPr>
            <p:ph type="body" sz="quarter" idx="33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Mini-Umfrage</a:t>
            </a:r>
          </a:p>
        </p:txBody>
      </p:sp>
      <p:sp>
        <p:nvSpPr>
          <p:cNvPr id="1360102029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15</a:t>
            </a:r>
            <a:endParaRPr/>
          </a:p>
        </p:txBody>
      </p:sp>
      <p:pic>
        <p:nvPicPr>
          <p:cNvPr id="1329299714" name="Grafik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009528" y="0"/>
            <a:ext cx="2948584" cy="2090715"/>
          </a:xfrm>
          <a:prstGeom prst="rect">
            <a:avLst/>
          </a:prstGeom>
        </p:spPr>
      </p:pic>
      <p:sp>
        <p:nvSpPr>
          <p:cNvPr id="1507469593" name="Textplatzhalter 12"/>
          <p:cNvSpPr txBox="1"/>
          <p:nvPr/>
        </p:nvSpPr>
        <p:spPr bwMode="auto">
          <a:xfrm>
            <a:off x="5715000" y="6263802"/>
            <a:ext cx="6292876" cy="589641"/>
          </a:xfrm>
          <a:prstGeom prst="rect">
            <a:avLst/>
          </a:prstGeom>
        </p:spPr>
        <p:txBody>
          <a:bodyPr anchor="ctr"/>
          <a:lstStyle>
            <a:lvl1pPr marL="0" indent="0" algn="ctr" defTabSz="914400">
              <a:lnSpc>
                <a:spcPct val="90000"/>
              </a:lnSpc>
              <a:spcBef>
                <a:spcPts val="999"/>
              </a:spcBef>
              <a:buFont typeface="Arial"/>
              <a:buNone/>
              <a:defRPr sz="1400" b="0">
                <a:solidFill>
                  <a:schemeClr val="tx1"/>
                </a:solidFill>
                <a:latin typeface="Lexend Deca"/>
                <a:ea typeface="+mn-ea"/>
                <a:cs typeface="Lexend Deca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200" b="1"/>
              <a:t>Kapitel 3.1 </a:t>
            </a:r>
            <a:r>
              <a:rPr lang="de-DE" sz="1200"/>
              <a:t>| Kommunikation Basics</a:t>
            </a:r>
            <a:endParaRPr/>
          </a:p>
        </p:txBody>
      </p:sp>
      <p:sp>
        <p:nvSpPr>
          <p:cNvPr id="903277452" name="Textfeld 903277451"/>
          <p:cNvSpPr txBox="1"/>
          <p:nvPr/>
        </p:nvSpPr>
        <p:spPr bwMode="auto">
          <a:xfrm>
            <a:off x="2835908" y="2802121"/>
            <a:ext cx="6983322" cy="173772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lang="de-DE" sz="3600" b="0" i="0" u="none" strike="noStrike" cap="none" spc="0">
                <a:solidFill>
                  <a:schemeClr val="tx1"/>
                </a:solidFill>
                <a:latin typeface="Aptos"/>
                <a:ea typeface="Arial"/>
                <a:cs typeface="Arial"/>
              </a:rPr>
              <a:t>„Ich schreibe fast jeden Tag Nachrichten mit dem Handy oder Tablet.</a:t>
            </a:r>
            <a:r>
              <a:rPr sz="3600"/>
              <a:t>“</a:t>
            </a:r>
          </a:p>
        </p:txBody>
      </p:sp>
      <p:pic>
        <p:nvPicPr>
          <p:cNvPr id="1457712655" name="Grafik 1457712654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696779" y="4431923"/>
            <a:ext cx="1333499" cy="1104899"/>
          </a:xfrm>
          <a:prstGeom prst="rect">
            <a:avLst/>
          </a:prstGeom>
        </p:spPr>
      </p:pic>
      <p:pic>
        <p:nvPicPr>
          <p:cNvPr id="151516042" name="Grafik 151516041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9150321" y="4412873"/>
            <a:ext cx="1333499" cy="112394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88468608" name="Textplatzhalter 2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Wie kommuniziere ich?</a:t>
            </a:r>
            <a:endParaRPr/>
          </a:p>
        </p:txBody>
      </p:sp>
      <p:sp>
        <p:nvSpPr>
          <p:cNvPr id="628127729" name="Textplatzhalter 3"/>
          <p:cNvSpPr>
            <a:spLocks noGrp="1"/>
          </p:cNvSpPr>
          <p:nvPr>
            <p:ph type="body" sz="quarter" idx="33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Mini-Umfrage</a:t>
            </a:r>
          </a:p>
        </p:txBody>
      </p:sp>
      <p:sp>
        <p:nvSpPr>
          <p:cNvPr id="37081920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15</a:t>
            </a:r>
            <a:endParaRPr/>
          </a:p>
        </p:txBody>
      </p:sp>
      <p:pic>
        <p:nvPicPr>
          <p:cNvPr id="474787467" name="Grafik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009528" y="0"/>
            <a:ext cx="2948584" cy="2090715"/>
          </a:xfrm>
          <a:prstGeom prst="rect">
            <a:avLst/>
          </a:prstGeom>
        </p:spPr>
      </p:pic>
      <p:sp>
        <p:nvSpPr>
          <p:cNvPr id="191113453" name="Textplatzhalter 12"/>
          <p:cNvSpPr txBox="1"/>
          <p:nvPr/>
        </p:nvSpPr>
        <p:spPr bwMode="auto">
          <a:xfrm>
            <a:off x="5715000" y="6263802"/>
            <a:ext cx="6292876" cy="589641"/>
          </a:xfrm>
          <a:prstGeom prst="rect">
            <a:avLst/>
          </a:prstGeom>
        </p:spPr>
        <p:txBody>
          <a:bodyPr anchor="ctr"/>
          <a:lstStyle>
            <a:lvl1pPr marL="0" indent="0" algn="ctr" defTabSz="914400">
              <a:lnSpc>
                <a:spcPct val="90000"/>
              </a:lnSpc>
              <a:spcBef>
                <a:spcPts val="999"/>
              </a:spcBef>
              <a:buFont typeface="Arial"/>
              <a:buNone/>
              <a:defRPr sz="1400" b="0">
                <a:solidFill>
                  <a:schemeClr val="tx1"/>
                </a:solidFill>
                <a:latin typeface="Lexend Deca"/>
                <a:ea typeface="+mn-ea"/>
                <a:cs typeface="Lexend Deca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200" b="1"/>
              <a:t>Kapitel 3.1 </a:t>
            </a:r>
            <a:r>
              <a:rPr lang="de-DE" sz="1200"/>
              <a:t>| Kommunikation Basics</a:t>
            </a:r>
            <a:endParaRPr/>
          </a:p>
        </p:txBody>
      </p:sp>
      <p:sp>
        <p:nvSpPr>
          <p:cNvPr id="243643443" name="Textfeld 243643442"/>
          <p:cNvSpPr txBox="1"/>
          <p:nvPr/>
        </p:nvSpPr>
        <p:spPr bwMode="auto">
          <a:xfrm>
            <a:off x="2835908" y="2802121"/>
            <a:ext cx="6986922" cy="173772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lang="de-DE" sz="3600" b="0" i="0" u="none" strike="noStrike" cap="none" spc="0">
                <a:solidFill>
                  <a:schemeClr val="tx1"/>
                </a:solidFill>
                <a:latin typeface="Aptos"/>
                <a:ea typeface="Arial"/>
                <a:cs typeface="Arial"/>
              </a:rPr>
              <a:t>„Ich verschicke manchmal Sprachnachrichten statt zu tippen.“</a:t>
            </a:r>
            <a:endParaRPr sz="3600"/>
          </a:p>
        </p:txBody>
      </p:sp>
      <p:pic>
        <p:nvPicPr>
          <p:cNvPr id="11680788" name="Grafik 11680787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696779" y="4431923"/>
            <a:ext cx="1333499" cy="1104899"/>
          </a:xfrm>
          <a:prstGeom prst="rect">
            <a:avLst/>
          </a:prstGeom>
        </p:spPr>
      </p:pic>
      <p:pic>
        <p:nvPicPr>
          <p:cNvPr id="1697181817" name="Grafik 1697181816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9150321" y="4412873"/>
            <a:ext cx="1333499" cy="112394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9366618" name="Textplatzhalter 2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Wie kommuniziere ich?</a:t>
            </a:r>
            <a:endParaRPr/>
          </a:p>
        </p:txBody>
      </p:sp>
      <p:sp>
        <p:nvSpPr>
          <p:cNvPr id="1420109963" name="Textplatzhalter 3"/>
          <p:cNvSpPr>
            <a:spLocks noGrp="1"/>
          </p:cNvSpPr>
          <p:nvPr>
            <p:ph type="body" sz="quarter" idx="33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Mini-Umfrage</a:t>
            </a:r>
          </a:p>
        </p:txBody>
      </p:sp>
      <p:sp>
        <p:nvSpPr>
          <p:cNvPr id="392060435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15</a:t>
            </a:r>
            <a:endParaRPr/>
          </a:p>
        </p:txBody>
      </p:sp>
      <p:pic>
        <p:nvPicPr>
          <p:cNvPr id="708916715" name="Grafik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009528" y="0"/>
            <a:ext cx="2948584" cy="2090715"/>
          </a:xfrm>
          <a:prstGeom prst="rect">
            <a:avLst/>
          </a:prstGeom>
        </p:spPr>
      </p:pic>
      <p:sp>
        <p:nvSpPr>
          <p:cNvPr id="4656014" name="Textplatzhalter 12"/>
          <p:cNvSpPr txBox="1"/>
          <p:nvPr/>
        </p:nvSpPr>
        <p:spPr bwMode="auto">
          <a:xfrm>
            <a:off x="5715000" y="6263802"/>
            <a:ext cx="6292876" cy="589641"/>
          </a:xfrm>
          <a:prstGeom prst="rect">
            <a:avLst/>
          </a:prstGeom>
        </p:spPr>
        <p:txBody>
          <a:bodyPr anchor="ctr"/>
          <a:lstStyle>
            <a:lvl1pPr marL="0" indent="0" algn="ctr" defTabSz="914400">
              <a:lnSpc>
                <a:spcPct val="90000"/>
              </a:lnSpc>
              <a:spcBef>
                <a:spcPts val="999"/>
              </a:spcBef>
              <a:buFont typeface="Arial"/>
              <a:buNone/>
              <a:defRPr sz="1400" b="0">
                <a:solidFill>
                  <a:schemeClr val="tx1"/>
                </a:solidFill>
                <a:latin typeface="Lexend Deca"/>
                <a:ea typeface="+mn-ea"/>
                <a:cs typeface="Lexend Deca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200" b="1"/>
              <a:t>Kapitel 3.1 </a:t>
            </a:r>
            <a:r>
              <a:rPr lang="de-DE" sz="1200"/>
              <a:t>| Kommunikation Basics</a:t>
            </a:r>
            <a:endParaRPr/>
          </a:p>
        </p:txBody>
      </p:sp>
      <p:sp>
        <p:nvSpPr>
          <p:cNvPr id="607763208" name="Textfeld 607763207"/>
          <p:cNvSpPr txBox="1"/>
          <p:nvPr/>
        </p:nvSpPr>
        <p:spPr bwMode="auto">
          <a:xfrm>
            <a:off x="2835908" y="2802121"/>
            <a:ext cx="6989442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lang="de-DE" sz="3600" b="0" i="0" u="none" strike="noStrike" cap="none" spc="0">
                <a:solidFill>
                  <a:schemeClr val="tx1"/>
                </a:solidFill>
                <a:latin typeface="Aptos"/>
                <a:ea typeface="Arial"/>
                <a:cs typeface="Arial"/>
              </a:rPr>
              <a:t>„Ich telefoniere regelmäßig mit Freundinnen oder Freunden.“</a:t>
            </a:r>
            <a:endParaRPr sz="3600"/>
          </a:p>
        </p:txBody>
      </p:sp>
      <p:pic>
        <p:nvPicPr>
          <p:cNvPr id="1822958182" name="Grafik 1822958181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696779" y="4431923"/>
            <a:ext cx="1333499" cy="1104899"/>
          </a:xfrm>
          <a:prstGeom prst="rect">
            <a:avLst/>
          </a:prstGeom>
        </p:spPr>
      </p:pic>
      <p:pic>
        <p:nvPicPr>
          <p:cNvPr id="936322591" name="Grafik 936322590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9150321" y="4412873"/>
            <a:ext cx="1333499" cy="112394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38366171" name="Textplatzhalter 2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Wie kommuniziere ich?</a:t>
            </a:r>
            <a:endParaRPr/>
          </a:p>
        </p:txBody>
      </p:sp>
      <p:sp>
        <p:nvSpPr>
          <p:cNvPr id="814852340" name="Textplatzhalter 3"/>
          <p:cNvSpPr>
            <a:spLocks noGrp="1"/>
          </p:cNvSpPr>
          <p:nvPr>
            <p:ph type="body" sz="quarter" idx="33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Mini-Umfrage</a:t>
            </a:r>
          </a:p>
        </p:txBody>
      </p:sp>
      <p:sp>
        <p:nvSpPr>
          <p:cNvPr id="1045170247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15</a:t>
            </a:r>
            <a:endParaRPr/>
          </a:p>
        </p:txBody>
      </p:sp>
      <p:pic>
        <p:nvPicPr>
          <p:cNvPr id="1760769442" name="Grafik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009528" y="0"/>
            <a:ext cx="2948584" cy="2090715"/>
          </a:xfrm>
          <a:prstGeom prst="rect">
            <a:avLst/>
          </a:prstGeom>
        </p:spPr>
      </p:pic>
      <p:sp>
        <p:nvSpPr>
          <p:cNvPr id="1702163228" name="Textplatzhalter 12"/>
          <p:cNvSpPr txBox="1"/>
          <p:nvPr/>
        </p:nvSpPr>
        <p:spPr bwMode="auto">
          <a:xfrm>
            <a:off x="5715000" y="6263802"/>
            <a:ext cx="6292876" cy="589641"/>
          </a:xfrm>
          <a:prstGeom prst="rect">
            <a:avLst/>
          </a:prstGeom>
        </p:spPr>
        <p:txBody>
          <a:bodyPr anchor="ctr"/>
          <a:lstStyle>
            <a:lvl1pPr marL="0" indent="0" algn="ctr" defTabSz="914400">
              <a:lnSpc>
                <a:spcPct val="90000"/>
              </a:lnSpc>
              <a:spcBef>
                <a:spcPts val="999"/>
              </a:spcBef>
              <a:buFont typeface="Arial"/>
              <a:buNone/>
              <a:defRPr sz="1400" b="0">
                <a:solidFill>
                  <a:schemeClr val="tx1"/>
                </a:solidFill>
                <a:latin typeface="Lexend Deca"/>
                <a:ea typeface="+mn-ea"/>
                <a:cs typeface="Lexend Deca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200" b="1"/>
              <a:t>Kapitel 3.1 </a:t>
            </a:r>
            <a:r>
              <a:rPr lang="de-DE" sz="1200"/>
              <a:t>| Kommunikation Basics</a:t>
            </a:r>
            <a:endParaRPr/>
          </a:p>
        </p:txBody>
      </p:sp>
      <p:sp>
        <p:nvSpPr>
          <p:cNvPr id="1519042796" name="Textfeld 1519042795"/>
          <p:cNvSpPr txBox="1"/>
          <p:nvPr/>
        </p:nvSpPr>
        <p:spPr bwMode="auto">
          <a:xfrm>
            <a:off x="2835908" y="2802121"/>
            <a:ext cx="6991602" cy="173772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lang="de-DE" sz="3600" b="0" i="0" u="none" strike="noStrike" cap="none" spc="0">
                <a:solidFill>
                  <a:schemeClr val="tx1"/>
                </a:solidFill>
                <a:latin typeface="Aptos"/>
                <a:ea typeface="Arial"/>
                <a:cs typeface="Arial"/>
              </a:rPr>
              <a:t>„Ich nutze Emojis oder Sticker, damit meine Nachricht freundlicher wirkt.“</a:t>
            </a:r>
            <a:endParaRPr sz="3600"/>
          </a:p>
        </p:txBody>
      </p:sp>
      <p:pic>
        <p:nvPicPr>
          <p:cNvPr id="2018904717" name="Grafik 2018904716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696779" y="4431923"/>
            <a:ext cx="1333499" cy="1104899"/>
          </a:xfrm>
          <a:prstGeom prst="rect">
            <a:avLst/>
          </a:prstGeom>
        </p:spPr>
      </p:pic>
      <p:pic>
        <p:nvPicPr>
          <p:cNvPr id="210865986" name="Grafik 210865985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9150321" y="4412873"/>
            <a:ext cx="1333499" cy="112394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63479720" name="Textplatzhalter 2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Wie kommuniziere ich?</a:t>
            </a:r>
            <a:endParaRPr/>
          </a:p>
        </p:txBody>
      </p:sp>
      <p:sp>
        <p:nvSpPr>
          <p:cNvPr id="1806756798" name="Textplatzhalter 3"/>
          <p:cNvSpPr>
            <a:spLocks noGrp="1"/>
          </p:cNvSpPr>
          <p:nvPr>
            <p:ph type="body" sz="quarter" idx="33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Mini-Umfrage</a:t>
            </a:r>
          </a:p>
        </p:txBody>
      </p:sp>
      <p:sp>
        <p:nvSpPr>
          <p:cNvPr id="111709305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15</a:t>
            </a:r>
            <a:endParaRPr/>
          </a:p>
        </p:txBody>
      </p:sp>
      <p:pic>
        <p:nvPicPr>
          <p:cNvPr id="1649666320" name="Grafik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009528" y="0"/>
            <a:ext cx="2948584" cy="2090715"/>
          </a:xfrm>
          <a:prstGeom prst="rect">
            <a:avLst/>
          </a:prstGeom>
        </p:spPr>
      </p:pic>
      <p:sp>
        <p:nvSpPr>
          <p:cNvPr id="353695886" name="Textplatzhalter 12"/>
          <p:cNvSpPr txBox="1"/>
          <p:nvPr/>
        </p:nvSpPr>
        <p:spPr bwMode="auto">
          <a:xfrm>
            <a:off x="5715000" y="6263802"/>
            <a:ext cx="6292876" cy="589641"/>
          </a:xfrm>
          <a:prstGeom prst="rect">
            <a:avLst/>
          </a:prstGeom>
        </p:spPr>
        <p:txBody>
          <a:bodyPr anchor="ctr"/>
          <a:lstStyle>
            <a:lvl1pPr marL="0" indent="0" algn="ctr" defTabSz="914400">
              <a:lnSpc>
                <a:spcPct val="90000"/>
              </a:lnSpc>
              <a:spcBef>
                <a:spcPts val="999"/>
              </a:spcBef>
              <a:buFont typeface="Arial"/>
              <a:buNone/>
              <a:defRPr sz="1400" b="0">
                <a:solidFill>
                  <a:schemeClr val="tx1"/>
                </a:solidFill>
                <a:latin typeface="Lexend Deca"/>
                <a:ea typeface="+mn-ea"/>
                <a:cs typeface="Lexend Deca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200" b="1"/>
              <a:t>Kapitel 3.1 </a:t>
            </a:r>
            <a:r>
              <a:rPr lang="de-DE" sz="1200"/>
              <a:t>| Kommunikation Basics</a:t>
            </a:r>
            <a:endParaRPr/>
          </a:p>
        </p:txBody>
      </p:sp>
      <p:sp>
        <p:nvSpPr>
          <p:cNvPr id="973521668" name="Textfeld 973521667"/>
          <p:cNvSpPr txBox="1"/>
          <p:nvPr/>
        </p:nvSpPr>
        <p:spPr bwMode="auto">
          <a:xfrm>
            <a:off x="2835908" y="2802121"/>
            <a:ext cx="6993762" cy="173772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lang="de-DE" sz="3600" b="0" i="0" u="none" strike="noStrike" cap="none" spc="0">
                <a:solidFill>
                  <a:schemeClr val="tx1"/>
                </a:solidFill>
                <a:latin typeface="Aptos"/>
                <a:ea typeface="Arial"/>
                <a:cs typeface="Arial"/>
              </a:rPr>
              <a:t>„Ich habe schon einmal erlebt, dass eine Nachricht falsch verstanden wurde.“</a:t>
            </a:r>
            <a:endParaRPr sz="3600"/>
          </a:p>
        </p:txBody>
      </p:sp>
      <p:pic>
        <p:nvPicPr>
          <p:cNvPr id="1222189770" name="Grafik 122218976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696779" y="4431923"/>
            <a:ext cx="1333499" cy="1104899"/>
          </a:xfrm>
          <a:prstGeom prst="rect">
            <a:avLst/>
          </a:prstGeom>
        </p:spPr>
      </p:pic>
      <p:pic>
        <p:nvPicPr>
          <p:cNvPr id="1688005567" name="Grafik 1688005566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9150321" y="4412873"/>
            <a:ext cx="1333499" cy="112394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78983763" name="Textplatzhalter 2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Das habe ich in der Weblektion gelernt!</a:t>
            </a:r>
            <a:endParaRPr/>
          </a:p>
        </p:txBody>
      </p:sp>
      <p:sp>
        <p:nvSpPr>
          <p:cNvPr id="970995090" name="Textplatzhalter 3"/>
          <p:cNvSpPr>
            <a:spLocks noGrp="1"/>
          </p:cNvSpPr>
          <p:nvPr>
            <p:ph type="body" sz="quarter" idx="33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Plenum</a:t>
            </a:r>
          </a:p>
        </p:txBody>
      </p:sp>
      <p:sp>
        <p:nvSpPr>
          <p:cNvPr id="1572108987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15</a:t>
            </a:r>
            <a:endParaRPr/>
          </a:p>
        </p:txBody>
      </p:sp>
      <p:pic>
        <p:nvPicPr>
          <p:cNvPr id="656065923" name="Grafik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009528" y="0"/>
            <a:ext cx="2948584" cy="2090715"/>
          </a:xfrm>
          <a:prstGeom prst="rect">
            <a:avLst/>
          </a:prstGeom>
        </p:spPr>
      </p:pic>
      <p:sp>
        <p:nvSpPr>
          <p:cNvPr id="838403542" name="Textplatzhalter 12"/>
          <p:cNvSpPr txBox="1"/>
          <p:nvPr/>
        </p:nvSpPr>
        <p:spPr bwMode="auto">
          <a:xfrm>
            <a:off x="5715000" y="6263802"/>
            <a:ext cx="6292876" cy="589641"/>
          </a:xfrm>
          <a:prstGeom prst="rect">
            <a:avLst/>
          </a:prstGeom>
        </p:spPr>
        <p:txBody>
          <a:bodyPr anchor="ctr"/>
          <a:lstStyle>
            <a:lvl1pPr marL="0" indent="0" algn="ctr" defTabSz="914400">
              <a:lnSpc>
                <a:spcPct val="90000"/>
              </a:lnSpc>
              <a:spcBef>
                <a:spcPts val="999"/>
              </a:spcBef>
              <a:buFont typeface="Arial"/>
              <a:buNone/>
              <a:defRPr sz="1400" b="0">
                <a:solidFill>
                  <a:schemeClr val="tx1"/>
                </a:solidFill>
                <a:latin typeface="Lexend Deca"/>
                <a:ea typeface="+mn-ea"/>
                <a:cs typeface="Lexend Deca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200" b="1"/>
              <a:t>Kapitel 3.1 </a:t>
            </a:r>
            <a:r>
              <a:rPr lang="de-DE" sz="1200"/>
              <a:t>| Kommunikation Basics</a:t>
            </a:r>
            <a:endParaRPr/>
          </a:p>
        </p:txBody>
      </p:sp>
      <p:sp>
        <p:nvSpPr>
          <p:cNvPr id="43763479" name="Textfeld 43763478"/>
          <p:cNvSpPr txBox="1"/>
          <p:nvPr/>
        </p:nvSpPr>
        <p:spPr bwMode="auto">
          <a:xfrm>
            <a:off x="521112" y="2968255"/>
            <a:ext cx="11121177" cy="21644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r>
              <a:rPr sz="3400"/>
              <a:t>Nenne die wichtigsten Punkte aus der Weblektion zur Kommunikation.</a:t>
            </a:r>
          </a:p>
          <a:p>
            <a:pPr algn="l">
              <a:defRPr/>
            </a:pPr>
            <a:endParaRPr sz="3400"/>
          </a:p>
          <a:p>
            <a:pPr algn="l">
              <a:defRPr/>
            </a:pPr>
            <a:r>
              <a:rPr sz="3400"/>
              <a:t>Warum sind diese wichtig?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227</Words>
  <Application>Microsoft Office PowerPoint</Application>
  <DocSecurity>0</DocSecurity>
  <PresentationFormat>Breitbild</PresentationFormat>
  <Paragraphs>61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Aptos</vt:lpstr>
      <vt:lpstr>Arial</vt:lpstr>
      <vt:lpstr>Atkinson Hyperlegible</vt:lpstr>
      <vt:lpstr>Atkinson Hyperlegible Bold</vt:lpstr>
      <vt:lpstr>Lexend Deca</vt:lpstr>
      <vt:lpstr>KI-Kompass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Nicole Ober</dc:creator>
  <cp:keywords/>
  <dc:description/>
  <cp:lastModifiedBy>Riedl, Sonnja</cp:lastModifiedBy>
  <cp:revision>117</cp:revision>
  <dcterms:created xsi:type="dcterms:W3CDTF">2025-06-17T13:43:22Z</dcterms:created>
  <dcterms:modified xsi:type="dcterms:W3CDTF">2025-09-11T21:30:59Z</dcterms:modified>
  <cp:category/>
  <dc:identifier/>
  <cp:contentStatus/>
  <dc:language/>
  <cp:version/>
</cp:coreProperties>
</file>