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3" r:id="rId2"/>
    <p:sldId id="281" r:id="rId3"/>
    <p:sldId id="259" r:id="rId4"/>
    <p:sldId id="278" r:id="rId5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23" autoAdjust="0"/>
  </p:normalViewPr>
  <p:slideViewPr>
    <p:cSldViewPr snapToGrid="0">
      <p:cViewPr>
        <p:scale>
          <a:sx n="98" d="100"/>
          <a:sy n="98" d="100"/>
        </p:scale>
        <p:origin x="1938" y="132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441C4BE-9B49-013D-F94E-8BEC5695B5BC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9616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CB651-5440-588F-8AB8-45480519509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E5E402-1D2F-2B53-2192-F9B1F9A316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6D8ABC-2E62-90F9-9796-02FB6A876E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EC389-44E7-9276-DE1C-90E021782B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F4B2422-1163-DDD3-1D4E-DA4738987FD9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4405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AE39882-0A7C-A626-1323-006E4BC6B126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CB651-5440-588F-8AB8-45480519509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E5E402-1D2F-2B53-2192-F9B1F9A316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6D8ABC-2E62-90F9-9796-02FB6A876E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EC389-44E7-9276-DE1C-90E021782B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F4B2422-1163-DDD3-1D4E-DA4738987FD9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7579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Weblek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Titel Weblektion</a:t>
            </a:r>
            <a:endParaRPr/>
          </a:p>
        </p:txBody>
      </p:sp>
      <p:sp>
        <p:nvSpPr>
          <p:cNvPr id="11" name="Rechteck 10"/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Freeform 16"/>
          <p:cNvSpPr/>
          <p:nvPr userDrawn="1"/>
        </p:nvSpPr>
        <p:spPr bwMode="auto">
          <a:xfrm>
            <a:off x="1182589" y="2108202"/>
            <a:ext cx="2853929" cy="336766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noFill/>
          <a:ln w="38100" cap="sq">
            <a:solidFill>
              <a:schemeClr val="accent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Textfeld 19"/>
          <p:cNvSpPr txBox="1"/>
          <p:nvPr userDrawn="1"/>
        </p:nvSpPr>
        <p:spPr bwMode="auto">
          <a:xfrm>
            <a:off x="1182589" y="4823423"/>
            <a:ext cx="2853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b="1">
                <a:latin typeface="Atkinson Hyperlegible"/>
              </a:rPr>
              <a:t>Scanne den QR-Code</a:t>
            </a:r>
            <a:endParaRPr/>
          </a:p>
        </p:txBody>
      </p:sp>
      <p:grpSp>
        <p:nvGrpSpPr>
          <p:cNvPr id="36" name="Gruppieren 35"/>
          <p:cNvGrpSpPr/>
          <p:nvPr userDrawn="1"/>
        </p:nvGrpSpPr>
        <p:grpSpPr bwMode="auto">
          <a:xfrm>
            <a:off x="5478050" y="2706930"/>
            <a:ext cx="5355080" cy="734231"/>
            <a:chOff x="5478050" y="2964569"/>
            <a:chExt cx="5355080" cy="734231"/>
          </a:xfrm>
        </p:grpSpPr>
        <p:pic>
          <p:nvPicPr>
            <p:cNvPr id="8" name="Grafik 7"/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/>
          </p:blipFill>
          <p:spPr bwMode="auto">
            <a:xfrm>
              <a:off x="5478050" y="2964569"/>
              <a:ext cx="733292" cy="734231"/>
            </a:xfrm>
            <a:prstGeom prst="rect">
              <a:avLst/>
            </a:prstGeom>
          </p:spPr>
        </p:pic>
        <p:grpSp>
          <p:nvGrpSpPr>
            <p:cNvPr id="35" name="Gruppieren 34"/>
            <p:cNvGrpSpPr/>
            <p:nvPr userDrawn="1"/>
          </p:nvGrpSpPr>
          <p:grpSpPr bwMode="auto">
            <a:xfrm>
              <a:off x="6226390" y="2986605"/>
              <a:ext cx="4606740" cy="690158"/>
              <a:chOff x="6226390" y="3011963"/>
              <a:chExt cx="4606740" cy="690158"/>
            </a:xfrm>
          </p:grpSpPr>
          <p:sp>
            <p:nvSpPr>
              <p:cNvPr id="17" name="Textfeld 16"/>
              <p:cNvSpPr txBox="1"/>
              <p:nvPr userDrawn="1"/>
            </p:nvSpPr>
            <p:spPr bwMode="auto">
              <a:xfrm>
                <a:off x="6226390" y="3011963"/>
                <a:ext cx="44611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2000" b="1">
                    <a:latin typeface="Atkinson Hyperlegible"/>
                  </a:rPr>
                  <a:t>Kopfhörer bereithalten!</a:t>
                </a:r>
                <a:endParaRPr/>
              </a:p>
            </p:txBody>
          </p:sp>
          <p:sp>
            <p:nvSpPr>
              <p:cNvPr id="18" name="Textfeld 17"/>
              <p:cNvSpPr txBox="1"/>
              <p:nvPr userDrawn="1"/>
            </p:nvSpPr>
            <p:spPr bwMode="auto">
              <a:xfrm>
                <a:off x="6226391" y="3332789"/>
                <a:ext cx="4606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1800" b="0">
                    <a:latin typeface="Atkinson Hyperlegible"/>
                  </a:rPr>
                  <a:t>Du brauchst sie für Videos und Audios</a:t>
                </a:r>
                <a:endParaRPr/>
              </a:p>
            </p:txBody>
          </p:sp>
        </p:grpSp>
      </p:grpSp>
      <p:sp>
        <p:nvSpPr>
          <p:cNvPr id="24" name="Textfeld 23"/>
          <p:cNvSpPr txBox="1"/>
          <p:nvPr userDrawn="1"/>
        </p:nvSpPr>
        <p:spPr bwMode="auto">
          <a:xfrm>
            <a:off x="5195341" y="2108201"/>
            <a:ext cx="446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 b="1">
                <a:solidFill>
                  <a:schemeClr val="accent1"/>
                </a:solidFill>
                <a:latin typeface="Lexend Deca"/>
                <a:cs typeface="Lexend Deca"/>
              </a:rPr>
              <a:t>Jetzt bist du dran!</a:t>
            </a:r>
            <a:endParaRPr/>
          </a:p>
        </p:txBody>
      </p:sp>
      <p:sp>
        <p:nvSpPr>
          <p:cNvPr id="34" name="Textfeld 33"/>
          <p:cNvSpPr txBox="1"/>
          <p:nvPr userDrawn="1"/>
        </p:nvSpPr>
        <p:spPr bwMode="auto">
          <a:xfrm>
            <a:off x="1182588" y="5106536"/>
            <a:ext cx="285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800" b="0">
                <a:latin typeface="Atkinson Hyperlegible"/>
              </a:rPr>
              <a:t>und starte die Weblektion</a:t>
            </a:r>
            <a:endParaRPr/>
          </a:p>
        </p:txBody>
      </p:sp>
      <p:sp>
        <p:nvSpPr>
          <p:cNvPr id="38" name="Abgerundetes Rechteck 37"/>
          <p:cNvSpPr/>
          <p:nvPr userDrawn="1"/>
        </p:nvSpPr>
        <p:spPr bwMode="auto">
          <a:xfrm>
            <a:off x="494504" y="5624801"/>
            <a:ext cx="11202992" cy="494128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Arbeitszeit: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 userDrawn="1">
            <p:ph type="body" sz="quarter" idx="11" hasCustomPrompt="1"/>
          </p:nvPr>
        </p:nvSpPr>
        <p:spPr bwMode="auto">
          <a:xfrm>
            <a:off x="5945246" y="564453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  <p:sp>
        <p:nvSpPr>
          <p:cNvPr id="6" name="Bildplatzhalter 5"/>
          <p:cNvSpPr>
            <a:spLocks noGrp="1"/>
          </p:cNvSpPr>
          <p:nvPr userDrawn="1">
            <p:ph type="pic" sz="quarter" idx="33"/>
          </p:nvPr>
        </p:nvSpPr>
        <p:spPr bwMode="auto">
          <a:xfrm>
            <a:off x="1439551" y="2296611"/>
            <a:ext cx="2340000" cy="228697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hteck: abgerundete Ecken 6"/>
          <p:cNvSpPr/>
          <p:nvPr userDrawn="1"/>
        </p:nvSpPr>
        <p:spPr bwMode="auto">
          <a:xfrm>
            <a:off x="5184950" y="2657185"/>
            <a:ext cx="5770391" cy="83453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14" name="Gruppieren 13"/>
          <p:cNvGrpSpPr/>
          <p:nvPr userDrawn="1"/>
        </p:nvGrpSpPr>
        <p:grpSpPr bwMode="auto">
          <a:xfrm>
            <a:off x="5177361" y="3761987"/>
            <a:ext cx="5770391" cy="1588360"/>
            <a:chOff x="5177361" y="3761987"/>
            <a:chExt cx="5770391" cy="1588360"/>
          </a:xfrm>
        </p:grpSpPr>
        <p:grpSp>
          <p:nvGrpSpPr>
            <p:cNvPr id="12" name="Gruppieren 11"/>
            <p:cNvGrpSpPr/>
            <p:nvPr userDrawn="1"/>
          </p:nvGrpSpPr>
          <p:grpSpPr bwMode="auto">
            <a:xfrm>
              <a:off x="5423369" y="3781081"/>
              <a:ext cx="4548040" cy="1569265"/>
              <a:chOff x="5423369" y="3781081"/>
              <a:chExt cx="4548040" cy="1569265"/>
            </a:xfrm>
          </p:grpSpPr>
          <p:sp>
            <p:nvSpPr>
              <p:cNvPr id="27" name="Textfeld 26"/>
              <p:cNvSpPr txBox="1"/>
              <p:nvPr userDrawn="1"/>
            </p:nvSpPr>
            <p:spPr bwMode="auto">
              <a:xfrm>
                <a:off x="5423369" y="3781081"/>
                <a:ext cx="44668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2000" b="1">
                    <a:solidFill>
                      <a:schemeClr val="accent1"/>
                    </a:solidFill>
                    <a:latin typeface="Atkinson Hyperlegible"/>
                  </a:rPr>
                  <a:t>So gehst du vor:</a:t>
                </a:r>
                <a:endParaRPr/>
              </a:p>
            </p:txBody>
          </p:sp>
          <p:sp>
            <p:nvSpPr>
              <p:cNvPr id="29" name="Textfeld 28"/>
              <p:cNvSpPr txBox="1"/>
              <p:nvPr userDrawn="1"/>
            </p:nvSpPr>
            <p:spPr bwMode="auto">
              <a:xfrm>
                <a:off x="5423369" y="4150018"/>
                <a:ext cx="454804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Öffne die Weblektion mit deinem Tablet</a:t>
                </a:r>
                <a:endParaRPr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Bearbeite alle Aufgaben der Reihe nach</a:t>
                </a:r>
                <a:endParaRPr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Bei Fragen: Melde dich leise</a:t>
                </a:r>
                <a:endParaRPr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Arbeite in deinem eigenen Tempo</a:t>
                </a:r>
                <a:endParaRPr/>
              </a:p>
            </p:txBody>
          </p:sp>
        </p:grpSp>
        <p:sp>
          <p:nvSpPr>
            <p:cNvPr id="25" name="Rechteck: abgerundete Ecken 24"/>
            <p:cNvSpPr/>
            <p:nvPr userDrawn="1"/>
          </p:nvSpPr>
          <p:spPr bwMode="auto">
            <a:xfrm>
              <a:off x="5177361" y="3761987"/>
              <a:ext cx="5770391" cy="1588360"/>
            </a:xfrm>
            <a:prstGeom prst="roundRect">
              <a:avLst>
                <a:gd name="adj" fmla="val 8504"/>
              </a:avLst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</p:grpSp>
      <p:cxnSp>
        <p:nvCxnSpPr>
          <p:cNvPr id="10" name="Gerader Verbinder 9"/>
          <p:cNvCxnSpPr>
            <a:cxnSpLocks/>
          </p:cNvCxnSpPr>
          <p:nvPr userDrawn="1"/>
        </p:nvCxnSpPr>
        <p:spPr bwMode="auto">
          <a:xfrm>
            <a:off x="1182588" y="4750182"/>
            <a:ext cx="2853929" cy="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32139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32139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32139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83861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108220"/>
            <a:ext cx="2586433" cy="1835379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716066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148896"/>
            <a:ext cx="2586433" cy="179470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714160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138093"/>
            <a:ext cx="2586433" cy="179470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31265"/>
            <a:ext cx="2586433" cy="3212334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70935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139716"/>
            <a:ext cx="2586433" cy="17930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6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29" name="Abgerundetes Rechteck 28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30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77516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6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5" name="Freeform 34"/>
          <p:cNvSpPr/>
          <p:nvPr userDrawn="1"/>
        </p:nvSpPr>
        <p:spPr bwMode="auto">
          <a:xfrm>
            <a:off x="3267669" y="4113953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99330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5" name="Abgerundetes Rechteck 54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267669" y="4187125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568274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9" name="Freeform 34"/>
          <p:cNvSpPr/>
          <p:nvPr userDrawn="1"/>
        </p:nvSpPr>
        <p:spPr bwMode="auto">
          <a:xfrm>
            <a:off x="7430956" y="4139334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72471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7430956" y="4212506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593655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26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5957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102637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684955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144543"/>
            <a:ext cx="2853928" cy="11739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3" name="Abgerundetes Rechteck 2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4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70692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310864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310864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5957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102637"/>
            <a:ext cx="2853928" cy="176476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684955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144543"/>
            <a:ext cx="2853928" cy="172285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4" name="Freeform 34"/>
          <p:cNvSpPr/>
          <p:nvPr userDrawn="1"/>
        </p:nvSpPr>
        <p:spPr bwMode="auto">
          <a:xfrm>
            <a:off x="1196825" y="4084836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70213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96825" y="4158008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539157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26" name="Freeform 34"/>
          <p:cNvSpPr/>
          <p:nvPr userDrawn="1"/>
        </p:nvSpPr>
        <p:spPr bwMode="auto">
          <a:xfrm>
            <a:off x="5360112" y="4110217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95594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5360112" y="4183389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564538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6" name="Freeform 34"/>
          <p:cNvSpPr/>
          <p:nvPr userDrawn="1"/>
        </p:nvSpPr>
        <p:spPr bwMode="auto">
          <a:xfrm>
            <a:off x="9507189" y="4061731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7108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9507189" y="4134903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558438"/>
            <a:ext cx="2853928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31" name="Abgerundetes Rechteck 30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24964" y="5607779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073520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5696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115426"/>
            <a:ext cx="2853928" cy="11739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3709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104246"/>
            <a:ext cx="2853928" cy="118720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8" name="Abgerundetes Rechteck 7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70693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32520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073520"/>
            <a:ext cx="2853928" cy="190817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5696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115426"/>
            <a:ext cx="2853928" cy="186627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3709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104245"/>
            <a:ext cx="2853928" cy="1877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302662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5" name="Freeform 34"/>
          <p:cNvSpPr/>
          <p:nvPr userDrawn="1"/>
        </p:nvSpPr>
        <p:spPr bwMode="auto">
          <a:xfrm>
            <a:off x="1121860" y="4084836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7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21860" y="4158008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539157"/>
            <a:ext cx="2586433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59" name="Freeform 34"/>
          <p:cNvSpPr/>
          <p:nvPr userDrawn="1"/>
        </p:nvSpPr>
        <p:spPr bwMode="auto">
          <a:xfrm>
            <a:off x="3978585" y="4110217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1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3978585" y="4183389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564538"/>
            <a:ext cx="2586433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63" name="Freeform 34"/>
          <p:cNvSpPr/>
          <p:nvPr userDrawn="1"/>
        </p:nvSpPr>
        <p:spPr bwMode="auto">
          <a:xfrm>
            <a:off x="6869742" y="4061731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64710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5" name="Textplatzhalter 12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6869742" y="413490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55843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1801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4" name="Freeform 34"/>
          <p:cNvSpPr/>
          <p:nvPr userDrawn="1"/>
        </p:nvSpPr>
        <p:spPr bwMode="auto">
          <a:xfrm>
            <a:off x="9716147" y="4050101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33F01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63547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6" name="Textplatzhalter 12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9716147" y="412327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54680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80" name="Abgerundetes Rechteck 79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81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108221"/>
            <a:ext cx="2586433" cy="118241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148896"/>
            <a:ext cx="2586433" cy="1140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68686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138094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31265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67523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139716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3" name="Abgerundetes Rechteck 2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4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 userDrawn="1"/>
        </p:nvSpPr>
        <p:spPr bwMode="auto">
          <a:xfrm>
            <a:off x="251790" y="2430170"/>
            <a:ext cx="11688417" cy="3825221"/>
          </a:xfrm>
          <a:prstGeom prst="roundRect">
            <a:avLst>
              <a:gd name="adj" fmla="val 2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Freeform 14"/>
          <p:cNvSpPr/>
          <p:nvPr userDrawn="1"/>
        </p:nvSpPr>
        <p:spPr bwMode="auto">
          <a:xfrm>
            <a:off x="251791" y="6324447"/>
            <a:ext cx="485426" cy="485426"/>
          </a:xfrm>
          <a:custGeom>
            <a:avLst/>
            <a:gdLst/>
            <a:ahLst/>
            <a:cxnLst/>
            <a:rect l="l" t="t" r="r" b="b"/>
            <a:pathLst>
              <a:path w="485426" h="485426" extrusionOk="0">
                <a:moveTo>
                  <a:pt x="0" y="0"/>
                </a:moveTo>
                <a:lnTo>
                  <a:pt x="485427" y="0"/>
                </a:lnTo>
                <a:lnTo>
                  <a:pt x="485427" y="485427"/>
                </a:lnTo>
                <a:lnTo>
                  <a:pt x="0" y="48542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/>
          </a:blip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Abgerundetes Rechteck 16"/>
          <p:cNvSpPr/>
          <p:nvPr userDrawn="1"/>
        </p:nvSpPr>
        <p:spPr bwMode="auto">
          <a:xfrm>
            <a:off x="251790" y="1244714"/>
            <a:ext cx="11688417" cy="1108634"/>
          </a:xfrm>
          <a:prstGeom prst="roundRect">
            <a:avLst>
              <a:gd name="adj" fmla="val 93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Box 36"/>
          <p:cNvSpPr txBox="1"/>
          <p:nvPr userDrawn="1"/>
        </p:nvSpPr>
        <p:spPr bwMode="auto">
          <a:xfrm>
            <a:off x="873235" y="6449500"/>
            <a:ext cx="2690847" cy="233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54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Tablet-Kompass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5-8</a:t>
            </a:r>
            <a:endParaRPr lang="en-US" sz="1200">
              <a:solidFill>
                <a:srgbClr val="000000"/>
              </a:solidFill>
              <a:latin typeface="Lexend Deca"/>
              <a:ea typeface="Atkinson Hyperlegible"/>
              <a:cs typeface="Lexend Deca"/>
            </a:endParaRPr>
          </a:p>
        </p:txBody>
      </p:sp>
      <p:sp>
        <p:nvSpPr>
          <p:cNvPr id="13" name="Abgerundetes Rechteck 12"/>
          <p:cNvSpPr/>
          <p:nvPr userDrawn="1"/>
        </p:nvSpPr>
        <p:spPr bwMode="auto">
          <a:xfrm>
            <a:off x="251790" y="206877"/>
            <a:ext cx="11685600" cy="1984000"/>
          </a:xfrm>
          <a:prstGeom prst="roundRect">
            <a:avLst>
              <a:gd name="adj" fmla="val 8133"/>
            </a:avLst>
          </a:prstGeom>
          <a:gradFill>
            <a:gsLst>
              <a:gs pos="0">
                <a:srgbClr val="008204"/>
              </a:gs>
              <a:gs pos="100000">
                <a:srgbClr val="83B11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251790" y="19429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bg1"/>
          </a:solidFill>
          <a:latin typeface="Lexend Deca"/>
          <a:ea typeface="+mj-ea"/>
          <a:cs typeface="Lexend Deca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32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1.2 Regeln für die </a:t>
            </a:r>
            <a:r>
              <a:rPr lang="de-DE" dirty="0" err="1"/>
              <a:t>Tabletnutzung</a:t>
            </a:r>
            <a:endParaRPr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 bwMode="auto">
          <a:xfrm>
            <a:off x="5945246" y="5658181"/>
            <a:ext cx="1088028" cy="568320"/>
          </a:xfrm>
        </p:spPr>
        <p:txBody>
          <a:bodyPr/>
          <a:lstStyle/>
          <a:p>
            <a:pPr>
              <a:defRPr/>
            </a:pPr>
            <a:r>
              <a:rPr lang="de-DE" dirty="0"/>
              <a:t>15</a:t>
            </a:r>
            <a:endParaRPr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F5F192E-025C-4CC7-B16C-998C3754A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42323" y="2572871"/>
            <a:ext cx="1771841" cy="177184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55CE5F1-7276-4696-B801-AB845CE5D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3475" y="191819"/>
            <a:ext cx="2699744" cy="1799829"/>
          </a:xfrm>
          <a:prstGeom prst="rect">
            <a:avLst/>
          </a:prstGeom>
        </p:spPr>
      </p:pic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63A1EA72-9CFD-4599-83CB-47191AF9EAF8}"/>
              </a:ext>
            </a:extLst>
          </p:cNvPr>
          <p:cNvSpPr txBox="1">
            <a:spLocks/>
          </p:cNvSpPr>
          <p:nvPr/>
        </p:nvSpPr>
        <p:spPr bwMode="auto">
          <a:xfrm>
            <a:off x="5715000" y="6263803"/>
            <a:ext cx="6292877" cy="589641"/>
          </a:xfrm>
          <a:prstGeom prst="rect">
            <a:avLst/>
          </a:prstGeom>
        </p:spPr>
        <p:txBody>
          <a:bodyPr anchor="ctr"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>
                <a:solidFill>
                  <a:schemeClr val="tx1"/>
                </a:solidFill>
                <a:latin typeface="Lexend Deca"/>
                <a:ea typeface="+mn-ea"/>
                <a:cs typeface="Lexend Deca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e-DE" sz="1200" b="1" dirty="0"/>
              <a:t>Kapitel 1.2 </a:t>
            </a:r>
            <a:r>
              <a:rPr lang="de-DE" sz="1200" dirty="0"/>
              <a:t>| Regeln für die </a:t>
            </a:r>
            <a:r>
              <a:rPr lang="de-DE" sz="1200" dirty="0" err="1"/>
              <a:t>Tabletnutzung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329430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C42CB96-D3AE-8EB0-647C-1090772F1E1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5893807" name="Textplatzhalter 9">
            <a:extLst>
              <a:ext uri="{FF2B5EF4-FFF2-40B4-BE49-F238E27FC236}">
                <a16:creationId xmlns:a16="http://schemas.microsoft.com/office/drawing/2014/main" id="{114D6585-E7D8-BC61-A60B-31AED50C7E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1" y="3659573"/>
            <a:ext cx="246019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>
              <a:defRPr/>
            </a:pPr>
            <a:r>
              <a:rPr lang="de-DE" dirty="0"/>
              <a:t>PHASE 1</a:t>
            </a:r>
            <a:endParaRPr dirty="0"/>
          </a:p>
        </p:txBody>
      </p:sp>
      <p:sp>
        <p:nvSpPr>
          <p:cNvPr id="1930336182" name="Textplatzhalter 12">
            <a:extLst>
              <a:ext uri="{FF2B5EF4-FFF2-40B4-BE49-F238E27FC236}">
                <a16:creationId xmlns:a16="http://schemas.microsoft.com/office/drawing/2014/main" id="{7C597AA1-5033-4AAA-6892-931842AC87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5" y="4102636"/>
            <a:ext cx="2853927" cy="176476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>
              <a:defRPr/>
            </a:pPr>
            <a:r>
              <a:rPr lang="de-DE" b="1" dirty="0"/>
              <a:t>Überlege:</a:t>
            </a: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Wo gibt es überall Regeln?</a:t>
            </a:r>
            <a:br>
              <a:rPr lang="de-DE" dirty="0"/>
            </a:br>
            <a:br>
              <a:rPr lang="de-DE" dirty="0"/>
            </a:br>
            <a:r>
              <a:rPr lang="de-DE" dirty="0"/>
              <a:t>Wozu brauchen wir sie?</a:t>
            </a:r>
          </a:p>
        </p:txBody>
      </p:sp>
      <p:sp>
        <p:nvSpPr>
          <p:cNvPr id="1066484667" name="Textplatzhalter 9">
            <a:extLst>
              <a:ext uri="{FF2B5EF4-FFF2-40B4-BE49-F238E27FC236}">
                <a16:creationId xmlns:a16="http://schemas.microsoft.com/office/drawing/2014/main" id="{7195105E-B457-C1FF-498C-C7D2B041A3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8" y="3684954"/>
            <a:ext cx="246019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>
              <a:defRPr/>
            </a:pPr>
            <a:r>
              <a:rPr lang="de-DE" dirty="0"/>
              <a:t>PHASE 2</a:t>
            </a:r>
            <a:endParaRPr dirty="0"/>
          </a:p>
        </p:txBody>
      </p:sp>
      <p:sp>
        <p:nvSpPr>
          <p:cNvPr id="1002732902" name="Textplatzhalter 12">
            <a:extLst>
              <a:ext uri="{FF2B5EF4-FFF2-40B4-BE49-F238E27FC236}">
                <a16:creationId xmlns:a16="http://schemas.microsoft.com/office/drawing/2014/main" id="{8EAEAF16-6952-2E1E-4B4A-4F2B0957B0A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2" y="4144542"/>
            <a:ext cx="2853927" cy="172285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>
              <a:defRPr/>
            </a:pPr>
            <a:r>
              <a:rPr lang="de-DE" b="1" dirty="0"/>
              <a:t>Sieh dir die Bilder von Regeln an und überlege: </a:t>
            </a:r>
            <a:br>
              <a:rPr lang="de-DE" b="1" dirty="0"/>
            </a:br>
            <a:br>
              <a:rPr lang="de-DE" b="1" dirty="0"/>
            </a:br>
            <a:r>
              <a:rPr lang="de-DE" dirty="0"/>
              <a:t>Warum gelten diese Regeln?</a:t>
            </a:r>
            <a:br>
              <a:rPr lang="de-DE" dirty="0"/>
            </a:br>
            <a:br>
              <a:rPr lang="de-DE" dirty="0"/>
            </a:br>
            <a:r>
              <a:rPr lang="de-DE" dirty="0"/>
              <a:t>Warum sind sie dir wichtig?</a:t>
            </a:r>
            <a:endParaRPr dirty="0"/>
          </a:p>
        </p:txBody>
      </p:sp>
      <p:sp>
        <p:nvSpPr>
          <p:cNvPr id="1933878101" name="Textplatzhalter 22">
            <a:extLst>
              <a:ext uri="{FF2B5EF4-FFF2-40B4-BE49-F238E27FC236}">
                <a16:creationId xmlns:a16="http://schemas.microsoft.com/office/drawing/2014/main" id="{1435E98E-A3F4-D077-8ABF-AA57ADB85BA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1" y="336735"/>
            <a:ext cx="8164531" cy="14382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>
              <a:defRPr/>
            </a:pPr>
            <a:r>
              <a:rPr lang="de-DE" dirty="0"/>
              <a:t>Regelrätsel - Regeln für die </a:t>
            </a:r>
            <a:r>
              <a:rPr lang="de-DE" dirty="0" err="1"/>
              <a:t>Tabletnutzung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7EAC788-3A55-4E87-AF8F-0E4F70902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373475" y="191819"/>
            <a:ext cx="2699744" cy="1799829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65C3819-8B6C-461C-B66A-A22EAAD35865}"/>
              </a:ext>
            </a:extLst>
          </p:cNvPr>
          <p:cNvSpPr txBox="1">
            <a:spLocks/>
          </p:cNvSpPr>
          <p:nvPr/>
        </p:nvSpPr>
        <p:spPr bwMode="auto">
          <a:xfrm>
            <a:off x="5715000" y="6263803"/>
            <a:ext cx="6292877" cy="589641"/>
          </a:xfrm>
          <a:prstGeom prst="rect">
            <a:avLst/>
          </a:prstGeom>
        </p:spPr>
        <p:txBody>
          <a:bodyPr anchor="ctr"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>
                <a:solidFill>
                  <a:schemeClr val="tx1"/>
                </a:solidFill>
                <a:latin typeface="Lexend Deca"/>
                <a:ea typeface="+mn-ea"/>
                <a:cs typeface="Lexend Deca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e-DE" sz="1200" b="1" dirty="0"/>
              <a:t>Kapitel 1.2 </a:t>
            </a:r>
            <a:r>
              <a:rPr lang="de-DE" sz="1200" dirty="0"/>
              <a:t>| Regeln für die </a:t>
            </a:r>
            <a:r>
              <a:rPr lang="de-DE" sz="1200" dirty="0" err="1"/>
              <a:t>Tabletnutzung</a:t>
            </a:r>
            <a:endParaRPr lang="de-DE" sz="12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575DF03-1898-4FC8-A3C8-CDE8EA84273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de-DE" dirty="0"/>
              <a:t>Regelrätsel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81F3ED6D-0430-4779-BE33-6CD6A94BD8E2}"/>
              </a:ext>
            </a:extLst>
          </p:cNvPr>
          <p:cNvSpPr txBox="1">
            <a:spLocks/>
          </p:cNvSpPr>
          <p:nvPr/>
        </p:nvSpPr>
        <p:spPr bwMode="auto">
          <a:xfrm>
            <a:off x="0" y="6241860"/>
            <a:ext cx="12192000" cy="568320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de-DE" dirty="0"/>
              <a:t>Arbeitszeit:  10 min</a:t>
            </a:r>
          </a:p>
        </p:txBody>
      </p:sp>
    </p:spTree>
    <p:extLst>
      <p:ext uri="{BB962C8B-B14F-4D97-AF65-F5344CB8AC3E}">
        <p14:creationId xmlns:p14="http://schemas.microsoft.com/office/powerpoint/2010/main" val="2088286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32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Welche Regeln findest du besonders wichtig?</a:t>
            </a:r>
          </a:p>
          <a:p>
            <a:pPr>
              <a:defRPr/>
            </a:pPr>
            <a:r>
              <a:rPr lang="de-DE" dirty="0"/>
              <a:t>Welche Regel ist am schwierigsten einzuhalten? Warum?</a:t>
            </a:r>
          </a:p>
        </p:txBody>
      </p:sp>
      <p:sp>
        <p:nvSpPr>
          <p:cNvPr id="6" name="Textplatzhalter 11"/>
          <p:cNvSpPr>
            <a:spLocks noGrp="1"/>
          </p:cNvSpPr>
          <p:nvPr>
            <p:ph type="body" sz="quarter" idx="11"/>
          </p:nvPr>
        </p:nvSpPr>
        <p:spPr bwMode="auto">
          <a:xfrm>
            <a:off x="6308331" y="5618495"/>
            <a:ext cx="909575" cy="589643"/>
          </a:xfrm>
        </p:spPr>
        <p:txBody>
          <a:bodyPr/>
          <a:lstStyle/>
          <a:p>
            <a:pPr>
              <a:defRPr/>
            </a:pPr>
            <a:r>
              <a:rPr lang="de-DE" dirty="0"/>
              <a:t>5</a:t>
            </a:r>
            <a:endParaRPr dirty="0"/>
          </a:p>
        </p:txBody>
      </p:sp>
      <p:sp>
        <p:nvSpPr>
          <p:cNvPr id="33" name="Abgerundetes Rechteck 32"/>
          <p:cNvSpPr/>
          <p:nvPr/>
        </p:nvSpPr>
        <p:spPr bwMode="auto">
          <a:xfrm>
            <a:off x="5061899" y="2651654"/>
            <a:ext cx="6474220" cy="2579845"/>
          </a:xfrm>
          <a:prstGeom prst="roundRect">
            <a:avLst>
              <a:gd name="adj" fmla="val 3763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Lexend Deca"/>
              <a:cs typeface="Lexend Deca"/>
            </a:endParaRPr>
          </a:p>
        </p:txBody>
      </p:sp>
      <p:sp>
        <p:nvSpPr>
          <p:cNvPr id="34" name="Textfeld 33"/>
          <p:cNvSpPr txBox="1"/>
          <p:nvPr/>
        </p:nvSpPr>
        <p:spPr bwMode="auto">
          <a:xfrm>
            <a:off x="6904237" y="2769553"/>
            <a:ext cx="2789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400" b="1">
                <a:solidFill>
                  <a:schemeClr val="accent1"/>
                </a:solidFill>
                <a:latin typeface="Atkinson Hyperlegible"/>
              </a:rPr>
              <a:t>So funktioniert es</a:t>
            </a:r>
            <a:endParaRPr/>
          </a:p>
        </p:txBody>
      </p:sp>
      <p:sp>
        <p:nvSpPr>
          <p:cNvPr id="35" name="Textfeld 34"/>
          <p:cNvSpPr txBox="1"/>
          <p:nvPr/>
        </p:nvSpPr>
        <p:spPr bwMode="auto">
          <a:xfrm>
            <a:off x="5702788" y="3263900"/>
            <a:ext cx="441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b="1" dirty="0">
                <a:latin typeface="Lexend Deca"/>
                <a:cs typeface="Lexend Deca"/>
              </a:rPr>
              <a:t>Spontan antworten </a:t>
            </a:r>
            <a:r>
              <a:rPr lang="de-DE" dirty="0">
                <a:latin typeface="Lexend Deca"/>
                <a:cs typeface="Lexend Deca"/>
              </a:rPr>
              <a:t>- nicht lange überlegen </a:t>
            </a:r>
            <a:endParaRPr dirty="0"/>
          </a:p>
          <a:p>
            <a:pPr>
              <a:defRPr/>
            </a:pPr>
            <a:r>
              <a:rPr lang="de-DE" b="1" dirty="0">
                <a:latin typeface="Lexend Deca"/>
                <a:cs typeface="Lexend Deca"/>
              </a:rPr>
              <a:t>Kurze Sätze </a:t>
            </a:r>
            <a:r>
              <a:rPr lang="de-DE" dirty="0">
                <a:latin typeface="Lexend Deca"/>
                <a:cs typeface="Lexend Deca"/>
              </a:rPr>
              <a:t>– ein Satz pro Frage</a:t>
            </a:r>
          </a:p>
          <a:p>
            <a:pPr>
              <a:defRPr/>
            </a:pPr>
            <a:r>
              <a:rPr lang="de-DE" b="1" dirty="0">
                <a:latin typeface="Lexend Deca"/>
                <a:cs typeface="Lexend Deca"/>
              </a:rPr>
              <a:t>Reihum</a:t>
            </a:r>
            <a:r>
              <a:rPr lang="de-DE" dirty="0">
                <a:latin typeface="Lexend Deca"/>
                <a:cs typeface="Lexend Deca"/>
              </a:rPr>
              <a:t> – nach 15 Sekunden ein Position nach rechts (nur der äußere Ring)</a:t>
            </a:r>
            <a:endParaRPr lang="de-DE" dirty="0"/>
          </a:p>
          <a:p>
            <a:pPr>
              <a:defRPr/>
            </a:pPr>
            <a:endParaRPr lang="de-DE" dirty="0">
              <a:latin typeface="Lexend Deca"/>
              <a:cs typeface="Lexend Deca"/>
            </a:endParaRPr>
          </a:p>
          <a:p>
            <a:pPr>
              <a:defRPr/>
            </a:pPr>
            <a:r>
              <a:rPr lang="de-DE" b="1" dirty="0">
                <a:latin typeface="Lexend Deca"/>
                <a:cs typeface="Lexend Deca"/>
              </a:rPr>
              <a:t>Pro Person</a:t>
            </a:r>
            <a:r>
              <a:rPr lang="de-DE" dirty="0">
                <a:latin typeface="Lexend Deca"/>
                <a:cs typeface="Lexend Deca"/>
              </a:rPr>
              <a:t>: max. 15 Sekunden</a:t>
            </a:r>
            <a:endParaRPr dirty="0"/>
          </a:p>
        </p:txBody>
      </p:sp>
      <p:sp>
        <p:nvSpPr>
          <p:cNvPr id="42" name="Textfeld 41"/>
          <p:cNvSpPr txBox="1"/>
          <p:nvPr/>
        </p:nvSpPr>
        <p:spPr bwMode="auto">
          <a:xfrm>
            <a:off x="-2525635" y="1355943"/>
            <a:ext cx="50015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de-DE" sz="2400"/>
              <a:t>🙂</a:t>
            </a:r>
            <a:endParaRPr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3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Kugellager</a:t>
            </a:r>
            <a:endParaRPr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56AE79A-1098-4BE6-BC36-79F53EA6E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013" y="2556789"/>
            <a:ext cx="2522439" cy="293395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D793015-2434-4541-BC09-55635A4A2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418320" y="191819"/>
            <a:ext cx="2654899" cy="1769933"/>
          </a:xfrm>
          <a:prstGeom prst="rect">
            <a:avLst/>
          </a:prstGeom>
        </p:spPr>
      </p:pic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A649E34C-60E0-4528-8718-4B67F59B8BA9}"/>
              </a:ext>
            </a:extLst>
          </p:cNvPr>
          <p:cNvSpPr txBox="1">
            <a:spLocks/>
          </p:cNvSpPr>
          <p:nvPr/>
        </p:nvSpPr>
        <p:spPr bwMode="auto">
          <a:xfrm>
            <a:off x="5715000" y="6263803"/>
            <a:ext cx="6292877" cy="589641"/>
          </a:xfrm>
          <a:prstGeom prst="rect">
            <a:avLst/>
          </a:prstGeom>
        </p:spPr>
        <p:txBody>
          <a:bodyPr anchor="ctr"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>
                <a:solidFill>
                  <a:schemeClr val="tx1"/>
                </a:solidFill>
                <a:latin typeface="Lexend Deca"/>
                <a:ea typeface="+mn-ea"/>
                <a:cs typeface="Lexend Deca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e-DE" sz="1200" b="1" dirty="0"/>
              <a:t>Kapitel 1.2 </a:t>
            </a:r>
            <a:r>
              <a:rPr lang="de-DE" sz="1200" dirty="0"/>
              <a:t>| Regeln für die </a:t>
            </a:r>
            <a:r>
              <a:rPr lang="de-DE" sz="1200" dirty="0" err="1"/>
              <a:t>Tabletnutzung</a:t>
            </a:r>
            <a:endParaRPr lang="de-DE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C42CB96-D3AE-8EB0-647C-1090772F1E1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6484667" name="Textplatzhalter 9">
            <a:extLst>
              <a:ext uri="{FF2B5EF4-FFF2-40B4-BE49-F238E27FC236}">
                <a16:creationId xmlns:a16="http://schemas.microsoft.com/office/drawing/2014/main" id="{7195105E-B457-C1FF-498C-C7D2B041A3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4092332" y="3743472"/>
            <a:ext cx="1354208" cy="21536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>
              <a:defRPr/>
            </a:pPr>
            <a:r>
              <a:rPr lang="de-DE" dirty="0"/>
              <a:t>PHASE 2</a:t>
            </a:r>
            <a:endParaRPr dirty="0"/>
          </a:p>
        </p:txBody>
      </p:sp>
      <p:sp>
        <p:nvSpPr>
          <p:cNvPr id="1002732902" name="Textplatzhalter 12">
            <a:extLst>
              <a:ext uri="{FF2B5EF4-FFF2-40B4-BE49-F238E27FC236}">
                <a16:creationId xmlns:a16="http://schemas.microsoft.com/office/drawing/2014/main" id="{8EAEAF16-6952-2E1E-4B4A-4F2B0957B0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auto"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>
              <a:defRPr/>
            </a:pPr>
            <a:r>
              <a:rPr lang="de-DE" sz="1400" dirty="0"/>
              <a:t>Geht in einer Gruppe von 3-4 Leuten zusammen und sucht euch eine Situation aus der Weblektion aus.</a:t>
            </a:r>
            <a:endParaRPr sz="1400" dirty="0"/>
          </a:p>
        </p:txBody>
      </p:sp>
      <p:sp>
        <p:nvSpPr>
          <p:cNvPr id="924897461" name="Textplatzhalter 22">
            <a:extLst>
              <a:ext uri="{FF2B5EF4-FFF2-40B4-BE49-F238E27FC236}">
                <a16:creationId xmlns:a16="http://schemas.microsoft.com/office/drawing/2014/main" id="{FF6B651A-4A12-4FE1-F09D-E9C5C90CFA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auto">
          <a:xfrm>
            <a:off x="3978585" y="4183389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>
              <a:defRPr/>
            </a:pPr>
            <a:r>
              <a:rPr lang="de-DE" sz="1400" dirty="0">
                <a:solidFill>
                  <a:schemeClr val="bg1"/>
                </a:solidFill>
              </a:rPr>
              <a:t>5 Minuten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E61DE8-B19D-48DA-B178-848B218DDBA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62473" y="4564538"/>
            <a:ext cx="2586433" cy="724811"/>
          </a:xfrm>
        </p:spPr>
        <p:txBody>
          <a:bodyPr/>
          <a:lstStyle/>
          <a:p>
            <a:r>
              <a:rPr lang="de-DE" sz="1400" dirty="0"/>
              <a:t>Überlegt euch ein Rollenspiel zu der Situation ein und spielt dieses vor.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FAA147E-ED10-41F9-AC88-EB2FBF5CFA8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432044" y="3647108"/>
            <a:ext cx="2229605" cy="419832"/>
          </a:xfrm>
        </p:spPr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D8D32F1-6E17-4B65-82F4-C1FDDF87F29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69742" y="4134903"/>
            <a:ext cx="1354208" cy="215361"/>
          </a:xfrm>
        </p:spPr>
        <p:txBody>
          <a:bodyPr/>
          <a:lstStyle/>
          <a:p>
            <a:r>
              <a:rPr lang="de-DE" dirty="0"/>
              <a:t>5 Minuten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6D34935-4680-4A08-8A94-9C172AE8A21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de-DE" sz="1400" dirty="0"/>
              <a:t>Seht euch die Rollenspiele eurer Mitschülerinnen und Mitschüler an.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05AD3EC-BE31-4D7E-8350-9DCB07F1374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dirty="0"/>
              <a:t>Rollenspiel „Regeln für die </a:t>
            </a:r>
            <a:r>
              <a:rPr lang="de-DE" dirty="0" err="1"/>
              <a:t>Tabletnutzung</a:t>
            </a:r>
            <a:r>
              <a:rPr lang="de-DE" dirty="0"/>
              <a:t>“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65F1898-9EFF-49FB-B980-E6616F4A09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278450" y="3635478"/>
            <a:ext cx="2229605" cy="419832"/>
          </a:xfrm>
        </p:spPr>
        <p:txBody>
          <a:bodyPr/>
          <a:lstStyle/>
          <a:p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F7C2A2F6-2B27-4499-B776-3866037D9CB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716147" y="4123273"/>
            <a:ext cx="1354208" cy="215361"/>
          </a:xfrm>
        </p:spPr>
        <p:txBody>
          <a:bodyPr/>
          <a:lstStyle/>
          <a:p>
            <a:r>
              <a:rPr lang="de-DE" dirty="0"/>
              <a:t>7 Minuten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9BE84927-B32A-4643-BF3E-B2379BD9047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de-DE" sz="1400" dirty="0"/>
              <a:t>Überlegt gemeinsam: War das Verhalten okay?</a:t>
            </a:r>
            <a:br>
              <a:rPr lang="de-DE" sz="1400" dirty="0"/>
            </a:br>
            <a:r>
              <a:rPr lang="de-DE" sz="1400" dirty="0"/>
              <a:t>Was wäre besser?</a:t>
            </a:r>
          </a:p>
        </p:txBody>
      </p:sp>
      <p:sp>
        <p:nvSpPr>
          <p:cNvPr id="1895893807" name="Textplatzhalter 9">
            <a:extLst>
              <a:ext uri="{FF2B5EF4-FFF2-40B4-BE49-F238E27FC236}">
                <a16:creationId xmlns:a16="http://schemas.microsoft.com/office/drawing/2014/main" id="{114D6585-E7D8-BC61-A60B-31AED50C7E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1237735" y="3555707"/>
            <a:ext cx="1088028" cy="5683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>
              <a:defRPr/>
            </a:pPr>
            <a:r>
              <a:rPr lang="de-DE" dirty="0"/>
              <a:t>PHASE 1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7EAC788-3A55-4E87-AF8F-0E4F70902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373475" y="191819"/>
            <a:ext cx="2699744" cy="1799829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65C3819-8B6C-461C-B66A-A22EAAD35865}"/>
              </a:ext>
            </a:extLst>
          </p:cNvPr>
          <p:cNvSpPr txBox="1">
            <a:spLocks/>
          </p:cNvSpPr>
          <p:nvPr/>
        </p:nvSpPr>
        <p:spPr bwMode="auto">
          <a:xfrm>
            <a:off x="5715000" y="6263803"/>
            <a:ext cx="6292877" cy="589641"/>
          </a:xfrm>
          <a:prstGeom prst="rect">
            <a:avLst/>
          </a:prstGeom>
        </p:spPr>
        <p:txBody>
          <a:bodyPr anchor="ctr"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>
                <a:solidFill>
                  <a:schemeClr val="tx1"/>
                </a:solidFill>
                <a:latin typeface="Lexend Deca"/>
                <a:ea typeface="+mn-ea"/>
                <a:cs typeface="Lexend Deca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e-DE" sz="1200" b="1" dirty="0"/>
              <a:t>Kapitel 1.2 </a:t>
            </a:r>
            <a:r>
              <a:rPr lang="de-DE" sz="1200" dirty="0"/>
              <a:t>| Regeln für die </a:t>
            </a:r>
            <a:r>
              <a:rPr lang="de-DE" sz="1200" dirty="0" err="1"/>
              <a:t>Tabletnutzung</a:t>
            </a:r>
            <a:endParaRPr lang="de-DE" sz="1200" dirty="0"/>
          </a:p>
        </p:txBody>
      </p:sp>
      <p:sp>
        <p:nvSpPr>
          <p:cNvPr id="24" name="Textplatzhalter 22">
            <a:extLst>
              <a:ext uri="{FF2B5EF4-FFF2-40B4-BE49-F238E27FC236}">
                <a16:creationId xmlns:a16="http://schemas.microsoft.com/office/drawing/2014/main" id="{43206C3E-728C-49AB-9232-44719C577EAD}"/>
              </a:ext>
            </a:extLst>
          </p:cNvPr>
          <p:cNvSpPr txBox="1">
            <a:spLocks/>
          </p:cNvSpPr>
          <p:nvPr/>
        </p:nvSpPr>
        <p:spPr bwMode="auto">
          <a:xfrm>
            <a:off x="1087428" y="413690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1">
                <a:solidFill>
                  <a:schemeClr val="tx1"/>
                </a:solidFill>
                <a:latin typeface="Lexend Deca"/>
                <a:ea typeface="+mn-ea"/>
                <a:cs typeface="Lexend Deca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400" dirty="0">
                <a:solidFill>
                  <a:schemeClr val="bg1"/>
                </a:solidFill>
              </a:rPr>
              <a:t>3 Minuten</a:t>
            </a:r>
          </a:p>
        </p:txBody>
      </p:sp>
      <p:sp>
        <p:nvSpPr>
          <p:cNvPr id="25" name="Textplatzhalter 11">
            <a:extLst>
              <a:ext uri="{FF2B5EF4-FFF2-40B4-BE49-F238E27FC236}">
                <a16:creationId xmlns:a16="http://schemas.microsoft.com/office/drawing/2014/main" id="{5297ADF1-05F9-4A77-8F06-15BA7E8652E6}"/>
              </a:ext>
            </a:extLst>
          </p:cNvPr>
          <p:cNvSpPr txBox="1">
            <a:spLocks/>
          </p:cNvSpPr>
          <p:nvPr/>
        </p:nvSpPr>
        <p:spPr bwMode="auto">
          <a:xfrm>
            <a:off x="6308331" y="5618495"/>
            <a:ext cx="909575" cy="589643"/>
          </a:xfrm>
          <a:prstGeom prst="rect">
            <a:avLst/>
          </a:prstGeom>
        </p:spPr>
        <p:txBody>
          <a:bodyPr/>
          <a:lstStyle>
            <a:lvl1pPr marL="0" indent="0" algn="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>
                <a:solidFill>
                  <a:schemeClr val="tx1"/>
                </a:solidFill>
                <a:latin typeface="Lexend Deca"/>
                <a:ea typeface="+mn-ea"/>
                <a:cs typeface="Lexend Deca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058961973"/>
      </p:ext>
    </p:extLst>
  </p:cSld>
  <p:clrMapOvr>
    <a:masterClrMapping/>
  </p:clrMapOvr>
</p:sld>
</file>

<file path=ppt/theme/theme1.xml><?xml version="1.0" encoding="utf-8"?>
<a:theme xmlns:a="http://schemas.openxmlformats.org/drawingml/2006/main" name="KI-Kompass">
  <a:themeElements>
    <a:clrScheme name="ByCS Farben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204"/>
      </a:accent1>
      <a:accent2>
        <a:srgbClr val="00AADA"/>
      </a:accent2>
      <a:accent3>
        <a:srgbClr val="D32C67"/>
      </a:accent3>
      <a:accent4>
        <a:srgbClr val="D33F00"/>
      </a:accent4>
      <a:accent5>
        <a:srgbClr val="DEE1E6"/>
      </a:accent5>
      <a:accent6>
        <a:srgbClr val="DEE1E6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I-Kompass">
  <a:themeElements>
    <a:clrScheme name="ByCS Farben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204"/>
      </a:accent1>
      <a:accent2>
        <a:srgbClr val="00AADA"/>
      </a:accent2>
      <a:accent3>
        <a:srgbClr val="D32C67"/>
      </a:accent3>
      <a:accent4>
        <a:srgbClr val="D33F00"/>
      </a:accent4>
      <a:accent5>
        <a:srgbClr val="DEE1E6"/>
      </a:accent5>
      <a:accent6>
        <a:srgbClr val="DEE1E6"/>
      </a:accent6>
      <a:hlink>
        <a:srgbClr val="467886"/>
      </a:hlink>
      <a:folHlink>
        <a:srgbClr val="96607D"/>
      </a:folHlink>
    </a:clrScheme>
    <a:fontScheme name="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224</Words>
  <Application>Microsoft Office PowerPoint</Application>
  <DocSecurity>0</DocSecurity>
  <PresentationFormat>Breitbild</PresentationFormat>
  <Paragraphs>42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Aptos</vt:lpstr>
      <vt:lpstr>Arial</vt:lpstr>
      <vt:lpstr>Atkinson Hyperlegible</vt:lpstr>
      <vt:lpstr>Atkinson Hyperlegible Bold</vt:lpstr>
      <vt:lpstr>Lexend Deca</vt:lpstr>
      <vt:lpstr>KI-Kompass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Nicole Ober</dc:creator>
  <cp:keywords/>
  <dc:description/>
  <cp:lastModifiedBy>Riedl, Sonnja</cp:lastModifiedBy>
  <cp:revision>108</cp:revision>
  <dcterms:created xsi:type="dcterms:W3CDTF">2025-06-17T13:43:22Z</dcterms:created>
  <dcterms:modified xsi:type="dcterms:W3CDTF">2025-09-10T18:04:36Z</dcterms:modified>
  <cp:category/>
  <dc:identifier/>
  <cp:contentStatus/>
  <dc:language/>
  <cp:version/>
</cp:coreProperties>
</file>