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7556500" cy="10693400"/>
  <p:notesSz cx="6858000" cy="9144000"/>
  <p:embeddedFontLst>
    <p:embeddedFont>
      <p:font typeface="Lexend Deca" pitchFamily="2" charset="77"/>
      <p:regular r:id="rId5"/>
      <p:bold r:id="rId6"/>
    </p:embeddedFont>
    <p:embeddedFont>
      <p:font typeface="Poppins" pitchFamily="2" charset="77"/>
      <p:regular r:id="rId7"/>
      <p:bold r:id="rId8"/>
      <p:italic r:id="rId9"/>
      <p:boldItalic r:id="rId10"/>
    </p:embeddedFont>
    <p:embeddedFont>
      <p:font typeface="Poppins Bold" pitchFamily="2" charset="77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77" d="100"/>
          <a:sy n="77" d="100"/>
        </p:scale>
        <p:origin x="3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2.jpeg"/><Relationship Id="rId18" Type="http://schemas.openxmlformats.org/officeDocument/2006/relationships/image" Target="../media/image5.png"/><Relationship Id="rId3" Type="http://schemas.openxmlformats.org/officeDocument/2006/relationships/image" Target="../media/image3.svg"/><Relationship Id="rId7" Type="http://schemas.openxmlformats.org/officeDocument/2006/relationships/image" Target="../media/image16.png"/><Relationship Id="rId12" Type="http://schemas.openxmlformats.org/officeDocument/2006/relationships/image" Target="../media/image23.png"/><Relationship Id="rId17" Type="http://schemas.openxmlformats.org/officeDocument/2006/relationships/image" Target="../media/image19.svg"/><Relationship Id="rId2" Type="http://schemas.openxmlformats.org/officeDocument/2006/relationships/image" Target="../media/image2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7.png"/><Relationship Id="rId5" Type="http://schemas.openxmlformats.org/officeDocument/2006/relationships/image" Target="../media/image13.png"/><Relationship Id="rId15" Type="http://schemas.openxmlformats.org/officeDocument/2006/relationships/image" Target="../media/image21.svg"/><Relationship Id="rId10" Type="http://schemas.openxmlformats.org/officeDocument/2006/relationships/image" Target="../media/image4.png"/><Relationship Id="rId19" Type="http://schemas.openxmlformats.org/officeDocument/2006/relationships/image" Target="../media/image6.svg"/><Relationship Id="rId4" Type="http://schemas.openxmlformats.org/officeDocument/2006/relationships/image" Target="../media/image10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1.svg"/><Relationship Id="rId12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.png"/><Relationship Id="rId5" Type="http://schemas.openxmlformats.org/officeDocument/2006/relationships/image" Target="../media/image24.png"/><Relationship Id="rId15" Type="http://schemas.openxmlformats.org/officeDocument/2006/relationships/image" Target="../media/image19.svg"/><Relationship Id="rId10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26.sv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5415" y="47635"/>
            <a:ext cx="7026282" cy="10530910"/>
            <a:chOff x="0" y="0"/>
            <a:chExt cx="9368376" cy="14041213"/>
          </a:xfrm>
        </p:grpSpPr>
        <p:sp>
          <p:nvSpPr>
            <p:cNvPr id="3" name="Freeform 3"/>
            <p:cNvSpPr/>
            <p:nvPr/>
          </p:nvSpPr>
          <p:spPr>
            <a:xfrm>
              <a:off x="0" y="13545017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04154" y="404828"/>
              <a:ext cx="9042784" cy="12927876"/>
              <a:chOff x="0" y="0"/>
              <a:chExt cx="2430547" cy="347479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430547" cy="3474794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3474794">
                    <a:moveTo>
                      <a:pt x="22830" y="0"/>
                    </a:moveTo>
                    <a:lnTo>
                      <a:pt x="2407717" y="0"/>
                    </a:lnTo>
                    <a:cubicBezTo>
                      <a:pt x="2420326" y="0"/>
                      <a:pt x="2430547" y="10222"/>
                      <a:pt x="2430547" y="22830"/>
                    </a:cubicBezTo>
                    <a:lnTo>
                      <a:pt x="2430547" y="3451964"/>
                    </a:lnTo>
                    <a:cubicBezTo>
                      <a:pt x="2430547" y="3464573"/>
                      <a:pt x="2420326" y="3474794"/>
                      <a:pt x="2407717" y="3474794"/>
                    </a:cubicBezTo>
                    <a:lnTo>
                      <a:pt x="22830" y="3474794"/>
                    </a:lnTo>
                    <a:cubicBezTo>
                      <a:pt x="10222" y="3474794"/>
                      <a:pt x="0" y="3464573"/>
                      <a:pt x="0" y="3451964"/>
                    </a:cubicBezTo>
                    <a:lnTo>
                      <a:pt x="0" y="22830"/>
                    </a:lnTo>
                    <a:cubicBezTo>
                      <a:pt x="0" y="10222"/>
                      <a:pt x="10222" y="0"/>
                      <a:pt x="228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19050"/>
                <a:ext cx="2430547" cy="3493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09365" y="404828"/>
              <a:ext cx="9037573" cy="2283706"/>
              <a:chOff x="0" y="0"/>
              <a:chExt cx="2429147" cy="61382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429147" cy="613821"/>
              </a:xfrm>
              <a:custGeom>
                <a:avLst/>
                <a:gdLst/>
                <a:ahLst/>
                <a:cxnLst/>
                <a:rect l="l" t="t" r="r" b="b"/>
                <a:pathLst>
                  <a:path w="2429147" h="613821">
                    <a:moveTo>
                      <a:pt x="22844" y="0"/>
                    </a:moveTo>
                    <a:lnTo>
                      <a:pt x="2406303" y="0"/>
                    </a:lnTo>
                    <a:cubicBezTo>
                      <a:pt x="2418919" y="0"/>
                      <a:pt x="2429147" y="10227"/>
                      <a:pt x="2429147" y="22844"/>
                    </a:cubicBezTo>
                    <a:lnTo>
                      <a:pt x="2429147" y="590978"/>
                    </a:lnTo>
                    <a:cubicBezTo>
                      <a:pt x="2429147" y="597036"/>
                      <a:pt x="2426740" y="602847"/>
                      <a:pt x="2422456" y="607131"/>
                    </a:cubicBezTo>
                    <a:cubicBezTo>
                      <a:pt x="2418172" y="611415"/>
                      <a:pt x="2412361" y="613821"/>
                      <a:pt x="2406303" y="613821"/>
                    </a:cubicBezTo>
                    <a:lnTo>
                      <a:pt x="22844" y="613821"/>
                    </a:lnTo>
                    <a:cubicBezTo>
                      <a:pt x="16785" y="613821"/>
                      <a:pt x="10975" y="611415"/>
                      <a:pt x="6691" y="607131"/>
                    </a:cubicBezTo>
                    <a:cubicBezTo>
                      <a:pt x="2407" y="602847"/>
                      <a:pt x="0" y="597036"/>
                      <a:pt x="0" y="590978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2429147" cy="642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520780" y="675122"/>
              <a:ext cx="5562651" cy="172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Aufnahme von Audiodateien</a:t>
              </a:r>
            </a:p>
            <a:p>
              <a:pPr algn="l">
                <a:lnSpc>
                  <a:spcPts val="3415"/>
                </a:lnSpc>
              </a:pPr>
              <a:endPara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06260" y="3627306"/>
              <a:ext cx="5995926" cy="1801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Öffne eine App, </a:t>
              </a:r>
              <a:r>
                <a:rPr lang="en-US" sz="12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it d</a:t>
              </a:r>
              <a:r>
                <a:rPr lang="en-US" sz="12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du aufnehmen kannst, 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z. B. Sprachmemos, Diktiergerät.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Tippe auf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Aufnehmen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Sprich laut und de</a:t>
              </a:r>
              <a:r>
                <a:rPr lang="en-US" sz="12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</a:t>
              </a:r>
              <a:r>
                <a:rPr lang="en-US" sz="12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ich.</a:t>
              </a:r>
            </a:p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Tipp</a:t>
              </a:r>
              <a:r>
                <a:rPr lang="en-US" sz="12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 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Stopp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wenn du fertig bist.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121376" y="2218456"/>
              <a:ext cx="9013551" cy="876703"/>
              <a:chOff x="0" y="0"/>
              <a:chExt cx="2427903" cy="23615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27903" cy="236157"/>
              </a:xfrm>
              <a:custGeom>
                <a:avLst/>
                <a:gdLst/>
                <a:ahLst/>
                <a:cxnLst/>
                <a:rect l="l" t="t" r="r" b="b"/>
                <a:pathLst>
                  <a:path w="2427903" h="236157">
                    <a:moveTo>
                      <a:pt x="2427903" y="0"/>
                    </a:moveTo>
                    <a:lnTo>
                      <a:pt x="2427903" y="236157"/>
                    </a:lnTo>
                    <a:lnTo>
                      <a:pt x="0" y="236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27903" cy="264732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6777360" y="404918"/>
              <a:ext cx="2020915" cy="1773100"/>
            </a:xfrm>
            <a:custGeom>
              <a:avLst/>
              <a:gdLst/>
              <a:ahLst/>
              <a:cxnLst/>
              <a:rect l="l" t="t" r="r" b="b"/>
              <a:pathLst>
                <a:path w="2020915" h="1773100">
                  <a:moveTo>
                    <a:pt x="0" y="0"/>
                  </a:moveTo>
                  <a:lnTo>
                    <a:pt x="2020915" y="0"/>
                  </a:lnTo>
                  <a:lnTo>
                    <a:pt x="2020915" y="1773099"/>
                  </a:lnTo>
                  <a:lnTo>
                    <a:pt x="0" y="1773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8261726" y="1135986"/>
              <a:ext cx="1073097" cy="1552637"/>
            </a:xfrm>
            <a:custGeom>
              <a:avLst/>
              <a:gdLst/>
              <a:ahLst/>
              <a:cxnLst/>
              <a:rect l="l" t="t" r="r" b="b"/>
              <a:pathLst>
                <a:path w="1073097" h="1552637">
                  <a:moveTo>
                    <a:pt x="0" y="0"/>
                  </a:moveTo>
                  <a:lnTo>
                    <a:pt x="1073097" y="0"/>
                  </a:lnTo>
                  <a:lnTo>
                    <a:pt x="1073097" y="1552637"/>
                  </a:lnTo>
                  <a:lnTo>
                    <a:pt x="0" y="1552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906013" y="699720"/>
              <a:ext cx="1667392" cy="966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20"/>
                </a:lnSpc>
              </a:pPr>
              <a:r>
                <a:rPr lang="en-US" sz="101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Hey, der ist gut! Lass uns Witze aufnehmen!</a:t>
              </a:r>
            </a:p>
            <a:p>
              <a:pPr algn="ctr">
                <a:lnSpc>
                  <a:spcPts val="1564"/>
                </a:lnSpc>
              </a:pPr>
              <a:endParaRPr lang="en-US" sz="101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321329" y="7762223"/>
              <a:ext cx="5160261" cy="320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94"/>
                </a:lnSpc>
                <a:spcBef>
                  <a:spcPct val="0"/>
                </a:spcBef>
              </a:pPr>
              <a:r>
                <a:rPr lang="en-US" sz="1496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Jetzt bist du dran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680338" y="7713700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5" y="0"/>
                  </a:lnTo>
                  <a:lnTo>
                    <a:pt x="446425" y="446425"/>
                  </a:lnTo>
                  <a:lnTo>
                    <a:pt x="0" y="44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24298" y="8204287"/>
              <a:ext cx="8535038" cy="1572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Suche einen lustigen Witz und nimm ihn auf.</a:t>
              </a:r>
            </a:p>
            <a:p>
              <a:pPr algn="l">
                <a:lnSpc>
                  <a:spcPts val="1557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Nimm Alltagsgeräusche für ein Geräusche-Quiz auf.</a:t>
              </a:r>
            </a:p>
            <a:p>
              <a:pPr algn="l">
                <a:lnSpc>
                  <a:spcPts val="1557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Gestaltet in Partnerarbeit ein Minihörspiel mit einem Lesetext.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5694287" y="10186300"/>
              <a:ext cx="2395322" cy="2208965"/>
            </a:xfrm>
            <a:custGeom>
              <a:avLst/>
              <a:gdLst/>
              <a:ahLst/>
              <a:cxnLst/>
              <a:rect l="l" t="t" r="r" b="b"/>
              <a:pathLst>
                <a:path w="2395322" h="2208965">
                  <a:moveTo>
                    <a:pt x="0" y="0"/>
                  </a:moveTo>
                  <a:lnTo>
                    <a:pt x="2395322" y="0"/>
                  </a:lnTo>
                  <a:lnTo>
                    <a:pt x="2395322" y="2208965"/>
                  </a:lnTo>
                  <a:lnTo>
                    <a:pt x="0" y="2208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554" r="-255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6005559" y="10532750"/>
              <a:ext cx="1682429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Hast du noch weitere Ideen, was du aufnehmen könntest?</a:t>
              </a:r>
            </a:p>
            <a:p>
              <a:pPr algn="ctr"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 rot="587927">
              <a:off x="6163001" y="2479516"/>
              <a:ext cx="2356219" cy="2322499"/>
            </a:xfrm>
            <a:custGeom>
              <a:avLst/>
              <a:gdLst/>
              <a:ahLst/>
              <a:cxnLst/>
              <a:rect l="l" t="t" r="r" b="b"/>
              <a:pathLst>
                <a:path w="2356219" h="2322499">
                  <a:moveTo>
                    <a:pt x="0" y="0"/>
                  </a:moveTo>
                  <a:lnTo>
                    <a:pt x="2356219" y="0"/>
                  </a:lnTo>
                  <a:lnTo>
                    <a:pt x="2356219" y="2322498"/>
                  </a:lnTo>
                  <a:lnTo>
                    <a:pt x="0" y="23224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TextBox 24"/>
            <p:cNvSpPr txBox="1"/>
            <p:nvPr/>
          </p:nvSpPr>
          <p:spPr>
            <a:xfrm rot="587927">
              <a:off x="6640724" y="3035561"/>
              <a:ext cx="1468906" cy="1415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Audio</a:t>
              </a: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kommt aus dem Lateinischen </a:t>
              </a:r>
            </a:p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 heißt: 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höre.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 flipH="1">
              <a:off x="4336343" y="0"/>
              <a:ext cx="2510431" cy="2202589"/>
            </a:xfrm>
            <a:custGeom>
              <a:avLst/>
              <a:gdLst/>
              <a:ahLst/>
              <a:cxnLst/>
              <a:rect l="l" t="t" r="r" b="b"/>
              <a:pathLst>
                <a:path w="2510431" h="2202589">
                  <a:moveTo>
                    <a:pt x="2510430" y="0"/>
                  </a:moveTo>
                  <a:lnTo>
                    <a:pt x="0" y="0"/>
                  </a:lnTo>
                  <a:lnTo>
                    <a:pt x="0" y="2202589"/>
                  </a:lnTo>
                  <a:lnTo>
                    <a:pt x="2510430" y="2202589"/>
                  </a:lnTo>
                  <a:lnTo>
                    <a:pt x="251043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684188" y="286957"/>
              <a:ext cx="1917999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Warum fliegen Vögel im Winter in den Süden? Weil es zu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weit zum Laufen ist!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Hihihi!</a:t>
              </a:r>
            </a:p>
            <a:p>
              <a:pPr algn="ctr"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" name="Freeform 27"/>
            <p:cNvSpPr/>
            <p:nvPr/>
          </p:nvSpPr>
          <p:spPr>
            <a:xfrm>
              <a:off x="5939965" y="1186140"/>
              <a:ext cx="243914" cy="243914"/>
            </a:xfrm>
            <a:custGeom>
              <a:avLst/>
              <a:gdLst/>
              <a:ahLst/>
              <a:cxnLst/>
              <a:rect l="l" t="t" r="r" b="b"/>
              <a:pathLst>
                <a:path w="243914" h="243914">
                  <a:moveTo>
                    <a:pt x="0" y="0"/>
                  </a:moveTo>
                  <a:lnTo>
                    <a:pt x="243914" y="0"/>
                  </a:lnTo>
                  <a:lnTo>
                    <a:pt x="243914" y="243914"/>
                  </a:lnTo>
                  <a:lnTo>
                    <a:pt x="0" y="243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600349" y="5596059"/>
              <a:ext cx="5309726" cy="1917598"/>
              <a:chOff x="0" y="0"/>
              <a:chExt cx="1406356" cy="507903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406356" cy="507903"/>
              </a:xfrm>
              <a:custGeom>
                <a:avLst/>
                <a:gdLst/>
                <a:ahLst/>
                <a:cxnLst/>
                <a:rect l="l" t="t" r="r" b="b"/>
                <a:pathLst>
                  <a:path w="1406356" h="507903">
                    <a:moveTo>
                      <a:pt x="38882" y="0"/>
                    </a:moveTo>
                    <a:lnTo>
                      <a:pt x="1367474" y="0"/>
                    </a:lnTo>
                    <a:cubicBezTo>
                      <a:pt x="1377786" y="0"/>
                      <a:pt x="1387676" y="4096"/>
                      <a:pt x="1394968" y="11388"/>
                    </a:cubicBezTo>
                    <a:cubicBezTo>
                      <a:pt x="1402260" y="18680"/>
                      <a:pt x="1406356" y="28570"/>
                      <a:pt x="1406356" y="38882"/>
                    </a:cubicBezTo>
                    <a:lnTo>
                      <a:pt x="1406356" y="469021"/>
                    </a:lnTo>
                    <a:cubicBezTo>
                      <a:pt x="1406356" y="479333"/>
                      <a:pt x="1402260" y="489223"/>
                      <a:pt x="1394968" y="496515"/>
                    </a:cubicBezTo>
                    <a:cubicBezTo>
                      <a:pt x="1387676" y="503807"/>
                      <a:pt x="1377786" y="507903"/>
                      <a:pt x="1367474" y="507903"/>
                    </a:cubicBezTo>
                    <a:lnTo>
                      <a:pt x="38882" y="507903"/>
                    </a:lnTo>
                    <a:cubicBezTo>
                      <a:pt x="28570" y="507903"/>
                      <a:pt x="18680" y="503807"/>
                      <a:pt x="11388" y="496515"/>
                    </a:cubicBezTo>
                    <a:cubicBezTo>
                      <a:pt x="4096" y="489223"/>
                      <a:pt x="0" y="479333"/>
                      <a:pt x="0" y="469021"/>
                    </a:cubicBezTo>
                    <a:lnTo>
                      <a:pt x="0" y="38882"/>
                    </a:lnTo>
                    <a:cubicBezTo>
                      <a:pt x="0" y="28570"/>
                      <a:pt x="4096" y="18680"/>
                      <a:pt x="11388" y="11388"/>
                    </a:cubicBezTo>
                    <a:cubicBezTo>
                      <a:pt x="18680" y="4096"/>
                      <a:pt x="28570" y="0"/>
                      <a:pt x="38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28575"/>
                <a:ext cx="1406356" cy="5364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Nutze ein </a:t>
                </a:r>
                <a:r>
                  <a:rPr lang="en-US" sz="1200" b="1">
                    <a:solidFill>
                      <a:srgbClr val="000000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Mikrofon </a:t>
                </a: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für bessere Qualität.</a:t>
                </a:r>
              </a:p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Achte auf eine geräuscharme Umgebung.</a:t>
                </a:r>
              </a:p>
              <a:p>
                <a:pPr algn="ctr">
                  <a:lnSpc>
                    <a:spcPts val="1679"/>
                  </a:lnSpc>
                </a:pPr>
                <a:endPara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Auch bei Audioaufnahmen </a:t>
                </a:r>
              </a:p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musst du die Personen </a:t>
                </a:r>
              </a:p>
              <a:p>
                <a:pPr algn="ctr">
                  <a:lnSpc>
                    <a:spcPts val="1679"/>
                  </a:lnSpc>
                </a:pPr>
                <a:r>
                  <a:rPr lang="en-US" sz="1200" b="1">
                    <a:solidFill>
                      <a:srgbClr val="000000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immer</a:t>
                </a: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vorher um Erlaubnis fragen.</a:t>
                </a:r>
              </a:p>
            </p:txBody>
          </p:sp>
        </p:grpSp>
        <p:sp>
          <p:nvSpPr>
            <p:cNvPr id="31" name="Freeform 31"/>
            <p:cNvSpPr/>
            <p:nvPr/>
          </p:nvSpPr>
          <p:spPr>
            <a:xfrm rot="580903">
              <a:off x="4967270" y="5674490"/>
              <a:ext cx="1686649" cy="1400254"/>
            </a:xfrm>
            <a:custGeom>
              <a:avLst/>
              <a:gdLst/>
              <a:ahLst/>
              <a:cxnLst/>
              <a:rect l="l" t="t" r="r" b="b"/>
              <a:pathLst>
                <a:path w="1686649" h="1400254">
                  <a:moveTo>
                    <a:pt x="0" y="0"/>
                  </a:moveTo>
                  <a:lnTo>
                    <a:pt x="1686649" y="0"/>
                  </a:lnTo>
                  <a:lnTo>
                    <a:pt x="1686649" y="1400253"/>
                  </a:lnTo>
                  <a:lnTo>
                    <a:pt x="0" y="140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4956" b="-495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806589" y="6444336"/>
              <a:ext cx="514740" cy="514740"/>
            </a:xfrm>
            <a:custGeom>
              <a:avLst/>
              <a:gdLst/>
              <a:ahLst/>
              <a:cxnLst/>
              <a:rect l="l" t="t" r="r" b="b"/>
              <a:pathLst>
                <a:path w="514740" h="514740">
                  <a:moveTo>
                    <a:pt x="0" y="0"/>
                  </a:moveTo>
                  <a:lnTo>
                    <a:pt x="514740" y="0"/>
                  </a:lnTo>
                  <a:lnTo>
                    <a:pt x="514740" y="514739"/>
                  </a:lnTo>
                  <a:lnTo>
                    <a:pt x="0" y="514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2090260" y="9816156"/>
              <a:ext cx="2133980" cy="2073377"/>
            </a:xfrm>
            <a:custGeom>
              <a:avLst/>
              <a:gdLst/>
              <a:ahLst/>
              <a:cxnLst/>
              <a:rect l="l" t="t" r="r" b="b"/>
              <a:pathLst>
                <a:path w="2133980" h="2073377">
                  <a:moveTo>
                    <a:pt x="0" y="0"/>
                  </a:moveTo>
                  <a:lnTo>
                    <a:pt x="2133980" y="0"/>
                  </a:lnTo>
                  <a:lnTo>
                    <a:pt x="2133980" y="2073377"/>
                  </a:lnTo>
                  <a:lnTo>
                    <a:pt x="0" y="2073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t="-1248" b="-124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2035767" y="10322982"/>
              <a:ext cx="2242967" cy="1518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Quiz mit</a:t>
              </a: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Vogel-</a:t>
              </a: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stimmen</a:t>
              </a: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" name="Freeform 35"/>
            <p:cNvSpPr/>
            <p:nvPr/>
          </p:nvSpPr>
          <p:spPr>
            <a:xfrm rot="1048496">
              <a:off x="7379402" y="10755848"/>
              <a:ext cx="1041785" cy="1069869"/>
            </a:xfrm>
            <a:custGeom>
              <a:avLst/>
              <a:gdLst/>
              <a:ahLst/>
              <a:cxnLst/>
              <a:rect l="l" t="t" r="r" b="b"/>
              <a:pathLst>
                <a:path w="1041785" h="1069869">
                  <a:moveTo>
                    <a:pt x="0" y="0"/>
                  </a:moveTo>
                  <a:lnTo>
                    <a:pt x="1041785" y="0"/>
                  </a:lnTo>
                  <a:lnTo>
                    <a:pt x="1041785" y="1069869"/>
                  </a:lnTo>
                  <a:lnTo>
                    <a:pt x="0" y="1069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391069" y="11107412"/>
              <a:ext cx="2105252" cy="2045464"/>
            </a:xfrm>
            <a:custGeom>
              <a:avLst/>
              <a:gdLst/>
              <a:ahLst/>
              <a:cxnLst/>
              <a:rect l="l" t="t" r="r" b="b"/>
              <a:pathLst>
                <a:path w="2105252" h="2045464">
                  <a:moveTo>
                    <a:pt x="0" y="0"/>
                  </a:moveTo>
                  <a:lnTo>
                    <a:pt x="2105252" y="0"/>
                  </a:lnTo>
                  <a:lnTo>
                    <a:pt x="2105252" y="2045465"/>
                  </a:lnTo>
                  <a:lnTo>
                    <a:pt x="0" y="2045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t="-1248" b="-124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322212" y="11818174"/>
              <a:ext cx="2242967" cy="1518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Lernwörter-</a:t>
              </a: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dikat</a:t>
              </a: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" name="Freeform 38"/>
            <p:cNvSpPr/>
            <p:nvPr/>
          </p:nvSpPr>
          <p:spPr>
            <a:xfrm>
              <a:off x="8131155" y="9312931"/>
              <a:ext cx="667120" cy="621723"/>
            </a:xfrm>
            <a:custGeom>
              <a:avLst/>
              <a:gdLst/>
              <a:ahLst/>
              <a:cxnLst/>
              <a:rect l="l" t="t" r="r" b="b"/>
              <a:pathLst>
                <a:path w="667120" h="621723">
                  <a:moveTo>
                    <a:pt x="0" y="0"/>
                  </a:moveTo>
                  <a:lnTo>
                    <a:pt x="667120" y="0"/>
                  </a:lnTo>
                  <a:lnTo>
                    <a:pt x="667120" y="621723"/>
                  </a:lnTo>
                  <a:lnTo>
                    <a:pt x="0" y="621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4183" r="-418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655754" y="13687772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5669702" y="13687772"/>
              <a:ext cx="3698674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2.4 | Audio-/Videoaufnahme/-wiedergabe</a:t>
              </a:r>
            </a:p>
          </p:txBody>
        </p:sp>
        <p:sp>
          <p:nvSpPr>
            <p:cNvPr id="41" name="Freeform 41"/>
            <p:cNvSpPr/>
            <p:nvPr/>
          </p:nvSpPr>
          <p:spPr>
            <a:xfrm rot="400954">
              <a:off x="6877428" y="5369004"/>
              <a:ext cx="1990260" cy="2089727"/>
            </a:xfrm>
            <a:custGeom>
              <a:avLst/>
              <a:gdLst/>
              <a:ahLst/>
              <a:cxnLst/>
              <a:rect l="l" t="t" r="r" b="b"/>
              <a:pathLst>
                <a:path w="1990260" h="2089727">
                  <a:moveTo>
                    <a:pt x="0" y="0"/>
                  </a:moveTo>
                  <a:lnTo>
                    <a:pt x="1990260" y="0"/>
                  </a:lnTo>
                  <a:lnTo>
                    <a:pt x="1990260" y="2089727"/>
                  </a:lnTo>
                  <a:lnTo>
                    <a:pt x="0" y="2089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8794" t="-2446" b="-116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TextBox 42"/>
            <p:cNvSpPr txBox="1"/>
            <p:nvPr/>
          </p:nvSpPr>
          <p:spPr>
            <a:xfrm rot="392528">
              <a:off x="6847858" y="5967270"/>
              <a:ext cx="1882088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Audioaufnahmen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werden in der verwendeten App gespeichert.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" name="Freeform 43"/>
            <p:cNvSpPr/>
            <p:nvPr/>
          </p:nvSpPr>
          <p:spPr>
            <a:xfrm>
              <a:off x="3901459" y="944487"/>
              <a:ext cx="1108499" cy="1579184"/>
            </a:xfrm>
            <a:custGeom>
              <a:avLst/>
              <a:gdLst/>
              <a:ahLst/>
              <a:cxnLst/>
              <a:rect l="l" t="t" r="r" b="b"/>
              <a:pathLst>
                <a:path w="1108499" h="1579184">
                  <a:moveTo>
                    <a:pt x="0" y="0"/>
                  </a:moveTo>
                  <a:lnTo>
                    <a:pt x="1108499" y="0"/>
                  </a:lnTo>
                  <a:lnTo>
                    <a:pt x="1108499" y="1579184"/>
                  </a:lnTo>
                  <a:lnTo>
                    <a:pt x="0" y="15791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7488889" y="11907888"/>
              <a:ext cx="1073097" cy="1552637"/>
            </a:xfrm>
            <a:custGeom>
              <a:avLst/>
              <a:gdLst/>
              <a:ahLst/>
              <a:cxnLst/>
              <a:rect l="l" t="t" r="r" b="b"/>
              <a:pathLst>
                <a:path w="1073097" h="1552637">
                  <a:moveTo>
                    <a:pt x="0" y="0"/>
                  </a:moveTo>
                  <a:lnTo>
                    <a:pt x="1073097" y="0"/>
                  </a:lnTo>
                  <a:lnTo>
                    <a:pt x="1073097" y="1552638"/>
                  </a:lnTo>
                  <a:lnTo>
                    <a:pt x="0" y="15526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520780" y="3188735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4" y="0"/>
                  </a:lnTo>
                  <a:lnTo>
                    <a:pt x="368354" y="421195"/>
                  </a:lnTo>
                  <a:lnTo>
                    <a:pt x="0" y="421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043823" y="3218358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So geht´s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038614" y="2591087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 Wie machst du eine Audioaufnahme?</a:t>
              </a:r>
            </a:p>
          </p:txBody>
        </p:sp>
        <p:sp>
          <p:nvSpPr>
            <p:cNvPr id="48" name="Freeform 48"/>
            <p:cNvSpPr/>
            <p:nvPr/>
          </p:nvSpPr>
          <p:spPr>
            <a:xfrm>
              <a:off x="503196" y="2534766"/>
              <a:ext cx="484193" cy="484193"/>
            </a:xfrm>
            <a:custGeom>
              <a:avLst/>
              <a:gdLst/>
              <a:ahLst/>
              <a:cxnLst/>
              <a:rect l="l" t="t" r="r" b="b"/>
              <a:pathLst>
                <a:path w="484193" h="484193">
                  <a:moveTo>
                    <a:pt x="0" y="0"/>
                  </a:moveTo>
                  <a:lnTo>
                    <a:pt x="484193" y="0"/>
                  </a:lnTo>
                  <a:lnTo>
                    <a:pt x="484193" y="484193"/>
                  </a:lnTo>
                  <a:lnTo>
                    <a:pt x="0" y="484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49" name="Group 49"/>
            <p:cNvGrpSpPr/>
            <p:nvPr/>
          </p:nvGrpSpPr>
          <p:grpSpPr>
            <a:xfrm>
              <a:off x="7539039" y="9459944"/>
              <a:ext cx="333519" cy="282474"/>
              <a:chOff x="0" y="0"/>
              <a:chExt cx="88337" cy="74817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8337" cy="74817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4817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4817"/>
                    </a:lnTo>
                    <a:lnTo>
                      <a:pt x="0" y="7481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47625"/>
                <a:ext cx="88337" cy="1224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7539039" y="8282848"/>
              <a:ext cx="333519" cy="282474"/>
              <a:chOff x="0" y="0"/>
              <a:chExt cx="88337" cy="74817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8337" cy="74817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4817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4817"/>
                    </a:lnTo>
                    <a:lnTo>
                      <a:pt x="0" y="7481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47625"/>
                <a:ext cx="88337" cy="1224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55" name="Freeform 55"/>
            <p:cNvSpPr/>
            <p:nvPr/>
          </p:nvSpPr>
          <p:spPr>
            <a:xfrm>
              <a:off x="7574282" y="7902614"/>
              <a:ext cx="257765" cy="219262"/>
            </a:xfrm>
            <a:custGeom>
              <a:avLst/>
              <a:gdLst/>
              <a:ahLst/>
              <a:cxnLst/>
              <a:rect l="l" t="t" r="r" b="b"/>
              <a:pathLst>
                <a:path w="257765" h="219262">
                  <a:moveTo>
                    <a:pt x="0" y="0"/>
                  </a:moveTo>
                  <a:lnTo>
                    <a:pt x="257766" y="0"/>
                  </a:lnTo>
                  <a:lnTo>
                    <a:pt x="257766" y="219262"/>
                  </a:lnTo>
                  <a:lnTo>
                    <a:pt x="0" y="219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t="-1065" b="-1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56" name="Group 56"/>
            <p:cNvGrpSpPr/>
            <p:nvPr/>
          </p:nvGrpSpPr>
          <p:grpSpPr>
            <a:xfrm>
              <a:off x="7539039" y="8868647"/>
              <a:ext cx="333519" cy="282474"/>
              <a:chOff x="0" y="0"/>
              <a:chExt cx="88337" cy="74817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88337" cy="74817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4817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4817"/>
                    </a:lnTo>
                    <a:lnTo>
                      <a:pt x="0" y="7481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0" y="-47625"/>
                <a:ext cx="88337" cy="1224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7539039" y="7855326"/>
              <a:ext cx="352370" cy="304799"/>
              <a:chOff x="0" y="0"/>
              <a:chExt cx="88337" cy="76411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3671" tIns="53671" rIns="53671" bIns="53671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62" name="Freeform 62"/>
            <p:cNvSpPr/>
            <p:nvPr/>
          </p:nvSpPr>
          <p:spPr>
            <a:xfrm>
              <a:off x="3810658" y="11059917"/>
              <a:ext cx="2186670" cy="2124570"/>
            </a:xfrm>
            <a:custGeom>
              <a:avLst/>
              <a:gdLst/>
              <a:ahLst/>
              <a:cxnLst/>
              <a:rect l="l" t="t" r="r" b="b"/>
              <a:pathLst>
                <a:path w="2186670" h="2124570">
                  <a:moveTo>
                    <a:pt x="0" y="0"/>
                  </a:moveTo>
                  <a:lnTo>
                    <a:pt x="2186670" y="0"/>
                  </a:lnTo>
                  <a:lnTo>
                    <a:pt x="2186670" y="2124570"/>
                  </a:lnTo>
                  <a:lnTo>
                    <a:pt x="0" y="2124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b="-249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AutoShape 63"/>
            <p:cNvSpPr/>
            <p:nvPr/>
          </p:nvSpPr>
          <p:spPr>
            <a:xfrm flipV="1">
              <a:off x="4145024" y="11865866"/>
              <a:ext cx="1524635" cy="10362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AutoShape 64"/>
            <p:cNvSpPr/>
            <p:nvPr/>
          </p:nvSpPr>
          <p:spPr>
            <a:xfrm flipV="1">
              <a:off x="4101975" y="12225217"/>
              <a:ext cx="1604037" cy="10362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AutoShape 65"/>
            <p:cNvSpPr/>
            <p:nvPr/>
          </p:nvSpPr>
          <p:spPr>
            <a:xfrm>
              <a:off x="4203035" y="12578478"/>
              <a:ext cx="1388518" cy="981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977" y="341265"/>
            <a:ext cx="8285063" cy="10232108"/>
            <a:chOff x="0" y="0"/>
            <a:chExt cx="11046750" cy="13642810"/>
          </a:xfrm>
        </p:grpSpPr>
        <p:grpSp>
          <p:nvGrpSpPr>
            <p:cNvPr id="3" name="Group 3"/>
            <p:cNvGrpSpPr/>
            <p:nvPr/>
          </p:nvGrpSpPr>
          <p:grpSpPr>
            <a:xfrm>
              <a:off x="65330" y="81799"/>
              <a:ext cx="9042784" cy="12899551"/>
              <a:chOff x="0" y="0"/>
              <a:chExt cx="2430547" cy="346718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0547" cy="3467181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3467181">
                    <a:moveTo>
                      <a:pt x="22830" y="0"/>
                    </a:moveTo>
                    <a:lnTo>
                      <a:pt x="2407717" y="0"/>
                    </a:lnTo>
                    <a:cubicBezTo>
                      <a:pt x="2420326" y="0"/>
                      <a:pt x="2430547" y="10222"/>
                      <a:pt x="2430547" y="22830"/>
                    </a:cubicBezTo>
                    <a:lnTo>
                      <a:pt x="2430547" y="3444351"/>
                    </a:lnTo>
                    <a:cubicBezTo>
                      <a:pt x="2430547" y="3456960"/>
                      <a:pt x="2420326" y="3467181"/>
                      <a:pt x="2407717" y="3467181"/>
                    </a:cubicBezTo>
                    <a:lnTo>
                      <a:pt x="22830" y="3467181"/>
                    </a:lnTo>
                    <a:cubicBezTo>
                      <a:pt x="10222" y="3467181"/>
                      <a:pt x="0" y="3456960"/>
                      <a:pt x="0" y="3444351"/>
                    </a:cubicBezTo>
                    <a:lnTo>
                      <a:pt x="0" y="22830"/>
                    </a:lnTo>
                    <a:cubicBezTo>
                      <a:pt x="0" y="10222"/>
                      <a:pt x="10222" y="0"/>
                      <a:pt x="228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2430547" cy="34862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84452" y="512737"/>
              <a:ext cx="8625826" cy="668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3"/>
                </a:lnSpc>
              </a:pPr>
              <a:r>
                <a:rPr lang="en-US" sz="3199">
                  <a:solidFill>
                    <a:srgbClr val="008204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Aufnahme von Videodateien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90242" y="81799"/>
              <a:ext cx="8986403" cy="2283706"/>
              <a:chOff x="0" y="0"/>
              <a:chExt cx="2415393" cy="61382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415393" cy="613821"/>
              </a:xfrm>
              <a:custGeom>
                <a:avLst/>
                <a:gdLst/>
                <a:ahLst/>
                <a:cxnLst/>
                <a:rect l="l" t="t" r="r" b="b"/>
                <a:pathLst>
                  <a:path w="2415393" h="613821">
                    <a:moveTo>
                      <a:pt x="22974" y="0"/>
                    </a:moveTo>
                    <a:lnTo>
                      <a:pt x="2392419" y="0"/>
                    </a:lnTo>
                    <a:cubicBezTo>
                      <a:pt x="2398512" y="0"/>
                      <a:pt x="2404356" y="2420"/>
                      <a:pt x="2408664" y="6729"/>
                    </a:cubicBezTo>
                    <a:cubicBezTo>
                      <a:pt x="2412972" y="11037"/>
                      <a:pt x="2415393" y="16881"/>
                      <a:pt x="2415393" y="22974"/>
                    </a:cubicBezTo>
                    <a:lnTo>
                      <a:pt x="2415393" y="590848"/>
                    </a:lnTo>
                    <a:cubicBezTo>
                      <a:pt x="2415393" y="596941"/>
                      <a:pt x="2412972" y="602784"/>
                      <a:pt x="2408664" y="607093"/>
                    </a:cubicBezTo>
                    <a:cubicBezTo>
                      <a:pt x="2404356" y="611401"/>
                      <a:pt x="2398512" y="613821"/>
                      <a:pt x="2392419" y="613821"/>
                    </a:cubicBezTo>
                    <a:lnTo>
                      <a:pt x="22974" y="613821"/>
                    </a:lnTo>
                    <a:cubicBezTo>
                      <a:pt x="10286" y="613821"/>
                      <a:pt x="0" y="603536"/>
                      <a:pt x="0" y="590848"/>
                    </a:cubicBezTo>
                    <a:lnTo>
                      <a:pt x="0" y="22974"/>
                    </a:lnTo>
                    <a:cubicBezTo>
                      <a:pt x="0" y="10286"/>
                      <a:pt x="10286" y="0"/>
                      <a:pt x="2297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2415393" cy="642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 flipH="1">
              <a:off x="4345358" y="0"/>
              <a:ext cx="2441017" cy="2141687"/>
            </a:xfrm>
            <a:custGeom>
              <a:avLst/>
              <a:gdLst/>
              <a:ahLst/>
              <a:cxnLst/>
              <a:rect l="l" t="t" r="r" b="b"/>
              <a:pathLst>
                <a:path w="2441017" h="2141687">
                  <a:moveTo>
                    <a:pt x="2441017" y="0"/>
                  </a:moveTo>
                  <a:lnTo>
                    <a:pt x="0" y="0"/>
                  </a:lnTo>
                  <a:lnTo>
                    <a:pt x="0" y="2141687"/>
                  </a:lnTo>
                  <a:lnTo>
                    <a:pt x="2441017" y="2141687"/>
                  </a:lnTo>
                  <a:lnTo>
                    <a:pt x="244101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65365" y="448796"/>
              <a:ext cx="5572933" cy="172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Aufnahme von Videodateien</a:t>
              </a:r>
            </a:p>
            <a:p>
              <a:pPr algn="l">
                <a:lnSpc>
                  <a:spcPts val="3415"/>
                </a:lnSpc>
              </a:pPr>
              <a:endPara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64777" y="3239586"/>
              <a:ext cx="6872530" cy="2169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Öffne die Kamera-App.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Wähle Vid</a:t>
              </a:r>
              <a:r>
                <a:rPr lang="en-US" sz="12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eo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aus.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Drücke auf den roten Aufnahmeknopf       , 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um die Aufnahme zu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starten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Jetzt wird der Knopf zu einem roten Quadrat      .</a:t>
              </a:r>
            </a:p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5. Drücke auf das Quadrat, um die A</a:t>
              </a:r>
              <a:r>
                <a:rPr lang="en-US" sz="12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ufna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hm</a:t>
              </a:r>
              <a:r>
                <a:rPr lang="en-US" sz="12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 z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stoppen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90242" y="1904925"/>
              <a:ext cx="8986403" cy="876703"/>
              <a:chOff x="0" y="0"/>
              <a:chExt cx="2420590" cy="23615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20590" cy="236157"/>
              </a:xfrm>
              <a:custGeom>
                <a:avLst/>
                <a:gdLst/>
                <a:ahLst/>
                <a:cxnLst/>
                <a:rect l="l" t="t" r="r" b="b"/>
                <a:pathLst>
                  <a:path w="2420590" h="236157">
                    <a:moveTo>
                      <a:pt x="2420590" y="0"/>
                    </a:moveTo>
                    <a:lnTo>
                      <a:pt x="2420590" y="236157"/>
                    </a:lnTo>
                    <a:lnTo>
                      <a:pt x="0" y="236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420590" cy="264732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6532028" y="293640"/>
              <a:ext cx="2020915" cy="1773100"/>
            </a:xfrm>
            <a:custGeom>
              <a:avLst/>
              <a:gdLst/>
              <a:ahLst/>
              <a:cxnLst/>
              <a:rect l="l" t="t" r="r" b="b"/>
              <a:pathLst>
                <a:path w="2020915" h="1773100">
                  <a:moveTo>
                    <a:pt x="0" y="0"/>
                  </a:moveTo>
                  <a:lnTo>
                    <a:pt x="2020914" y="0"/>
                  </a:lnTo>
                  <a:lnTo>
                    <a:pt x="2020914" y="1773099"/>
                  </a:lnTo>
                  <a:lnTo>
                    <a:pt x="0" y="1773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660681" y="530585"/>
              <a:ext cx="1667392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Tolle Idee! Vom nächsten Trick machen wir ein Video.</a:t>
              </a:r>
            </a:p>
            <a:p>
              <a:pPr algn="ctr"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225567" y="6882729"/>
              <a:ext cx="8655059" cy="825179"/>
              <a:chOff x="0" y="0"/>
              <a:chExt cx="2331328" cy="22227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331328" cy="222270"/>
              </a:xfrm>
              <a:custGeom>
                <a:avLst/>
                <a:gdLst/>
                <a:ahLst/>
                <a:cxnLst/>
                <a:rect l="l" t="t" r="r" b="b"/>
                <a:pathLst>
                  <a:path w="2331328" h="222270">
                    <a:moveTo>
                      <a:pt x="23853" y="0"/>
                    </a:moveTo>
                    <a:lnTo>
                      <a:pt x="2307475" y="0"/>
                    </a:lnTo>
                    <a:cubicBezTo>
                      <a:pt x="2320649" y="0"/>
                      <a:pt x="2331328" y="10679"/>
                      <a:pt x="2331328" y="23853"/>
                    </a:cubicBezTo>
                    <a:lnTo>
                      <a:pt x="2331328" y="198417"/>
                    </a:lnTo>
                    <a:cubicBezTo>
                      <a:pt x="2331328" y="204743"/>
                      <a:pt x="2328815" y="210811"/>
                      <a:pt x="2324342" y="215284"/>
                    </a:cubicBezTo>
                    <a:cubicBezTo>
                      <a:pt x="2319868" y="219757"/>
                      <a:pt x="2313801" y="222270"/>
                      <a:pt x="2307475" y="222270"/>
                    </a:cubicBezTo>
                    <a:lnTo>
                      <a:pt x="23853" y="222270"/>
                    </a:lnTo>
                    <a:cubicBezTo>
                      <a:pt x="17527" y="222270"/>
                      <a:pt x="11460" y="219757"/>
                      <a:pt x="6986" y="215284"/>
                    </a:cubicBezTo>
                    <a:cubicBezTo>
                      <a:pt x="2513" y="210811"/>
                      <a:pt x="0" y="204743"/>
                      <a:pt x="0" y="198417"/>
                    </a:cubicBezTo>
                    <a:lnTo>
                      <a:pt x="0" y="23853"/>
                    </a:lnTo>
                    <a:cubicBezTo>
                      <a:pt x="0" y="17527"/>
                      <a:pt x="2513" y="11460"/>
                      <a:pt x="6986" y="6986"/>
                    </a:cubicBezTo>
                    <a:cubicBezTo>
                      <a:pt x="11460" y="2513"/>
                      <a:pt x="17527" y="0"/>
                      <a:pt x="23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2331328" cy="250845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465365" y="7873008"/>
              <a:ext cx="6638424" cy="1801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8"/>
                </a:lnSpc>
              </a:pP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Mein Gegenstand spricht!</a:t>
              </a:r>
            </a:p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Suche einen Gegenstand, z.B. Stift, Trinkflasche, Kuscheltier.</a:t>
              </a:r>
            </a:p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Gib ihm eine Stimme und lasse ihn sprechen.</a:t>
              </a:r>
            </a:p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Nimm davon ein kurzes Video auf.</a:t>
              </a:r>
            </a:p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Kannst du damit einen Zaubertrick gestalten?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5831744" y="10282154"/>
              <a:ext cx="2395322" cy="2208965"/>
            </a:xfrm>
            <a:custGeom>
              <a:avLst/>
              <a:gdLst/>
              <a:ahLst/>
              <a:cxnLst/>
              <a:rect l="l" t="t" r="r" b="b"/>
              <a:pathLst>
                <a:path w="2395322" h="2208965">
                  <a:moveTo>
                    <a:pt x="0" y="0"/>
                  </a:moveTo>
                  <a:lnTo>
                    <a:pt x="2395323" y="0"/>
                  </a:lnTo>
                  <a:lnTo>
                    <a:pt x="2395323" y="2208964"/>
                  </a:lnTo>
                  <a:lnTo>
                    <a:pt x="0" y="2208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554" r="-255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6124852" y="10580604"/>
              <a:ext cx="1682429" cy="1585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Hast du noch weitere Ideen, was du als Video aufnehmen könntest?</a:t>
              </a:r>
            </a:p>
            <a:p>
              <a:pPr algn="ctr"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677697" y="282952"/>
              <a:ext cx="1917999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Der Zaubertrick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heute war cool.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Schade, dass ich ihn nicht gefilmt habe.</a:t>
              </a:r>
            </a:p>
            <a:p>
              <a:pPr algn="ctr"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1135779" y="5816799"/>
              <a:ext cx="5046519" cy="928636"/>
              <a:chOff x="0" y="0"/>
              <a:chExt cx="1336642" cy="245962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336642" cy="245962"/>
              </a:xfrm>
              <a:custGeom>
                <a:avLst/>
                <a:gdLst/>
                <a:ahLst/>
                <a:cxnLst/>
                <a:rect l="l" t="t" r="r" b="b"/>
                <a:pathLst>
                  <a:path w="1336642" h="245962">
                    <a:moveTo>
                      <a:pt x="40910" y="0"/>
                    </a:moveTo>
                    <a:lnTo>
                      <a:pt x="1295732" y="0"/>
                    </a:lnTo>
                    <a:cubicBezTo>
                      <a:pt x="1306582" y="0"/>
                      <a:pt x="1316988" y="4310"/>
                      <a:pt x="1324660" y="11982"/>
                    </a:cubicBezTo>
                    <a:cubicBezTo>
                      <a:pt x="1332332" y="19654"/>
                      <a:pt x="1336642" y="30060"/>
                      <a:pt x="1336642" y="40910"/>
                    </a:cubicBezTo>
                    <a:lnTo>
                      <a:pt x="1336642" y="205053"/>
                    </a:lnTo>
                    <a:cubicBezTo>
                      <a:pt x="1336642" y="227647"/>
                      <a:pt x="1318326" y="245962"/>
                      <a:pt x="1295732" y="245962"/>
                    </a:cubicBezTo>
                    <a:lnTo>
                      <a:pt x="40910" y="245962"/>
                    </a:lnTo>
                    <a:cubicBezTo>
                      <a:pt x="18316" y="245962"/>
                      <a:pt x="0" y="227647"/>
                      <a:pt x="0" y="205053"/>
                    </a:cubicBezTo>
                    <a:lnTo>
                      <a:pt x="0" y="40910"/>
                    </a:lnTo>
                    <a:cubicBezTo>
                      <a:pt x="0" y="18316"/>
                      <a:pt x="18316" y="0"/>
                      <a:pt x="409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1336642" cy="274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Achte darauf, wenn du Personen filmst.</a:t>
                </a:r>
              </a:p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Sie müssen </a:t>
                </a:r>
                <a:r>
                  <a:rPr lang="en-US" sz="1200" b="1">
                    <a:solidFill>
                      <a:srgbClr val="000000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immer</a:t>
                </a: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vorher gefragt werden.</a:t>
                </a:r>
              </a:p>
            </p:txBody>
          </p:sp>
        </p:grpSp>
        <p:sp>
          <p:nvSpPr>
            <p:cNvPr id="28" name="Freeform 28"/>
            <p:cNvSpPr/>
            <p:nvPr/>
          </p:nvSpPr>
          <p:spPr>
            <a:xfrm rot="580903">
              <a:off x="5584378" y="5785005"/>
              <a:ext cx="1195165" cy="992224"/>
            </a:xfrm>
            <a:custGeom>
              <a:avLst/>
              <a:gdLst/>
              <a:ahLst/>
              <a:cxnLst/>
              <a:rect l="l" t="t" r="r" b="b"/>
              <a:pathLst>
                <a:path w="1195165" h="992224">
                  <a:moveTo>
                    <a:pt x="0" y="0"/>
                  </a:moveTo>
                  <a:lnTo>
                    <a:pt x="1195165" y="0"/>
                  </a:lnTo>
                  <a:lnTo>
                    <a:pt x="1195165" y="992224"/>
                  </a:lnTo>
                  <a:lnTo>
                    <a:pt x="0" y="9922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4956" b="-495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903212" y="10935188"/>
              <a:ext cx="2156769" cy="2095519"/>
            </a:xfrm>
            <a:custGeom>
              <a:avLst/>
              <a:gdLst/>
              <a:ahLst/>
              <a:cxnLst/>
              <a:rect l="l" t="t" r="r" b="b"/>
              <a:pathLst>
                <a:path w="2156769" h="2095519">
                  <a:moveTo>
                    <a:pt x="0" y="0"/>
                  </a:moveTo>
                  <a:lnTo>
                    <a:pt x="2156769" y="0"/>
                  </a:lnTo>
                  <a:lnTo>
                    <a:pt x="2156769" y="2095519"/>
                  </a:lnTo>
                  <a:lnTo>
                    <a:pt x="0" y="2095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248" b="-124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860113" y="11328888"/>
              <a:ext cx="2242967" cy="2127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Erklär-</a:t>
              </a: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video, </a:t>
              </a: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Bastel-</a:t>
              </a: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anleitung</a:t>
              </a: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" name="Freeform 31"/>
            <p:cNvSpPr/>
            <p:nvPr/>
          </p:nvSpPr>
          <p:spPr>
            <a:xfrm rot="742523">
              <a:off x="8072101" y="10607466"/>
              <a:ext cx="914528" cy="939182"/>
            </a:xfrm>
            <a:custGeom>
              <a:avLst/>
              <a:gdLst/>
              <a:ahLst/>
              <a:cxnLst/>
              <a:rect l="l" t="t" r="r" b="b"/>
              <a:pathLst>
                <a:path w="914528" h="939182">
                  <a:moveTo>
                    <a:pt x="0" y="0"/>
                  </a:moveTo>
                  <a:lnTo>
                    <a:pt x="914528" y="0"/>
                  </a:lnTo>
                  <a:lnTo>
                    <a:pt x="914528" y="939182"/>
                  </a:lnTo>
                  <a:lnTo>
                    <a:pt x="0" y="939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/>
            <p:nvPr/>
          </p:nvSpPr>
          <p:spPr>
            <a:xfrm rot="480558">
              <a:off x="6874264" y="5837866"/>
              <a:ext cx="1990260" cy="2089727"/>
            </a:xfrm>
            <a:custGeom>
              <a:avLst/>
              <a:gdLst/>
              <a:ahLst/>
              <a:cxnLst/>
              <a:rect l="l" t="t" r="r" b="b"/>
              <a:pathLst>
                <a:path w="1990260" h="2089727">
                  <a:moveTo>
                    <a:pt x="0" y="0"/>
                  </a:moveTo>
                  <a:lnTo>
                    <a:pt x="1990260" y="0"/>
                  </a:lnTo>
                  <a:lnTo>
                    <a:pt x="1990260" y="2089727"/>
                  </a:lnTo>
                  <a:lnTo>
                    <a:pt x="0" y="2089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794" t="-2446" b="-116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13146615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5"/>
                  </a:lnTo>
                  <a:lnTo>
                    <a:pt x="0" y="496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3791109" y="467846"/>
              <a:ext cx="1108499" cy="1579184"/>
            </a:xfrm>
            <a:custGeom>
              <a:avLst/>
              <a:gdLst/>
              <a:ahLst/>
              <a:cxnLst/>
              <a:rect l="l" t="t" r="r" b="b"/>
              <a:pathLst>
                <a:path w="1108499" h="1579184">
                  <a:moveTo>
                    <a:pt x="0" y="0"/>
                  </a:moveTo>
                  <a:lnTo>
                    <a:pt x="1108498" y="0"/>
                  </a:lnTo>
                  <a:lnTo>
                    <a:pt x="1108498" y="1579185"/>
                  </a:lnTo>
                  <a:lnTo>
                    <a:pt x="0" y="15791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8128740" y="481120"/>
              <a:ext cx="1073097" cy="1552637"/>
            </a:xfrm>
            <a:custGeom>
              <a:avLst/>
              <a:gdLst/>
              <a:ahLst/>
              <a:cxnLst/>
              <a:rect l="l" t="t" r="r" b="b"/>
              <a:pathLst>
                <a:path w="1073097" h="1552637">
                  <a:moveTo>
                    <a:pt x="0" y="0"/>
                  </a:moveTo>
                  <a:lnTo>
                    <a:pt x="1073097" y="0"/>
                  </a:lnTo>
                  <a:lnTo>
                    <a:pt x="1073097" y="1552637"/>
                  </a:lnTo>
                  <a:lnTo>
                    <a:pt x="0" y="1552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 rot="540661">
              <a:off x="6368727" y="2394393"/>
              <a:ext cx="2347517" cy="2313921"/>
            </a:xfrm>
            <a:custGeom>
              <a:avLst/>
              <a:gdLst/>
              <a:ahLst/>
              <a:cxnLst/>
              <a:rect l="l" t="t" r="r" b="b"/>
              <a:pathLst>
                <a:path w="2347517" h="2313921">
                  <a:moveTo>
                    <a:pt x="0" y="0"/>
                  </a:moveTo>
                  <a:lnTo>
                    <a:pt x="2347517" y="0"/>
                  </a:lnTo>
                  <a:lnTo>
                    <a:pt x="2347517" y="2313921"/>
                  </a:lnTo>
                  <a:lnTo>
                    <a:pt x="0" y="2313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TextBox 37"/>
            <p:cNvSpPr txBox="1"/>
            <p:nvPr/>
          </p:nvSpPr>
          <p:spPr>
            <a:xfrm rot="507305">
              <a:off x="6813500" y="2908007"/>
              <a:ext cx="1468906" cy="152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Video</a:t>
              </a: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kommt aus dem Lateinischen 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 heißt: 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sehe.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" name="Freeform 38"/>
            <p:cNvSpPr/>
            <p:nvPr/>
          </p:nvSpPr>
          <p:spPr>
            <a:xfrm>
              <a:off x="7807281" y="11633736"/>
              <a:ext cx="1050659" cy="1442231"/>
            </a:xfrm>
            <a:custGeom>
              <a:avLst/>
              <a:gdLst/>
              <a:ahLst/>
              <a:cxnLst/>
              <a:rect l="l" t="t" r="r" b="b"/>
              <a:pathLst>
                <a:path w="1050659" h="1442231">
                  <a:moveTo>
                    <a:pt x="0" y="0"/>
                  </a:moveTo>
                  <a:lnTo>
                    <a:pt x="1050659" y="0"/>
                  </a:lnTo>
                  <a:lnTo>
                    <a:pt x="1050659" y="1442231"/>
                  </a:lnTo>
                  <a:lnTo>
                    <a:pt x="0" y="1442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95193"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7103789" y="8667377"/>
              <a:ext cx="333519" cy="288492"/>
              <a:chOff x="0" y="0"/>
              <a:chExt cx="88337" cy="76411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7103789" y="9044769"/>
              <a:ext cx="333519" cy="288492"/>
              <a:chOff x="0" y="0"/>
              <a:chExt cx="88337" cy="76411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7103789" y="9422161"/>
              <a:ext cx="333519" cy="288492"/>
              <a:chOff x="0" y="0"/>
              <a:chExt cx="88337" cy="76411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48" name="Freeform 48"/>
            <p:cNvSpPr/>
            <p:nvPr/>
          </p:nvSpPr>
          <p:spPr>
            <a:xfrm>
              <a:off x="7148561" y="7949208"/>
              <a:ext cx="243975" cy="211953"/>
            </a:xfrm>
            <a:custGeom>
              <a:avLst/>
              <a:gdLst/>
              <a:ahLst/>
              <a:cxnLst/>
              <a:rect l="l" t="t" r="r" b="b"/>
              <a:pathLst>
                <a:path w="243975" h="211953">
                  <a:moveTo>
                    <a:pt x="0" y="0"/>
                  </a:moveTo>
                  <a:lnTo>
                    <a:pt x="243975" y="0"/>
                  </a:lnTo>
                  <a:lnTo>
                    <a:pt x="243975" y="211954"/>
                  </a:lnTo>
                  <a:lnTo>
                    <a:pt x="0" y="211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49" name="Group 49"/>
            <p:cNvGrpSpPr/>
            <p:nvPr/>
          </p:nvGrpSpPr>
          <p:grpSpPr>
            <a:xfrm>
              <a:off x="7103789" y="7911810"/>
              <a:ext cx="333519" cy="288492"/>
              <a:chOff x="0" y="0"/>
              <a:chExt cx="88337" cy="76411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7103789" y="8284656"/>
              <a:ext cx="333519" cy="288492"/>
              <a:chOff x="0" y="0"/>
              <a:chExt cx="88337" cy="76411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55" name="TextBox 55"/>
            <p:cNvSpPr txBox="1"/>
            <p:nvPr/>
          </p:nvSpPr>
          <p:spPr>
            <a:xfrm>
              <a:off x="1050590" y="2108153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 Wie machst du eine Videoaufnahme?</a:t>
              </a:r>
            </a:p>
          </p:txBody>
        </p:sp>
        <p:sp>
          <p:nvSpPr>
            <p:cNvPr id="56" name="Freeform 56"/>
            <p:cNvSpPr/>
            <p:nvPr/>
          </p:nvSpPr>
          <p:spPr>
            <a:xfrm>
              <a:off x="465365" y="2047031"/>
              <a:ext cx="484193" cy="484193"/>
            </a:xfrm>
            <a:custGeom>
              <a:avLst/>
              <a:gdLst/>
              <a:ahLst/>
              <a:cxnLst/>
              <a:rect l="l" t="t" r="r" b="b"/>
              <a:pathLst>
                <a:path w="484193" h="484193">
                  <a:moveTo>
                    <a:pt x="0" y="0"/>
                  </a:moveTo>
                  <a:lnTo>
                    <a:pt x="484193" y="0"/>
                  </a:lnTo>
                  <a:lnTo>
                    <a:pt x="484193" y="484193"/>
                  </a:lnTo>
                  <a:lnTo>
                    <a:pt x="0" y="484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516313" y="2729492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3" y="0"/>
                  </a:lnTo>
                  <a:lnTo>
                    <a:pt x="368353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1039355" y="2759114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So geht´s</a:t>
              </a:r>
            </a:p>
          </p:txBody>
        </p:sp>
        <p:grpSp>
          <p:nvGrpSpPr>
            <p:cNvPr id="59" name="Group 59"/>
            <p:cNvGrpSpPr/>
            <p:nvPr/>
          </p:nvGrpSpPr>
          <p:grpSpPr>
            <a:xfrm>
              <a:off x="5059641" y="4031283"/>
              <a:ext cx="276591" cy="276591"/>
              <a:chOff x="0" y="0"/>
              <a:chExt cx="812800" cy="81280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99"/>
                  </a:lnSpc>
                </a:pPr>
                <a:endParaRPr/>
              </a:p>
            </p:txBody>
          </p:sp>
        </p:grpSp>
        <p:grpSp>
          <p:nvGrpSpPr>
            <p:cNvPr id="62" name="Group 62"/>
            <p:cNvGrpSpPr/>
            <p:nvPr/>
          </p:nvGrpSpPr>
          <p:grpSpPr>
            <a:xfrm>
              <a:off x="5748948" y="4769029"/>
              <a:ext cx="246518" cy="235259"/>
              <a:chOff x="0" y="0"/>
              <a:chExt cx="66260" cy="63234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66260" cy="63234"/>
              </a:xfrm>
              <a:custGeom>
                <a:avLst/>
                <a:gdLst/>
                <a:ahLst/>
                <a:cxnLst/>
                <a:rect l="l" t="t" r="r" b="b"/>
                <a:pathLst>
                  <a:path w="66260" h="63234">
                    <a:moveTo>
                      <a:pt x="0" y="0"/>
                    </a:moveTo>
                    <a:lnTo>
                      <a:pt x="66260" y="0"/>
                    </a:lnTo>
                    <a:lnTo>
                      <a:pt x="66260" y="63234"/>
                    </a:lnTo>
                    <a:lnTo>
                      <a:pt x="0" y="63234"/>
                    </a:lnTo>
                    <a:close/>
                  </a:path>
                </a:pathLst>
              </a:custGeom>
              <a:solidFill>
                <a:srgbClr val="F5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0" y="-19050"/>
                <a:ext cx="66260" cy="822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99"/>
                  </a:lnSpc>
                </a:pPr>
                <a:endParaRPr/>
              </a:p>
            </p:txBody>
          </p:sp>
        </p:grpSp>
        <p:sp>
          <p:nvSpPr>
            <p:cNvPr id="65" name="Freeform 65"/>
            <p:cNvSpPr/>
            <p:nvPr/>
          </p:nvSpPr>
          <p:spPr>
            <a:xfrm>
              <a:off x="465365" y="7134483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5" y="0"/>
                  </a:lnTo>
                  <a:lnTo>
                    <a:pt x="446425" y="446425"/>
                  </a:lnTo>
                  <a:lnTo>
                    <a:pt x="0" y="44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1048077" y="7207705"/>
              <a:ext cx="5160261" cy="320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94"/>
                </a:lnSpc>
                <a:spcBef>
                  <a:spcPct val="0"/>
                </a:spcBef>
              </a:pPr>
              <a:r>
                <a:rPr lang="en-US" sz="1496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Jetzt bist du dran</a:t>
              </a:r>
            </a:p>
          </p:txBody>
        </p:sp>
        <p:sp>
          <p:nvSpPr>
            <p:cNvPr id="67" name="Freeform 67"/>
            <p:cNvSpPr/>
            <p:nvPr/>
          </p:nvSpPr>
          <p:spPr>
            <a:xfrm>
              <a:off x="274368" y="9783907"/>
              <a:ext cx="2145366" cy="2084439"/>
            </a:xfrm>
            <a:custGeom>
              <a:avLst/>
              <a:gdLst/>
              <a:ahLst/>
              <a:cxnLst/>
              <a:rect l="l" t="t" r="r" b="b"/>
              <a:pathLst>
                <a:path w="2145366" h="2084439">
                  <a:moveTo>
                    <a:pt x="0" y="0"/>
                  </a:moveTo>
                  <a:lnTo>
                    <a:pt x="2145365" y="0"/>
                  </a:lnTo>
                  <a:lnTo>
                    <a:pt x="2145365" y="2084440"/>
                  </a:lnTo>
                  <a:lnTo>
                    <a:pt x="0" y="2084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248" b="-124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225567" y="10429452"/>
              <a:ext cx="2242967" cy="1518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Buch-</a:t>
              </a: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vorstellung</a:t>
              </a: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" name="TextBox 69"/>
            <p:cNvSpPr txBox="1"/>
            <p:nvPr/>
          </p:nvSpPr>
          <p:spPr>
            <a:xfrm rot="484524">
              <a:off x="6809018" y="6453124"/>
              <a:ext cx="1882088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Videoaufnahmen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werden in der verwendeten App gespeichert.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609365" y="13351218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5652203" y="13366138"/>
              <a:ext cx="5394548" cy="182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1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2.4 | Audio-/Videoaufnahme/-wiedergabe</a:t>
              </a:r>
            </a:p>
          </p:txBody>
        </p:sp>
        <p:sp>
          <p:nvSpPr>
            <p:cNvPr id="72" name="Freeform 72"/>
            <p:cNvSpPr/>
            <p:nvPr/>
          </p:nvSpPr>
          <p:spPr>
            <a:xfrm>
              <a:off x="3685537" y="9953438"/>
              <a:ext cx="2186670" cy="2124570"/>
            </a:xfrm>
            <a:custGeom>
              <a:avLst/>
              <a:gdLst/>
              <a:ahLst/>
              <a:cxnLst/>
              <a:rect l="l" t="t" r="r" b="b"/>
              <a:pathLst>
                <a:path w="2186670" h="2124570">
                  <a:moveTo>
                    <a:pt x="0" y="0"/>
                  </a:moveTo>
                  <a:lnTo>
                    <a:pt x="2186670" y="0"/>
                  </a:lnTo>
                  <a:lnTo>
                    <a:pt x="2186670" y="2124570"/>
                  </a:lnTo>
                  <a:lnTo>
                    <a:pt x="0" y="2124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249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AutoShape 73"/>
            <p:cNvSpPr/>
            <p:nvPr/>
          </p:nvSpPr>
          <p:spPr>
            <a:xfrm flipV="1">
              <a:off x="4019903" y="10759387"/>
              <a:ext cx="1524635" cy="10362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AutoShape 74"/>
            <p:cNvSpPr/>
            <p:nvPr/>
          </p:nvSpPr>
          <p:spPr>
            <a:xfrm flipV="1">
              <a:off x="3976854" y="11118738"/>
              <a:ext cx="1604037" cy="10362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AutoShape 75"/>
            <p:cNvSpPr/>
            <p:nvPr/>
          </p:nvSpPr>
          <p:spPr>
            <a:xfrm>
              <a:off x="4077915" y="11472000"/>
              <a:ext cx="1388518" cy="981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39670" y="7386092"/>
            <a:ext cx="2309749" cy="657527"/>
            <a:chOff x="0" y="0"/>
            <a:chExt cx="829543" cy="2361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9543" cy="236157"/>
            </a:xfrm>
            <a:custGeom>
              <a:avLst/>
              <a:gdLst/>
              <a:ahLst/>
              <a:cxnLst/>
              <a:rect l="l" t="t" r="r" b="b"/>
              <a:pathLst>
                <a:path w="829543" h="236157">
                  <a:moveTo>
                    <a:pt x="829543" y="0"/>
                  </a:moveTo>
                  <a:lnTo>
                    <a:pt x="829543" y="236157"/>
                  </a:lnTo>
                  <a:lnTo>
                    <a:pt x="0" y="236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29543" cy="264732"/>
            </a:xfrm>
            <a:prstGeom prst="rect">
              <a:avLst/>
            </a:prstGeom>
          </p:spPr>
          <p:txBody>
            <a:bodyPr lIns="50691" tIns="50691" rIns="50691" bIns="50691" rtlCol="0" anchor="t"/>
            <a:lstStyle/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21356" y="361031"/>
            <a:ext cx="6782088" cy="9777597"/>
            <a:chOff x="0" y="0"/>
            <a:chExt cx="2430547" cy="35040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0547" cy="3504070"/>
            </a:xfrm>
            <a:custGeom>
              <a:avLst/>
              <a:gdLst/>
              <a:ahLst/>
              <a:cxnLst/>
              <a:rect l="l" t="t" r="r" b="b"/>
              <a:pathLst>
                <a:path w="2430547" h="3504070">
                  <a:moveTo>
                    <a:pt x="22830" y="0"/>
                  </a:moveTo>
                  <a:lnTo>
                    <a:pt x="2407717" y="0"/>
                  </a:lnTo>
                  <a:cubicBezTo>
                    <a:pt x="2420326" y="0"/>
                    <a:pt x="2430547" y="10222"/>
                    <a:pt x="2430547" y="22830"/>
                  </a:cubicBezTo>
                  <a:lnTo>
                    <a:pt x="2430547" y="3481239"/>
                  </a:lnTo>
                  <a:cubicBezTo>
                    <a:pt x="2430547" y="3493848"/>
                    <a:pt x="2420326" y="3504070"/>
                    <a:pt x="2407717" y="3504070"/>
                  </a:cubicBezTo>
                  <a:lnTo>
                    <a:pt x="22830" y="3504070"/>
                  </a:lnTo>
                  <a:cubicBezTo>
                    <a:pt x="10222" y="3504070"/>
                    <a:pt x="0" y="3493848"/>
                    <a:pt x="0" y="3481239"/>
                  </a:cubicBezTo>
                  <a:lnTo>
                    <a:pt x="0" y="22830"/>
                  </a:lnTo>
                  <a:cubicBezTo>
                    <a:pt x="0" y="10222"/>
                    <a:pt x="10222" y="0"/>
                    <a:pt x="2283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430547" cy="3523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37315" y="445638"/>
            <a:ext cx="6469369" cy="50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3"/>
              </a:lnSpc>
            </a:pPr>
            <a:r>
              <a:rPr lang="en-US" sz="3199">
                <a:solidFill>
                  <a:srgbClr val="008204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Aufnahme von Videodateien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28705" y="326294"/>
            <a:ext cx="6767390" cy="1712779"/>
            <a:chOff x="0" y="0"/>
            <a:chExt cx="2425280" cy="6138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25280" cy="613821"/>
            </a:xfrm>
            <a:custGeom>
              <a:avLst/>
              <a:gdLst/>
              <a:ahLst/>
              <a:cxnLst/>
              <a:rect l="l" t="t" r="r" b="b"/>
              <a:pathLst>
                <a:path w="2425280" h="613821">
                  <a:moveTo>
                    <a:pt x="22880" y="0"/>
                  </a:moveTo>
                  <a:lnTo>
                    <a:pt x="2402400" y="0"/>
                  </a:lnTo>
                  <a:cubicBezTo>
                    <a:pt x="2408468" y="0"/>
                    <a:pt x="2414287" y="2411"/>
                    <a:pt x="2418578" y="6701"/>
                  </a:cubicBezTo>
                  <a:cubicBezTo>
                    <a:pt x="2422869" y="10992"/>
                    <a:pt x="2425280" y="16812"/>
                    <a:pt x="2425280" y="22880"/>
                  </a:cubicBezTo>
                  <a:lnTo>
                    <a:pt x="2425280" y="590941"/>
                  </a:lnTo>
                  <a:cubicBezTo>
                    <a:pt x="2425280" y="603578"/>
                    <a:pt x="2415036" y="613821"/>
                    <a:pt x="2402400" y="613821"/>
                  </a:cubicBezTo>
                  <a:lnTo>
                    <a:pt x="22880" y="613821"/>
                  </a:lnTo>
                  <a:cubicBezTo>
                    <a:pt x="10244" y="613821"/>
                    <a:pt x="0" y="603578"/>
                    <a:pt x="0" y="590941"/>
                  </a:cubicBezTo>
                  <a:lnTo>
                    <a:pt x="0" y="22880"/>
                  </a:lnTo>
                  <a:cubicBezTo>
                    <a:pt x="0" y="10244"/>
                    <a:pt x="10244" y="0"/>
                    <a:pt x="2288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425280" cy="642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56000" y="549017"/>
            <a:ext cx="5182056" cy="129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Wiedergabe von 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Audio- und Videodateien</a:t>
            </a:r>
          </a:p>
          <a:p>
            <a:pPr algn="l">
              <a:lnSpc>
                <a:spcPts val="3415"/>
              </a:lnSpc>
            </a:pPr>
            <a:endParaRPr lang="en-US" sz="2799">
              <a:solidFill>
                <a:srgbClr val="FFFFFF"/>
              </a:solidFill>
              <a:latin typeface="Lexend Deca Medium"/>
              <a:ea typeface="Lexend Deca Medium"/>
              <a:cs typeface="Lexend Deca Medium"/>
              <a:sym typeface="Lexend Deca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49480" y="2601999"/>
            <a:ext cx="6150685" cy="3776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49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 Zunächst musst du wissen, woher die Filme (Vid</a:t>
            </a: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eos)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just">
              <a:lnSpc>
                <a:spcPts val="2249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und Töne (Audios) auf deinem T</a:t>
            </a: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bl</a:t>
            </a: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 </a:t>
            </a: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mmen. </a:t>
            </a:r>
          </a:p>
          <a:p>
            <a:pPr algn="just">
              <a:lnSpc>
                <a:spcPts val="2249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Es gibt mehrere Möglichkeite</a:t>
            </a: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n: </a:t>
            </a:r>
          </a:p>
          <a:p>
            <a:pPr algn="just">
              <a:lnSpc>
                <a:spcPts val="2422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422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422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422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422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422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249"/>
              </a:lnSpc>
            </a:pP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 Tippe die App mit der Audiodatei an.</a:t>
            </a:r>
          </a:p>
          <a:p>
            <a:pPr algn="just">
              <a:lnSpc>
                <a:spcPts val="2249"/>
              </a:lnSpc>
            </a:pP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 Die Audio-Datei startet automatisch.</a:t>
            </a:r>
          </a:p>
          <a:p>
            <a:pPr algn="just">
              <a:lnSpc>
                <a:spcPts val="2249"/>
              </a:lnSpc>
            </a:pP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 Mit der Taste Pause kannst du anhalten.</a:t>
            </a:r>
          </a:p>
          <a:p>
            <a:pPr algn="l">
              <a:lnSpc>
                <a:spcPts val="2409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434076" y="1645021"/>
            <a:ext cx="6756649" cy="657527"/>
            <a:chOff x="0" y="0"/>
            <a:chExt cx="2426641" cy="23615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26641" cy="236157"/>
            </a:xfrm>
            <a:custGeom>
              <a:avLst/>
              <a:gdLst/>
              <a:ahLst/>
              <a:cxnLst/>
              <a:rect l="l" t="t" r="r" b="b"/>
              <a:pathLst>
                <a:path w="2426641" h="236157">
                  <a:moveTo>
                    <a:pt x="2426641" y="0"/>
                  </a:moveTo>
                  <a:lnTo>
                    <a:pt x="2426641" y="236157"/>
                  </a:lnTo>
                  <a:lnTo>
                    <a:pt x="0" y="236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426641" cy="264732"/>
            </a:xfrm>
            <a:prstGeom prst="rect">
              <a:avLst/>
            </a:prstGeom>
          </p:spPr>
          <p:txBody>
            <a:bodyPr lIns="50691" tIns="50691" rIns="50691" bIns="50691" rtlCol="0" anchor="t"/>
            <a:lstStyle/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00063" y="7216723"/>
            <a:ext cx="2201223" cy="643063"/>
            <a:chOff x="0" y="0"/>
            <a:chExt cx="790563" cy="23095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90563" cy="230954"/>
            </a:xfrm>
            <a:custGeom>
              <a:avLst/>
              <a:gdLst/>
              <a:ahLst/>
              <a:cxnLst/>
              <a:rect l="l" t="t" r="r" b="b"/>
              <a:pathLst>
                <a:path w="790563" h="230954">
                  <a:moveTo>
                    <a:pt x="70342" y="0"/>
                  </a:moveTo>
                  <a:lnTo>
                    <a:pt x="720221" y="0"/>
                  </a:lnTo>
                  <a:cubicBezTo>
                    <a:pt x="759069" y="0"/>
                    <a:pt x="790563" y="31493"/>
                    <a:pt x="790563" y="70342"/>
                  </a:cubicBezTo>
                  <a:lnTo>
                    <a:pt x="790563" y="160612"/>
                  </a:lnTo>
                  <a:cubicBezTo>
                    <a:pt x="790563" y="179268"/>
                    <a:pt x="783152" y="197160"/>
                    <a:pt x="769960" y="210351"/>
                  </a:cubicBezTo>
                  <a:cubicBezTo>
                    <a:pt x="756768" y="223543"/>
                    <a:pt x="738876" y="230954"/>
                    <a:pt x="720221" y="230954"/>
                  </a:cubicBezTo>
                  <a:lnTo>
                    <a:pt x="70342" y="230954"/>
                  </a:lnTo>
                  <a:cubicBezTo>
                    <a:pt x="31493" y="230954"/>
                    <a:pt x="0" y="199461"/>
                    <a:pt x="0" y="160612"/>
                  </a:cubicBezTo>
                  <a:lnTo>
                    <a:pt x="0" y="70342"/>
                  </a:lnTo>
                  <a:cubicBezTo>
                    <a:pt x="0" y="31493"/>
                    <a:pt x="31493" y="0"/>
                    <a:pt x="70342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790563" cy="259529"/>
            </a:xfrm>
            <a:prstGeom prst="rect">
              <a:avLst/>
            </a:prstGeom>
          </p:spPr>
          <p:txBody>
            <a:bodyPr lIns="50691" tIns="50691" rIns="50691" bIns="50691" rtlCol="0" anchor="t"/>
            <a:lstStyle/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536763" y="3486471"/>
            <a:ext cx="1632246" cy="1713820"/>
          </a:xfrm>
          <a:custGeom>
            <a:avLst/>
            <a:gdLst/>
            <a:ahLst/>
            <a:cxnLst/>
            <a:rect l="l" t="t" r="r" b="b"/>
            <a:pathLst>
              <a:path w="1632246" h="1713820">
                <a:moveTo>
                  <a:pt x="0" y="0"/>
                </a:moveTo>
                <a:lnTo>
                  <a:pt x="1632246" y="0"/>
                </a:lnTo>
                <a:lnTo>
                  <a:pt x="1632246" y="1713821"/>
                </a:lnTo>
                <a:lnTo>
                  <a:pt x="0" y="17138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794" t="-2446" b="-1169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1" name="TextBox 21"/>
          <p:cNvSpPr txBox="1"/>
          <p:nvPr/>
        </p:nvSpPr>
        <p:spPr>
          <a:xfrm>
            <a:off x="587657" y="3898882"/>
            <a:ext cx="1407273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b="1" u="sng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Dateien-App</a:t>
            </a: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Hier findest du Sachen, die du gespeichert hast, z.B. von der Schulcloud.</a:t>
            </a:r>
          </a:p>
        </p:txBody>
      </p:sp>
      <p:sp>
        <p:nvSpPr>
          <p:cNvPr id="22" name="Freeform 22"/>
          <p:cNvSpPr/>
          <p:nvPr/>
        </p:nvSpPr>
        <p:spPr>
          <a:xfrm>
            <a:off x="2122445" y="3589795"/>
            <a:ext cx="1622884" cy="1703990"/>
          </a:xfrm>
          <a:custGeom>
            <a:avLst/>
            <a:gdLst/>
            <a:ahLst/>
            <a:cxnLst/>
            <a:rect l="l" t="t" r="r" b="b"/>
            <a:pathLst>
              <a:path w="1622884" h="1703990">
                <a:moveTo>
                  <a:pt x="0" y="0"/>
                </a:moveTo>
                <a:lnTo>
                  <a:pt x="1622883" y="0"/>
                </a:lnTo>
                <a:lnTo>
                  <a:pt x="1622883" y="1703990"/>
                </a:lnTo>
                <a:lnTo>
                  <a:pt x="0" y="17039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794" t="-2446" b="-1169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3" name="TextBox 23"/>
          <p:cNvSpPr txBox="1"/>
          <p:nvPr/>
        </p:nvSpPr>
        <p:spPr>
          <a:xfrm>
            <a:off x="2209743" y="4070061"/>
            <a:ext cx="1324904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b="1" u="sng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Fotos-/Medien-App</a:t>
            </a: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Dort findest du Videos, die du mit der Kamera aufgenommen hast.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5323640" y="4296138"/>
            <a:ext cx="1450503" cy="1376975"/>
            <a:chOff x="0" y="0"/>
            <a:chExt cx="1934004" cy="183596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34004" cy="1835966"/>
            </a:xfrm>
            <a:custGeom>
              <a:avLst/>
              <a:gdLst/>
              <a:ahLst/>
              <a:cxnLst/>
              <a:rect l="l" t="t" r="r" b="b"/>
              <a:pathLst>
                <a:path w="1934004" h="1835966">
                  <a:moveTo>
                    <a:pt x="0" y="0"/>
                  </a:moveTo>
                  <a:lnTo>
                    <a:pt x="1934004" y="0"/>
                  </a:lnTo>
                  <a:lnTo>
                    <a:pt x="1934004" y="1835966"/>
                  </a:lnTo>
                  <a:lnTo>
                    <a:pt x="0" y="1835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8794" t="-8007" b="-659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7034" y="385966"/>
              <a:ext cx="1602927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 b="1" u="sng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Lernplattformen 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können Audios und Videos speichern,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z.B. ByCS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334550" y="2531148"/>
            <a:ext cx="1616692" cy="1697489"/>
            <a:chOff x="0" y="0"/>
            <a:chExt cx="2155590" cy="22633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155590" cy="2263319"/>
            </a:xfrm>
            <a:custGeom>
              <a:avLst/>
              <a:gdLst/>
              <a:ahLst/>
              <a:cxnLst/>
              <a:rect l="l" t="t" r="r" b="b"/>
              <a:pathLst>
                <a:path w="2155590" h="2263319">
                  <a:moveTo>
                    <a:pt x="0" y="0"/>
                  </a:moveTo>
                  <a:lnTo>
                    <a:pt x="2155590" y="0"/>
                  </a:lnTo>
                  <a:lnTo>
                    <a:pt x="2155590" y="2263319"/>
                  </a:lnTo>
                  <a:lnTo>
                    <a:pt x="0" y="2263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8794" t="-2446" b="-116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43862" y="613555"/>
              <a:ext cx="1882088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 b="1" u="sng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QR-Code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du einen QR-Code scannst, öffnet sich oft ein Ton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oder ein Video.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0" name="Freeform 30"/>
          <p:cNvSpPr/>
          <p:nvPr/>
        </p:nvSpPr>
        <p:spPr>
          <a:xfrm>
            <a:off x="5097661" y="361031"/>
            <a:ext cx="1867430" cy="1638436"/>
          </a:xfrm>
          <a:custGeom>
            <a:avLst/>
            <a:gdLst/>
            <a:ahLst/>
            <a:cxnLst/>
            <a:rect l="l" t="t" r="r" b="b"/>
            <a:pathLst>
              <a:path w="1867430" h="1638436">
                <a:moveTo>
                  <a:pt x="0" y="0"/>
                </a:moveTo>
                <a:lnTo>
                  <a:pt x="1867430" y="0"/>
                </a:lnTo>
                <a:lnTo>
                  <a:pt x="1867430" y="1638437"/>
                </a:lnTo>
                <a:lnTo>
                  <a:pt x="0" y="16384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1" name="TextBox 31"/>
          <p:cNvSpPr txBox="1"/>
          <p:nvPr/>
        </p:nvSpPr>
        <p:spPr>
          <a:xfrm>
            <a:off x="5040085" y="555996"/>
            <a:ext cx="1905814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Jetzt hab ich gefilmt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und Interviews aufgenommen,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aber wo sind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die Sachen ?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752142" y="7287685"/>
            <a:ext cx="2324990" cy="618884"/>
            <a:chOff x="0" y="0"/>
            <a:chExt cx="835017" cy="22227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35017" cy="222278"/>
            </a:xfrm>
            <a:custGeom>
              <a:avLst/>
              <a:gdLst/>
              <a:ahLst/>
              <a:cxnLst/>
              <a:rect l="l" t="t" r="r" b="b"/>
              <a:pathLst>
                <a:path w="835017" h="222278">
                  <a:moveTo>
                    <a:pt x="835017" y="0"/>
                  </a:moveTo>
                  <a:lnTo>
                    <a:pt x="835017" y="222278"/>
                  </a:lnTo>
                  <a:lnTo>
                    <a:pt x="0" y="222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835017" cy="250853"/>
            </a:xfrm>
            <a:prstGeom prst="rect">
              <a:avLst/>
            </a:prstGeom>
          </p:spPr>
          <p:txBody>
            <a:bodyPr lIns="50691" tIns="50691" rIns="50691" bIns="50691" rtlCol="0" anchor="t"/>
            <a:lstStyle/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700063" y="6336591"/>
            <a:ext cx="2343632" cy="2213301"/>
            <a:chOff x="0" y="0"/>
            <a:chExt cx="1125809" cy="106320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125809" cy="1063202"/>
            </a:xfrm>
            <a:custGeom>
              <a:avLst/>
              <a:gdLst/>
              <a:ahLst/>
              <a:cxnLst/>
              <a:rect l="l" t="t" r="r" b="b"/>
              <a:pathLst>
                <a:path w="1125809" h="1063202">
                  <a:moveTo>
                    <a:pt x="66068" y="0"/>
                  </a:moveTo>
                  <a:lnTo>
                    <a:pt x="1059742" y="0"/>
                  </a:lnTo>
                  <a:cubicBezTo>
                    <a:pt x="1096230" y="0"/>
                    <a:pt x="1125809" y="29580"/>
                    <a:pt x="1125809" y="66068"/>
                  </a:cubicBezTo>
                  <a:lnTo>
                    <a:pt x="1125809" y="997134"/>
                  </a:lnTo>
                  <a:cubicBezTo>
                    <a:pt x="1125809" y="1033622"/>
                    <a:pt x="1096230" y="1063202"/>
                    <a:pt x="1059742" y="1063202"/>
                  </a:cubicBezTo>
                  <a:lnTo>
                    <a:pt x="66068" y="1063202"/>
                  </a:lnTo>
                  <a:cubicBezTo>
                    <a:pt x="29580" y="1063202"/>
                    <a:pt x="0" y="1033622"/>
                    <a:pt x="0" y="997134"/>
                  </a:cubicBezTo>
                  <a:lnTo>
                    <a:pt x="0" y="66068"/>
                  </a:lnTo>
                  <a:cubicBezTo>
                    <a:pt x="0" y="29580"/>
                    <a:pt x="29580" y="0"/>
                    <a:pt x="6606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19050"/>
              <a:ext cx="1125809" cy="1082252"/>
            </a:xfrm>
            <a:prstGeom prst="rect">
              <a:avLst/>
            </a:prstGeom>
          </p:spPr>
          <p:txBody>
            <a:bodyPr lIns="37347" tIns="37347" rIns="37347" bIns="37347" rtlCol="0" anchor="t"/>
            <a:lstStyle/>
            <a:p>
              <a:pPr algn="l">
                <a:lnSpc>
                  <a:spcPts val="1680"/>
                </a:lnSpc>
              </a:pPr>
              <a:endParaRPr/>
            </a:p>
            <a:p>
              <a:pPr algn="l">
                <a:lnSpc>
                  <a:spcPts val="1680"/>
                </a:lnSpc>
              </a:pPr>
              <a:endParaRPr/>
            </a:p>
            <a:p>
              <a:pPr algn="l">
                <a:lnSpc>
                  <a:spcPts val="1680"/>
                </a:lnSpc>
              </a:pPr>
              <a:endParaRPr/>
            </a:p>
            <a:p>
              <a:pPr algn="l">
                <a:lnSpc>
                  <a:spcPts val="1680"/>
                </a:lnSpc>
              </a:pPr>
              <a:endParaRPr/>
            </a:p>
            <a:p>
              <a:pPr algn="l">
                <a:lnSpc>
                  <a:spcPts val="1680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772755" y="7870003"/>
            <a:ext cx="1131921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Um was geht es im Text? Schreibe es auf die Zeilen.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3239670" y="7287685"/>
            <a:ext cx="2309749" cy="618884"/>
            <a:chOff x="0" y="0"/>
            <a:chExt cx="829543" cy="222278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29543" cy="222278"/>
            </a:xfrm>
            <a:custGeom>
              <a:avLst/>
              <a:gdLst/>
              <a:ahLst/>
              <a:cxnLst/>
              <a:rect l="l" t="t" r="r" b="b"/>
              <a:pathLst>
                <a:path w="829543" h="222278">
                  <a:moveTo>
                    <a:pt x="829543" y="0"/>
                  </a:moveTo>
                  <a:lnTo>
                    <a:pt x="829543" y="222278"/>
                  </a:lnTo>
                  <a:lnTo>
                    <a:pt x="0" y="222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829543" cy="250853"/>
            </a:xfrm>
            <a:prstGeom prst="rect">
              <a:avLst/>
            </a:prstGeom>
          </p:spPr>
          <p:txBody>
            <a:bodyPr lIns="50691" tIns="50691" rIns="50691" bIns="50691" rtlCol="0" anchor="t"/>
            <a:lstStyle/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pic>
        <p:nvPicPr>
          <p:cNvPr id="42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84" y="7473683"/>
            <a:ext cx="981235" cy="981235"/>
          </a:xfrm>
          <a:prstGeom prst="rect">
            <a:avLst/>
          </a:prstGeom>
        </p:spPr>
      </p:pic>
      <p:sp>
        <p:nvSpPr>
          <p:cNvPr id="43" name="TextBox 43"/>
          <p:cNvSpPr txBox="1"/>
          <p:nvPr/>
        </p:nvSpPr>
        <p:spPr>
          <a:xfrm>
            <a:off x="775655" y="7098439"/>
            <a:ext cx="2234746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Drücke auf die Playtaste und höre dir den Hörtext an. </a:t>
            </a:r>
          </a:p>
          <a:p>
            <a:pPr algn="l">
              <a:lnSpc>
                <a:spcPts val="1400"/>
              </a:lnSpc>
              <a:spcBef>
                <a:spcPct val="0"/>
              </a:spcBef>
            </a:pPr>
            <a:endParaRPr lang="en-US" sz="1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00"/>
              </a:lnSpc>
              <a:spcBef>
                <a:spcPct val="0"/>
              </a:spcBef>
            </a:pPr>
            <a:endParaRPr lang="en-US" sz="1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" name="Freeform 44"/>
          <p:cNvSpPr/>
          <p:nvPr/>
        </p:nvSpPr>
        <p:spPr>
          <a:xfrm>
            <a:off x="2006126" y="7385411"/>
            <a:ext cx="472292" cy="472292"/>
          </a:xfrm>
          <a:custGeom>
            <a:avLst/>
            <a:gdLst/>
            <a:ahLst/>
            <a:cxnLst/>
            <a:rect l="l" t="t" r="r" b="b"/>
            <a:pathLst>
              <a:path w="472292" h="472292">
                <a:moveTo>
                  <a:pt x="0" y="0"/>
                </a:moveTo>
                <a:lnTo>
                  <a:pt x="472292" y="0"/>
                </a:lnTo>
                <a:lnTo>
                  <a:pt x="472292" y="472293"/>
                </a:lnTo>
                <a:lnTo>
                  <a:pt x="0" y="472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5" name="TextBox 45"/>
          <p:cNvSpPr txBox="1"/>
          <p:nvPr/>
        </p:nvSpPr>
        <p:spPr>
          <a:xfrm>
            <a:off x="1400407" y="6320068"/>
            <a:ext cx="1504269" cy="740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66"/>
              </a:lnSpc>
              <a:spcBef>
                <a:spcPct val="0"/>
              </a:spcBef>
            </a:pPr>
            <a:r>
              <a:rPr lang="en-US" sz="111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Scanne den QR-Code ein.</a:t>
            </a:r>
          </a:p>
          <a:p>
            <a:pPr algn="l">
              <a:lnSpc>
                <a:spcPts val="1338"/>
              </a:lnSpc>
              <a:spcBef>
                <a:spcPct val="0"/>
              </a:spcBef>
            </a:pPr>
            <a:r>
              <a:rPr lang="en-US" sz="95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Du landest auf der Seite www.lesen.bayern.de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722544" y="9023612"/>
            <a:ext cx="5308832" cy="944393"/>
            <a:chOff x="0" y="0"/>
            <a:chExt cx="1874826" cy="333514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874826" cy="333514"/>
            </a:xfrm>
            <a:custGeom>
              <a:avLst/>
              <a:gdLst/>
              <a:ahLst/>
              <a:cxnLst/>
              <a:rect l="l" t="t" r="r" b="b"/>
              <a:pathLst>
                <a:path w="1874826" h="333514">
                  <a:moveTo>
                    <a:pt x="29166" y="0"/>
                  </a:moveTo>
                  <a:lnTo>
                    <a:pt x="1845660" y="0"/>
                  </a:lnTo>
                  <a:cubicBezTo>
                    <a:pt x="1861768" y="0"/>
                    <a:pt x="1874826" y="13058"/>
                    <a:pt x="1874826" y="29166"/>
                  </a:cubicBezTo>
                  <a:lnTo>
                    <a:pt x="1874826" y="304348"/>
                  </a:lnTo>
                  <a:cubicBezTo>
                    <a:pt x="1874826" y="320456"/>
                    <a:pt x="1861768" y="333514"/>
                    <a:pt x="1845660" y="333514"/>
                  </a:cubicBezTo>
                  <a:lnTo>
                    <a:pt x="29166" y="333514"/>
                  </a:lnTo>
                  <a:cubicBezTo>
                    <a:pt x="21431" y="333514"/>
                    <a:pt x="14012" y="330442"/>
                    <a:pt x="8543" y="324972"/>
                  </a:cubicBezTo>
                  <a:cubicBezTo>
                    <a:pt x="3073" y="319502"/>
                    <a:pt x="0" y="312084"/>
                    <a:pt x="0" y="304348"/>
                  </a:cubicBezTo>
                  <a:lnTo>
                    <a:pt x="0" y="29166"/>
                  </a:lnTo>
                  <a:cubicBezTo>
                    <a:pt x="0" y="21431"/>
                    <a:pt x="3073" y="14012"/>
                    <a:pt x="8543" y="8543"/>
                  </a:cubicBezTo>
                  <a:cubicBezTo>
                    <a:pt x="14012" y="3073"/>
                    <a:pt x="21431" y="0"/>
                    <a:pt x="29166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28575"/>
              <a:ext cx="1874826" cy="362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Achte darauf, dass du einen Kopfhörer benutzt oder </a:t>
              </a:r>
            </a:p>
            <a:p>
              <a:pPr algn="l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die Lautstärke anpasst, so dass jeder gut arbeiten </a:t>
              </a:r>
            </a:p>
            <a:p>
              <a:pPr algn="l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kann und sich niemand gestört fühlt.</a:t>
              </a:r>
            </a:p>
          </p:txBody>
        </p:sp>
      </p:grpSp>
      <p:sp>
        <p:nvSpPr>
          <p:cNvPr id="49" name="Freeform 49"/>
          <p:cNvSpPr/>
          <p:nvPr/>
        </p:nvSpPr>
        <p:spPr>
          <a:xfrm>
            <a:off x="5005031" y="9323232"/>
            <a:ext cx="411388" cy="411388"/>
          </a:xfrm>
          <a:custGeom>
            <a:avLst/>
            <a:gdLst/>
            <a:ahLst/>
            <a:cxnLst/>
            <a:rect l="l" t="t" r="r" b="b"/>
            <a:pathLst>
              <a:path w="411388" h="411388">
                <a:moveTo>
                  <a:pt x="0" y="0"/>
                </a:moveTo>
                <a:lnTo>
                  <a:pt x="411387" y="0"/>
                </a:lnTo>
                <a:lnTo>
                  <a:pt x="411387" y="411387"/>
                </a:lnTo>
                <a:lnTo>
                  <a:pt x="0" y="411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0" name="Freeform 50"/>
          <p:cNvSpPr/>
          <p:nvPr/>
        </p:nvSpPr>
        <p:spPr>
          <a:xfrm rot="580903">
            <a:off x="5355160" y="9153410"/>
            <a:ext cx="1043675" cy="866457"/>
          </a:xfrm>
          <a:custGeom>
            <a:avLst/>
            <a:gdLst/>
            <a:ahLst/>
            <a:cxnLst/>
            <a:rect l="l" t="t" r="r" b="b"/>
            <a:pathLst>
              <a:path w="1043675" h="866457">
                <a:moveTo>
                  <a:pt x="0" y="0"/>
                </a:moveTo>
                <a:lnTo>
                  <a:pt x="1043674" y="0"/>
                </a:lnTo>
                <a:lnTo>
                  <a:pt x="1043674" y="866457"/>
                </a:lnTo>
                <a:lnTo>
                  <a:pt x="0" y="86645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4956" b="-495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1" name="Group 51"/>
          <p:cNvGrpSpPr/>
          <p:nvPr/>
        </p:nvGrpSpPr>
        <p:grpSpPr>
          <a:xfrm>
            <a:off x="378757" y="10244332"/>
            <a:ext cx="8223886" cy="372147"/>
            <a:chOff x="0" y="0"/>
            <a:chExt cx="10965181" cy="496196"/>
          </a:xfrm>
        </p:grpSpPr>
        <p:sp>
          <p:nvSpPr>
            <p:cNvPr id="52" name="TextBox 52"/>
            <p:cNvSpPr txBox="1"/>
            <p:nvPr/>
          </p:nvSpPr>
          <p:spPr>
            <a:xfrm>
              <a:off x="645142" y="13652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5570633" y="136341"/>
              <a:ext cx="5394548" cy="182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1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2.4 | Audio-/Videoaufnahme/-wiedergabe</a:t>
              </a:r>
            </a:p>
          </p:txBody>
        </p:sp>
        <p:sp>
          <p:nvSpPr>
            <p:cNvPr id="54" name="Freeform 54"/>
            <p:cNvSpPr/>
            <p:nvPr/>
          </p:nvSpPr>
          <p:spPr>
            <a:xfrm>
              <a:off x="0" y="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5" name="Freeform 55"/>
          <p:cNvSpPr/>
          <p:nvPr/>
        </p:nvSpPr>
        <p:spPr>
          <a:xfrm>
            <a:off x="6515411" y="1407660"/>
            <a:ext cx="782548" cy="1132249"/>
          </a:xfrm>
          <a:custGeom>
            <a:avLst/>
            <a:gdLst/>
            <a:ahLst/>
            <a:cxnLst/>
            <a:rect l="l" t="t" r="r" b="b"/>
            <a:pathLst>
              <a:path w="782548" h="1132249">
                <a:moveTo>
                  <a:pt x="0" y="0"/>
                </a:moveTo>
                <a:lnTo>
                  <a:pt x="782547" y="0"/>
                </a:lnTo>
                <a:lnTo>
                  <a:pt x="782547" y="1132249"/>
                </a:lnTo>
                <a:lnTo>
                  <a:pt x="0" y="113224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6" name="TextBox 56"/>
          <p:cNvSpPr txBox="1"/>
          <p:nvPr/>
        </p:nvSpPr>
        <p:spPr>
          <a:xfrm>
            <a:off x="3833749" y="3694018"/>
            <a:ext cx="1188827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 b="1" u="sng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Lern-Apps</a:t>
            </a:r>
          </a:p>
          <a:p>
            <a:pPr algn="ctr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Manche spielen Töne oder Videos ab. </a:t>
            </a:r>
          </a:p>
          <a:p>
            <a:pPr algn="ctr">
              <a:lnSpc>
                <a:spcPts val="1399"/>
              </a:lnSpc>
              <a:spcBef>
                <a:spcPct val="0"/>
              </a:spcBef>
            </a:pPr>
            <a:endParaRPr lang="en-US" sz="9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" name="Freeform 57"/>
          <p:cNvSpPr/>
          <p:nvPr/>
        </p:nvSpPr>
        <p:spPr>
          <a:xfrm>
            <a:off x="3780000" y="3257079"/>
            <a:ext cx="1430725" cy="1502228"/>
          </a:xfrm>
          <a:custGeom>
            <a:avLst/>
            <a:gdLst/>
            <a:ahLst/>
            <a:cxnLst/>
            <a:rect l="l" t="t" r="r" b="b"/>
            <a:pathLst>
              <a:path w="1430725" h="1502228">
                <a:moveTo>
                  <a:pt x="0" y="0"/>
                </a:moveTo>
                <a:lnTo>
                  <a:pt x="1430725" y="0"/>
                </a:lnTo>
                <a:lnTo>
                  <a:pt x="1430725" y="1502227"/>
                </a:lnTo>
                <a:lnTo>
                  <a:pt x="0" y="15022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794" t="-2446" b="-1169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8" name="Freeform 58"/>
          <p:cNvSpPr/>
          <p:nvPr/>
        </p:nvSpPr>
        <p:spPr>
          <a:xfrm>
            <a:off x="822612" y="6429631"/>
            <a:ext cx="478958" cy="558357"/>
          </a:xfrm>
          <a:custGeom>
            <a:avLst/>
            <a:gdLst/>
            <a:ahLst/>
            <a:cxnLst/>
            <a:rect l="l" t="t" r="r" b="b"/>
            <a:pathLst>
              <a:path w="478958" h="558357">
                <a:moveTo>
                  <a:pt x="0" y="0"/>
                </a:moveTo>
                <a:lnTo>
                  <a:pt x="478957" y="0"/>
                </a:lnTo>
                <a:lnTo>
                  <a:pt x="478957" y="558357"/>
                </a:lnTo>
                <a:lnTo>
                  <a:pt x="0" y="55835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9" name="Group 59"/>
          <p:cNvGrpSpPr/>
          <p:nvPr/>
        </p:nvGrpSpPr>
        <p:grpSpPr>
          <a:xfrm>
            <a:off x="756534" y="1817895"/>
            <a:ext cx="6111732" cy="363145"/>
            <a:chOff x="0" y="0"/>
            <a:chExt cx="8148975" cy="484193"/>
          </a:xfrm>
        </p:grpSpPr>
        <p:sp>
          <p:nvSpPr>
            <p:cNvPr id="60" name="TextBox 60"/>
            <p:cNvSpPr txBox="1"/>
            <p:nvPr/>
          </p:nvSpPr>
          <p:spPr>
            <a:xfrm>
              <a:off x="585225" y="61122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 Wo findest du Audio- oder Videoaufnahme wieder?</a:t>
              </a:r>
            </a:p>
          </p:txBody>
        </p:sp>
        <p:sp>
          <p:nvSpPr>
            <p:cNvPr id="61" name="Freeform 61"/>
            <p:cNvSpPr/>
            <p:nvPr/>
          </p:nvSpPr>
          <p:spPr>
            <a:xfrm>
              <a:off x="0" y="0"/>
              <a:ext cx="484193" cy="484193"/>
            </a:xfrm>
            <a:custGeom>
              <a:avLst/>
              <a:gdLst/>
              <a:ahLst/>
              <a:cxnLst/>
              <a:rect l="l" t="t" r="r" b="b"/>
              <a:pathLst>
                <a:path w="484193" h="484193">
                  <a:moveTo>
                    <a:pt x="0" y="0"/>
                  </a:moveTo>
                  <a:lnTo>
                    <a:pt x="484193" y="0"/>
                  </a:lnTo>
                  <a:lnTo>
                    <a:pt x="484193" y="484193"/>
                  </a:lnTo>
                  <a:lnTo>
                    <a:pt x="0" y="484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779853" y="2262113"/>
            <a:ext cx="6065095" cy="315896"/>
            <a:chOff x="0" y="0"/>
            <a:chExt cx="8086793" cy="421194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4" y="0"/>
                  </a:lnTo>
                  <a:lnTo>
                    <a:pt x="368354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523043" y="29623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So geht´s</a:t>
              </a:r>
            </a:p>
          </p:txBody>
        </p:sp>
      </p:grpSp>
      <p:sp>
        <p:nvSpPr>
          <p:cNvPr id="65" name="AutoShape 65"/>
          <p:cNvSpPr/>
          <p:nvPr/>
        </p:nvSpPr>
        <p:spPr>
          <a:xfrm>
            <a:off x="709420" y="7080732"/>
            <a:ext cx="233427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6" name="AutoShape 66"/>
          <p:cNvSpPr/>
          <p:nvPr/>
        </p:nvSpPr>
        <p:spPr>
          <a:xfrm>
            <a:off x="3326528" y="6802385"/>
            <a:ext cx="342711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7" name="AutoShape 67"/>
          <p:cNvSpPr/>
          <p:nvPr/>
        </p:nvSpPr>
        <p:spPr>
          <a:xfrm>
            <a:off x="3309019" y="7231010"/>
            <a:ext cx="342711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8" name="AutoShape 68"/>
          <p:cNvSpPr/>
          <p:nvPr/>
        </p:nvSpPr>
        <p:spPr>
          <a:xfrm>
            <a:off x="3291474" y="7659635"/>
            <a:ext cx="342711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9" name="AutoShape 69"/>
          <p:cNvSpPr/>
          <p:nvPr/>
        </p:nvSpPr>
        <p:spPr>
          <a:xfrm>
            <a:off x="3291474" y="8096007"/>
            <a:ext cx="342711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70" name="AutoShape 70"/>
          <p:cNvSpPr/>
          <p:nvPr/>
        </p:nvSpPr>
        <p:spPr>
          <a:xfrm>
            <a:off x="3291474" y="8545129"/>
            <a:ext cx="342711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</Words>
  <Application>Microsoft Macintosh PowerPoint</Application>
  <PresentationFormat>Benutzerdefiniert</PresentationFormat>
  <Paragraphs>119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Lexend Deca</vt:lpstr>
      <vt:lpstr>Calibri</vt:lpstr>
      <vt:lpstr>Arial</vt:lpstr>
      <vt:lpstr>Poppins</vt:lpstr>
      <vt:lpstr>Poppins Bold</vt:lpstr>
      <vt:lpstr>Office Theme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2.4 Aufnahme/Wiedergabe von Audio-/Videodateien</dc:title>
  <cp:lastModifiedBy>Marion Weigelt</cp:lastModifiedBy>
  <cp:revision>1</cp:revision>
  <dcterms:created xsi:type="dcterms:W3CDTF">2006-08-16T00:00:00Z</dcterms:created>
  <dcterms:modified xsi:type="dcterms:W3CDTF">2025-09-11T22:57:16Z</dcterms:modified>
  <dc:identifier>DAGo2pvg86U</dc:identifier>
</cp:coreProperties>
</file>