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6858000" cy="9144000"/>
  <p:embeddedFontLst>
    <p:embeddedFont>
      <p:font typeface="Arimo" panose="020B0604020202020204" pitchFamily="34" charset="0"/>
      <p:regular r:id="rId9"/>
    </p:embeddedFont>
    <p:embeddedFont>
      <p:font typeface="IreneFlorentina" panose="02000503000000000000" pitchFamily="2" charset="0"/>
      <p:regular r:id="rId10"/>
    </p:embeddedFont>
    <p:embeddedFont>
      <p:font typeface="Lexend Deca" pitchFamily="2" charset="77"/>
      <p:regular r:id="rId11"/>
      <p:bold r:id="rId12"/>
    </p:embeddedFont>
    <p:embeddedFont>
      <p:font typeface="Poppins" pitchFamily="2" charset="77"/>
      <p:regular r:id="rId13"/>
      <p:bold r:id="rId14"/>
      <p:italic r:id="rId15"/>
      <p:boldItalic r:id="rId16"/>
    </p:embeddedFont>
    <p:embeddedFont>
      <p:font typeface="Poppins Bold" pitchFamily="2" charset="77"/>
      <p:regular r:id="rId17"/>
      <p:bold r:id="rId18"/>
    </p:embeddedFont>
    <p:embeddedFont>
      <p:font typeface="Poppins Italics" pitchFamily="2" charset="77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728" y="1853066"/>
            <a:ext cx="4968545" cy="4968545"/>
          </a:xfrm>
          <a:custGeom>
            <a:avLst/>
            <a:gdLst/>
            <a:ahLst/>
            <a:cxnLst/>
            <a:rect l="l" t="t" r="r" b="b"/>
            <a:pathLst>
              <a:path w="4968545" h="4968545">
                <a:moveTo>
                  <a:pt x="0" y="0"/>
                </a:moveTo>
                <a:lnTo>
                  <a:pt x="4968544" y="0"/>
                </a:lnTo>
                <a:lnTo>
                  <a:pt x="4968544" y="4968545"/>
                </a:lnTo>
                <a:lnTo>
                  <a:pt x="0" y="496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295728" y="7393266"/>
            <a:ext cx="4968545" cy="270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Begleitheft: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Mein Tablet-Wissen</a:t>
            </a:r>
          </a:p>
          <a:p>
            <a:pPr algn="ctr">
              <a:lnSpc>
                <a:spcPts val="3919"/>
              </a:lnSpc>
            </a:pPr>
            <a:endParaRPr lang="en-US" sz="40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  <a:p>
            <a:pPr algn="ctr">
              <a:lnSpc>
                <a:spcPts val="3919"/>
              </a:lnSpc>
            </a:pPr>
            <a:endParaRPr lang="en-US" sz="4099">
              <a:solidFill>
                <a:srgbClr val="000000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41759" y="9936000"/>
            <a:ext cx="8906061" cy="372147"/>
            <a:chOff x="0" y="0"/>
            <a:chExt cx="11874748" cy="4961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15940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Begleitheft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896685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Version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1.0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64" y="408624"/>
            <a:ext cx="6770375" cy="9629183"/>
            <a:chOff x="0" y="0"/>
            <a:chExt cx="2426349" cy="3450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349" cy="3450882"/>
            </a:xfrm>
            <a:custGeom>
              <a:avLst/>
              <a:gdLst/>
              <a:ahLst/>
              <a:cxnLst/>
              <a:rect l="l" t="t" r="r" b="b"/>
              <a:pathLst>
                <a:path w="2426349" h="3450882">
                  <a:moveTo>
                    <a:pt x="22870" y="0"/>
                  </a:moveTo>
                  <a:lnTo>
                    <a:pt x="2403479" y="0"/>
                  </a:lnTo>
                  <a:cubicBezTo>
                    <a:pt x="2416110" y="0"/>
                    <a:pt x="2426349" y="10239"/>
                    <a:pt x="2426349" y="22870"/>
                  </a:cubicBezTo>
                  <a:lnTo>
                    <a:pt x="2426349" y="3428012"/>
                  </a:lnTo>
                  <a:cubicBezTo>
                    <a:pt x="2426349" y="3434077"/>
                    <a:pt x="2423940" y="3439894"/>
                    <a:pt x="2419651" y="3444183"/>
                  </a:cubicBezTo>
                  <a:cubicBezTo>
                    <a:pt x="2415362" y="3448472"/>
                    <a:pt x="2409545" y="3450882"/>
                    <a:pt x="2403479" y="3450882"/>
                  </a:cubicBezTo>
                  <a:lnTo>
                    <a:pt x="22870" y="3450882"/>
                  </a:lnTo>
                  <a:cubicBezTo>
                    <a:pt x="16804" y="3450882"/>
                    <a:pt x="10987" y="3448472"/>
                    <a:pt x="6698" y="3444183"/>
                  </a:cubicBezTo>
                  <a:cubicBezTo>
                    <a:pt x="2410" y="3439894"/>
                    <a:pt x="0" y="3434077"/>
                    <a:pt x="0" y="3428012"/>
                  </a:cubicBezTo>
                  <a:lnTo>
                    <a:pt x="0" y="22870"/>
                  </a:lnTo>
                  <a:cubicBezTo>
                    <a:pt x="0" y="16804"/>
                    <a:pt x="2410" y="10987"/>
                    <a:pt x="6698" y="6698"/>
                  </a:cubicBezTo>
                  <a:cubicBezTo>
                    <a:pt x="10987" y="2410"/>
                    <a:pt x="16804" y="0"/>
                    <a:pt x="2287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26349" cy="346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7991" y="408624"/>
            <a:ext cx="6739522" cy="1779956"/>
            <a:chOff x="0" y="0"/>
            <a:chExt cx="2415293" cy="6378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5292" cy="637896"/>
            </a:xfrm>
            <a:custGeom>
              <a:avLst/>
              <a:gdLst/>
              <a:ahLst/>
              <a:cxnLst/>
              <a:rect l="l" t="t" r="r" b="b"/>
              <a:pathLst>
                <a:path w="2415292" h="637896">
                  <a:moveTo>
                    <a:pt x="22975" y="0"/>
                  </a:moveTo>
                  <a:lnTo>
                    <a:pt x="2392318" y="0"/>
                  </a:lnTo>
                  <a:cubicBezTo>
                    <a:pt x="2405006" y="0"/>
                    <a:pt x="2415292" y="10286"/>
                    <a:pt x="2415292" y="22975"/>
                  </a:cubicBezTo>
                  <a:lnTo>
                    <a:pt x="2415292" y="614922"/>
                  </a:lnTo>
                  <a:cubicBezTo>
                    <a:pt x="2415292" y="627610"/>
                    <a:pt x="2405006" y="637896"/>
                    <a:pt x="2392318" y="637896"/>
                  </a:cubicBezTo>
                  <a:lnTo>
                    <a:pt x="22975" y="637896"/>
                  </a:lnTo>
                  <a:cubicBezTo>
                    <a:pt x="10286" y="637896"/>
                    <a:pt x="0" y="627610"/>
                    <a:pt x="0" y="614922"/>
                  </a:cubicBezTo>
                  <a:lnTo>
                    <a:pt x="0" y="22975"/>
                  </a:lnTo>
                  <a:cubicBezTo>
                    <a:pt x="0" y="10286"/>
                    <a:pt x="10286" y="0"/>
                    <a:pt x="22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5293" cy="666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7991" y="1864758"/>
            <a:ext cx="6739522" cy="350195"/>
            <a:chOff x="0" y="0"/>
            <a:chExt cx="2415293" cy="1255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5292" cy="125502"/>
            </a:xfrm>
            <a:custGeom>
              <a:avLst/>
              <a:gdLst/>
              <a:ahLst/>
              <a:cxnLst/>
              <a:rect l="l" t="t" r="r" b="b"/>
              <a:pathLst>
                <a:path w="2415292" h="125502">
                  <a:moveTo>
                    <a:pt x="0" y="0"/>
                  </a:moveTo>
                  <a:lnTo>
                    <a:pt x="2415292" y="0"/>
                  </a:lnTo>
                  <a:lnTo>
                    <a:pt x="2415292" y="125502"/>
                  </a:lnTo>
                  <a:lnTo>
                    <a:pt x="0" y="1255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5293" cy="154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9927" y="666543"/>
            <a:ext cx="510999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Mein Tablet-Wissen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 A-I</a:t>
            </a:r>
          </a:p>
          <a:p>
            <a:pPr algn="just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160105" y="434997"/>
            <a:ext cx="1145033" cy="1631232"/>
          </a:xfrm>
          <a:custGeom>
            <a:avLst/>
            <a:gdLst/>
            <a:ahLst/>
            <a:cxnLst/>
            <a:rect l="l" t="t" r="r" b="b"/>
            <a:pathLst>
              <a:path w="1145033" h="1631232">
                <a:moveTo>
                  <a:pt x="0" y="0"/>
                </a:moveTo>
                <a:lnTo>
                  <a:pt x="1145034" y="0"/>
                </a:lnTo>
                <a:lnTo>
                  <a:pt x="1145034" y="1631232"/>
                </a:lnTo>
                <a:lnTo>
                  <a:pt x="0" y="1631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4938443" y="1299368"/>
            <a:ext cx="1689046" cy="1480976"/>
          </a:xfrm>
          <a:custGeom>
            <a:avLst/>
            <a:gdLst/>
            <a:ahLst/>
            <a:cxnLst/>
            <a:rect l="l" t="t" r="r" b="b"/>
            <a:pathLst>
              <a:path w="1689046" h="1480976">
                <a:moveTo>
                  <a:pt x="0" y="0"/>
                </a:moveTo>
                <a:lnTo>
                  <a:pt x="1689046" y="0"/>
                </a:lnTo>
                <a:lnTo>
                  <a:pt x="1689046" y="1480976"/>
                </a:lnTo>
                <a:lnTo>
                  <a:pt x="0" y="148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7" r="-66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5029834" y="1915379"/>
            <a:ext cx="1506263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Hier bekommst du wichtige Begriffe aus der digitalen Welt  erklärt.</a:t>
            </a:r>
          </a:p>
        </p:txBody>
      </p:sp>
      <p:sp>
        <p:nvSpPr>
          <p:cNvPr id="15" name="Freeform 15"/>
          <p:cNvSpPr/>
          <p:nvPr/>
        </p:nvSpPr>
        <p:spPr>
          <a:xfrm>
            <a:off x="383853" y="10201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920808" y="10301149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21840" y="10301149"/>
            <a:ext cx="2983547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|  Mein Tablet-Wissen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9927" y="2887873"/>
            <a:ext cx="2968406" cy="70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App: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Äpp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Eine App ist ein Werkzeug, ein kleines Programm auf dem Tablet: zum Fotografieren, Lernen und Üben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Audio: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hat immer mit Tönen und Geräuschen zu tun. Es bezieht sich auf alles, was man hören kann. Es kommt aus dem Lateinischen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heißt: Ich höre.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Bluetooth: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blutuus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Damit kann man mit seinem Computer oder Handy Daten über kleine Entfernungen empfangen, ohne ein Kabel benutzen zu müssen.  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Browser: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brauser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)Das ist ein Programm, dass uns hilft, Webseiten zu finden.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Browserzeile: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Sie ist ein Feld, in das du die Adresse einer Webseite eintragen kannst, um dorthin zu gelangen.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Cybermobbing: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saiber-mobbing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Hier wird jemand immer wieder über das Internet beleidigt, bloßgestellt, bedroht oder belästigt.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Desktop: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Wenn du den Computer anschaltest, siehst du auf dem Bildschirm Ordner, Dateien und Programme. Das nennt man Desktop - auf Deutsch Schreibtisch.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04581" y="2887873"/>
            <a:ext cx="3014759" cy="5797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downloaden: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daunlowden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bedeutet, das Daten auf das eigene Tablet oder den eigenen Computer heruntergeladen oder übertragen werden.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E-Book: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ist ein elektronisches Buch, das auf dem Tablet oder Computer gelesen werden kann.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Emoji: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Imodschi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ein kleines Bildzeichen oder Symbol, wie ein Smiley oder ein Herz.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Flugmodus: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Er schaltet alle Funkverbindungen aus. Man ist nicht mehr online und kann nichts mehr ohne Kabel empfangen.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Hardware: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</a:t>
            </a: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Hardwär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Alle Teile, die du an deinem Computer berühren kannst nennt man Hardware.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Homepage: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Houmpäitsch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die erste Seite, die man sieht, wenn man eine Webseite öffnet.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Icon: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ist ein kleines Bild oder Zeichen für eine App auf dem Tablet, so etwas wie ein “Türschild”.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Freeform 20"/>
          <p:cNvSpPr/>
          <p:nvPr/>
        </p:nvSpPr>
        <p:spPr>
          <a:xfrm rot="-10800000">
            <a:off x="6559462" y="9194265"/>
            <a:ext cx="459878" cy="373651"/>
          </a:xfrm>
          <a:custGeom>
            <a:avLst/>
            <a:gdLst/>
            <a:ahLst/>
            <a:cxnLst/>
            <a:rect l="l" t="t" r="r" b="b"/>
            <a:pathLst>
              <a:path w="459878" h="373651">
                <a:moveTo>
                  <a:pt x="0" y="0"/>
                </a:moveTo>
                <a:lnTo>
                  <a:pt x="459878" y="0"/>
                </a:lnTo>
                <a:lnTo>
                  <a:pt x="459878" y="373651"/>
                </a:lnTo>
                <a:lnTo>
                  <a:pt x="0" y="373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013" y="344794"/>
            <a:ext cx="8221534" cy="10239206"/>
            <a:chOff x="0" y="0"/>
            <a:chExt cx="10962046" cy="13652275"/>
          </a:xfrm>
        </p:grpSpPr>
        <p:grpSp>
          <p:nvGrpSpPr>
            <p:cNvPr id="3" name="Group 3"/>
            <p:cNvGrpSpPr/>
            <p:nvPr/>
          </p:nvGrpSpPr>
          <p:grpSpPr>
            <a:xfrm>
              <a:off x="166068" y="120270"/>
              <a:ext cx="9027166" cy="12838910"/>
              <a:chOff x="0" y="0"/>
              <a:chExt cx="2426349" cy="345088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50882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50882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28012"/>
                    </a:lnTo>
                    <a:cubicBezTo>
                      <a:pt x="2426349" y="3434077"/>
                      <a:pt x="2423940" y="3439894"/>
                      <a:pt x="2419651" y="3444183"/>
                    </a:cubicBezTo>
                    <a:cubicBezTo>
                      <a:pt x="2415362" y="3448472"/>
                      <a:pt x="2409545" y="3450882"/>
                      <a:pt x="2403479" y="3450882"/>
                    </a:cubicBezTo>
                    <a:lnTo>
                      <a:pt x="22870" y="3450882"/>
                    </a:lnTo>
                    <a:cubicBezTo>
                      <a:pt x="16804" y="3450882"/>
                      <a:pt x="10987" y="3448472"/>
                      <a:pt x="6698" y="3444183"/>
                    </a:cubicBezTo>
                    <a:cubicBezTo>
                      <a:pt x="2410" y="3439894"/>
                      <a:pt x="0" y="3434077"/>
                      <a:pt x="0" y="3428012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69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86636" y="12027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86636" y="2026619"/>
              <a:ext cx="8986030" cy="606929"/>
              <a:chOff x="0" y="0"/>
              <a:chExt cx="2415293" cy="1631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63132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63132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63132"/>
                    </a:lnTo>
                    <a:lnTo>
                      <a:pt x="0" y="1631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917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09218" y="3389779"/>
              <a:ext cx="4210469" cy="9416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Internetadresse: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 Internetadressen beginnen mit www. Das bedeutet weltweites Netz (world wide web). Die Endung de steht für Deutschland.</a:t>
              </a:r>
            </a:p>
            <a:p>
              <a:pPr algn="just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Kindersuchmaschine: 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 hilft dir, im Internet nach Informationen zu suchen und zeigt auch nur Seiten an, die für Kinder geeignet sind.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Wenn du am Computer den Mauszeiger bewegst, verwandelt sich der Pfeil manchmal in eine Hand. Diese Stelle ist dann ein Link. Wenn du sie anklickst, öffnet sich eine Internetseite.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Medien: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Medien verbreitet man Informationen, Nachrichten, Geschichten  oder Bilder. Das können Bücher, Zeitungen, Fernsehen, Radio aber auch das Internet sein.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offline: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bedeutet, dass man nicht mit dem Internet verbunden ist.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online: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Es bedeutet, dass man mit dem Internet verbunden ist und Daten empfangen oder senden kann.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posten: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pousten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Das Wort bedeutet etwas im Internet zu veröffentlichen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skrienschott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Screen bedeutet Bildschirm und shot bedeutet Schuss. Es ist ein Schnappschuss von dem, was du auf dem Bildschirm deines Tablets oder Computers siehst.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679651" y="3389779"/>
              <a:ext cx="4210469" cy="8450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Selfie: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 ist ein Foto, das man von sich selbst macht. 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Software: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softwär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Dazu gehören alle Programme, mit denen du arbeiten, malen, schreiben oder spielen kannst.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Splitscreen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 Split heißt teilen und screen bedeutet Bildschirm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skrien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). Splitscreen bedeutet also geteilter Bildschirm.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Stop-Motion-Film: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stopmou-schen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Das ist ein Film aus sehr vielen einzelnen Bildern, die hintereinander abgespielt werden.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Touchscreen: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tatschskrien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)Beim Tablet heißt der Bildschirm so, da man das Gerät durch Berühren bedienen kann. Hier erscheint dann auch die Tastatur, wenn man etwas schreiben möchte. 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bezieht sich auf alles, was man sehen kann und ist meistens ein kleiner Film. Das Wort kommt aus dem Lateinischen und heißt: Ich sehe.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Webseite: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Websaid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Es ist ein anderes Wort für Internetseite.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ermöglicht es Geräten, sich drahtlos über Funk mit dem Internet zu verbinden.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031760" y="0"/>
              <a:ext cx="1489314" cy="2159416"/>
            </a:xfrm>
            <a:custGeom>
              <a:avLst/>
              <a:gdLst/>
              <a:ahLst/>
              <a:cxnLst/>
              <a:rect l="l" t="t" r="r" b="b"/>
              <a:pathLst>
                <a:path w="1489314" h="2159416">
                  <a:moveTo>
                    <a:pt x="0" y="0"/>
                  </a:moveTo>
                  <a:lnTo>
                    <a:pt x="1489314" y="0"/>
                  </a:lnTo>
                  <a:lnTo>
                    <a:pt x="1489314" y="2159416"/>
                  </a:lnTo>
                  <a:lnTo>
                    <a:pt x="0" y="2159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9218" y="435349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I-W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3156079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15940" y="1329883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83983" y="13298834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133906" y="1039302"/>
              <a:ext cx="2252061" cy="1974635"/>
            </a:xfrm>
            <a:custGeom>
              <a:avLst/>
              <a:gdLst/>
              <a:ahLst/>
              <a:cxnLst/>
              <a:rect l="l" t="t" r="r" b="b"/>
              <a:pathLst>
                <a:path w="2252061" h="1974635">
                  <a:moveTo>
                    <a:pt x="0" y="0"/>
                  </a:moveTo>
                  <a:lnTo>
                    <a:pt x="2252061" y="0"/>
                  </a:lnTo>
                  <a:lnTo>
                    <a:pt x="2252061" y="1974635"/>
                  </a:lnTo>
                  <a:lnTo>
                    <a:pt x="0" y="1974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67" r="-66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391380" y="1830795"/>
              <a:ext cx="1853795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Hier bekommst du noch mehr Begriffe aus der digitalen Welt.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434997"/>
            <a:ext cx="8221534" cy="10138377"/>
            <a:chOff x="0" y="0"/>
            <a:chExt cx="10962046" cy="13517836"/>
          </a:xfrm>
        </p:grpSpPr>
        <p:grpSp>
          <p:nvGrpSpPr>
            <p:cNvPr id="3" name="Group 3"/>
            <p:cNvGrpSpPr/>
            <p:nvPr/>
          </p:nvGrpSpPr>
          <p:grpSpPr>
            <a:xfrm>
              <a:off x="104948" y="0"/>
              <a:ext cx="9027166" cy="12783595"/>
              <a:chOff x="0" y="0"/>
              <a:chExt cx="2426349" cy="34360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36014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36014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13144"/>
                    </a:lnTo>
                    <a:cubicBezTo>
                      <a:pt x="2426349" y="3419210"/>
                      <a:pt x="2423940" y="3425027"/>
                      <a:pt x="2419651" y="3429315"/>
                    </a:cubicBezTo>
                    <a:cubicBezTo>
                      <a:pt x="2415362" y="3433604"/>
                      <a:pt x="2409545" y="3436014"/>
                      <a:pt x="2403479" y="3436014"/>
                    </a:cubicBezTo>
                    <a:lnTo>
                      <a:pt x="22870" y="3436014"/>
                    </a:lnTo>
                    <a:cubicBezTo>
                      <a:pt x="16804" y="3436014"/>
                      <a:pt x="10987" y="3433604"/>
                      <a:pt x="6698" y="3429315"/>
                    </a:cubicBezTo>
                    <a:cubicBezTo>
                      <a:pt x="2410" y="3425027"/>
                      <a:pt x="0" y="3419210"/>
                      <a:pt x="0" y="3413144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55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5516" y="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516" y="1906349"/>
              <a:ext cx="8986030" cy="522709"/>
              <a:chOff x="0" y="0"/>
              <a:chExt cx="2415293" cy="1404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40495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40495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40495"/>
                    </a:lnTo>
                    <a:lnTo>
                      <a:pt x="0" y="14049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69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48098" y="3256484"/>
              <a:ext cx="7033567" cy="6761017"/>
            </a:xfrm>
            <a:custGeom>
              <a:avLst/>
              <a:gdLst/>
              <a:ahLst/>
              <a:cxnLst/>
              <a:rect l="l" t="t" r="r" b="b"/>
              <a:pathLst>
                <a:path w="7033567" h="6761017">
                  <a:moveTo>
                    <a:pt x="0" y="0"/>
                  </a:moveTo>
                  <a:lnTo>
                    <a:pt x="7033567" y="0"/>
                  </a:lnTo>
                  <a:lnTo>
                    <a:pt x="7033567" y="6761016"/>
                  </a:lnTo>
                  <a:lnTo>
                    <a:pt x="0" y="676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54974" y="2024813"/>
              <a:ext cx="1639381" cy="3068200"/>
            </a:xfrm>
            <a:custGeom>
              <a:avLst/>
              <a:gdLst/>
              <a:ahLst/>
              <a:cxnLst/>
              <a:rect l="l" t="t" r="r" b="b"/>
              <a:pathLst>
                <a:path w="1639381" h="3068200">
                  <a:moveTo>
                    <a:pt x="0" y="0"/>
                  </a:moveTo>
                  <a:lnTo>
                    <a:pt x="1639381" y="0"/>
                  </a:lnTo>
                  <a:lnTo>
                    <a:pt x="1639381" y="3068200"/>
                  </a:lnTo>
                  <a:lnTo>
                    <a:pt x="0" y="3068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35340" y="2471296"/>
              <a:ext cx="3158815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dran: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412127" y="242905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8064" y="3018359"/>
              <a:ext cx="4585295" cy="28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Löse das Rätsel. Finde die Fachbegriffe.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6196" y="9254719"/>
              <a:ext cx="3928467" cy="3269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waagerecht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Feld, in das du die Internetadresse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eingibst.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Das Wort bedeutet, dass du etwas im  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Internet veröffentlichst.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Du bist nicht mit dem Internet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verbunden.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Sie hilft dir im Internet nach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kindgerechten Informationen zu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suchen.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65888" y="9254719"/>
              <a:ext cx="3928467" cy="197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senkrecht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 Ein elektronisches Buch.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Der Fachbegriff für “geteilter Bildschirm”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erste Seite die du siehst, wenn du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eine Webseite öffnest.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914939" y="9148973"/>
              <a:ext cx="656120" cy="443331"/>
              <a:chOff x="0" y="0"/>
              <a:chExt cx="779450" cy="5266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6119428" y="9042578"/>
              <a:ext cx="656120" cy="443331"/>
              <a:chOff x="0" y="0"/>
              <a:chExt cx="779450" cy="52666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10800000">
              <a:off x="5603359" y="334129"/>
              <a:ext cx="2172127" cy="1904548"/>
            </a:xfrm>
            <a:custGeom>
              <a:avLst/>
              <a:gdLst/>
              <a:ahLst/>
              <a:cxnLst/>
              <a:rect l="l" t="t" r="r" b="b"/>
              <a:pathLst>
                <a:path w="2172127" h="1904548">
                  <a:moveTo>
                    <a:pt x="0" y="0"/>
                  </a:moveTo>
                  <a:lnTo>
                    <a:pt x="2172127" y="0"/>
                  </a:lnTo>
                  <a:lnTo>
                    <a:pt x="2172127" y="1904548"/>
                  </a:lnTo>
                  <a:lnTo>
                    <a:pt x="0" y="190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67" r="-66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603359" y="659933"/>
              <a:ext cx="2131588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schon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Profi für unsere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Tablet-Fachbegriffe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8098" y="315079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Kreuzworträtsel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302164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15940" y="1316439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983983" y="13164394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75" y="360440"/>
            <a:ext cx="7202939" cy="10223560"/>
            <a:chOff x="0" y="0"/>
            <a:chExt cx="9603918" cy="13631413"/>
          </a:xfrm>
        </p:grpSpPr>
        <p:grpSp>
          <p:nvGrpSpPr>
            <p:cNvPr id="3" name="Group 3"/>
            <p:cNvGrpSpPr/>
            <p:nvPr/>
          </p:nvGrpSpPr>
          <p:grpSpPr>
            <a:xfrm>
              <a:off x="100636" y="0"/>
              <a:ext cx="9140292" cy="12935597"/>
              <a:chOff x="0" y="0"/>
              <a:chExt cx="2456756" cy="34768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76870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6870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4283"/>
                    </a:lnTo>
                    <a:cubicBezTo>
                      <a:pt x="2456756" y="3466757"/>
                      <a:pt x="2446643" y="3476870"/>
                      <a:pt x="2434169" y="3476870"/>
                    </a:cubicBezTo>
                    <a:lnTo>
                      <a:pt x="22587" y="3476870"/>
                    </a:lnTo>
                    <a:cubicBezTo>
                      <a:pt x="16597" y="3476870"/>
                      <a:pt x="10851" y="3474490"/>
                      <a:pt x="6616" y="3470254"/>
                    </a:cubicBezTo>
                    <a:cubicBezTo>
                      <a:pt x="2380" y="3466018"/>
                      <a:pt x="0" y="3460273"/>
                      <a:pt x="0" y="3454283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05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0403" y="0"/>
              <a:ext cx="9109552" cy="2483325"/>
              <a:chOff x="0" y="0"/>
              <a:chExt cx="2448493" cy="66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8493" cy="667476"/>
              </a:xfrm>
              <a:custGeom>
                <a:avLst/>
                <a:gdLst/>
                <a:ahLst/>
                <a:cxnLst/>
                <a:rect l="l" t="t" r="r" b="b"/>
                <a:pathLst>
                  <a:path w="2448493" h="667476">
                    <a:moveTo>
                      <a:pt x="22663" y="0"/>
                    </a:moveTo>
                    <a:lnTo>
                      <a:pt x="2425830" y="0"/>
                    </a:lnTo>
                    <a:cubicBezTo>
                      <a:pt x="2431841" y="0"/>
                      <a:pt x="2437605" y="2388"/>
                      <a:pt x="2441855" y="6638"/>
                    </a:cubicBezTo>
                    <a:cubicBezTo>
                      <a:pt x="2446106" y="10888"/>
                      <a:pt x="2448493" y="16653"/>
                      <a:pt x="2448493" y="22663"/>
                    </a:cubicBezTo>
                    <a:lnTo>
                      <a:pt x="2448493" y="644812"/>
                    </a:lnTo>
                    <a:cubicBezTo>
                      <a:pt x="2448493" y="650823"/>
                      <a:pt x="2446106" y="656588"/>
                      <a:pt x="2441855" y="660838"/>
                    </a:cubicBezTo>
                    <a:cubicBezTo>
                      <a:pt x="2437605" y="665088"/>
                      <a:pt x="2431841" y="667476"/>
                      <a:pt x="2425830" y="667476"/>
                    </a:cubicBezTo>
                    <a:lnTo>
                      <a:pt x="22663" y="667476"/>
                    </a:lnTo>
                    <a:cubicBezTo>
                      <a:pt x="16653" y="667476"/>
                      <a:pt x="10888" y="665088"/>
                      <a:pt x="6638" y="660838"/>
                    </a:cubicBezTo>
                    <a:cubicBezTo>
                      <a:pt x="2388" y="656588"/>
                      <a:pt x="0" y="650823"/>
                      <a:pt x="0" y="644812"/>
                    </a:cubicBezTo>
                    <a:lnTo>
                      <a:pt x="0" y="22663"/>
                    </a:lnTo>
                    <a:cubicBezTo>
                      <a:pt x="0" y="16653"/>
                      <a:pt x="2388" y="10888"/>
                      <a:pt x="6638" y="6638"/>
                    </a:cubicBezTo>
                    <a:cubicBezTo>
                      <a:pt x="10888" y="2388"/>
                      <a:pt x="16653" y="0"/>
                      <a:pt x="226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8493" cy="696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4701" y="444317"/>
              <a:ext cx="6119646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Welche Taste kann was?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20403" y="2042407"/>
              <a:ext cx="9103047" cy="840706"/>
              <a:chOff x="0" y="0"/>
              <a:chExt cx="2455651" cy="2267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5651" cy="226790"/>
              </a:xfrm>
              <a:custGeom>
                <a:avLst/>
                <a:gdLst/>
                <a:ahLst/>
                <a:cxnLst/>
                <a:rect l="l" t="t" r="r" b="b"/>
                <a:pathLst>
                  <a:path w="2455651" h="226790">
                    <a:moveTo>
                      <a:pt x="0" y="0"/>
                    </a:moveTo>
                    <a:lnTo>
                      <a:pt x="2455651" y="0"/>
                    </a:lnTo>
                    <a:lnTo>
                      <a:pt x="2455651" y="226790"/>
                    </a:lnTo>
                    <a:lnTo>
                      <a:pt x="0" y="226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5651" cy="2553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V="1">
              <a:off x="6741930" y="89672"/>
              <a:ext cx="2662768" cy="2303980"/>
            </a:xfrm>
            <a:custGeom>
              <a:avLst/>
              <a:gdLst/>
              <a:ahLst/>
              <a:cxnLst/>
              <a:rect l="l" t="t" r="r" b="b"/>
              <a:pathLst>
                <a:path w="2662768" h="2303980">
                  <a:moveTo>
                    <a:pt x="0" y="2303980"/>
                  </a:moveTo>
                  <a:lnTo>
                    <a:pt x="2662767" y="2303980"/>
                  </a:lnTo>
                  <a:lnTo>
                    <a:pt x="2662767" y="0"/>
                  </a:lnTo>
                  <a:lnTo>
                    <a:pt x="0" y="0"/>
                  </a:lnTo>
                  <a:lnTo>
                    <a:pt x="0" y="23039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631904" y="282100"/>
              <a:ext cx="2972014" cy="142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der Tastatur findest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Tasten, auf denen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keine Buchstaben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sehen sind.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Tabelle zeigt,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wozu du diese Tasten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brauchst.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940562" y="1229916"/>
              <a:ext cx="1140646" cy="1624982"/>
            </a:xfrm>
            <a:custGeom>
              <a:avLst/>
              <a:gdLst/>
              <a:ahLst/>
              <a:cxnLst/>
              <a:rect l="l" t="t" r="r" b="b"/>
              <a:pathLst>
                <a:path w="1140646" h="1624982">
                  <a:moveTo>
                    <a:pt x="0" y="0"/>
                  </a:moveTo>
                  <a:lnTo>
                    <a:pt x="1140647" y="0"/>
                  </a:lnTo>
                  <a:lnTo>
                    <a:pt x="1140647" y="1624983"/>
                  </a:lnTo>
                  <a:lnTo>
                    <a:pt x="0" y="1624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31352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65057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631904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Mein Tablet-Wissen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230633" y="7020687"/>
              <a:ext cx="604333" cy="604333"/>
            </a:xfrm>
            <a:custGeom>
              <a:avLst/>
              <a:gdLst/>
              <a:ahLst/>
              <a:cxnLst/>
              <a:rect l="l" t="t" r="r" b="b"/>
              <a:pathLst>
                <a:path w="604333" h="604333">
                  <a:moveTo>
                    <a:pt x="0" y="0"/>
                  </a:moveTo>
                  <a:lnTo>
                    <a:pt x="604333" y="0"/>
                  </a:lnTo>
                  <a:lnTo>
                    <a:pt x="604333" y="604333"/>
                  </a:lnTo>
                  <a:lnTo>
                    <a:pt x="0" y="60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900755" y="4313158"/>
              <a:ext cx="1264088" cy="202871"/>
              <a:chOff x="0" y="0"/>
              <a:chExt cx="339765" cy="5452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162569" y="8257381"/>
              <a:ext cx="699040" cy="412434"/>
            </a:xfrm>
            <a:custGeom>
              <a:avLst/>
              <a:gdLst/>
              <a:ahLst/>
              <a:cxnLst/>
              <a:rect l="l" t="t" r="r" b="b"/>
              <a:pathLst>
                <a:path w="699040" h="412434">
                  <a:moveTo>
                    <a:pt x="0" y="0"/>
                  </a:moveTo>
                  <a:lnTo>
                    <a:pt x="699040" y="0"/>
                  </a:lnTo>
                  <a:lnTo>
                    <a:pt x="699040" y="412434"/>
                  </a:lnTo>
                  <a:lnTo>
                    <a:pt x="0" y="412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83927" y="5568047"/>
              <a:ext cx="697744" cy="697744"/>
            </a:xfrm>
            <a:custGeom>
              <a:avLst/>
              <a:gdLst/>
              <a:ahLst/>
              <a:cxnLst/>
              <a:rect l="l" t="t" r="r" b="b"/>
              <a:pathLst>
                <a:path w="697744" h="697744">
                  <a:moveTo>
                    <a:pt x="0" y="0"/>
                  </a:moveTo>
                  <a:lnTo>
                    <a:pt x="697744" y="0"/>
                  </a:lnTo>
                  <a:lnTo>
                    <a:pt x="697744" y="697745"/>
                  </a:lnTo>
                  <a:lnTo>
                    <a:pt x="0" y="697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49335" y="11022157"/>
              <a:ext cx="925509" cy="925509"/>
            </a:xfrm>
            <a:custGeom>
              <a:avLst/>
              <a:gdLst/>
              <a:ahLst/>
              <a:cxnLst/>
              <a:rect l="l" t="t" r="r" b="b"/>
              <a:pathLst>
                <a:path w="925509" h="925509">
                  <a:moveTo>
                    <a:pt x="0" y="0"/>
                  </a:moveTo>
                  <a:lnTo>
                    <a:pt x="925508" y="0"/>
                  </a:lnTo>
                  <a:lnTo>
                    <a:pt x="925508" y="925509"/>
                  </a:lnTo>
                  <a:lnTo>
                    <a:pt x="0" y="925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268953" y="9561816"/>
              <a:ext cx="486272" cy="477134"/>
              <a:chOff x="0" y="0"/>
              <a:chExt cx="109665" cy="10760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60545" tIns="60545" rIns="60545" bIns="60545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268953" y="9791646"/>
              <a:ext cx="486272" cy="188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"/>
                </a:lnSpc>
              </a:pPr>
              <a:r>
                <a:rPr lang="en-US" sz="83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21529" y="2022378"/>
          <a:ext cx="6563115" cy="7242534"/>
        </p:xfrm>
        <a:graphic>
          <a:graphicData uri="http://schemas.openxmlformats.org/drawingml/2006/table">
            <a:tbl>
              <a:tblPr/>
              <a:tblGrid>
                <a:gridCol w="3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09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So sieht die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Taste aus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Deutsche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Englische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Erklärung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drückst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ein Wort zu Ende ist.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hast du zwischen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Wörtern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richtigen Abstand.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58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Hochstell-Taste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Umschalt-Taste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Shift-Taste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nutzt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einzelne Buchstaben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großzuschreiben.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5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Eingabe-Taste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drückst, springt der Cursor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die nächste Zeile.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8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Lösch-Taste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dich vertippt hast, kannst du hiermit Buchstaben wieder löschen.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Ziffern-/Symbol-Taste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Symbols/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key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Mit dieser Taste wechselst du von der Buchstabenansicht auf eine Ansicht mit Zahlen, Satzzeichen und Sonderzeichen.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47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 Feststell-Taste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Caps Lock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antippst, schreibst du mit Großbuchstaben weiter. Um wieder klein zu schreiben, musst du sie erneut antippen.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452" y="375354"/>
            <a:ext cx="6855219" cy="9727128"/>
            <a:chOff x="0" y="0"/>
            <a:chExt cx="2456756" cy="3485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85983"/>
            </a:xfrm>
            <a:custGeom>
              <a:avLst/>
              <a:gdLst/>
              <a:ahLst/>
              <a:cxnLst/>
              <a:rect l="l" t="t" r="r" b="b"/>
              <a:pathLst>
                <a:path w="2456756" h="3485983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63396"/>
                  </a:lnTo>
                  <a:cubicBezTo>
                    <a:pt x="2456756" y="3475871"/>
                    <a:pt x="2446643" y="3485983"/>
                    <a:pt x="2434169" y="3485983"/>
                  </a:cubicBezTo>
                  <a:lnTo>
                    <a:pt x="22587" y="3485983"/>
                  </a:lnTo>
                  <a:cubicBezTo>
                    <a:pt x="16597" y="3485983"/>
                    <a:pt x="10851" y="3483604"/>
                    <a:pt x="6616" y="3479368"/>
                  </a:cubicBezTo>
                  <a:cubicBezTo>
                    <a:pt x="2380" y="3475132"/>
                    <a:pt x="0" y="3469387"/>
                    <a:pt x="0" y="3463396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14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6529" y="375354"/>
            <a:ext cx="6822174" cy="1708032"/>
            <a:chOff x="0" y="0"/>
            <a:chExt cx="2444913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4913" cy="612120"/>
            </a:xfrm>
            <a:custGeom>
              <a:avLst/>
              <a:gdLst/>
              <a:ahLst/>
              <a:cxnLst/>
              <a:rect l="l" t="t" r="r" b="b"/>
              <a:pathLst>
                <a:path w="2444913" h="612120">
                  <a:moveTo>
                    <a:pt x="22696" y="0"/>
                  </a:moveTo>
                  <a:lnTo>
                    <a:pt x="2422217" y="0"/>
                  </a:lnTo>
                  <a:cubicBezTo>
                    <a:pt x="2434751" y="0"/>
                    <a:pt x="2444913" y="10161"/>
                    <a:pt x="2444913" y="22696"/>
                  </a:cubicBezTo>
                  <a:lnTo>
                    <a:pt x="2444913" y="589424"/>
                  </a:lnTo>
                  <a:cubicBezTo>
                    <a:pt x="2444913" y="595443"/>
                    <a:pt x="2442522" y="601216"/>
                    <a:pt x="2438265" y="605473"/>
                  </a:cubicBezTo>
                  <a:cubicBezTo>
                    <a:pt x="2434009" y="609729"/>
                    <a:pt x="2428236" y="612120"/>
                    <a:pt x="2422217" y="612120"/>
                  </a:cubicBezTo>
                  <a:lnTo>
                    <a:pt x="22696" y="612120"/>
                  </a:lnTo>
                  <a:cubicBezTo>
                    <a:pt x="10161" y="612120"/>
                    <a:pt x="0" y="601959"/>
                    <a:pt x="0" y="589424"/>
                  </a:cubicBezTo>
                  <a:lnTo>
                    <a:pt x="0" y="22696"/>
                  </a:lnTo>
                  <a:cubicBezTo>
                    <a:pt x="0" y="10161"/>
                    <a:pt x="10161" y="0"/>
                    <a:pt x="226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4913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6529" y="1777995"/>
            <a:ext cx="6822174" cy="513773"/>
            <a:chOff x="0" y="0"/>
            <a:chExt cx="2444913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913" cy="184124"/>
            </a:xfrm>
            <a:custGeom>
              <a:avLst/>
              <a:gdLst/>
              <a:ahLst/>
              <a:cxnLst/>
              <a:rect l="l" t="t" r="r" b="b"/>
              <a:pathLst>
                <a:path w="2444913" h="184124">
                  <a:moveTo>
                    <a:pt x="0" y="0"/>
                  </a:moveTo>
                  <a:lnTo>
                    <a:pt x="2444913" y="0"/>
                  </a:lnTo>
                  <a:lnTo>
                    <a:pt x="2444913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913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83853" y="1025880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756000" y="558701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Erste Hilfe bei Problemen (1)</a:t>
            </a:r>
          </a:p>
        </p:txBody>
      </p:sp>
      <p:sp>
        <p:nvSpPr>
          <p:cNvPr id="13" name="Freeform 13"/>
          <p:cNvSpPr/>
          <p:nvPr/>
        </p:nvSpPr>
        <p:spPr>
          <a:xfrm>
            <a:off x="5310790" y="328180"/>
            <a:ext cx="1690691" cy="1483370"/>
          </a:xfrm>
          <a:custGeom>
            <a:avLst/>
            <a:gdLst/>
            <a:ahLst/>
            <a:cxnLst/>
            <a:rect l="l" t="t" r="r" b="b"/>
            <a:pathLst>
              <a:path w="1690691" h="1483370">
                <a:moveTo>
                  <a:pt x="0" y="0"/>
                </a:moveTo>
                <a:lnTo>
                  <a:pt x="1690691" y="0"/>
                </a:lnTo>
                <a:lnTo>
                  <a:pt x="1690691" y="1483370"/>
                </a:lnTo>
                <a:lnTo>
                  <a:pt x="0" y="1483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flipH="1">
            <a:off x="3181798" y="136569"/>
            <a:ext cx="2310349" cy="2027042"/>
          </a:xfrm>
          <a:custGeom>
            <a:avLst/>
            <a:gdLst/>
            <a:ahLst/>
            <a:cxnLst/>
            <a:rect l="l" t="t" r="r" b="b"/>
            <a:pathLst>
              <a:path w="2310349" h="2027042">
                <a:moveTo>
                  <a:pt x="2310349" y="0"/>
                </a:moveTo>
                <a:lnTo>
                  <a:pt x="0" y="0"/>
                </a:lnTo>
                <a:lnTo>
                  <a:pt x="0" y="2027042"/>
                </a:lnTo>
                <a:lnTo>
                  <a:pt x="2310349" y="2027042"/>
                </a:lnTo>
                <a:lnTo>
                  <a:pt x="23103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763350" y="3243238"/>
          <a:ext cx="6238131" cy="6315075"/>
        </p:xfrm>
        <a:graphic>
          <a:graphicData uri="http://schemas.openxmlformats.org/drawingml/2006/table">
            <a:tbl>
              <a:tblPr/>
              <a:tblGrid>
                <a:gridCol w="366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60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Was mache ich, wenn...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6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der Ton weg ist?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Drücke rechts oben an deinem Tablet auf die obere Lautstärketaste. Damit erhöhst du die Lautstärke.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6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das Batteriezeichen rot leuchtet oder das Tablet ausgeht und sich nicht mehr anschalten lässt?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Der Akku ist leer. Stecke das Ladekabel in den Ladekabelanschluss und lade das Tablet auf.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55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eine App sich auf einmal schließt oder hängen bleibt?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Schließe die App 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ganz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Dazu tippst du auf die App im Display und wischt mit gehaltenem  Finger nach oben. Die App schließt sich. Öffne sie dann erneut.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605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der Bildschirm zu dunkel ist?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Wische auf deinem Bildschirm von oben rechts nach unten, um das Kontrollzentrum anzuzeigen. Stelle die Helligkeit höher.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3537673" y="467556"/>
            <a:ext cx="177311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Oh nein! Jetzt wollte ich gerade eine Geschichte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dem Tablet anhören, aber da kommt kein Ton.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6000" y="2276133"/>
            <a:ext cx="6205126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Manchmal kommt es, wie hier bei Ida, vor, dass etwas mit dem Tablet nicht gleich klappt. Tarek verrät dir einige Tipps und Tricks, die dir bei Problemen helfen können.</a:t>
            </a:r>
          </a:p>
          <a:p>
            <a:pPr algn="l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978607" y="1205037"/>
            <a:ext cx="801393" cy="1141677"/>
          </a:xfrm>
          <a:custGeom>
            <a:avLst/>
            <a:gdLst/>
            <a:ahLst/>
            <a:cxnLst/>
            <a:rect l="l" t="t" r="r" b="b"/>
            <a:pathLst>
              <a:path w="801393" h="1141677">
                <a:moveTo>
                  <a:pt x="0" y="0"/>
                </a:moveTo>
                <a:lnTo>
                  <a:pt x="801393" y="0"/>
                </a:lnTo>
                <a:lnTo>
                  <a:pt x="801393" y="1141676"/>
                </a:lnTo>
                <a:lnTo>
                  <a:pt x="0" y="1141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6457190" y="1172556"/>
            <a:ext cx="811513" cy="1174157"/>
          </a:xfrm>
          <a:custGeom>
            <a:avLst/>
            <a:gdLst/>
            <a:ahLst/>
            <a:cxnLst/>
            <a:rect l="l" t="t" r="r" b="b"/>
            <a:pathLst>
              <a:path w="811513" h="1174157">
                <a:moveTo>
                  <a:pt x="0" y="0"/>
                </a:moveTo>
                <a:lnTo>
                  <a:pt x="811512" y="0"/>
                </a:lnTo>
                <a:lnTo>
                  <a:pt x="811512" y="1174157"/>
                </a:lnTo>
                <a:lnTo>
                  <a:pt x="0" y="11741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5492147" y="3243238"/>
            <a:ext cx="717256" cy="717256"/>
          </a:xfrm>
          <a:custGeom>
            <a:avLst/>
            <a:gdLst/>
            <a:ahLst/>
            <a:cxnLst/>
            <a:rect l="l" t="t" r="r" b="b"/>
            <a:pathLst>
              <a:path w="717256" h="717256">
                <a:moveTo>
                  <a:pt x="0" y="0"/>
                </a:moveTo>
                <a:lnTo>
                  <a:pt x="717257" y="0"/>
                </a:lnTo>
                <a:lnTo>
                  <a:pt x="717257" y="717256"/>
                </a:lnTo>
                <a:lnTo>
                  <a:pt x="0" y="71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855461" y="1035872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18074" y="1035872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Erste Hilfe bei Problemen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92147" y="613457"/>
            <a:ext cx="1250544" cy="540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Kein Problem, Ida. Da kann ich </a:t>
            </a:r>
          </a:p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 helfen.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7025" y="345515"/>
            <a:ext cx="6855219" cy="9707236"/>
            <a:chOff x="0" y="0"/>
            <a:chExt cx="2456756" cy="3478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78854"/>
            </a:xfrm>
            <a:custGeom>
              <a:avLst/>
              <a:gdLst/>
              <a:ahLst/>
              <a:cxnLst/>
              <a:rect l="l" t="t" r="r" b="b"/>
              <a:pathLst>
                <a:path w="2456756" h="3478854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56267"/>
                  </a:lnTo>
                  <a:cubicBezTo>
                    <a:pt x="2456756" y="3468742"/>
                    <a:pt x="2446643" y="3478854"/>
                    <a:pt x="2434169" y="3478854"/>
                  </a:cubicBezTo>
                  <a:lnTo>
                    <a:pt x="22587" y="3478854"/>
                  </a:lnTo>
                  <a:cubicBezTo>
                    <a:pt x="10113" y="3478854"/>
                    <a:pt x="0" y="3468742"/>
                    <a:pt x="0" y="3456267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07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3102" y="345515"/>
            <a:ext cx="6822174" cy="1708032"/>
            <a:chOff x="0" y="0"/>
            <a:chExt cx="2444913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4913" cy="612120"/>
            </a:xfrm>
            <a:custGeom>
              <a:avLst/>
              <a:gdLst/>
              <a:ahLst/>
              <a:cxnLst/>
              <a:rect l="l" t="t" r="r" b="b"/>
              <a:pathLst>
                <a:path w="2444913" h="612120">
                  <a:moveTo>
                    <a:pt x="22696" y="0"/>
                  </a:moveTo>
                  <a:lnTo>
                    <a:pt x="2422217" y="0"/>
                  </a:lnTo>
                  <a:cubicBezTo>
                    <a:pt x="2434751" y="0"/>
                    <a:pt x="2444913" y="10161"/>
                    <a:pt x="2444913" y="22696"/>
                  </a:cubicBezTo>
                  <a:lnTo>
                    <a:pt x="2444913" y="589424"/>
                  </a:lnTo>
                  <a:cubicBezTo>
                    <a:pt x="2444913" y="595443"/>
                    <a:pt x="2442522" y="601216"/>
                    <a:pt x="2438265" y="605473"/>
                  </a:cubicBezTo>
                  <a:cubicBezTo>
                    <a:pt x="2434009" y="609729"/>
                    <a:pt x="2428236" y="612120"/>
                    <a:pt x="2422217" y="612120"/>
                  </a:cubicBezTo>
                  <a:lnTo>
                    <a:pt x="22696" y="612120"/>
                  </a:lnTo>
                  <a:cubicBezTo>
                    <a:pt x="10161" y="612120"/>
                    <a:pt x="0" y="601959"/>
                    <a:pt x="0" y="589424"/>
                  </a:cubicBezTo>
                  <a:lnTo>
                    <a:pt x="0" y="22696"/>
                  </a:lnTo>
                  <a:cubicBezTo>
                    <a:pt x="0" y="10161"/>
                    <a:pt x="10161" y="0"/>
                    <a:pt x="226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4913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3102" y="1748156"/>
            <a:ext cx="6822174" cy="513773"/>
            <a:chOff x="0" y="0"/>
            <a:chExt cx="2444913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913" cy="184124"/>
            </a:xfrm>
            <a:custGeom>
              <a:avLst/>
              <a:gdLst/>
              <a:ahLst/>
              <a:cxnLst/>
              <a:rect l="l" t="t" r="r" b="b"/>
              <a:pathLst>
                <a:path w="2444913" h="184124">
                  <a:moveTo>
                    <a:pt x="0" y="0"/>
                  </a:moveTo>
                  <a:lnTo>
                    <a:pt x="2444913" y="0"/>
                  </a:lnTo>
                  <a:lnTo>
                    <a:pt x="2444913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913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51866" y="10228964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6" y="0"/>
                </a:lnTo>
                <a:lnTo>
                  <a:pt x="372146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832573" y="2005042"/>
          <a:ext cx="6238131" cy="5629275"/>
        </p:xfrm>
        <a:graphic>
          <a:graphicData uri="http://schemas.openxmlformats.org/drawingml/2006/table">
            <a:tbl>
              <a:tblPr/>
              <a:tblGrid>
                <a:gridCol w="407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716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Was mache ich, wenn...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890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die Bildschirmtastatur plötzlich klein auftaucht?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Ziehe die Tastatur mit zwei Fingern auseinander, um sie wieder zu vergrößern.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915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ein Fenster oder eine andere Meldung erscheint?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hole mir Hilfe </a:t>
                      </a: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bei der Lehrkraft.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902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ich das Tablet gleich benutzen kann und mich nicht mehr einloggen muss?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prüfe, ob sich das Kind vor mir ordentlich abgemeldet hat.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852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sich mit der Bildschirmtastatur nur Großbuchstaben tippen lassen?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tippe auf diese Taste              </a:t>
                      </a: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(Feststell-Taste) und löse damit die dauerhafte Großschreibung.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Freeform 13"/>
          <p:cNvSpPr/>
          <p:nvPr/>
        </p:nvSpPr>
        <p:spPr>
          <a:xfrm>
            <a:off x="5602010" y="2035266"/>
            <a:ext cx="619377" cy="619377"/>
          </a:xfrm>
          <a:custGeom>
            <a:avLst/>
            <a:gdLst/>
            <a:ahLst/>
            <a:cxnLst/>
            <a:rect l="l" t="t" r="r" b="b"/>
            <a:pathLst>
              <a:path w="619377" h="619377">
                <a:moveTo>
                  <a:pt x="0" y="0"/>
                </a:moveTo>
                <a:lnTo>
                  <a:pt x="619377" y="0"/>
                </a:lnTo>
                <a:lnTo>
                  <a:pt x="619377" y="619376"/>
                </a:lnTo>
                <a:lnTo>
                  <a:pt x="0" y="619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flipH="1">
            <a:off x="3951639" y="8683114"/>
            <a:ext cx="961408" cy="1369637"/>
          </a:xfrm>
          <a:custGeom>
            <a:avLst/>
            <a:gdLst/>
            <a:ahLst/>
            <a:cxnLst/>
            <a:rect l="l" t="t" r="r" b="b"/>
            <a:pathLst>
              <a:path w="961408" h="1369637">
                <a:moveTo>
                  <a:pt x="961408" y="0"/>
                </a:moveTo>
                <a:lnTo>
                  <a:pt x="0" y="0"/>
                </a:lnTo>
                <a:lnTo>
                  <a:pt x="0" y="1369637"/>
                </a:lnTo>
                <a:lnTo>
                  <a:pt x="961408" y="1369637"/>
                </a:lnTo>
                <a:lnTo>
                  <a:pt x="96140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951927" y="10328887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07709" y="10328887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Erste Hilfe bei Problemen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2573" y="528862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Erste Hilfe bei Problemen (2)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452665" y="7781121"/>
            <a:ext cx="1808591" cy="1586812"/>
            <a:chOff x="0" y="0"/>
            <a:chExt cx="2411454" cy="21157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11454" cy="2115749"/>
            </a:xfrm>
            <a:custGeom>
              <a:avLst/>
              <a:gdLst/>
              <a:ahLst/>
              <a:cxnLst/>
              <a:rect l="l" t="t" r="r" b="b"/>
              <a:pathLst>
                <a:path w="2411454" h="2115749">
                  <a:moveTo>
                    <a:pt x="0" y="0"/>
                  </a:moveTo>
                  <a:lnTo>
                    <a:pt x="2411454" y="0"/>
                  </a:lnTo>
                  <a:lnTo>
                    <a:pt x="2411454" y="2115749"/>
                  </a:lnTo>
                  <a:lnTo>
                    <a:pt x="0" y="2115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32059" y="325256"/>
              <a:ext cx="1547336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Cool, wie wir uns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geholfen haben –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macht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Lernen Spaß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529473" y="5987768"/>
            <a:ext cx="603989" cy="493503"/>
            <a:chOff x="0" y="0"/>
            <a:chExt cx="805319" cy="6580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05319" cy="658005"/>
            </a:xfrm>
            <a:custGeom>
              <a:avLst/>
              <a:gdLst/>
              <a:ahLst/>
              <a:cxnLst/>
              <a:rect l="l" t="t" r="r" b="b"/>
              <a:pathLst>
                <a:path w="805319" h="658005">
                  <a:moveTo>
                    <a:pt x="0" y="0"/>
                  </a:moveTo>
                  <a:lnTo>
                    <a:pt x="805319" y="0"/>
                  </a:lnTo>
                  <a:lnTo>
                    <a:pt x="805319" y="658005"/>
                  </a:lnTo>
                  <a:lnTo>
                    <a:pt x="0" y="658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85000"/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44842" y="109835"/>
              <a:ext cx="670854" cy="548169"/>
              <a:chOff x="0" y="0"/>
              <a:chExt cx="1030464" cy="84201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030464" cy="842014"/>
              </a:xfrm>
              <a:custGeom>
                <a:avLst/>
                <a:gdLst/>
                <a:ahLst/>
                <a:cxnLst/>
                <a:rect l="l" t="t" r="r" b="b"/>
                <a:pathLst>
                  <a:path w="1030464" h="842014">
                    <a:moveTo>
                      <a:pt x="169259" y="0"/>
                    </a:moveTo>
                    <a:lnTo>
                      <a:pt x="861205" y="0"/>
                    </a:lnTo>
                    <a:cubicBezTo>
                      <a:pt x="906095" y="0"/>
                      <a:pt x="949147" y="17833"/>
                      <a:pt x="980889" y="49575"/>
                    </a:cubicBezTo>
                    <a:cubicBezTo>
                      <a:pt x="1012632" y="81317"/>
                      <a:pt x="1030464" y="124369"/>
                      <a:pt x="1030464" y="169259"/>
                    </a:cubicBezTo>
                    <a:lnTo>
                      <a:pt x="1030464" y="672755"/>
                    </a:lnTo>
                    <a:cubicBezTo>
                      <a:pt x="1030464" y="766235"/>
                      <a:pt x="954684" y="842014"/>
                      <a:pt x="861205" y="842014"/>
                    </a:cubicBezTo>
                    <a:lnTo>
                      <a:pt x="169259" y="842014"/>
                    </a:lnTo>
                    <a:cubicBezTo>
                      <a:pt x="75780" y="842014"/>
                      <a:pt x="0" y="766235"/>
                      <a:pt x="0" y="672755"/>
                    </a:cubicBezTo>
                    <a:lnTo>
                      <a:pt x="0" y="169259"/>
                    </a:lnTo>
                    <a:cubicBezTo>
                      <a:pt x="0" y="75780"/>
                      <a:pt x="75780" y="0"/>
                      <a:pt x="16925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1030464" cy="861064"/>
              </a:xfrm>
              <a:prstGeom prst="rect">
                <a:avLst/>
              </a:prstGeom>
            </p:spPr>
            <p:txBody>
              <a:bodyPr lIns="17751" tIns="17751" rIns="17751" bIns="17751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Macintosh PowerPoint</Application>
  <PresentationFormat>Benutzerdefiniert</PresentationFormat>
  <Paragraphs>191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Lexend Deca</vt:lpstr>
      <vt:lpstr>Calibri</vt:lpstr>
      <vt:lpstr>IreneFlorentina</vt:lpstr>
      <vt:lpstr>Arial</vt:lpstr>
      <vt:lpstr>Poppins Bold</vt:lpstr>
      <vt:lpstr>Arimo</vt:lpstr>
      <vt:lpstr>Poppins</vt:lpstr>
      <vt:lpstr>Poppins Italics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Begleitheft Mein Tablet-Wissen</dc:title>
  <cp:lastModifiedBy>Marion Weigelt</cp:lastModifiedBy>
  <cp:revision>1</cp:revision>
  <dcterms:created xsi:type="dcterms:W3CDTF">2006-08-16T00:00:00Z</dcterms:created>
  <dcterms:modified xsi:type="dcterms:W3CDTF">2025-09-11T19:46:07Z</dcterms:modified>
  <dc:identifier>DAGwnI23RcA</dc:identifier>
</cp:coreProperties>
</file>