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tkinson Hyperlegible" panose="020B0604020202020204" charset="0"/>
      <p:regular r:id="rId3"/>
    </p:embeddedFont>
    <p:embeddedFont>
      <p:font typeface="Lexend Deca" panose="020B0604020202020204" charset="0"/>
      <p:regular r:id="rId4"/>
    </p:embeddedFont>
    <p:embeddedFont>
      <p:font typeface="Poppins" panose="00000500000000000000" pitchFamily="2" charset="0"/>
      <p:regular r:id="rId5"/>
    </p:embeddedFont>
    <p:embeddedFont>
      <p:font typeface="Poppins Bold" panose="00000800000000000000" charset="0"/>
      <p:regular r:id="rId6"/>
    </p:embeddedFont>
    <p:embeddedFont>
      <p:font typeface="Poppins Italics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E1196-25BB-4161-9692-541E05327419}" v="4" dt="2025-07-18T08:06:45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50" d="100"/>
          <a:sy n="150" d="100"/>
        </p:scale>
        <p:origin x="1478" y="-2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Wild" userId="f598196b-524d-49a8-a6cf-fc1c9183e2c5" providerId="ADAL" clId="{2B4E1196-25BB-4161-9692-541E05327419}"/>
    <pc:docChg chg="undo redo custSel modSld">
      <pc:chgData name="Matthias Wild" userId="f598196b-524d-49a8-a6cf-fc1c9183e2c5" providerId="ADAL" clId="{2B4E1196-25BB-4161-9692-541E05327419}" dt="2025-07-18T08:08:24.442" v="488" actId="14100"/>
      <pc:docMkLst>
        <pc:docMk/>
      </pc:docMkLst>
      <pc:sldChg chg="addSp modSp mod">
        <pc:chgData name="Matthias Wild" userId="f598196b-524d-49a8-a6cf-fc1c9183e2c5" providerId="ADAL" clId="{2B4E1196-25BB-4161-9692-541E05327419}" dt="2025-07-18T08:08:24.442" v="488" actId="14100"/>
        <pc:sldMkLst>
          <pc:docMk/>
          <pc:sldMk cId="0" sldId="256"/>
        </pc:sldMkLst>
        <pc:grpChg chg="mod">
          <ac:chgData name="Matthias Wild" userId="f598196b-524d-49a8-a6cf-fc1c9183e2c5" providerId="ADAL" clId="{2B4E1196-25BB-4161-9692-541E05327419}" dt="2025-07-18T07:55:15.561" v="21" actId="164"/>
          <ac:grpSpMkLst>
            <pc:docMk/>
            <pc:sldMk cId="0" sldId="256"/>
            <ac:grpSpMk id="9" creationId="{00000000-0000-0000-0000-000000000000}"/>
          </ac:grpSpMkLst>
        </pc:grpChg>
        <pc:grpChg chg="add mod">
          <ac:chgData name="Matthias Wild" userId="f598196b-524d-49a8-a6cf-fc1c9183e2c5" providerId="ADAL" clId="{2B4E1196-25BB-4161-9692-541E05327419}" dt="2025-07-18T07:55:15.561" v="21" actId="164"/>
          <ac:grpSpMkLst>
            <pc:docMk/>
            <pc:sldMk cId="0" sldId="256"/>
            <ac:grpSpMk id="49" creationId="{575D4DB4-0B08-ACB5-05D2-DFB0119713B4}"/>
          </ac:grpSpMkLst>
        </pc:grpChg>
        <pc:graphicFrameChg chg="mod modGraphic">
          <ac:chgData name="Matthias Wild" userId="f598196b-524d-49a8-a6cf-fc1c9183e2c5" providerId="ADAL" clId="{2B4E1196-25BB-4161-9692-541E05327419}" dt="2025-07-18T08:08:24.442" v="488" actId="14100"/>
          <ac:graphicFrameMkLst>
            <pc:docMk/>
            <pc:sldMk cId="0" sldId="256"/>
            <ac:graphicFrameMk id="42" creationId="{00000000-0000-0000-0000-000000000000}"/>
          </ac:graphicFrameMkLst>
        </pc:graphicFrameChg>
        <pc:picChg chg="add mod">
          <ac:chgData name="Matthias Wild" userId="f598196b-524d-49a8-a6cf-fc1c9183e2c5" providerId="ADAL" clId="{2B4E1196-25BB-4161-9692-541E05327419}" dt="2025-07-18T07:55:15.561" v="21" actId="164"/>
          <ac:picMkLst>
            <pc:docMk/>
            <pc:sldMk cId="0" sldId="256"/>
            <ac:picMk id="48" creationId="{8BBD0214-0419-3006-C57C-FE3DF52DC1A8}"/>
          </ac:picMkLst>
        </pc:picChg>
        <pc:picChg chg="add mod">
          <ac:chgData name="Matthias Wild" userId="f598196b-524d-49a8-a6cf-fc1c9183e2c5" providerId="ADAL" clId="{2B4E1196-25BB-4161-9692-541E05327419}" dt="2025-07-18T08:06:43.421" v="305"/>
          <ac:picMkLst>
            <pc:docMk/>
            <pc:sldMk cId="0" sldId="256"/>
            <ac:picMk id="50" creationId="{E7F8ADDB-B9AB-CB59-7333-056BDFD1B7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mebis.bycs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75090"/>
            <a:ext cx="7560000" cy="525965"/>
            <a:chOff x="0" y="0"/>
            <a:chExt cx="2709333" cy="188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88494"/>
            </a:xfrm>
            <a:custGeom>
              <a:avLst/>
              <a:gdLst/>
              <a:ahLst/>
              <a:cxnLst/>
              <a:rect l="l" t="t" r="r" b="b"/>
              <a:pathLst>
                <a:path w="2709333" h="188494">
                  <a:moveTo>
                    <a:pt x="0" y="0"/>
                  </a:moveTo>
                  <a:lnTo>
                    <a:pt x="2709333" y="0"/>
                  </a:lnTo>
                  <a:lnTo>
                    <a:pt x="2709333" y="188494"/>
                  </a:lnTo>
                  <a:lnTo>
                    <a:pt x="0" y="188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217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7208" y="10258803"/>
            <a:ext cx="6968162" cy="372147"/>
            <a:chOff x="0" y="0"/>
            <a:chExt cx="9290882" cy="4961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65057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5-8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789385" y="141811"/>
              <a:ext cx="2501497" cy="182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Regeln für den Gebrauch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1356" y="3793010"/>
            <a:ext cx="6757360" cy="2645572"/>
            <a:chOff x="0" y="0"/>
            <a:chExt cx="2421685" cy="94811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421685" cy="948113"/>
            </a:xfrm>
            <a:custGeom>
              <a:avLst/>
              <a:gdLst/>
              <a:ahLst/>
              <a:cxnLst/>
              <a:rect l="l" t="t" r="r" b="b"/>
              <a:pathLst>
                <a:path w="2421685" h="948113">
                  <a:moveTo>
                    <a:pt x="22914" y="0"/>
                  </a:moveTo>
                  <a:lnTo>
                    <a:pt x="2398771" y="0"/>
                  </a:lnTo>
                  <a:cubicBezTo>
                    <a:pt x="2404849" y="0"/>
                    <a:pt x="2410677" y="2414"/>
                    <a:pt x="2414974" y="6711"/>
                  </a:cubicBezTo>
                  <a:cubicBezTo>
                    <a:pt x="2419271" y="11009"/>
                    <a:pt x="2421685" y="16837"/>
                    <a:pt x="2421685" y="22914"/>
                  </a:cubicBezTo>
                  <a:lnTo>
                    <a:pt x="2421685" y="925199"/>
                  </a:lnTo>
                  <a:cubicBezTo>
                    <a:pt x="2421685" y="931276"/>
                    <a:pt x="2419271" y="937105"/>
                    <a:pt x="2414974" y="941402"/>
                  </a:cubicBezTo>
                  <a:cubicBezTo>
                    <a:pt x="2410677" y="945699"/>
                    <a:pt x="2404849" y="948113"/>
                    <a:pt x="2398771" y="948113"/>
                  </a:cubicBezTo>
                  <a:lnTo>
                    <a:pt x="22914" y="948113"/>
                  </a:lnTo>
                  <a:cubicBezTo>
                    <a:pt x="16837" y="948113"/>
                    <a:pt x="11009" y="945699"/>
                    <a:pt x="6711" y="941402"/>
                  </a:cubicBezTo>
                  <a:cubicBezTo>
                    <a:pt x="2414" y="937105"/>
                    <a:pt x="0" y="931276"/>
                    <a:pt x="0" y="925199"/>
                  </a:cubicBezTo>
                  <a:lnTo>
                    <a:pt x="0" y="22914"/>
                  </a:lnTo>
                  <a:cubicBezTo>
                    <a:pt x="0" y="16837"/>
                    <a:pt x="2414" y="11009"/>
                    <a:pt x="6711" y="6711"/>
                  </a:cubicBezTo>
                  <a:cubicBezTo>
                    <a:pt x="11009" y="2414"/>
                    <a:pt x="16837" y="0"/>
                    <a:pt x="2291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2421685" cy="96716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21356" y="6691076"/>
            <a:ext cx="6757360" cy="3017288"/>
            <a:chOff x="0" y="0"/>
            <a:chExt cx="2421685" cy="108132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421685" cy="1081328"/>
            </a:xfrm>
            <a:custGeom>
              <a:avLst/>
              <a:gdLst/>
              <a:ahLst/>
              <a:cxnLst/>
              <a:rect l="l" t="t" r="r" b="b"/>
              <a:pathLst>
                <a:path w="2421685" h="1081328">
                  <a:moveTo>
                    <a:pt x="22914" y="0"/>
                  </a:moveTo>
                  <a:lnTo>
                    <a:pt x="2398771" y="0"/>
                  </a:lnTo>
                  <a:cubicBezTo>
                    <a:pt x="2404849" y="0"/>
                    <a:pt x="2410677" y="2414"/>
                    <a:pt x="2414974" y="6711"/>
                  </a:cubicBezTo>
                  <a:cubicBezTo>
                    <a:pt x="2419271" y="11009"/>
                    <a:pt x="2421685" y="16837"/>
                    <a:pt x="2421685" y="22914"/>
                  </a:cubicBezTo>
                  <a:lnTo>
                    <a:pt x="2421685" y="1058414"/>
                  </a:lnTo>
                  <a:cubicBezTo>
                    <a:pt x="2421685" y="1064491"/>
                    <a:pt x="2419271" y="1070320"/>
                    <a:pt x="2414974" y="1074617"/>
                  </a:cubicBezTo>
                  <a:cubicBezTo>
                    <a:pt x="2410677" y="1078914"/>
                    <a:pt x="2404849" y="1081328"/>
                    <a:pt x="2398771" y="1081328"/>
                  </a:cubicBezTo>
                  <a:lnTo>
                    <a:pt x="22914" y="1081328"/>
                  </a:lnTo>
                  <a:cubicBezTo>
                    <a:pt x="16837" y="1081328"/>
                    <a:pt x="11009" y="1078914"/>
                    <a:pt x="6711" y="1074617"/>
                  </a:cubicBezTo>
                  <a:cubicBezTo>
                    <a:pt x="2414" y="1070320"/>
                    <a:pt x="0" y="1064491"/>
                    <a:pt x="0" y="1058414"/>
                  </a:cubicBezTo>
                  <a:lnTo>
                    <a:pt x="0" y="22914"/>
                  </a:lnTo>
                  <a:cubicBezTo>
                    <a:pt x="0" y="16837"/>
                    <a:pt x="2414" y="11009"/>
                    <a:pt x="6711" y="6711"/>
                  </a:cubicBezTo>
                  <a:cubicBezTo>
                    <a:pt x="11009" y="2414"/>
                    <a:pt x="16837" y="0"/>
                    <a:pt x="2291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2421685" cy="110990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44266" y="6876732"/>
            <a:ext cx="6259790" cy="508573"/>
            <a:chOff x="0" y="0"/>
            <a:chExt cx="8346386" cy="67809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07957" cy="678098"/>
            </a:xfrm>
            <a:custGeom>
              <a:avLst/>
              <a:gdLst/>
              <a:ahLst/>
              <a:cxnLst/>
              <a:rect l="l" t="t" r="r" b="b"/>
              <a:pathLst>
                <a:path w="507957" h="678098">
                  <a:moveTo>
                    <a:pt x="0" y="0"/>
                  </a:moveTo>
                  <a:lnTo>
                    <a:pt x="507957" y="0"/>
                  </a:lnTo>
                  <a:lnTo>
                    <a:pt x="507957" y="678098"/>
                  </a:lnTo>
                  <a:lnTo>
                    <a:pt x="0" y="678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54620" y="-15069"/>
              <a:ext cx="7691766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Das finde ich besonders interessant oder überraschend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Schreibe zwei Dinge auf, die du vorher noch nicht wusstest</a:t>
              </a:r>
            </a:p>
          </p:txBody>
        </p:sp>
      </p:grpSp>
      <p:graphicFrame>
        <p:nvGraphicFramePr>
          <p:cNvPr id="42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81363"/>
              </p:ext>
            </p:extLst>
          </p:nvPr>
        </p:nvGraphicFramePr>
        <p:xfrm>
          <a:off x="771525" y="4585041"/>
          <a:ext cx="6036311" cy="1819245"/>
        </p:xfrm>
        <a:graphic>
          <a:graphicData uri="http://schemas.openxmlformats.org/drawingml/2006/table">
            <a:tbl>
              <a:tblPr/>
              <a:tblGrid>
                <a:gridCol w="27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671"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alibri" panose="020F0502020204030204" pitchFamily="34" charset="0"/>
                        <a:buChar char="□"/>
                        <a:defRPr/>
                      </a:pPr>
                      <a:r>
                        <a:rPr lang="en-US" sz="1600" dirty="0" err="1"/>
                        <a:t>Lernzeit</a:t>
                      </a:r>
                      <a:r>
                        <a:rPr lang="en-US" sz="1600" dirty="0"/>
                        <a:t> und </a:t>
                      </a:r>
                      <a:r>
                        <a:rPr lang="en-US" sz="1600" dirty="0" err="1"/>
                        <a:t>Freizeit</a:t>
                      </a:r>
                      <a:r>
                        <a:rPr lang="en-US" sz="1600" dirty="0"/>
                        <a:t> am </a:t>
                      </a:r>
                      <a:r>
                        <a:rPr lang="en-US" sz="1600" dirty="0" err="1"/>
                        <a:t>Bildschirm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unterscheiden</a:t>
                      </a:r>
                      <a:r>
                        <a:rPr lang="en-US" sz="1600" dirty="0"/>
                        <a:t>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Calibri" panose="020F0502020204030204" pitchFamily="34" charset="0"/>
                        <a:buChar char="□"/>
                        <a:defRPr/>
                      </a:pPr>
                      <a:r>
                        <a:rPr lang="en-US" sz="1600" dirty="0" err="1"/>
                        <a:t>meine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Lernzeit</a:t>
                      </a:r>
                      <a:r>
                        <a:rPr lang="en-US" sz="1600" dirty="0"/>
                        <a:t> am </a:t>
                      </a:r>
                      <a:r>
                        <a:rPr lang="en-US" sz="1600" dirty="0" err="1"/>
                        <a:t>Bildschirm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effektiv</a:t>
                      </a:r>
                      <a:r>
                        <a:rPr lang="en-US" sz="1600" dirty="0"/>
                        <a:t> und </a:t>
                      </a:r>
                      <a:r>
                        <a:rPr lang="en-US" sz="1600" dirty="0" err="1"/>
                        <a:t>konzentriert</a:t>
                      </a:r>
                      <a:r>
                        <a:rPr lang="en-US" sz="1600" dirty="0"/>
                        <a:t> gestalten.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Calibri" panose="020F0502020204030204" pitchFamily="34" charset="0"/>
                        <a:buChar char="□"/>
                        <a:defRPr/>
                      </a:pPr>
                      <a:r>
                        <a:rPr lang="en-US" sz="1600" dirty="0" err="1"/>
                        <a:t>meine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Freizeit</a:t>
                      </a:r>
                      <a:r>
                        <a:rPr lang="en-US" sz="1600" dirty="0"/>
                        <a:t> am </a:t>
                      </a:r>
                      <a:r>
                        <a:rPr lang="en-US" sz="1600" dirty="0" err="1"/>
                        <a:t>Bildschirm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überprüfen</a:t>
                      </a:r>
                      <a:r>
                        <a:rPr lang="en-US" sz="1600" dirty="0"/>
                        <a:t> und </a:t>
                      </a:r>
                      <a:r>
                        <a:rPr lang="en-US" sz="1600" dirty="0" err="1"/>
                        <a:t>reduzieren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09"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14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57"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14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06"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" name="Group 43"/>
          <p:cNvGrpSpPr/>
          <p:nvPr/>
        </p:nvGrpSpPr>
        <p:grpSpPr>
          <a:xfrm>
            <a:off x="792236" y="3981455"/>
            <a:ext cx="6015600" cy="431135"/>
            <a:chOff x="0" y="0"/>
            <a:chExt cx="8020800" cy="57484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46703" cy="574847"/>
            </a:xfrm>
            <a:custGeom>
              <a:avLst/>
              <a:gdLst/>
              <a:ahLst/>
              <a:cxnLst/>
              <a:rect l="l" t="t" r="r" b="b"/>
              <a:pathLst>
                <a:path w="646703" h="574847">
                  <a:moveTo>
                    <a:pt x="0" y="0"/>
                  </a:moveTo>
                  <a:lnTo>
                    <a:pt x="646703" y="0"/>
                  </a:lnTo>
                  <a:lnTo>
                    <a:pt x="646703" y="574847"/>
                  </a:lnTo>
                  <a:lnTo>
                    <a:pt x="0" y="57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23993" y="-42988"/>
              <a:ext cx="72968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Meine Kompetenz-Checkliste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23993" y="244435"/>
              <a:ext cx="72968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r>
                <a:rPr lang="en-US" sz="1399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Ich kann...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75D4DB4-0B08-ACB5-05D2-DFB0119713B4}"/>
              </a:ext>
            </a:extLst>
          </p:cNvPr>
          <p:cNvGrpSpPr/>
          <p:nvPr/>
        </p:nvGrpSpPr>
        <p:grpSpPr>
          <a:xfrm>
            <a:off x="421356" y="337907"/>
            <a:ext cx="6782088" cy="3202609"/>
            <a:chOff x="421356" y="337907"/>
            <a:chExt cx="6782088" cy="3202609"/>
          </a:xfrm>
        </p:grpSpPr>
        <p:grpSp>
          <p:nvGrpSpPr>
            <p:cNvPr id="9" name="Group 9"/>
            <p:cNvGrpSpPr/>
            <p:nvPr/>
          </p:nvGrpSpPr>
          <p:grpSpPr>
            <a:xfrm>
              <a:off x="421356" y="337907"/>
              <a:ext cx="6782088" cy="3202609"/>
              <a:chOff x="0" y="0"/>
              <a:chExt cx="9042784" cy="4270145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0" y="0"/>
                <a:ext cx="9042784" cy="2283706"/>
                <a:chOff x="0" y="0"/>
                <a:chExt cx="2430547" cy="613821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2430547" cy="61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547" h="613821">
                      <a:moveTo>
                        <a:pt x="22830" y="0"/>
                      </a:moveTo>
                      <a:lnTo>
                        <a:pt x="2407717" y="0"/>
                      </a:lnTo>
                      <a:cubicBezTo>
                        <a:pt x="2420326" y="0"/>
                        <a:pt x="2430547" y="10222"/>
                        <a:pt x="2430547" y="22830"/>
                      </a:cubicBezTo>
                      <a:lnTo>
                        <a:pt x="2430547" y="590991"/>
                      </a:lnTo>
                      <a:cubicBezTo>
                        <a:pt x="2430547" y="603600"/>
                        <a:pt x="2420326" y="613821"/>
                        <a:pt x="2407717" y="613821"/>
                      </a:cubicBezTo>
                      <a:lnTo>
                        <a:pt x="22830" y="613821"/>
                      </a:lnTo>
                      <a:cubicBezTo>
                        <a:pt x="10222" y="613821"/>
                        <a:pt x="0" y="603600"/>
                        <a:pt x="0" y="590991"/>
                      </a:cubicBezTo>
                      <a:lnTo>
                        <a:pt x="0" y="22830"/>
                      </a:lnTo>
                      <a:cubicBezTo>
                        <a:pt x="0" y="10222"/>
                        <a:pt x="10222" y="0"/>
                        <a:pt x="2283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204">
                        <a:alpha val="100000"/>
                      </a:srgbClr>
                    </a:gs>
                    <a:gs pos="100000">
                      <a:srgbClr val="83B11B">
                        <a:alpha val="100000"/>
                      </a:srgbClr>
                    </a:gs>
                  </a:gsLst>
                  <a:lin ang="0"/>
                </a:gradFill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28575"/>
                  <a:ext cx="2430547" cy="642396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7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0" y="1950071"/>
                <a:ext cx="9042784" cy="685030"/>
                <a:chOff x="0" y="0"/>
                <a:chExt cx="2430547" cy="184124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2430547" cy="184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547" h="184124">
                      <a:moveTo>
                        <a:pt x="0" y="0"/>
                      </a:moveTo>
                      <a:lnTo>
                        <a:pt x="2430547" y="0"/>
                      </a:lnTo>
                      <a:lnTo>
                        <a:pt x="2430547" y="184124"/>
                      </a:lnTo>
                      <a:lnTo>
                        <a:pt x="0" y="1841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28575"/>
                  <a:ext cx="2430547" cy="21269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79"/>
                    </a:lnSpc>
                  </a:pPr>
                  <a:endParaRPr/>
                </a:p>
              </p:txBody>
            </p:sp>
          </p:grpSp>
          <p:sp>
            <p:nvSpPr>
              <p:cNvPr id="16" name="TextBox 16"/>
              <p:cNvSpPr txBox="1"/>
              <p:nvPr/>
            </p:nvSpPr>
            <p:spPr>
              <a:xfrm>
                <a:off x="456474" y="403803"/>
                <a:ext cx="5562651" cy="11525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415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Weblektion </a:t>
                </a:r>
              </a:p>
              <a:p>
                <a:pPr algn="l">
                  <a:lnSpc>
                    <a:spcPts val="3415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Arbeitsblatt</a:t>
                </a:r>
              </a:p>
            </p:txBody>
          </p:sp>
          <p:grpSp>
            <p:nvGrpSpPr>
              <p:cNvPr id="17" name="Group 17"/>
              <p:cNvGrpSpPr/>
              <p:nvPr/>
            </p:nvGrpSpPr>
            <p:grpSpPr>
              <a:xfrm>
                <a:off x="0" y="2105643"/>
                <a:ext cx="9042784" cy="2164502"/>
                <a:chOff x="0" y="0"/>
                <a:chExt cx="2430547" cy="581781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2430547" cy="581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547" h="581781">
                      <a:moveTo>
                        <a:pt x="22830" y="0"/>
                      </a:moveTo>
                      <a:lnTo>
                        <a:pt x="2407717" y="0"/>
                      </a:lnTo>
                      <a:cubicBezTo>
                        <a:pt x="2420326" y="0"/>
                        <a:pt x="2430547" y="10222"/>
                        <a:pt x="2430547" y="22830"/>
                      </a:cubicBezTo>
                      <a:lnTo>
                        <a:pt x="2430547" y="558951"/>
                      </a:lnTo>
                      <a:cubicBezTo>
                        <a:pt x="2430547" y="571560"/>
                        <a:pt x="2420326" y="581781"/>
                        <a:pt x="2407717" y="581781"/>
                      </a:cubicBezTo>
                      <a:lnTo>
                        <a:pt x="22830" y="581781"/>
                      </a:lnTo>
                      <a:cubicBezTo>
                        <a:pt x="10222" y="581781"/>
                        <a:pt x="0" y="571560"/>
                        <a:pt x="0" y="558951"/>
                      </a:cubicBezTo>
                      <a:lnTo>
                        <a:pt x="0" y="22830"/>
                      </a:lnTo>
                      <a:cubicBezTo>
                        <a:pt x="0" y="10222"/>
                        <a:pt x="10222" y="0"/>
                        <a:pt x="228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0" y="-19050"/>
                  <a:ext cx="2430547" cy="60083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79"/>
                    </a:lnSpc>
                  </a:pPr>
                  <a:endParaRPr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0" y="2090636"/>
                <a:ext cx="9042784" cy="503954"/>
                <a:chOff x="0" y="0"/>
                <a:chExt cx="2430547" cy="135454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2430547" cy="135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547" h="135454">
                      <a:moveTo>
                        <a:pt x="0" y="0"/>
                      </a:moveTo>
                      <a:lnTo>
                        <a:pt x="2430547" y="0"/>
                      </a:lnTo>
                      <a:lnTo>
                        <a:pt x="2430547" y="135454"/>
                      </a:lnTo>
                      <a:lnTo>
                        <a:pt x="0" y="1354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0" y="-28575"/>
                  <a:ext cx="2430547" cy="16402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79"/>
                    </a:lnSpc>
                  </a:pPr>
                  <a:endParaRPr/>
                </a:p>
              </p:txBody>
            </p:sp>
          </p:grpSp>
          <p:grpSp>
            <p:nvGrpSpPr>
              <p:cNvPr id="23" name="Group 23"/>
              <p:cNvGrpSpPr/>
              <p:nvPr/>
            </p:nvGrpSpPr>
            <p:grpSpPr>
              <a:xfrm>
                <a:off x="5537107" y="190614"/>
                <a:ext cx="3180136" cy="1586670"/>
                <a:chOff x="0" y="0"/>
                <a:chExt cx="1629081" cy="8128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1629081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081" h="812800">
                      <a:moveTo>
                        <a:pt x="55181" y="0"/>
                      </a:moveTo>
                      <a:lnTo>
                        <a:pt x="1573900" y="0"/>
                      </a:lnTo>
                      <a:cubicBezTo>
                        <a:pt x="1588535" y="0"/>
                        <a:pt x="1602571" y="5814"/>
                        <a:pt x="1612919" y="16162"/>
                      </a:cubicBezTo>
                      <a:cubicBezTo>
                        <a:pt x="1623268" y="26511"/>
                        <a:pt x="1629081" y="40546"/>
                        <a:pt x="1629081" y="55181"/>
                      </a:cubicBezTo>
                      <a:lnTo>
                        <a:pt x="1629081" y="757619"/>
                      </a:lnTo>
                      <a:cubicBezTo>
                        <a:pt x="1629081" y="772254"/>
                        <a:pt x="1623268" y="786289"/>
                        <a:pt x="1612919" y="796638"/>
                      </a:cubicBezTo>
                      <a:cubicBezTo>
                        <a:pt x="1602571" y="806986"/>
                        <a:pt x="1588535" y="812800"/>
                        <a:pt x="1573900" y="812800"/>
                      </a:cubicBezTo>
                      <a:lnTo>
                        <a:pt x="55181" y="812800"/>
                      </a:lnTo>
                      <a:cubicBezTo>
                        <a:pt x="40546" y="812800"/>
                        <a:pt x="26511" y="806986"/>
                        <a:pt x="16162" y="796638"/>
                      </a:cubicBezTo>
                      <a:cubicBezTo>
                        <a:pt x="5814" y="786289"/>
                        <a:pt x="0" y="772254"/>
                        <a:pt x="0" y="757619"/>
                      </a:cubicBezTo>
                      <a:lnTo>
                        <a:pt x="0" y="55181"/>
                      </a:lnTo>
                      <a:cubicBezTo>
                        <a:pt x="0" y="40546"/>
                        <a:pt x="5814" y="26511"/>
                        <a:pt x="16162" y="16162"/>
                      </a:cubicBezTo>
                      <a:cubicBezTo>
                        <a:pt x="26511" y="5814"/>
                        <a:pt x="40546" y="0"/>
                        <a:pt x="5518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270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25" name="Group 25"/>
              <p:cNvGrpSpPr/>
              <p:nvPr/>
            </p:nvGrpSpPr>
            <p:grpSpPr>
              <a:xfrm>
                <a:off x="2412664" y="3427133"/>
                <a:ext cx="2961372" cy="576312"/>
                <a:chOff x="0" y="0"/>
                <a:chExt cx="795967" cy="154903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0" y="0"/>
                  <a:ext cx="795967" cy="15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967" h="154903">
                      <a:moveTo>
                        <a:pt x="38343" y="0"/>
                      </a:moveTo>
                      <a:lnTo>
                        <a:pt x="757624" y="0"/>
                      </a:lnTo>
                      <a:cubicBezTo>
                        <a:pt x="767793" y="0"/>
                        <a:pt x="777546" y="4040"/>
                        <a:pt x="784736" y="11230"/>
                      </a:cubicBezTo>
                      <a:cubicBezTo>
                        <a:pt x="791927" y="18421"/>
                        <a:pt x="795967" y="28174"/>
                        <a:pt x="795967" y="38343"/>
                      </a:cubicBezTo>
                      <a:lnTo>
                        <a:pt x="795967" y="116560"/>
                      </a:lnTo>
                      <a:cubicBezTo>
                        <a:pt x="795967" y="137736"/>
                        <a:pt x="778800" y="154903"/>
                        <a:pt x="757624" y="154903"/>
                      </a:cubicBezTo>
                      <a:lnTo>
                        <a:pt x="38343" y="154903"/>
                      </a:lnTo>
                      <a:cubicBezTo>
                        <a:pt x="28174" y="154903"/>
                        <a:pt x="18421" y="150863"/>
                        <a:pt x="11230" y="143672"/>
                      </a:cubicBezTo>
                      <a:cubicBezTo>
                        <a:pt x="4040" y="136482"/>
                        <a:pt x="0" y="126729"/>
                        <a:pt x="0" y="116560"/>
                      </a:cubicBezTo>
                      <a:lnTo>
                        <a:pt x="0" y="38343"/>
                      </a:lnTo>
                      <a:cubicBezTo>
                        <a:pt x="0" y="17167"/>
                        <a:pt x="17167" y="0"/>
                        <a:pt x="383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0" y="-28575"/>
                  <a:ext cx="795967" cy="18347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79"/>
                    </a:lnSpc>
                  </a:pPr>
                  <a:endParaRPr/>
                </a:p>
              </p:txBody>
            </p:sp>
          </p:grpSp>
          <p:sp>
            <p:nvSpPr>
              <p:cNvPr id="28" name="TextBox 28"/>
              <p:cNvSpPr txBox="1"/>
              <p:nvPr/>
            </p:nvSpPr>
            <p:spPr>
              <a:xfrm>
                <a:off x="3027890" y="3526271"/>
                <a:ext cx="2295965" cy="3304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bycs.link/target</a:t>
                </a: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2685973" y="3519807"/>
                <a:ext cx="341917" cy="390965"/>
              </a:xfrm>
              <a:custGeom>
                <a:avLst/>
                <a:gdLst/>
                <a:ahLst/>
                <a:cxnLst/>
                <a:rect l="l" t="t" r="r" b="b"/>
                <a:pathLst>
                  <a:path w="341917" h="390965">
                    <a:moveTo>
                      <a:pt x="0" y="0"/>
                    </a:moveTo>
                    <a:lnTo>
                      <a:pt x="341917" y="0"/>
                    </a:lnTo>
                    <a:lnTo>
                      <a:pt x="341917" y="390965"/>
                    </a:lnTo>
                    <a:lnTo>
                      <a:pt x="0" y="3909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0" name="Group 30"/>
              <p:cNvGrpSpPr/>
              <p:nvPr/>
            </p:nvGrpSpPr>
            <p:grpSpPr>
              <a:xfrm>
                <a:off x="429391" y="2291014"/>
                <a:ext cx="1712430" cy="1712430"/>
                <a:chOff x="0" y="0"/>
                <a:chExt cx="812800" cy="812800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270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" name="TextBox 32"/>
              <p:cNvSpPr txBox="1"/>
              <p:nvPr/>
            </p:nvSpPr>
            <p:spPr>
              <a:xfrm>
                <a:off x="2386946" y="2271964"/>
                <a:ext cx="6300322" cy="962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Scanne den QR-Code oder klicke auf den Link </a:t>
                </a:r>
                <a:r>
                  <a:rPr lang="en-US" sz="1399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  <a:hlinkClick r:id="rId9" tooltip="https://mebis.bycs.de"/>
                  </a:rPr>
                  <a:t>zur Weblektion</a:t>
                </a:r>
                <a:r>
                  <a:rPr lang="en-US" sz="1399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. Dort findest du Erklärungen, Beispiele und Aufgaben zum Thema Tablet-Regeln.</a:t>
                </a:r>
              </a:p>
            </p:txBody>
          </p:sp>
        </p:grpSp>
        <p:pic>
          <p:nvPicPr>
            <p:cNvPr id="48" name="Grafik 47" descr="Ein Bild, das Animierter Cartoon, Cartoon, Animation, Clipart enthält.&#10;&#10;KI-generierte Inhalte können fehlerhaft sein.">
              <a:extLst>
                <a:ext uri="{FF2B5EF4-FFF2-40B4-BE49-F238E27FC236}">
                  <a16:creationId xmlns:a16="http://schemas.microsoft.com/office/drawing/2014/main" id="{8BBD0214-0419-3006-C57C-FE3DF52D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35701" y="501100"/>
              <a:ext cx="1727998" cy="115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5ed4d43-803c-4f1f-8f8f-aae5c08af007}" enabled="1" method="Standard" siteId="{4174cc12-7fa0-47ad-936b-04f37342252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Benutzerdefiniert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Poppins</vt:lpstr>
      <vt:lpstr>Lexend Deca</vt:lpstr>
      <vt:lpstr>Atkinson Hyperlegible</vt:lpstr>
      <vt:lpstr>Poppins Italics</vt:lpstr>
      <vt:lpstr>Calibri</vt:lpstr>
      <vt:lpstr>Arial</vt:lpstr>
      <vt:lpstr>Poppins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von Master Arbeitsblatt Weblektion</dc:title>
  <dc:creator>Arbeit</dc:creator>
  <cp:lastModifiedBy>Matthias Wild</cp:lastModifiedBy>
  <cp:revision>1</cp:revision>
  <dcterms:created xsi:type="dcterms:W3CDTF">2006-08-16T00:00:00Z</dcterms:created>
  <dcterms:modified xsi:type="dcterms:W3CDTF">2025-07-18T08:08:28Z</dcterms:modified>
  <dc:identifier>DAGsI5iUNa0</dc:identifier>
</cp:coreProperties>
</file>