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3" r:id="rId2"/>
    <p:sldId id="265" r:id="rId3"/>
    <p:sldId id="270" r:id="rId4"/>
    <p:sldId id="271" r:id="rId5"/>
  </p:sldIdLst>
  <p:sldSz cx="12192000" cy="6858000"/>
  <p:notesSz cx="6858000" cy="9144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534" y="8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0149E5D-767A-E7C5-1322-AC0277751276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2614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0149E5D-767A-E7C5-1322-AC0277751276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4049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Weblek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Titel Weblektion</a:t>
            </a:r>
            <a:endParaRPr/>
          </a:p>
        </p:txBody>
      </p:sp>
      <p:sp>
        <p:nvSpPr>
          <p:cNvPr id="11" name="Rechteck 10"/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251790" y="22477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Freeform 16"/>
          <p:cNvSpPr/>
          <p:nvPr userDrawn="1"/>
        </p:nvSpPr>
        <p:spPr bwMode="auto">
          <a:xfrm>
            <a:off x="1182589" y="2108202"/>
            <a:ext cx="2853929" cy="336766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noFill/>
          <a:ln w="38100" cap="sq">
            <a:solidFill>
              <a:schemeClr val="accent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Textfeld 19"/>
          <p:cNvSpPr txBox="1"/>
          <p:nvPr userDrawn="1"/>
        </p:nvSpPr>
        <p:spPr bwMode="auto">
          <a:xfrm>
            <a:off x="1182589" y="4823423"/>
            <a:ext cx="2853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b="1">
                <a:latin typeface="Atkinson Hyperlegible"/>
              </a:rPr>
              <a:t>Scanne den QR-Code</a:t>
            </a:r>
            <a:endParaRPr/>
          </a:p>
        </p:txBody>
      </p:sp>
      <p:grpSp>
        <p:nvGrpSpPr>
          <p:cNvPr id="36" name="Gruppieren 35"/>
          <p:cNvGrpSpPr/>
          <p:nvPr userDrawn="1"/>
        </p:nvGrpSpPr>
        <p:grpSpPr bwMode="auto">
          <a:xfrm>
            <a:off x="5478050" y="2706930"/>
            <a:ext cx="5355080" cy="734231"/>
            <a:chOff x="5478050" y="2964569"/>
            <a:chExt cx="5355080" cy="734231"/>
          </a:xfrm>
        </p:grpSpPr>
        <p:pic>
          <p:nvPicPr>
            <p:cNvPr id="8" name="Grafik 7"/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/>
          </p:blipFill>
          <p:spPr bwMode="auto">
            <a:xfrm>
              <a:off x="5478050" y="2964569"/>
              <a:ext cx="733292" cy="734231"/>
            </a:xfrm>
            <a:prstGeom prst="rect">
              <a:avLst/>
            </a:prstGeom>
          </p:spPr>
        </p:pic>
        <p:grpSp>
          <p:nvGrpSpPr>
            <p:cNvPr id="35" name="Gruppieren 34"/>
            <p:cNvGrpSpPr/>
            <p:nvPr userDrawn="1"/>
          </p:nvGrpSpPr>
          <p:grpSpPr bwMode="auto">
            <a:xfrm>
              <a:off x="6226390" y="2986605"/>
              <a:ext cx="4606740" cy="690158"/>
              <a:chOff x="6226390" y="3011963"/>
              <a:chExt cx="4606740" cy="690158"/>
            </a:xfrm>
          </p:grpSpPr>
          <p:sp>
            <p:nvSpPr>
              <p:cNvPr id="17" name="Textfeld 16"/>
              <p:cNvSpPr txBox="1"/>
              <p:nvPr userDrawn="1"/>
            </p:nvSpPr>
            <p:spPr bwMode="auto">
              <a:xfrm>
                <a:off x="6226390" y="3011963"/>
                <a:ext cx="446112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2000" b="1">
                    <a:latin typeface="Atkinson Hyperlegible"/>
                  </a:rPr>
                  <a:t>Kopfhörer bereithalten!</a:t>
                </a:r>
                <a:endParaRPr/>
              </a:p>
            </p:txBody>
          </p:sp>
          <p:sp>
            <p:nvSpPr>
              <p:cNvPr id="18" name="Textfeld 17"/>
              <p:cNvSpPr txBox="1"/>
              <p:nvPr userDrawn="1"/>
            </p:nvSpPr>
            <p:spPr bwMode="auto">
              <a:xfrm>
                <a:off x="6226391" y="3332789"/>
                <a:ext cx="4606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1800" b="0">
                    <a:latin typeface="Atkinson Hyperlegible"/>
                  </a:rPr>
                  <a:t>Du brauchst sie für Videos und Audios</a:t>
                </a:r>
                <a:endParaRPr/>
              </a:p>
            </p:txBody>
          </p:sp>
        </p:grpSp>
      </p:grpSp>
      <p:sp>
        <p:nvSpPr>
          <p:cNvPr id="24" name="Textfeld 23"/>
          <p:cNvSpPr txBox="1"/>
          <p:nvPr userDrawn="1"/>
        </p:nvSpPr>
        <p:spPr bwMode="auto">
          <a:xfrm>
            <a:off x="5195341" y="2108201"/>
            <a:ext cx="4466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400" b="1">
                <a:solidFill>
                  <a:schemeClr val="accent1"/>
                </a:solidFill>
                <a:latin typeface="Lexend Deca"/>
                <a:cs typeface="Lexend Deca"/>
              </a:rPr>
              <a:t>Jetzt bist du dran!</a:t>
            </a:r>
            <a:endParaRPr/>
          </a:p>
        </p:txBody>
      </p:sp>
      <p:sp>
        <p:nvSpPr>
          <p:cNvPr id="34" name="Textfeld 33"/>
          <p:cNvSpPr txBox="1"/>
          <p:nvPr userDrawn="1"/>
        </p:nvSpPr>
        <p:spPr bwMode="auto">
          <a:xfrm>
            <a:off x="1182588" y="5106536"/>
            <a:ext cx="2853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800" b="0">
                <a:latin typeface="Atkinson Hyperlegible"/>
              </a:rPr>
              <a:t>und starte die Weblektion</a:t>
            </a:r>
            <a:endParaRPr/>
          </a:p>
        </p:txBody>
      </p:sp>
      <p:sp>
        <p:nvSpPr>
          <p:cNvPr id="38" name="Abgerundetes Rechteck 37"/>
          <p:cNvSpPr/>
          <p:nvPr userDrawn="1"/>
        </p:nvSpPr>
        <p:spPr bwMode="auto">
          <a:xfrm>
            <a:off x="494504" y="5624801"/>
            <a:ext cx="11202992" cy="494128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Arbeitszeit: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 userDrawn="1">
            <p:ph type="body" sz="quarter" idx="11" hasCustomPrompt="1"/>
          </p:nvPr>
        </p:nvSpPr>
        <p:spPr bwMode="auto">
          <a:xfrm>
            <a:off x="5945246" y="564453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  <p:sp>
        <p:nvSpPr>
          <p:cNvPr id="6" name="Bildplatzhalter 5"/>
          <p:cNvSpPr>
            <a:spLocks noGrp="1"/>
          </p:cNvSpPr>
          <p:nvPr userDrawn="1">
            <p:ph type="pic" sz="quarter" idx="33"/>
          </p:nvPr>
        </p:nvSpPr>
        <p:spPr bwMode="auto">
          <a:xfrm>
            <a:off x="1439551" y="2296611"/>
            <a:ext cx="2340000" cy="228697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hteck: abgerundete Ecken 6"/>
          <p:cNvSpPr/>
          <p:nvPr userDrawn="1"/>
        </p:nvSpPr>
        <p:spPr bwMode="auto">
          <a:xfrm>
            <a:off x="5184950" y="2657185"/>
            <a:ext cx="5770391" cy="834539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14" name="Gruppieren 13"/>
          <p:cNvGrpSpPr/>
          <p:nvPr userDrawn="1"/>
        </p:nvGrpSpPr>
        <p:grpSpPr bwMode="auto">
          <a:xfrm>
            <a:off x="5177361" y="3761987"/>
            <a:ext cx="5770391" cy="1588360"/>
            <a:chOff x="5177361" y="3761987"/>
            <a:chExt cx="5770391" cy="1588360"/>
          </a:xfrm>
        </p:grpSpPr>
        <p:grpSp>
          <p:nvGrpSpPr>
            <p:cNvPr id="12" name="Gruppieren 11"/>
            <p:cNvGrpSpPr/>
            <p:nvPr userDrawn="1"/>
          </p:nvGrpSpPr>
          <p:grpSpPr bwMode="auto">
            <a:xfrm>
              <a:off x="5423369" y="3781081"/>
              <a:ext cx="4548040" cy="1569265"/>
              <a:chOff x="5423369" y="3781081"/>
              <a:chExt cx="4548040" cy="1569265"/>
            </a:xfrm>
          </p:grpSpPr>
          <p:sp>
            <p:nvSpPr>
              <p:cNvPr id="27" name="Textfeld 26"/>
              <p:cNvSpPr txBox="1"/>
              <p:nvPr userDrawn="1"/>
            </p:nvSpPr>
            <p:spPr bwMode="auto">
              <a:xfrm>
                <a:off x="5423369" y="3781081"/>
                <a:ext cx="44668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2000" b="1">
                    <a:solidFill>
                      <a:schemeClr val="accent1"/>
                    </a:solidFill>
                    <a:latin typeface="Atkinson Hyperlegible"/>
                  </a:rPr>
                  <a:t>So gehst du vor:</a:t>
                </a:r>
                <a:endParaRPr/>
              </a:p>
            </p:txBody>
          </p:sp>
          <p:sp>
            <p:nvSpPr>
              <p:cNvPr id="29" name="Textfeld 28"/>
              <p:cNvSpPr txBox="1"/>
              <p:nvPr userDrawn="1"/>
            </p:nvSpPr>
            <p:spPr bwMode="auto">
              <a:xfrm>
                <a:off x="5423369" y="4150018"/>
                <a:ext cx="454804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/>
                  <a:buChar char="•"/>
                  <a:defRPr/>
                </a:pPr>
                <a:r>
                  <a:rPr lang="de-DE">
                    <a:latin typeface="Atkinson Hyperlegible"/>
                  </a:rPr>
                  <a:t>Öffne die Weblektion mit deinem Tablet</a:t>
                </a:r>
                <a:endParaRPr/>
              </a:p>
              <a:p>
                <a:pPr marL="285750" indent="-285750">
                  <a:buFont typeface="Arial"/>
                  <a:buChar char="•"/>
                  <a:defRPr/>
                </a:pPr>
                <a:r>
                  <a:rPr lang="de-DE">
                    <a:latin typeface="Atkinson Hyperlegible"/>
                  </a:rPr>
                  <a:t>Bearbeite alle Aufgaben der Reihe nach</a:t>
                </a:r>
                <a:endParaRPr/>
              </a:p>
              <a:p>
                <a:pPr marL="285750" indent="-285750">
                  <a:buFont typeface="Arial"/>
                  <a:buChar char="•"/>
                  <a:defRPr/>
                </a:pPr>
                <a:r>
                  <a:rPr lang="de-DE">
                    <a:latin typeface="Atkinson Hyperlegible"/>
                  </a:rPr>
                  <a:t>Bei Fragen: Melde dich leise</a:t>
                </a:r>
                <a:endParaRPr/>
              </a:p>
              <a:p>
                <a:pPr marL="285750" indent="-285750">
                  <a:buFont typeface="Arial"/>
                  <a:buChar char="•"/>
                  <a:defRPr/>
                </a:pPr>
                <a:r>
                  <a:rPr lang="de-DE">
                    <a:latin typeface="Atkinson Hyperlegible"/>
                  </a:rPr>
                  <a:t>Arbeite in deinem eigenen Tempo</a:t>
                </a:r>
                <a:endParaRPr/>
              </a:p>
            </p:txBody>
          </p:sp>
        </p:grpSp>
        <p:sp>
          <p:nvSpPr>
            <p:cNvPr id="25" name="Rechteck: abgerundete Ecken 24"/>
            <p:cNvSpPr/>
            <p:nvPr userDrawn="1"/>
          </p:nvSpPr>
          <p:spPr bwMode="auto">
            <a:xfrm>
              <a:off x="5177361" y="3761987"/>
              <a:ext cx="5770391" cy="1588360"/>
            </a:xfrm>
            <a:prstGeom prst="roundRect">
              <a:avLst>
                <a:gd name="adj" fmla="val 8504"/>
              </a:avLst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</p:grpSp>
      <p:cxnSp>
        <p:nvCxnSpPr>
          <p:cNvPr id="10" name="Gerader Verbinder 9"/>
          <p:cNvCxnSpPr>
            <a:cxnSpLocks/>
          </p:cNvCxnSpPr>
          <p:nvPr userDrawn="1"/>
        </p:nvCxnSpPr>
        <p:spPr bwMode="auto">
          <a:xfrm>
            <a:off x="1182588" y="4750182"/>
            <a:ext cx="2853929" cy="0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-Phasen-Methode v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6253630" y="2729642"/>
            <a:ext cx="2586433" cy="32139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505747" y="2729642"/>
            <a:ext cx="2586434" cy="3213957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Freeform 31"/>
          <p:cNvSpPr/>
          <p:nvPr userDrawn="1"/>
        </p:nvSpPr>
        <p:spPr bwMode="auto"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" name="TextBox 32"/>
          <p:cNvSpPr txBox="1"/>
          <p:nvPr userDrawn="1"/>
        </p:nvSpPr>
        <p:spPr bwMode="auto">
          <a:xfrm>
            <a:off x="1621755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2" name="Freeform 16"/>
          <p:cNvSpPr/>
          <p:nvPr userDrawn="1"/>
        </p:nvSpPr>
        <p:spPr bwMode="auto">
          <a:xfrm>
            <a:off x="3362473" y="2729642"/>
            <a:ext cx="2586433" cy="32139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6" name="TextBox 17"/>
          <p:cNvSpPr txBox="1"/>
          <p:nvPr userDrawn="1"/>
        </p:nvSpPr>
        <p:spPr bwMode="auto"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7" name="Freeform 31"/>
          <p:cNvSpPr/>
          <p:nvPr userDrawn="1"/>
        </p:nvSpPr>
        <p:spPr bwMode="auto"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8" name="TextBox 32"/>
          <p:cNvSpPr txBox="1"/>
          <p:nvPr userDrawn="1"/>
        </p:nvSpPr>
        <p:spPr bwMode="auto">
          <a:xfrm>
            <a:off x="4478480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49" name="Freeform 31"/>
          <p:cNvSpPr/>
          <p:nvPr userDrawn="1"/>
        </p:nvSpPr>
        <p:spPr bwMode="auto"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0" name="TextBox 32"/>
          <p:cNvSpPr txBox="1"/>
          <p:nvPr userDrawn="1"/>
        </p:nvSpPr>
        <p:spPr bwMode="auto">
          <a:xfrm>
            <a:off x="7369637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84162" y="3683861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05748" y="4108220"/>
            <a:ext cx="2586433" cy="1835379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6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540887" y="3716066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362473" y="4148896"/>
            <a:ext cx="2586433" cy="179470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64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432044" y="3714160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66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6253630" y="4138093"/>
            <a:ext cx="2586433" cy="179470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67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68" name="TextBox 17"/>
          <p:cNvSpPr txBox="1"/>
          <p:nvPr userDrawn="1"/>
        </p:nvSpPr>
        <p:spPr bwMode="auto"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69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70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71" name="Freeform 16"/>
          <p:cNvSpPr/>
          <p:nvPr userDrawn="1"/>
        </p:nvSpPr>
        <p:spPr bwMode="auto">
          <a:xfrm>
            <a:off x="9100036" y="2731265"/>
            <a:ext cx="2586433" cy="3212334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2" name="Freeform 31"/>
          <p:cNvSpPr/>
          <p:nvPr userDrawn="1"/>
        </p:nvSpPr>
        <p:spPr bwMode="auto">
          <a:xfrm>
            <a:off x="10175147" y="2516041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3" name="TextBox 32"/>
          <p:cNvSpPr txBox="1"/>
          <p:nvPr userDrawn="1"/>
        </p:nvSpPr>
        <p:spPr bwMode="auto">
          <a:xfrm>
            <a:off x="10216042" y="254293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4</a:t>
            </a:r>
            <a:endParaRPr/>
          </a:p>
        </p:txBody>
      </p:sp>
      <p:sp>
        <p:nvSpPr>
          <p:cNvPr id="75" name="Textplatzhalter 9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9278450" y="370935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4</a:t>
            </a:r>
            <a:endParaRPr/>
          </a:p>
        </p:txBody>
      </p:sp>
      <p:sp>
        <p:nvSpPr>
          <p:cNvPr id="77" name="Textplatzhalter 12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9100036" y="4139716"/>
            <a:ext cx="2586433" cy="17930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lain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6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29" name="Abgerundetes Rechteck 28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30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177516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lain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6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lain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251790" y="22477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-Phasen-Methode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Freeform 16"/>
          <p:cNvSpPr/>
          <p:nvPr userDrawn="1"/>
        </p:nvSpPr>
        <p:spPr bwMode="auto">
          <a:xfrm>
            <a:off x="2565347" y="2758760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Freeform 31"/>
          <p:cNvSpPr/>
          <p:nvPr userDrawn="1"/>
        </p:nvSpPr>
        <p:spPr bwMode="auto"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8" name="TextBox 32"/>
          <p:cNvSpPr txBox="1"/>
          <p:nvPr userDrawn="1"/>
        </p:nvSpPr>
        <p:spPr bwMode="auto"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9" name="Freeform 16"/>
          <p:cNvSpPr/>
          <p:nvPr userDrawn="1"/>
        </p:nvSpPr>
        <p:spPr bwMode="auto">
          <a:xfrm>
            <a:off x="6751123" y="2758760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" name="TextBox 17"/>
          <p:cNvSpPr txBox="1"/>
          <p:nvPr userDrawn="1"/>
        </p:nvSpPr>
        <p:spPr bwMode="auto"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31" name="Freeform 31"/>
          <p:cNvSpPr/>
          <p:nvPr userDrawn="1"/>
        </p:nvSpPr>
        <p:spPr bwMode="auto"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2" name="TextBox 32"/>
          <p:cNvSpPr txBox="1"/>
          <p:nvPr userDrawn="1"/>
        </p:nvSpPr>
        <p:spPr bwMode="auto"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35" name="Freeform 34"/>
          <p:cNvSpPr/>
          <p:nvPr userDrawn="1"/>
        </p:nvSpPr>
        <p:spPr bwMode="auto">
          <a:xfrm>
            <a:off x="3267669" y="4113953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784702" y="3699330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5" name="Abgerundetes Rechteck 54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267669" y="4187125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587836" y="4568274"/>
            <a:ext cx="2853928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39" name="Freeform 34"/>
          <p:cNvSpPr/>
          <p:nvPr userDrawn="1"/>
        </p:nvSpPr>
        <p:spPr bwMode="auto">
          <a:xfrm>
            <a:off x="7430956" y="4139334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947989" y="3724711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41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7430956" y="4212506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751123" y="4593655"/>
            <a:ext cx="2853928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51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52" name="TextBox 17"/>
          <p:cNvSpPr txBox="1"/>
          <p:nvPr userDrawn="1"/>
        </p:nvSpPr>
        <p:spPr bwMode="auto"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5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54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26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-Phasen-Methode v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Freeform 16"/>
          <p:cNvSpPr/>
          <p:nvPr userDrawn="1"/>
        </p:nvSpPr>
        <p:spPr bwMode="auto">
          <a:xfrm>
            <a:off x="2565347" y="2758760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Freeform 31"/>
          <p:cNvSpPr/>
          <p:nvPr userDrawn="1"/>
        </p:nvSpPr>
        <p:spPr bwMode="auto"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8" name="TextBox 32"/>
          <p:cNvSpPr txBox="1"/>
          <p:nvPr userDrawn="1"/>
        </p:nvSpPr>
        <p:spPr bwMode="auto"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9" name="Freeform 16"/>
          <p:cNvSpPr/>
          <p:nvPr userDrawn="1"/>
        </p:nvSpPr>
        <p:spPr bwMode="auto">
          <a:xfrm>
            <a:off x="6751123" y="2758760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" name="TextBox 17"/>
          <p:cNvSpPr txBox="1"/>
          <p:nvPr userDrawn="1"/>
        </p:nvSpPr>
        <p:spPr bwMode="auto"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31" name="Freeform 31"/>
          <p:cNvSpPr/>
          <p:nvPr userDrawn="1"/>
        </p:nvSpPr>
        <p:spPr bwMode="auto"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2" name="TextBox 32"/>
          <p:cNvSpPr txBox="1"/>
          <p:nvPr userDrawn="1"/>
        </p:nvSpPr>
        <p:spPr bwMode="auto"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3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784702" y="3659574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587836" y="4102637"/>
            <a:ext cx="2853928" cy="12171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947989" y="3684955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751123" y="4144543"/>
            <a:ext cx="2853928" cy="117392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51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52" name="TextBox 17"/>
          <p:cNvSpPr txBox="1"/>
          <p:nvPr userDrawn="1"/>
        </p:nvSpPr>
        <p:spPr bwMode="auto"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5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54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3" name="Abgerundetes Rechteck 2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4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170692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-Phasen-Methode v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Freeform 16"/>
          <p:cNvSpPr/>
          <p:nvPr userDrawn="1"/>
        </p:nvSpPr>
        <p:spPr bwMode="auto">
          <a:xfrm>
            <a:off x="2565347" y="2758760"/>
            <a:ext cx="2853929" cy="310864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Freeform 31"/>
          <p:cNvSpPr/>
          <p:nvPr userDrawn="1"/>
        </p:nvSpPr>
        <p:spPr bwMode="auto"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8" name="TextBox 32"/>
          <p:cNvSpPr txBox="1"/>
          <p:nvPr userDrawn="1"/>
        </p:nvSpPr>
        <p:spPr bwMode="auto"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9" name="Freeform 16"/>
          <p:cNvSpPr/>
          <p:nvPr userDrawn="1"/>
        </p:nvSpPr>
        <p:spPr bwMode="auto">
          <a:xfrm>
            <a:off x="6751123" y="2758760"/>
            <a:ext cx="2853928" cy="310864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" name="TextBox 17"/>
          <p:cNvSpPr txBox="1"/>
          <p:nvPr userDrawn="1"/>
        </p:nvSpPr>
        <p:spPr bwMode="auto"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31" name="Freeform 31"/>
          <p:cNvSpPr/>
          <p:nvPr userDrawn="1"/>
        </p:nvSpPr>
        <p:spPr bwMode="auto"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2" name="TextBox 32"/>
          <p:cNvSpPr txBox="1"/>
          <p:nvPr userDrawn="1"/>
        </p:nvSpPr>
        <p:spPr bwMode="auto"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3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784702" y="3659574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587836" y="4102637"/>
            <a:ext cx="2853928" cy="176476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947989" y="3684955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751123" y="4144543"/>
            <a:ext cx="2853928" cy="172285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51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52" name="TextBox 17"/>
          <p:cNvSpPr txBox="1"/>
          <p:nvPr userDrawn="1"/>
        </p:nvSpPr>
        <p:spPr bwMode="auto"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5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54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Phasen-Methode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8843567" y="2729642"/>
            <a:ext cx="2853928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494503" y="2729642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Freeform 31"/>
          <p:cNvSpPr/>
          <p:nvPr userDrawn="1"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" name="TextBox 32"/>
          <p:cNvSpPr txBox="1"/>
          <p:nvPr userDrawn="1"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42" name="Freeform 16"/>
          <p:cNvSpPr/>
          <p:nvPr userDrawn="1"/>
        </p:nvSpPr>
        <p:spPr bwMode="auto">
          <a:xfrm>
            <a:off x="4680279" y="2729642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3" name="TextBox 17"/>
          <p:cNvSpPr txBox="1"/>
          <p:nvPr userDrawn="1"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4" name="Freeform 31"/>
          <p:cNvSpPr/>
          <p:nvPr userDrawn="1"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5" name="TextBox 32"/>
          <p:cNvSpPr txBox="1"/>
          <p:nvPr userDrawn="1"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53" name="Freeform 31"/>
          <p:cNvSpPr/>
          <p:nvPr userDrawn="1"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4" name="TextBox 32"/>
          <p:cNvSpPr txBox="1"/>
          <p:nvPr userDrawn="1"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4" name="Freeform 34"/>
          <p:cNvSpPr/>
          <p:nvPr userDrawn="1"/>
        </p:nvSpPr>
        <p:spPr bwMode="auto">
          <a:xfrm>
            <a:off x="1196825" y="4084836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670213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196825" y="4158008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4539157"/>
            <a:ext cx="2853928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26" name="Freeform 34"/>
          <p:cNvSpPr/>
          <p:nvPr userDrawn="1"/>
        </p:nvSpPr>
        <p:spPr bwMode="auto">
          <a:xfrm>
            <a:off x="5360112" y="4110217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695594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28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5360112" y="4183389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4564538"/>
            <a:ext cx="2853928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36" name="Freeform 34"/>
          <p:cNvSpPr/>
          <p:nvPr userDrawn="1"/>
        </p:nvSpPr>
        <p:spPr bwMode="auto">
          <a:xfrm>
            <a:off x="9507189" y="4061731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42C67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647108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9507189" y="4134903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4558438"/>
            <a:ext cx="2853928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3" name="TextBox 17"/>
          <p:cNvSpPr txBox="1"/>
          <p:nvPr userDrawn="1"/>
        </p:nvSpPr>
        <p:spPr bwMode="auto">
          <a:xfrm>
            <a:off x="516992" y="295507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31" name="Abgerundetes Rechteck 30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32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124964" y="5607779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Phasen-Methode v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8843567" y="2729642"/>
            <a:ext cx="2853928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494503" y="2729642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Freeform 31"/>
          <p:cNvSpPr/>
          <p:nvPr userDrawn="1"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" name="TextBox 32"/>
          <p:cNvSpPr txBox="1"/>
          <p:nvPr userDrawn="1"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42" name="Freeform 16"/>
          <p:cNvSpPr/>
          <p:nvPr userDrawn="1"/>
        </p:nvSpPr>
        <p:spPr bwMode="auto">
          <a:xfrm>
            <a:off x="4680279" y="2729642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3" name="TextBox 17"/>
          <p:cNvSpPr txBox="1"/>
          <p:nvPr userDrawn="1"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4" name="Freeform 31"/>
          <p:cNvSpPr/>
          <p:nvPr userDrawn="1"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5" name="TextBox 32"/>
          <p:cNvSpPr txBox="1"/>
          <p:nvPr userDrawn="1"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53" name="Freeform 31"/>
          <p:cNvSpPr/>
          <p:nvPr userDrawn="1"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4" name="TextBox 32"/>
          <p:cNvSpPr txBox="1"/>
          <p:nvPr userDrawn="1"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617205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4073520"/>
            <a:ext cx="2853928" cy="12171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656961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4115426"/>
            <a:ext cx="2853928" cy="117392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3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643709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4104246"/>
            <a:ext cx="2853928" cy="118720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3" name="TextBox 17"/>
          <p:cNvSpPr txBox="1"/>
          <p:nvPr userDrawn="1"/>
        </p:nvSpPr>
        <p:spPr bwMode="auto">
          <a:xfrm>
            <a:off x="516992" y="295507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8" name="Abgerundetes Rechteck 7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170693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Phasen-Methode v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8843567" y="2729642"/>
            <a:ext cx="2853928" cy="32520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494503" y="2729642"/>
            <a:ext cx="2853929" cy="32520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Freeform 31"/>
          <p:cNvSpPr/>
          <p:nvPr userDrawn="1"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" name="TextBox 32"/>
          <p:cNvSpPr txBox="1"/>
          <p:nvPr userDrawn="1"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42" name="Freeform 16"/>
          <p:cNvSpPr/>
          <p:nvPr userDrawn="1"/>
        </p:nvSpPr>
        <p:spPr bwMode="auto">
          <a:xfrm>
            <a:off x="4680279" y="2729642"/>
            <a:ext cx="2853928" cy="3252057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3" name="TextBox 17"/>
          <p:cNvSpPr txBox="1"/>
          <p:nvPr userDrawn="1"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4" name="Freeform 31"/>
          <p:cNvSpPr/>
          <p:nvPr userDrawn="1"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5" name="TextBox 32"/>
          <p:cNvSpPr txBox="1"/>
          <p:nvPr userDrawn="1"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53" name="Freeform 31"/>
          <p:cNvSpPr/>
          <p:nvPr userDrawn="1"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4" name="TextBox 32"/>
          <p:cNvSpPr txBox="1"/>
          <p:nvPr userDrawn="1"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617205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4073520"/>
            <a:ext cx="2853928" cy="190817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656961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4115426"/>
            <a:ext cx="2853928" cy="186627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3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643709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4104245"/>
            <a:ext cx="2853928" cy="187745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3" name="TextBox 17"/>
          <p:cNvSpPr txBox="1"/>
          <p:nvPr userDrawn="1"/>
        </p:nvSpPr>
        <p:spPr bwMode="auto">
          <a:xfrm>
            <a:off x="516992" y="2955078"/>
            <a:ext cx="2853928" cy="302662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-Phasen-Methode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6253630" y="2729642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505747" y="2729642"/>
            <a:ext cx="2586434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Freeform 31"/>
          <p:cNvSpPr/>
          <p:nvPr userDrawn="1"/>
        </p:nvSpPr>
        <p:spPr bwMode="auto"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" name="TextBox 32"/>
          <p:cNvSpPr txBox="1"/>
          <p:nvPr userDrawn="1"/>
        </p:nvSpPr>
        <p:spPr bwMode="auto">
          <a:xfrm>
            <a:off x="1621755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2" name="Freeform 16"/>
          <p:cNvSpPr/>
          <p:nvPr userDrawn="1"/>
        </p:nvSpPr>
        <p:spPr bwMode="auto">
          <a:xfrm>
            <a:off x="3362473" y="2729642"/>
            <a:ext cx="2586433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6" name="TextBox 17"/>
          <p:cNvSpPr txBox="1"/>
          <p:nvPr userDrawn="1"/>
        </p:nvSpPr>
        <p:spPr bwMode="auto"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7" name="Freeform 31"/>
          <p:cNvSpPr/>
          <p:nvPr userDrawn="1"/>
        </p:nvSpPr>
        <p:spPr bwMode="auto"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8" name="TextBox 32"/>
          <p:cNvSpPr txBox="1"/>
          <p:nvPr userDrawn="1"/>
        </p:nvSpPr>
        <p:spPr bwMode="auto">
          <a:xfrm>
            <a:off x="4478480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49" name="Freeform 31"/>
          <p:cNvSpPr/>
          <p:nvPr userDrawn="1"/>
        </p:nvSpPr>
        <p:spPr bwMode="auto"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0" name="TextBox 32"/>
          <p:cNvSpPr txBox="1"/>
          <p:nvPr userDrawn="1"/>
        </p:nvSpPr>
        <p:spPr bwMode="auto">
          <a:xfrm>
            <a:off x="7369637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5" name="Freeform 34"/>
          <p:cNvSpPr/>
          <p:nvPr userDrawn="1"/>
        </p:nvSpPr>
        <p:spPr bwMode="auto">
          <a:xfrm>
            <a:off x="1121860" y="4084836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84162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7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121860" y="4158008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5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05748" y="4539157"/>
            <a:ext cx="2586433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59" name="Freeform 34"/>
          <p:cNvSpPr/>
          <p:nvPr userDrawn="1"/>
        </p:nvSpPr>
        <p:spPr bwMode="auto">
          <a:xfrm>
            <a:off x="3978585" y="4110217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540887" y="3695594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61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3978585" y="4183389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362473" y="4564538"/>
            <a:ext cx="2586433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63" name="Freeform 34"/>
          <p:cNvSpPr/>
          <p:nvPr userDrawn="1"/>
        </p:nvSpPr>
        <p:spPr bwMode="auto">
          <a:xfrm>
            <a:off x="6869742" y="4061731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42C67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4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432044" y="3647108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65" name="Textplatzhalter 12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6869742" y="4134903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66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6253630" y="4558438"/>
            <a:ext cx="2586433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67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68" name="TextBox 17"/>
          <p:cNvSpPr txBox="1"/>
          <p:nvPr userDrawn="1"/>
        </p:nvSpPr>
        <p:spPr bwMode="auto"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69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70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71" name="Freeform 16"/>
          <p:cNvSpPr/>
          <p:nvPr userDrawn="1"/>
        </p:nvSpPr>
        <p:spPr bwMode="auto">
          <a:xfrm>
            <a:off x="9100036" y="2718012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2" name="Freeform 31"/>
          <p:cNvSpPr/>
          <p:nvPr userDrawn="1"/>
        </p:nvSpPr>
        <p:spPr bwMode="auto">
          <a:xfrm>
            <a:off x="10175147" y="2516041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3" name="TextBox 32"/>
          <p:cNvSpPr txBox="1"/>
          <p:nvPr userDrawn="1"/>
        </p:nvSpPr>
        <p:spPr bwMode="auto">
          <a:xfrm>
            <a:off x="10216042" y="254293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4</a:t>
            </a:r>
            <a:endParaRPr/>
          </a:p>
        </p:txBody>
      </p:sp>
      <p:sp>
        <p:nvSpPr>
          <p:cNvPr id="74" name="Freeform 34"/>
          <p:cNvSpPr/>
          <p:nvPr userDrawn="1"/>
        </p:nvSpPr>
        <p:spPr bwMode="auto">
          <a:xfrm>
            <a:off x="9716147" y="4050101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33F01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5" name="Textplatzhalter 9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9278450" y="3635478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4</a:t>
            </a:r>
            <a:endParaRPr/>
          </a:p>
        </p:txBody>
      </p:sp>
      <p:sp>
        <p:nvSpPr>
          <p:cNvPr id="76" name="Textplatzhalter 12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9716147" y="4123273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77" name="Textplatzhalter 12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9100036" y="4546808"/>
            <a:ext cx="2586433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80" name="Abgerundetes Rechteck 79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81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-Phasen-Methode v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6253630" y="2729642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505747" y="2729642"/>
            <a:ext cx="2586434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Freeform 31"/>
          <p:cNvSpPr/>
          <p:nvPr userDrawn="1"/>
        </p:nvSpPr>
        <p:spPr bwMode="auto"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" name="TextBox 32"/>
          <p:cNvSpPr txBox="1"/>
          <p:nvPr userDrawn="1"/>
        </p:nvSpPr>
        <p:spPr bwMode="auto">
          <a:xfrm>
            <a:off x="1621755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2" name="Freeform 16"/>
          <p:cNvSpPr/>
          <p:nvPr userDrawn="1"/>
        </p:nvSpPr>
        <p:spPr bwMode="auto">
          <a:xfrm>
            <a:off x="3362473" y="2729642"/>
            <a:ext cx="2586433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6" name="TextBox 17"/>
          <p:cNvSpPr txBox="1"/>
          <p:nvPr userDrawn="1"/>
        </p:nvSpPr>
        <p:spPr bwMode="auto"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7" name="Freeform 31"/>
          <p:cNvSpPr/>
          <p:nvPr userDrawn="1"/>
        </p:nvSpPr>
        <p:spPr bwMode="auto"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8" name="TextBox 32"/>
          <p:cNvSpPr txBox="1"/>
          <p:nvPr userDrawn="1"/>
        </p:nvSpPr>
        <p:spPr bwMode="auto">
          <a:xfrm>
            <a:off x="4478480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49" name="Freeform 31"/>
          <p:cNvSpPr/>
          <p:nvPr userDrawn="1"/>
        </p:nvSpPr>
        <p:spPr bwMode="auto"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0" name="TextBox 32"/>
          <p:cNvSpPr txBox="1"/>
          <p:nvPr userDrawn="1"/>
        </p:nvSpPr>
        <p:spPr bwMode="auto">
          <a:xfrm>
            <a:off x="7369637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84162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05748" y="4108221"/>
            <a:ext cx="2586433" cy="118241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6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540887" y="3695594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362473" y="4148896"/>
            <a:ext cx="2586433" cy="114045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64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432044" y="3686864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66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6253630" y="4138094"/>
            <a:ext cx="2586433" cy="11533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67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68" name="TextBox 17"/>
          <p:cNvSpPr txBox="1"/>
          <p:nvPr userDrawn="1"/>
        </p:nvSpPr>
        <p:spPr bwMode="auto"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69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70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71" name="Freeform 16"/>
          <p:cNvSpPr/>
          <p:nvPr userDrawn="1"/>
        </p:nvSpPr>
        <p:spPr bwMode="auto">
          <a:xfrm>
            <a:off x="9100036" y="2731265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2" name="Freeform 31"/>
          <p:cNvSpPr/>
          <p:nvPr userDrawn="1"/>
        </p:nvSpPr>
        <p:spPr bwMode="auto">
          <a:xfrm>
            <a:off x="10175147" y="2516041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3" name="TextBox 32"/>
          <p:cNvSpPr txBox="1"/>
          <p:nvPr userDrawn="1"/>
        </p:nvSpPr>
        <p:spPr bwMode="auto">
          <a:xfrm>
            <a:off x="10216042" y="254293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4</a:t>
            </a:r>
            <a:endParaRPr/>
          </a:p>
        </p:txBody>
      </p:sp>
      <p:sp>
        <p:nvSpPr>
          <p:cNvPr id="75" name="Textplatzhalter 9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9278450" y="3675234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4</a:t>
            </a:r>
            <a:endParaRPr/>
          </a:p>
        </p:txBody>
      </p:sp>
      <p:sp>
        <p:nvSpPr>
          <p:cNvPr id="77" name="Textplatzhalter 12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9100036" y="4139716"/>
            <a:ext cx="2586433" cy="11533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3" name="Abgerundetes Rechteck 2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4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 userDrawn="1"/>
        </p:nvSpPr>
        <p:spPr bwMode="auto">
          <a:xfrm>
            <a:off x="251790" y="2430170"/>
            <a:ext cx="11688417" cy="3825221"/>
          </a:xfrm>
          <a:prstGeom prst="roundRect">
            <a:avLst>
              <a:gd name="adj" fmla="val 26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Freeform 14"/>
          <p:cNvSpPr/>
          <p:nvPr userDrawn="1"/>
        </p:nvSpPr>
        <p:spPr bwMode="auto">
          <a:xfrm>
            <a:off x="251791" y="6324447"/>
            <a:ext cx="485426" cy="485426"/>
          </a:xfrm>
          <a:custGeom>
            <a:avLst/>
            <a:gdLst/>
            <a:ahLst/>
            <a:cxnLst/>
            <a:rect l="l" t="t" r="r" b="b"/>
            <a:pathLst>
              <a:path w="485426" h="485426" extrusionOk="0">
                <a:moveTo>
                  <a:pt x="0" y="0"/>
                </a:moveTo>
                <a:lnTo>
                  <a:pt x="485427" y="0"/>
                </a:lnTo>
                <a:lnTo>
                  <a:pt x="485427" y="485427"/>
                </a:lnTo>
                <a:lnTo>
                  <a:pt x="0" y="48542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/>
          </a:blip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Abgerundetes Rechteck 16"/>
          <p:cNvSpPr/>
          <p:nvPr userDrawn="1"/>
        </p:nvSpPr>
        <p:spPr bwMode="auto">
          <a:xfrm>
            <a:off x="251790" y="1244714"/>
            <a:ext cx="11688417" cy="1108634"/>
          </a:xfrm>
          <a:prstGeom prst="roundRect">
            <a:avLst>
              <a:gd name="adj" fmla="val 93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Box 36"/>
          <p:cNvSpPr txBox="1"/>
          <p:nvPr userDrawn="1"/>
        </p:nvSpPr>
        <p:spPr bwMode="auto">
          <a:xfrm>
            <a:off x="873235" y="6449500"/>
            <a:ext cx="2690847" cy="2330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54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Tablet-Kompass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</a:t>
            </a: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5-8</a:t>
            </a:r>
            <a:endParaRPr lang="en-US" sz="1200">
              <a:solidFill>
                <a:srgbClr val="000000"/>
              </a:solidFill>
              <a:latin typeface="Lexend Deca"/>
              <a:ea typeface="Atkinson Hyperlegible"/>
              <a:cs typeface="Lexend Deca"/>
            </a:endParaRPr>
          </a:p>
        </p:txBody>
      </p:sp>
      <p:sp>
        <p:nvSpPr>
          <p:cNvPr id="13" name="Abgerundetes Rechteck 12"/>
          <p:cNvSpPr/>
          <p:nvPr userDrawn="1"/>
        </p:nvSpPr>
        <p:spPr bwMode="auto">
          <a:xfrm>
            <a:off x="251790" y="206877"/>
            <a:ext cx="11685600" cy="1984000"/>
          </a:xfrm>
          <a:prstGeom prst="roundRect">
            <a:avLst>
              <a:gd name="adj" fmla="val 8133"/>
            </a:avLst>
          </a:prstGeom>
          <a:gradFill>
            <a:gsLst>
              <a:gs pos="0">
                <a:srgbClr val="008204"/>
              </a:gs>
              <a:gs pos="100000">
                <a:srgbClr val="83B11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251790" y="19429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bg1"/>
          </a:solidFill>
          <a:latin typeface="Lexend Deca"/>
          <a:ea typeface="+mj-ea"/>
          <a:cs typeface="Lexend Deca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98597391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0" y="6263803"/>
            <a:ext cx="6292877" cy="58964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>
              <a:defRPr/>
            </a:pPr>
            <a:r>
              <a:rPr lang="de-DE" dirty="0"/>
              <a:t>Kapitel 2.2.3 | Mit Dateien umgehen</a:t>
            </a:r>
            <a:endParaRPr dirty="0"/>
          </a:p>
        </p:txBody>
      </p:sp>
      <p:sp>
        <p:nvSpPr>
          <p:cNvPr id="1439406610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1" y="336735"/>
            <a:ext cx="8754131" cy="14382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>
              <a:defRPr/>
            </a:pPr>
            <a:r>
              <a:rPr lang="de-DE" dirty="0"/>
              <a:t>Was ist hier schief gegangen? </a:t>
            </a:r>
            <a:endParaRPr dirty="0"/>
          </a:p>
        </p:txBody>
      </p:sp>
      <p:sp>
        <p:nvSpPr>
          <p:cNvPr id="318664855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1" y="1945578"/>
            <a:ext cx="8754131" cy="44064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>
              <a:defRPr/>
            </a:pPr>
            <a:r>
              <a:rPr lang="de-DE" dirty="0"/>
              <a:t>Bildimpuls</a:t>
            </a:r>
            <a:endParaRPr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BE7F28D-12B2-4E36-AF22-BF39BC60C3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45" b="11523"/>
          <a:stretch/>
        </p:blipFill>
        <p:spPr bwMode="auto">
          <a:xfrm>
            <a:off x="515917" y="2464748"/>
            <a:ext cx="5403269" cy="3765173"/>
          </a:xfrm>
          <a:prstGeom prst="rect">
            <a:avLst/>
          </a:prstGeom>
        </p:spPr>
      </p:pic>
      <p:pic>
        <p:nvPicPr>
          <p:cNvPr id="6" name="Grafik 5" descr="Ein Bild, das Animierter Cartoon, Clipart, Cartoon, Zeichnung enthält.&#10;&#10;KI-generierte Inhalte können fehlerhaft sein.">
            <a:extLst>
              <a:ext uri="{FF2B5EF4-FFF2-40B4-BE49-F238E27FC236}">
                <a16:creationId xmlns:a16="http://schemas.microsoft.com/office/drawing/2014/main" id="{5F7B343B-31F3-4811-B2B7-B4095D366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278218" y="201559"/>
            <a:ext cx="2699743" cy="2263189"/>
          </a:xfrm>
          <a:prstGeom prst="rect">
            <a:avLst/>
          </a:prstGeom>
        </p:spPr>
      </p:pic>
      <p:sp>
        <p:nvSpPr>
          <p:cNvPr id="8" name="Abgerundetes Rechteck 32">
            <a:extLst>
              <a:ext uri="{FF2B5EF4-FFF2-40B4-BE49-F238E27FC236}">
                <a16:creationId xmlns:a16="http://schemas.microsoft.com/office/drawing/2014/main" id="{DF4446AD-8554-4947-9086-E4D2D68BA684}"/>
              </a:ext>
            </a:extLst>
          </p:cNvPr>
          <p:cNvSpPr/>
          <p:nvPr/>
        </p:nvSpPr>
        <p:spPr bwMode="auto">
          <a:xfrm>
            <a:off x="6782539" y="2651654"/>
            <a:ext cx="4753579" cy="2579845"/>
          </a:xfrm>
          <a:prstGeom prst="roundRect">
            <a:avLst>
              <a:gd name="adj" fmla="val 3763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defRPr/>
            </a:pPr>
            <a:r>
              <a:rPr lang="de-DE" b="1">
                <a:solidFill>
                  <a:schemeClr val="tx1"/>
                </a:solidFill>
                <a:latin typeface="Lexend Deca"/>
                <a:cs typeface="Lexend Deca"/>
              </a:rPr>
              <a:t>Ist euch das auch schon einmal passiert? </a:t>
            </a:r>
          </a:p>
          <a:p>
            <a:pPr>
              <a:spcAft>
                <a:spcPts val="600"/>
              </a:spcAft>
              <a:defRPr/>
            </a:pPr>
            <a:r>
              <a:rPr lang="de-DE" b="1">
                <a:solidFill>
                  <a:schemeClr val="tx1"/>
                </a:solidFill>
                <a:latin typeface="Lexend Deca"/>
                <a:cs typeface="Lexend Deca"/>
              </a:rPr>
              <a:t>Habt ihr Ideen, woran das liegen könnte? </a:t>
            </a:r>
          </a:p>
          <a:p>
            <a:pPr>
              <a:spcAft>
                <a:spcPts val="600"/>
              </a:spcAft>
              <a:defRPr/>
            </a:pPr>
            <a:r>
              <a:rPr lang="de-DE" b="1">
                <a:solidFill>
                  <a:schemeClr val="tx1"/>
                </a:solidFill>
                <a:latin typeface="Lexend Deca"/>
                <a:cs typeface="Lexend Deca"/>
              </a:rPr>
              <a:t>Wie könnte man das Problem vermeiden?</a:t>
            </a:r>
            <a:endParaRPr lang="de-DE" b="1" dirty="0">
              <a:solidFill>
                <a:schemeClr val="tx1"/>
              </a:solidFill>
              <a:latin typeface="Lexend Deca"/>
              <a:cs typeface="Lexend Deca"/>
            </a:endParaRPr>
          </a:p>
        </p:txBody>
      </p:sp>
    </p:spTree>
    <p:extLst>
      <p:ext uri="{BB962C8B-B14F-4D97-AF65-F5344CB8AC3E}">
        <p14:creationId xmlns:p14="http://schemas.microsoft.com/office/powerpoint/2010/main" val="3756188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98597391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0" y="6263803"/>
            <a:ext cx="6292877" cy="58964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>
              <a:defRPr/>
            </a:pPr>
            <a:r>
              <a:rPr lang="de-DE"/>
              <a:t>Kapitel 2.2.3 </a:t>
            </a:r>
            <a:r>
              <a:rPr lang="de-DE" dirty="0"/>
              <a:t>| Mit Dateien umgehen</a:t>
            </a:r>
            <a:endParaRPr dirty="0"/>
          </a:p>
        </p:txBody>
      </p:sp>
      <p:sp>
        <p:nvSpPr>
          <p:cNvPr id="1439406610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1" y="336735"/>
            <a:ext cx="8754131" cy="14382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>
              <a:defRPr/>
            </a:pPr>
            <a:r>
              <a:rPr lang="de-DE" dirty="0"/>
              <a:t>Welche Farbe zeigt die Dateien-Ampel bei dir an?</a:t>
            </a:r>
            <a:endParaRPr dirty="0"/>
          </a:p>
        </p:txBody>
      </p:sp>
      <p:sp>
        <p:nvSpPr>
          <p:cNvPr id="318664855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1" y="1945578"/>
            <a:ext cx="8754131" cy="44064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>
              <a:defRPr/>
            </a:pPr>
            <a:r>
              <a:rPr lang="de-DE" dirty="0"/>
              <a:t>Dateien-Ampel</a:t>
            </a:r>
            <a:endParaRPr dirty="0"/>
          </a:p>
        </p:txBody>
      </p:sp>
      <p:pic>
        <p:nvPicPr>
          <p:cNvPr id="6" name="Grafik 5" descr="Ein Bild, das Animierter Cartoon, Clipart, Cartoon, Zeichnung enthält.&#10;&#10;KI-generierte Inhalte können fehlerhaft sein.">
            <a:extLst>
              <a:ext uri="{FF2B5EF4-FFF2-40B4-BE49-F238E27FC236}">
                <a16:creationId xmlns:a16="http://schemas.microsoft.com/office/drawing/2014/main" id="{5F7B343B-31F3-4811-B2B7-B4095D366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278218" y="201559"/>
            <a:ext cx="2699743" cy="2263189"/>
          </a:xfrm>
          <a:prstGeom prst="rect">
            <a:avLst/>
          </a:prstGeom>
        </p:spPr>
      </p:pic>
      <p:sp>
        <p:nvSpPr>
          <p:cNvPr id="8" name="Abgerundetes Rechteck 32">
            <a:extLst>
              <a:ext uri="{FF2B5EF4-FFF2-40B4-BE49-F238E27FC236}">
                <a16:creationId xmlns:a16="http://schemas.microsoft.com/office/drawing/2014/main" id="{DF4446AD-8554-4947-9086-E4D2D68BA684}"/>
              </a:ext>
            </a:extLst>
          </p:cNvPr>
          <p:cNvSpPr/>
          <p:nvPr/>
        </p:nvSpPr>
        <p:spPr bwMode="auto">
          <a:xfrm>
            <a:off x="6271491" y="2651654"/>
            <a:ext cx="5264627" cy="2579845"/>
          </a:xfrm>
          <a:prstGeom prst="roundRect">
            <a:avLst>
              <a:gd name="adj" fmla="val 3763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defRPr/>
            </a:pPr>
            <a:r>
              <a:rPr lang="de-DE" b="1" dirty="0">
                <a:solidFill>
                  <a:schemeClr val="tx1"/>
                </a:solidFill>
                <a:latin typeface="Lexend Deca"/>
                <a:cs typeface="Lexend Deca"/>
              </a:rPr>
              <a:t>Finde heraus, wieviel du schon zum Thema „Dateiformate“ weißt. </a:t>
            </a:r>
          </a:p>
          <a:p>
            <a:pPr>
              <a:spcAft>
                <a:spcPts val="600"/>
              </a:spcAft>
              <a:defRPr/>
            </a:pPr>
            <a:r>
              <a:rPr lang="de-DE" b="1" dirty="0">
                <a:solidFill>
                  <a:schemeClr val="tx1"/>
                </a:solidFill>
                <a:latin typeface="Lexend Deca"/>
                <a:cs typeface="Lexend Deca"/>
              </a:rPr>
              <a:t>Trage dazu in jedes Feld auf der Dateien-Ampel den Namen eines Dateiformates ein. </a:t>
            </a:r>
          </a:p>
          <a:p>
            <a:pPr>
              <a:spcAft>
                <a:spcPts val="600"/>
              </a:spcAft>
              <a:defRPr/>
            </a:pPr>
            <a:r>
              <a:rPr lang="de-DE" b="1" dirty="0">
                <a:solidFill>
                  <a:schemeClr val="tx1"/>
                </a:solidFill>
                <a:latin typeface="Lexend Deca"/>
                <a:cs typeface="Lexend Deca"/>
              </a:rPr>
              <a:t>Wer schafft es bis grün zu kommen?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08D72BD-899A-45A2-969C-B3B2170BEC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9741"/>
          <a:stretch/>
        </p:blipFill>
        <p:spPr>
          <a:xfrm>
            <a:off x="1313406" y="2592425"/>
            <a:ext cx="1179576" cy="3465173"/>
          </a:xfrm>
          <a:prstGeom prst="rect">
            <a:avLst/>
          </a:prstGeom>
        </p:spPr>
      </p:pic>
      <p:pic>
        <p:nvPicPr>
          <p:cNvPr id="7" name="Grafik 6" descr="Ampel">
            <a:extLst>
              <a:ext uri="{FF2B5EF4-FFF2-40B4-BE49-F238E27FC236}">
                <a16:creationId xmlns:a16="http://schemas.microsoft.com/office/drawing/2014/main" id="{5A986AB3-1B21-45E2-87A0-8E4855F466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79788" y="3429000"/>
            <a:ext cx="914400" cy="9144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808F1AB-6092-4AED-9C35-8C19C57BC3B8}"/>
              </a:ext>
            </a:extLst>
          </p:cNvPr>
          <p:cNvSpPr txBox="1"/>
          <p:nvPr/>
        </p:nvSpPr>
        <p:spPr>
          <a:xfrm>
            <a:off x="1604074" y="3159803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Segoe Print" panose="02000600000000000000" pitchFamily="2" charset="0"/>
              </a:rPr>
              <a:t>.</a:t>
            </a:r>
            <a:r>
              <a:rPr lang="de-DE" dirty="0" err="1">
                <a:latin typeface="Segoe Print" panose="02000600000000000000" pitchFamily="2" charset="0"/>
              </a:rPr>
              <a:t>jpg</a:t>
            </a:r>
            <a:endParaRPr lang="de-DE" dirty="0">
              <a:latin typeface="Segoe Print" panose="02000600000000000000" pitchFamily="2" charset="0"/>
            </a:endParaRPr>
          </a:p>
        </p:txBody>
      </p:sp>
      <p:pic>
        <p:nvPicPr>
          <p:cNvPr id="11" name="Grafik 10" descr="Verwirrte Person">
            <a:extLst>
              <a:ext uri="{FF2B5EF4-FFF2-40B4-BE49-F238E27FC236}">
                <a16:creationId xmlns:a16="http://schemas.microsoft.com/office/drawing/2014/main" id="{D342E5D5-BFE2-4705-9B26-743F92E9E9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89506" y="4778365"/>
            <a:ext cx="914400" cy="914400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1FE08AC-0BD7-4082-9C4D-BF501327C499}"/>
              </a:ext>
            </a:extLst>
          </p:cNvPr>
          <p:cNvSpPr/>
          <p:nvPr/>
        </p:nvSpPr>
        <p:spPr>
          <a:xfrm>
            <a:off x="3488918" y="4221635"/>
            <a:ext cx="96141" cy="14356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Denkblase: wolkenförmig 15">
            <a:extLst>
              <a:ext uri="{FF2B5EF4-FFF2-40B4-BE49-F238E27FC236}">
                <a16:creationId xmlns:a16="http://schemas.microsoft.com/office/drawing/2014/main" id="{B9354432-59BE-477F-9897-4DF7710C758A}"/>
              </a:ext>
            </a:extLst>
          </p:cNvPr>
          <p:cNvSpPr/>
          <p:nvPr/>
        </p:nvSpPr>
        <p:spPr>
          <a:xfrm>
            <a:off x="4123794" y="3941576"/>
            <a:ext cx="914400" cy="612648"/>
          </a:xfrm>
          <a:prstGeom prst="cloudCallout">
            <a:avLst>
              <a:gd name="adj1" fmla="val -48988"/>
              <a:gd name="adj2" fmla="val 8858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65120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0D8520D-7AFD-45CC-9891-CA27C9F66F6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DC797AE-20FE-42FD-ACEA-631727D2DC3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ADF61ED-FF9E-493B-9A1E-25FD8A2A2BB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AD7927D-FBCC-4123-867C-BC9AD4CB465B}"/>
              </a:ext>
            </a:extLst>
          </p:cNvPr>
          <p:cNvSpPr/>
          <p:nvPr/>
        </p:nvSpPr>
        <p:spPr>
          <a:xfrm>
            <a:off x="1177017" y="1243666"/>
            <a:ext cx="10233894" cy="5288240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42000">
                <a:srgbClr val="FFFF00"/>
              </a:gs>
              <a:gs pos="74000">
                <a:srgbClr val="92D05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AE812EA9-5B21-4DC1-AC81-A850DFEEF35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77017" y="452682"/>
          <a:ext cx="10233895" cy="60792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6779">
                  <a:extLst>
                    <a:ext uri="{9D8B030D-6E8A-4147-A177-3AD203B41FA5}">
                      <a16:colId xmlns:a16="http://schemas.microsoft.com/office/drawing/2014/main" val="1528046998"/>
                    </a:ext>
                  </a:extLst>
                </a:gridCol>
                <a:gridCol w="2046779">
                  <a:extLst>
                    <a:ext uri="{9D8B030D-6E8A-4147-A177-3AD203B41FA5}">
                      <a16:colId xmlns:a16="http://schemas.microsoft.com/office/drawing/2014/main" val="3188300317"/>
                    </a:ext>
                  </a:extLst>
                </a:gridCol>
                <a:gridCol w="2046779">
                  <a:extLst>
                    <a:ext uri="{9D8B030D-6E8A-4147-A177-3AD203B41FA5}">
                      <a16:colId xmlns:a16="http://schemas.microsoft.com/office/drawing/2014/main" val="1884522866"/>
                    </a:ext>
                  </a:extLst>
                </a:gridCol>
                <a:gridCol w="2046779">
                  <a:extLst>
                    <a:ext uri="{9D8B030D-6E8A-4147-A177-3AD203B41FA5}">
                      <a16:colId xmlns:a16="http://schemas.microsoft.com/office/drawing/2014/main" val="88511979"/>
                    </a:ext>
                  </a:extLst>
                </a:gridCol>
                <a:gridCol w="2046779">
                  <a:extLst>
                    <a:ext uri="{9D8B030D-6E8A-4147-A177-3AD203B41FA5}">
                      <a16:colId xmlns:a16="http://schemas.microsoft.com/office/drawing/2014/main" val="3282493671"/>
                    </a:ext>
                  </a:extLst>
                </a:gridCol>
              </a:tblGrid>
              <a:tr h="797517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Trage in jedes Feld jeweils ein </a:t>
                      </a:r>
                      <a:r>
                        <a:rPr lang="de-DE" sz="1800" b="1" dirty="0"/>
                        <a:t>Dateiformat</a:t>
                      </a:r>
                      <a:r>
                        <a:rPr lang="de-DE" sz="1100" dirty="0"/>
                        <a:t> </a:t>
                      </a:r>
                    </a:p>
                    <a:p>
                      <a:pPr algn="ctr"/>
                      <a:r>
                        <a:rPr lang="de-DE" sz="1100" dirty="0"/>
                        <a:t>ein, dass du kennst!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Trage in jedes Feld jeweils ein </a:t>
                      </a:r>
                      <a:r>
                        <a:rPr lang="de-DE" sz="1800" b="1" dirty="0"/>
                        <a:t>Dateiformat</a:t>
                      </a:r>
                      <a:r>
                        <a:rPr lang="de-DE" sz="1100" dirty="0"/>
                        <a:t> </a:t>
                      </a:r>
                    </a:p>
                    <a:p>
                      <a:pPr algn="ctr"/>
                      <a:r>
                        <a:rPr lang="de-DE" sz="1100" dirty="0"/>
                        <a:t>ein, dass du kennst!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Trage in jedes Feld jeweils ein </a:t>
                      </a:r>
                      <a:r>
                        <a:rPr lang="de-DE" sz="1800" b="1" dirty="0"/>
                        <a:t>Dateiformat</a:t>
                      </a:r>
                      <a:r>
                        <a:rPr lang="de-DE" sz="1100" dirty="0"/>
                        <a:t> </a:t>
                      </a:r>
                    </a:p>
                    <a:p>
                      <a:pPr algn="ctr"/>
                      <a:r>
                        <a:rPr lang="de-DE" sz="1100" dirty="0"/>
                        <a:t>ein, dass du kennst!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Trage in jedes Feld jeweils ein </a:t>
                      </a:r>
                      <a:r>
                        <a:rPr lang="de-DE" sz="1800" b="1" dirty="0"/>
                        <a:t>Dateiformat</a:t>
                      </a:r>
                      <a:r>
                        <a:rPr lang="de-DE" sz="1100" dirty="0"/>
                        <a:t> </a:t>
                      </a:r>
                    </a:p>
                    <a:p>
                      <a:pPr algn="ctr"/>
                      <a:r>
                        <a:rPr lang="de-DE" sz="1100" dirty="0"/>
                        <a:t>ein, dass du kennst!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Trage in jedes Feld jeweils ein </a:t>
                      </a:r>
                      <a:r>
                        <a:rPr lang="de-DE" sz="1800" b="1" dirty="0"/>
                        <a:t>Dateiformat</a:t>
                      </a:r>
                      <a:r>
                        <a:rPr lang="de-DE" sz="1100" dirty="0"/>
                        <a:t> </a:t>
                      </a:r>
                    </a:p>
                    <a:p>
                      <a:pPr algn="ctr"/>
                      <a:r>
                        <a:rPr lang="de-DE" sz="1100" dirty="0"/>
                        <a:t>ein, dass du kennst!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7127423"/>
                  </a:ext>
                </a:extLst>
              </a:tr>
              <a:tr h="1056341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693379"/>
                  </a:ext>
                </a:extLst>
              </a:tr>
              <a:tr h="1056341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716890"/>
                  </a:ext>
                </a:extLst>
              </a:tr>
              <a:tr h="1056341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75388"/>
                  </a:ext>
                </a:extLst>
              </a:tr>
              <a:tr h="1056341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65408"/>
                  </a:ext>
                </a:extLst>
              </a:tr>
              <a:tr h="1056341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120466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4200686C-C395-4E3A-9FAF-AC8820A1C32B}"/>
              </a:ext>
            </a:extLst>
          </p:cNvPr>
          <p:cNvSpPr txBox="1"/>
          <p:nvPr/>
        </p:nvSpPr>
        <p:spPr>
          <a:xfrm>
            <a:off x="56197" y="18854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Klasse 5-6</a:t>
            </a:r>
          </a:p>
        </p:txBody>
      </p:sp>
    </p:spTree>
    <p:extLst>
      <p:ext uri="{BB962C8B-B14F-4D97-AF65-F5344CB8AC3E}">
        <p14:creationId xmlns:p14="http://schemas.microsoft.com/office/powerpoint/2010/main" val="1104295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0D8520D-7AFD-45CC-9891-CA27C9F66F6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DC797AE-20FE-42FD-ACEA-631727D2DC3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ADF61ED-FF9E-493B-9A1E-25FD8A2A2BB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24AA4B4-9554-449E-882E-C3D516E193A8}"/>
              </a:ext>
            </a:extLst>
          </p:cNvPr>
          <p:cNvSpPr/>
          <p:nvPr/>
        </p:nvSpPr>
        <p:spPr>
          <a:xfrm>
            <a:off x="1177017" y="1243666"/>
            <a:ext cx="10233894" cy="5288240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42000">
                <a:srgbClr val="FFFF00"/>
              </a:gs>
              <a:gs pos="74000">
                <a:srgbClr val="92D05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BCC4E345-4644-4A7F-A9DF-BD0C089CF76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77017" y="452683"/>
          <a:ext cx="10233895" cy="60792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6779">
                  <a:extLst>
                    <a:ext uri="{9D8B030D-6E8A-4147-A177-3AD203B41FA5}">
                      <a16:colId xmlns:a16="http://schemas.microsoft.com/office/drawing/2014/main" val="1528046998"/>
                    </a:ext>
                  </a:extLst>
                </a:gridCol>
                <a:gridCol w="2046779">
                  <a:extLst>
                    <a:ext uri="{9D8B030D-6E8A-4147-A177-3AD203B41FA5}">
                      <a16:colId xmlns:a16="http://schemas.microsoft.com/office/drawing/2014/main" val="3188300317"/>
                    </a:ext>
                  </a:extLst>
                </a:gridCol>
                <a:gridCol w="2046779">
                  <a:extLst>
                    <a:ext uri="{9D8B030D-6E8A-4147-A177-3AD203B41FA5}">
                      <a16:colId xmlns:a16="http://schemas.microsoft.com/office/drawing/2014/main" val="1884522866"/>
                    </a:ext>
                  </a:extLst>
                </a:gridCol>
                <a:gridCol w="2046779">
                  <a:extLst>
                    <a:ext uri="{9D8B030D-6E8A-4147-A177-3AD203B41FA5}">
                      <a16:colId xmlns:a16="http://schemas.microsoft.com/office/drawing/2014/main" val="88511979"/>
                    </a:ext>
                  </a:extLst>
                </a:gridCol>
                <a:gridCol w="2046779">
                  <a:extLst>
                    <a:ext uri="{9D8B030D-6E8A-4147-A177-3AD203B41FA5}">
                      <a16:colId xmlns:a16="http://schemas.microsoft.com/office/drawing/2014/main" val="3282493671"/>
                    </a:ext>
                  </a:extLst>
                </a:gridCol>
              </a:tblGrid>
              <a:tr h="790590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Trage in jedes Feld jeweils ein </a:t>
                      </a:r>
                      <a:r>
                        <a:rPr lang="de-DE" sz="1800" b="1" dirty="0"/>
                        <a:t>Dateiformat</a:t>
                      </a:r>
                      <a:r>
                        <a:rPr lang="de-DE" sz="1100" dirty="0"/>
                        <a:t> </a:t>
                      </a:r>
                    </a:p>
                    <a:p>
                      <a:pPr algn="ctr"/>
                      <a:r>
                        <a:rPr lang="de-DE" sz="1100" dirty="0"/>
                        <a:t>ein, dass du kennst!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Trage in jedes Feld jeweils ein </a:t>
                      </a:r>
                      <a:r>
                        <a:rPr lang="de-DE" sz="1800" b="1" dirty="0"/>
                        <a:t>Dateiformat</a:t>
                      </a:r>
                      <a:r>
                        <a:rPr lang="de-DE" sz="1100" dirty="0"/>
                        <a:t> </a:t>
                      </a:r>
                    </a:p>
                    <a:p>
                      <a:pPr algn="ctr"/>
                      <a:r>
                        <a:rPr lang="de-DE" sz="1100" dirty="0"/>
                        <a:t>ein, dass du kennst!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Trage in jedes Feld jeweils ein </a:t>
                      </a:r>
                      <a:r>
                        <a:rPr lang="de-DE" sz="1800" b="1" dirty="0"/>
                        <a:t>Dateiformat</a:t>
                      </a:r>
                      <a:r>
                        <a:rPr lang="de-DE" sz="1100" dirty="0"/>
                        <a:t> </a:t>
                      </a:r>
                    </a:p>
                    <a:p>
                      <a:pPr algn="ctr"/>
                      <a:r>
                        <a:rPr lang="de-DE" sz="1100" dirty="0"/>
                        <a:t>ein, dass du kennst!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Trage in jedes Feld jeweils ein </a:t>
                      </a:r>
                      <a:r>
                        <a:rPr lang="de-DE" sz="1800" b="1" dirty="0"/>
                        <a:t>Dateiformat</a:t>
                      </a:r>
                      <a:r>
                        <a:rPr lang="de-DE" sz="1100" dirty="0"/>
                        <a:t> </a:t>
                      </a:r>
                    </a:p>
                    <a:p>
                      <a:pPr algn="ctr"/>
                      <a:r>
                        <a:rPr lang="de-DE" sz="1100" dirty="0"/>
                        <a:t>ein, dass du kennst!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Trage in jedes Feld jeweils ein </a:t>
                      </a:r>
                      <a:r>
                        <a:rPr lang="de-DE" sz="1800" b="1" dirty="0"/>
                        <a:t>Dateiformat</a:t>
                      </a:r>
                      <a:r>
                        <a:rPr lang="de-DE" sz="1100" dirty="0"/>
                        <a:t> </a:t>
                      </a:r>
                    </a:p>
                    <a:p>
                      <a:pPr algn="ctr"/>
                      <a:r>
                        <a:rPr lang="de-DE" sz="1100" dirty="0"/>
                        <a:t>ein, dass du kennst!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7127423"/>
                  </a:ext>
                </a:extLst>
              </a:tr>
              <a:tr h="528863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693379"/>
                  </a:ext>
                </a:extLst>
              </a:tr>
              <a:tr h="528863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716890"/>
                  </a:ext>
                </a:extLst>
              </a:tr>
              <a:tr h="528863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75388"/>
                  </a:ext>
                </a:extLst>
              </a:tr>
              <a:tr h="528863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65408"/>
                  </a:ext>
                </a:extLst>
              </a:tr>
              <a:tr h="528863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120466"/>
                  </a:ext>
                </a:extLst>
              </a:tr>
              <a:tr h="528863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400703"/>
                  </a:ext>
                </a:extLst>
              </a:tr>
              <a:tr h="528863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188578"/>
                  </a:ext>
                </a:extLst>
              </a:tr>
              <a:tr h="528863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84009"/>
                  </a:ext>
                </a:extLst>
              </a:tr>
              <a:tr h="528863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198707"/>
                  </a:ext>
                </a:extLst>
              </a:tr>
              <a:tr h="528863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123496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FBCC718F-CFB8-4BF5-AE05-97B8E9782B03}"/>
              </a:ext>
            </a:extLst>
          </p:cNvPr>
          <p:cNvSpPr txBox="1"/>
          <p:nvPr/>
        </p:nvSpPr>
        <p:spPr>
          <a:xfrm>
            <a:off x="56197" y="18854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Klasse 7-8</a:t>
            </a:r>
          </a:p>
        </p:txBody>
      </p:sp>
    </p:spTree>
    <p:extLst>
      <p:ext uri="{BB962C8B-B14F-4D97-AF65-F5344CB8AC3E}">
        <p14:creationId xmlns:p14="http://schemas.microsoft.com/office/powerpoint/2010/main" val="3840330970"/>
      </p:ext>
    </p:extLst>
  </p:cSld>
  <p:clrMapOvr>
    <a:masterClrMapping/>
  </p:clrMapOvr>
</p:sld>
</file>

<file path=ppt/theme/theme1.xml><?xml version="1.0" encoding="utf-8"?>
<a:theme xmlns:a="http://schemas.openxmlformats.org/drawingml/2006/main" name="KI-Kompass">
  <a:themeElements>
    <a:clrScheme name="ByCS Farben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8204"/>
      </a:accent1>
      <a:accent2>
        <a:srgbClr val="00AADA"/>
      </a:accent2>
      <a:accent3>
        <a:srgbClr val="D32C67"/>
      </a:accent3>
      <a:accent4>
        <a:srgbClr val="D33F00"/>
      </a:accent4>
      <a:accent5>
        <a:srgbClr val="DEE1E6"/>
      </a:accent5>
      <a:accent6>
        <a:srgbClr val="DEE1E6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I-Kompass">
  <a:themeElements>
    <a:clrScheme name="ByCS Farben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8204"/>
      </a:accent1>
      <a:accent2>
        <a:srgbClr val="00AADA"/>
      </a:accent2>
      <a:accent3>
        <a:srgbClr val="D32C67"/>
      </a:accent3>
      <a:accent4>
        <a:srgbClr val="D33F00"/>
      </a:accent4>
      <a:accent5>
        <a:srgbClr val="DEE1E6"/>
      </a:accent5>
      <a:accent6>
        <a:srgbClr val="DEE1E6"/>
      </a:accent6>
      <a:hlink>
        <a:srgbClr val="467886"/>
      </a:hlink>
      <a:folHlink>
        <a:srgbClr val="96607D"/>
      </a:folHlink>
    </a:clrScheme>
    <a:fontScheme name="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227</Words>
  <Application>Microsoft Office PowerPoint</Application>
  <DocSecurity>0</DocSecurity>
  <PresentationFormat>Breitbild</PresentationFormat>
  <Paragraphs>38</Paragraphs>
  <Slides>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1" baseType="lpstr">
      <vt:lpstr>Aptos</vt:lpstr>
      <vt:lpstr>Arial</vt:lpstr>
      <vt:lpstr>Atkinson Hyperlegible</vt:lpstr>
      <vt:lpstr>Atkinson Hyperlegible Bold</vt:lpstr>
      <vt:lpstr>Lexend Deca</vt:lpstr>
      <vt:lpstr>Segoe Print</vt:lpstr>
      <vt:lpstr>KI-Kompass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Nicole Ober</dc:creator>
  <cp:keywords/>
  <dc:description/>
  <cp:lastModifiedBy>Lüddeke, Laura</cp:lastModifiedBy>
  <cp:revision>71</cp:revision>
  <dcterms:created xsi:type="dcterms:W3CDTF">2025-06-17T13:43:22Z</dcterms:created>
  <dcterms:modified xsi:type="dcterms:W3CDTF">2025-07-24T12:03:29Z</dcterms:modified>
  <cp:category/>
  <dc:identifier/>
  <cp:contentStatus/>
  <dc:language/>
  <cp:version/>
</cp:coreProperties>
</file>