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7" r:id="rId2"/>
    <p:sldId id="286" r:id="rId3"/>
    <p:sldId id="287" r:id="rId4"/>
    <p:sldId id="274" r:id="rId5"/>
    <p:sldId id="298" r:id="rId6"/>
    <p:sldId id="297" r:id="rId7"/>
    <p:sldId id="280" r:id="rId8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23" autoAdjust="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41C4BE-9B49-013D-F94E-8BEC5695B5BC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99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AE39882-0A7C-A626-1323-006E4BC6B126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70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AE39882-0A7C-A626-1323-006E4BC6B126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082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AE39882-0A7C-A626-1323-006E4BC6B126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08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Lexend Deca"/>
                <a:cs typeface="Lexend Deca"/>
              </a:rPr>
              <a:t>Jetzt bist du dran!</a:t>
            </a:r>
            <a:endParaRPr/>
          </a:p>
        </p:txBody>
      </p:sp>
      <p:sp>
        <p:nvSpPr>
          <p:cNvPr id="34" name="Textfeld 33"/>
          <p:cNvSpPr txBox="1"/>
          <p:nvPr userDrawn="1"/>
        </p:nvSpPr>
        <p:spPr bwMode="auto">
          <a:xfrm>
            <a:off x="1182588" y="5106536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4" y="5624801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945246" y="564453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 userDrawn="1">
            <p:ph type="pic" sz="quarter" idx="33"/>
          </p:nvPr>
        </p:nvSpPr>
        <p:spPr bwMode="auto">
          <a:xfrm>
            <a:off x="1439551" y="2296611"/>
            <a:ext cx="2340000" cy="22869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: abgerundete Ecken 6"/>
          <p:cNvSpPr/>
          <p:nvPr userDrawn="1"/>
        </p:nvSpPr>
        <p:spPr bwMode="auto">
          <a:xfrm>
            <a:off x="5184950" y="265718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 bwMode="auto">
          <a:xfrm>
            <a:off x="5177361" y="3761987"/>
            <a:ext cx="5770391" cy="1588360"/>
            <a:chOff x="5177361" y="3761987"/>
            <a:chExt cx="5770391" cy="1588360"/>
          </a:xfrm>
        </p:grpSpPr>
        <p:grpSp>
          <p:nvGrpSpPr>
            <p:cNvPr id="12" name="Gruppieren 11"/>
            <p:cNvGrpSpPr/>
            <p:nvPr userDrawn="1"/>
          </p:nvGrpSpPr>
          <p:grpSpPr bwMode="auto">
            <a:xfrm>
              <a:off x="5423369" y="3781081"/>
              <a:ext cx="4548040" cy="1569265"/>
              <a:chOff x="5423369" y="3781081"/>
              <a:chExt cx="4548040" cy="1569265"/>
            </a:xfrm>
          </p:grpSpPr>
          <p:sp>
            <p:nvSpPr>
              <p:cNvPr id="27" name="Textfeld 26"/>
              <p:cNvSpPr txBox="1"/>
              <p:nvPr userDrawn="1"/>
            </p:nvSpPr>
            <p:spPr bwMode="auto">
              <a:xfrm>
                <a:off x="5423369" y="3781081"/>
                <a:ext cx="4466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solidFill>
                      <a:schemeClr val="accent1"/>
                    </a:solidFill>
                    <a:latin typeface="Atkinson Hyperlegible"/>
                  </a:rPr>
                  <a:t>So gehst du vor:</a:t>
                </a:r>
                <a:endParaRPr/>
              </a:p>
            </p:txBody>
          </p:sp>
          <p:sp>
            <p:nvSpPr>
              <p:cNvPr id="29" name="Textfeld 28"/>
              <p:cNvSpPr txBox="1"/>
              <p:nvPr userDrawn="1"/>
            </p:nvSpPr>
            <p:spPr bwMode="auto">
              <a:xfrm>
                <a:off x="5423369" y="4150018"/>
                <a:ext cx="45480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Öffne die Weblektion mit deinem Tablet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Bearbeite alle Aufgaben der Reihe nach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Bei Fragen: Melde dich leise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Arbeite in deinem eigenen Tempo</a:t>
                </a:r>
                <a:endParaRPr/>
              </a:p>
            </p:txBody>
          </p:sp>
        </p:grpSp>
        <p:sp>
          <p:nvSpPr>
            <p:cNvPr id="25" name="Rechteck: abgerundete Ecken 24"/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0" name="Gerader Verbinder 9"/>
          <p:cNvCxnSpPr>
            <a:cxnSpLocks/>
          </p:cNvCxnSpPr>
          <p:nvPr userDrawn="1"/>
        </p:nvCxnSpPr>
        <p:spPr bwMode="auto">
          <a:xfrm>
            <a:off x="1182588" y="4750182"/>
            <a:ext cx="2853929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83861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716066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714160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70935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 dirty="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 dirty="0"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943052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 dirty="0"/>
              <a:t>xxx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918AD-D1DD-D4E4-3A4B-377D8937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643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 dirty="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 dirty="0"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96797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 dirty="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 dirty="0"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959681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 dirty="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 dirty="0"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972558" y="5607779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 dirty="0"/>
              <a:t>xxx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 dirty="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965533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 dirty="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 dirty="0"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973850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 dirty="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 dirty="0"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97384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2690847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Tablet-Kompass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5-8</a:t>
            </a:r>
            <a:endParaRPr lang="en-US" sz="1200">
              <a:solidFill>
                <a:srgbClr val="000000"/>
              </a:solidFill>
              <a:latin typeface="Lexend Deca"/>
              <a:ea typeface="Atkinson Hyperlegible"/>
              <a:cs typeface="Lexend Deca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008204"/>
              </a:gs>
              <a:gs pos="100000">
                <a:srgbClr val="83B11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"/>
          <a:ea typeface="+mj-ea"/>
          <a:cs typeface="Lexend Dec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2.3 Digitale Notizen </a:t>
            </a:r>
            <a:endParaRPr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5945246" y="5658181"/>
            <a:ext cx="1088028" cy="568320"/>
          </a:xfrm>
        </p:spPr>
        <p:txBody>
          <a:bodyPr/>
          <a:lstStyle/>
          <a:p>
            <a:pPr>
              <a:defRPr/>
            </a:pPr>
            <a:r>
              <a:rPr lang="de-DE" dirty="0"/>
              <a:t>45</a:t>
            </a:r>
            <a:endParaRPr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5F192E-025C-4CC7-B16C-998C3754A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42323" y="2572871"/>
            <a:ext cx="1771841" cy="17718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A89F628-CC6B-4F75-BFCE-D4501D1F7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623" y="67235"/>
            <a:ext cx="3234018" cy="2156012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9C40CDD4-4F03-48A9-A102-F4378922B816}"/>
              </a:ext>
            </a:extLst>
          </p:cNvPr>
          <p:cNvSpPr txBox="1">
            <a:spLocks/>
          </p:cNvSpPr>
          <p:nvPr/>
        </p:nvSpPr>
        <p:spPr bwMode="auto">
          <a:xfrm>
            <a:off x="5715000" y="6263803"/>
            <a:ext cx="6292877" cy="589642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 dirty="0"/>
              <a:t>Kapitel 2.3 </a:t>
            </a:r>
            <a:r>
              <a:rPr lang="de-DE" sz="1200" dirty="0"/>
              <a:t>| Digitale Notizen</a:t>
            </a:r>
          </a:p>
        </p:txBody>
      </p:sp>
    </p:spTree>
    <p:extLst>
      <p:ext uri="{BB962C8B-B14F-4D97-AF65-F5344CB8AC3E}">
        <p14:creationId xmlns:p14="http://schemas.microsoft.com/office/powerpoint/2010/main" val="266777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Welche Möglichkeiten bieten digitale Notizen im Vergleich zu Mitschriften auf Papier?</a:t>
            </a:r>
          </a:p>
          <a:p>
            <a:pPr>
              <a:defRPr/>
            </a:pPr>
            <a:endParaRPr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/>
          </p:nvPr>
        </p:nvSpPr>
        <p:spPr bwMode="auto">
          <a:xfrm>
            <a:off x="6127939" y="5618495"/>
            <a:ext cx="909575" cy="589643"/>
          </a:xfrm>
        </p:spPr>
        <p:txBody>
          <a:bodyPr/>
          <a:lstStyle/>
          <a:p>
            <a:pPr>
              <a:defRPr/>
            </a:pPr>
            <a:r>
              <a:rPr lang="de-DE" dirty="0"/>
              <a:t>5</a:t>
            </a:r>
            <a:endParaRPr dirty="0"/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5089059" y="2651654"/>
            <a:ext cx="6474220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Lexend Deca"/>
              <a:cs typeface="Lexend Deca"/>
            </a:endParaRPr>
          </a:p>
        </p:txBody>
      </p:sp>
      <p:sp>
        <p:nvSpPr>
          <p:cNvPr id="34" name="Textfeld 33"/>
          <p:cNvSpPr txBox="1"/>
          <p:nvPr/>
        </p:nvSpPr>
        <p:spPr bwMode="auto">
          <a:xfrm>
            <a:off x="6904237" y="2769553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Atkinson Hyperlegible"/>
              </a:rPr>
              <a:t>So funktioniert es</a:t>
            </a:r>
            <a:endParaRPr/>
          </a:p>
        </p:txBody>
      </p:sp>
      <p:sp>
        <p:nvSpPr>
          <p:cNvPr id="35" name="Textfeld 34"/>
          <p:cNvSpPr txBox="1"/>
          <p:nvPr/>
        </p:nvSpPr>
        <p:spPr bwMode="auto">
          <a:xfrm>
            <a:off x="5454229" y="3347662"/>
            <a:ext cx="6011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1 Minute überlegen </a:t>
            </a:r>
            <a:r>
              <a:rPr lang="de-DE" dirty="0">
                <a:latin typeface="Lexend Deca"/>
                <a:cs typeface="Lexend Deca"/>
              </a:rPr>
              <a:t>–</a:t>
            </a:r>
            <a:r>
              <a:rPr lang="de-DE" b="1" dirty="0">
                <a:latin typeface="Lexend Deca"/>
                <a:cs typeface="Lexend Deca"/>
              </a:rPr>
              <a:t> </a:t>
            </a:r>
            <a:r>
              <a:rPr lang="de-DE" dirty="0"/>
              <a:t>„Welche Möglichkeiten bieten digitale Notizen im Vergleich zu Mitschriften auf Papier?“</a:t>
            </a:r>
          </a:p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Ein Wort/Satz </a:t>
            </a:r>
            <a:r>
              <a:rPr lang="de-DE" dirty="0">
                <a:latin typeface="Lexend Deca"/>
                <a:cs typeface="Lexend Deca"/>
              </a:rPr>
              <a:t>– kurz und knapp </a:t>
            </a:r>
            <a:endParaRPr dirty="0"/>
          </a:p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Melden</a:t>
            </a:r>
            <a:r>
              <a:rPr lang="de-DE" dirty="0">
                <a:latin typeface="Lexend Deca"/>
                <a:cs typeface="Lexend Deca"/>
              </a:rPr>
              <a:t> – die Lehrkraft ruf bei Wortmeldung auf und notiert </a:t>
            </a:r>
            <a:endParaRPr dirty="0"/>
          </a:p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Was wisst ihr schon? </a:t>
            </a:r>
            <a:r>
              <a:rPr lang="de-DE" dirty="0">
                <a:latin typeface="Lexend Deca"/>
                <a:cs typeface="Lexend Deca"/>
              </a:rPr>
              <a:t>–</a:t>
            </a:r>
            <a:r>
              <a:rPr lang="de-DE" b="1" dirty="0">
                <a:latin typeface="Lexend Deca"/>
                <a:cs typeface="Lexend Deca"/>
              </a:rPr>
              <a:t> </a:t>
            </a:r>
            <a:r>
              <a:rPr lang="de-DE" dirty="0">
                <a:latin typeface="Lexend Deca"/>
                <a:cs typeface="Lexend Deca"/>
              </a:rPr>
              <a:t>Keine Abfrage, sondern nur  Ideensammlung  </a:t>
            </a:r>
            <a:endParaRPr dirty="0"/>
          </a:p>
          <a:p>
            <a:pPr>
              <a:defRPr/>
            </a:pPr>
            <a:endParaRPr lang="de-DE" dirty="0">
              <a:latin typeface="Lexend Deca"/>
              <a:cs typeface="Lexend Dec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3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Brainstorming an der Tafel  </a:t>
            </a:r>
            <a:endParaRPr dirty="0"/>
          </a:p>
        </p:txBody>
      </p:sp>
      <p:pic>
        <p:nvPicPr>
          <p:cNvPr id="12" name="Grafik 11" descr="Ein Bild, das Text, Screenshot, Rechteck enthält.&#10;&#10;KI-generierte Inhalte können fehlerhaft sein.">
            <a:extLst>
              <a:ext uri="{FF2B5EF4-FFF2-40B4-BE49-F238E27FC236}">
                <a16:creationId xmlns:a16="http://schemas.microsoft.com/office/drawing/2014/main" id="{F20CEA1C-29E8-8E46-606C-3BD89A706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86" y="2556789"/>
            <a:ext cx="3754644" cy="28159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61D8368-B849-4B56-8C03-245CBFFE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731623" y="67235"/>
            <a:ext cx="3234018" cy="2156012"/>
          </a:xfrm>
          <a:prstGeom prst="rect">
            <a:avLst/>
          </a:prstGeom>
        </p:spPr>
      </p:pic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A335813D-BCC1-47FA-B0EF-2D2FB8194190}"/>
              </a:ext>
            </a:extLst>
          </p:cNvPr>
          <p:cNvSpPr txBox="1">
            <a:spLocks/>
          </p:cNvSpPr>
          <p:nvPr/>
        </p:nvSpPr>
        <p:spPr bwMode="auto">
          <a:xfrm>
            <a:off x="5715000" y="6263803"/>
            <a:ext cx="6292877" cy="589642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 dirty="0"/>
              <a:t>Kapitel 2.3 </a:t>
            </a:r>
            <a:r>
              <a:rPr lang="de-DE" sz="1200" dirty="0"/>
              <a:t>| Digitale Notizen</a:t>
            </a:r>
          </a:p>
        </p:txBody>
      </p:sp>
    </p:spTree>
    <p:extLst>
      <p:ext uri="{BB962C8B-B14F-4D97-AF65-F5344CB8AC3E}">
        <p14:creationId xmlns:p14="http://schemas.microsoft.com/office/powerpoint/2010/main" val="98607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Welche Möglichkeiten bieten digitale Notizen im Vergleich zu Mitschriften auf Papier?</a:t>
            </a:r>
          </a:p>
          <a:p>
            <a:pPr>
              <a:defRPr/>
            </a:pPr>
            <a:endParaRPr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/>
          </p:nvPr>
        </p:nvSpPr>
        <p:spPr bwMode="auto">
          <a:xfrm>
            <a:off x="6121717" y="5618495"/>
            <a:ext cx="909575" cy="589643"/>
          </a:xfrm>
        </p:spPr>
        <p:txBody>
          <a:bodyPr/>
          <a:lstStyle/>
          <a:p>
            <a:pPr>
              <a:defRPr/>
            </a:pPr>
            <a:r>
              <a:rPr lang="de-DE" dirty="0"/>
              <a:t>10</a:t>
            </a:r>
            <a:endParaRPr dirty="0"/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5061899" y="2651654"/>
            <a:ext cx="6474220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Lexend Deca"/>
              <a:cs typeface="Lexend Deca"/>
            </a:endParaRPr>
          </a:p>
        </p:txBody>
      </p:sp>
      <p:sp>
        <p:nvSpPr>
          <p:cNvPr id="34" name="Textfeld 33"/>
          <p:cNvSpPr txBox="1"/>
          <p:nvPr/>
        </p:nvSpPr>
        <p:spPr bwMode="auto">
          <a:xfrm>
            <a:off x="6904237" y="2769553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Atkinson Hyperlegible"/>
              </a:rPr>
              <a:t>So funktioniert es</a:t>
            </a:r>
            <a:endParaRPr/>
          </a:p>
        </p:txBody>
      </p:sp>
      <p:sp>
        <p:nvSpPr>
          <p:cNvPr id="35" name="Textfeld 34"/>
          <p:cNvSpPr txBox="1"/>
          <p:nvPr/>
        </p:nvSpPr>
        <p:spPr bwMode="auto">
          <a:xfrm>
            <a:off x="5293025" y="3188607"/>
            <a:ext cx="6243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Öffne die Pinnwand </a:t>
            </a:r>
            <a:r>
              <a:rPr lang="de-DE" dirty="0">
                <a:latin typeface="Lexend Deca"/>
                <a:cs typeface="Lexend Deca"/>
              </a:rPr>
              <a:t>– Nutze dafür den QR-Code links </a:t>
            </a:r>
          </a:p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Minute überlegen </a:t>
            </a:r>
            <a:r>
              <a:rPr lang="de-DE" dirty="0">
                <a:latin typeface="Lexend Deca"/>
                <a:cs typeface="Lexend Deca"/>
              </a:rPr>
              <a:t>– Was kann ein digitales Heft, das mein Papierheft nicht kann?   </a:t>
            </a:r>
            <a:endParaRPr lang="de-DE" dirty="0"/>
          </a:p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Eintragen</a:t>
            </a:r>
            <a:r>
              <a:rPr lang="de-DE" dirty="0">
                <a:latin typeface="Lexend Deca"/>
                <a:cs typeface="Lexend Deca"/>
              </a:rPr>
              <a:t> – Schreibe deinen Beitrag in eine Karte der Pinnwand</a:t>
            </a:r>
          </a:p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Anschauen und ergänzen </a:t>
            </a:r>
            <a:r>
              <a:rPr lang="de-DE" dirty="0">
                <a:latin typeface="Lexend Deca"/>
                <a:cs typeface="Lexend Deca"/>
              </a:rPr>
              <a:t>– Ergänze die Ideen der anderen </a:t>
            </a:r>
            <a:endParaRPr dirty="0"/>
          </a:p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Was wisst ihr schon? </a:t>
            </a:r>
            <a:r>
              <a:rPr lang="de-DE" dirty="0">
                <a:latin typeface="Lexend Deca"/>
                <a:cs typeface="Lexend Deca"/>
              </a:rPr>
              <a:t>– Keine Abfrage, sondern Ideensammlung  </a:t>
            </a:r>
            <a:endParaRPr dirty="0"/>
          </a:p>
          <a:p>
            <a:pPr>
              <a:defRPr/>
            </a:pPr>
            <a:endParaRPr lang="de-DE" dirty="0">
              <a:latin typeface="Lexend Deca"/>
              <a:cs typeface="Lexend Dec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3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Brainstorming an digitaler Pinnwand  </a:t>
            </a:r>
            <a:endParaRPr dirty="0"/>
          </a:p>
        </p:txBody>
      </p:sp>
      <p:sp>
        <p:nvSpPr>
          <p:cNvPr id="2" name="Abgerundetes Rechteck 32">
            <a:extLst>
              <a:ext uri="{FF2B5EF4-FFF2-40B4-BE49-F238E27FC236}">
                <a16:creationId xmlns:a16="http://schemas.microsoft.com/office/drawing/2014/main" id="{5205F527-5837-4B97-A8F7-E9DC00081931}"/>
              </a:ext>
            </a:extLst>
          </p:cNvPr>
          <p:cNvSpPr/>
          <p:nvPr/>
        </p:nvSpPr>
        <p:spPr bwMode="auto">
          <a:xfrm>
            <a:off x="1570549" y="2640087"/>
            <a:ext cx="2068695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Lexend Deca"/>
              <a:cs typeface="Lexend Deca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04B49E5-3A47-1A6A-D68B-A37C195C57FE}"/>
              </a:ext>
            </a:extLst>
          </p:cNvPr>
          <p:cNvSpPr txBox="1"/>
          <p:nvPr/>
        </p:nvSpPr>
        <p:spPr bwMode="auto">
          <a:xfrm>
            <a:off x="1889027" y="3188607"/>
            <a:ext cx="14317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 i="1" dirty="0">
                <a:latin typeface="Lexend Deca"/>
                <a:cs typeface="Lexend Deca"/>
              </a:rPr>
              <a:t>Fügen Sie hier den QR-Code zur von Ihnen vorbereiteten digitalen Pinnwand ein</a:t>
            </a:r>
            <a:r>
              <a:rPr lang="de-DE" sz="1400" dirty="0">
                <a:latin typeface="Lexend Deca"/>
                <a:cs typeface="Lexend Deca"/>
              </a:rPr>
              <a:t>.</a:t>
            </a:r>
            <a:endParaRPr sz="1400" dirty="0"/>
          </a:p>
          <a:p>
            <a:pPr>
              <a:defRPr/>
            </a:pPr>
            <a:endParaRPr lang="de-DE" dirty="0">
              <a:latin typeface="Lexend Deca"/>
              <a:cs typeface="Lexend Deca"/>
            </a:endParaRP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6447378A-6E95-48F3-829B-3849EF7F66C4}"/>
              </a:ext>
            </a:extLst>
          </p:cNvPr>
          <p:cNvSpPr txBox="1">
            <a:spLocks/>
          </p:cNvSpPr>
          <p:nvPr/>
        </p:nvSpPr>
        <p:spPr bwMode="auto">
          <a:xfrm>
            <a:off x="5715000" y="6263803"/>
            <a:ext cx="6292877" cy="589642"/>
          </a:xfrm>
          <a:prstGeom prst="rect">
            <a:avLst/>
          </a:prstGeom>
        </p:spPr>
        <p:txBody>
          <a:bodyPr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200" b="1" dirty="0"/>
              <a:t>Kapitel 2.3 </a:t>
            </a:r>
            <a:r>
              <a:rPr lang="de-DE" sz="1200" dirty="0"/>
              <a:t>| Digitale Notizen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2D2ECF1-FD63-4ADE-89C4-48A0A0883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731623" y="67235"/>
            <a:ext cx="3234018" cy="21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0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6">
            <a:extLst>
              <a:ext uri="{FF2B5EF4-FFF2-40B4-BE49-F238E27FC236}">
                <a16:creationId xmlns:a16="http://schemas.microsoft.com/office/drawing/2014/main" id="{A050CEB4-F252-A3BB-C674-FB6D7014F014}"/>
              </a:ext>
            </a:extLst>
          </p:cNvPr>
          <p:cNvSpPr/>
          <p:nvPr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76C86A74-5D75-2047-759E-F2120BC8E36A}"/>
              </a:ext>
            </a:extLst>
          </p:cNvPr>
          <p:cNvSpPr/>
          <p:nvPr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99EC178E-4C0F-FFC1-789B-9753BED7FE27}"/>
              </a:ext>
            </a:extLst>
          </p:cNvPr>
          <p:cNvSpPr/>
          <p:nvPr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084E1B9D-2600-1FB1-1070-799153DF8F15}"/>
              </a:ext>
            </a:extLst>
          </p:cNvPr>
          <p:cNvSpPr txBox="1"/>
          <p:nvPr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B5F5CCA7-308C-FC17-E2BE-6F6E188A4062}"/>
              </a:ext>
            </a:extLst>
          </p:cNvPr>
          <p:cNvSpPr/>
          <p:nvPr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A8B3998-BD7B-58A7-6BD3-1224C594EA8D}"/>
              </a:ext>
            </a:extLst>
          </p:cNvPr>
          <p:cNvSpPr txBox="1"/>
          <p:nvPr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EE16A874-8402-C886-61E1-E016972B23A4}"/>
              </a:ext>
            </a:extLst>
          </p:cNvPr>
          <p:cNvSpPr/>
          <p:nvPr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D05E4108-F1C4-0DDA-DEB7-8C230018E3F2}"/>
              </a:ext>
            </a:extLst>
          </p:cNvPr>
          <p:cNvSpPr txBox="1"/>
          <p:nvPr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39341E59-1136-6950-A623-B15B3CCE6145}"/>
              </a:ext>
            </a:extLst>
          </p:cNvPr>
          <p:cNvSpPr/>
          <p:nvPr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73B71768-C2C6-D38A-3269-5FBCE50891B9}"/>
              </a:ext>
            </a:extLst>
          </p:cNvPr>
          <p:cNvSpPr txBox="1"/>
          <p:nvPr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3B42DB8D-7571-79DB-5FAF-9A8229817B01}"/>
              </a:ext>
            </a:extLst>
          </p:cNvPr>
          <p:cNvSpPr txBox="1">
            <a:spLocks/>
          </p:cNvSpPr>
          <p:nvPr/>
        </p:nvSpPr>
        <p:spPr bwMode="auto">
          <a:xfrm>
            <a:off x="691369" y="306699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>
                <a:solidFill>
                  <a:srgbClr val="008204"/>
                </a:solidFill>
                <a:latin typeface="Atkinson Hyperlegible"/>
                <a:ea typeface="+mn-ea"/>
                <a:cs typeface="+mn-cs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SCHRITT 1: Vorbereiten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6212A414-9043-794C-B767-FF9587FAA427}"/>
              </a:ext>
            </a:extLst>
          </p:cNvPr>
          <p:cNvSpPr txBox="1">
            <a:spLocks/>
          </p:cNvSpPr>
          <p:nvPr/>
        </p:nvSpPr>
        <p:spPr bwMode="auto">
          <a:xfrm>
            <a:off x="516992" y="3193750"/>
            <a:ext cx="2853928" cy="2787948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600">
                <a:solidFill>
                  <a:schemeClr val="tx1"/>
                </a:solidFill>
                <a:latin typeface="Atkinson Hyperlegible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b="1" dirty="0"/>
              <a:t>Öffne</a:t>
            </a:r>
            <a:r>
              <a:rPr lang="de-DE" dirty="0"/>
              <a:t> das Notizbuch für den Tablet-Kompass in deiner Notizen-App.</a:t>
            </a:r>
          </a:p>
          <a:p>
            <a:pPr>
              <a:defRPr/>
            </a:pPr>
            <a:br>
              <a:rPr lang="de-DE" dirty="0"/>
            </a:br>
            <a:r>
              <a:rPr lang="de-DE" sz="1400" dirty="0"/>
              <a:t>(</a:t>
            </a:r>
            <a:r>
              <a:rPr lang="de-DE" sz="1400" i="1" dirty="0"/>
              <a:t>Hole das Anlegen des Notizbuches nach, falls Abschnitt 2 der Weblektion noch nicht bearbeitet wurde</a:t>
            </a:r>
            <a:r>
              <a:rPr lang="de-DE" sz="1400" dirty="0"/>
              <a:t>.)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F9ABC44F-A0E7-5E5D-E702-29B9A6FC1386}"/>
              </a:ext>
            </a:extLst>
          </p:cNvPr>
          <p:cNvSpPr txBox="1">
            <a:spLocks/>
          </p:cNvSpPr>
          <p:nvPr/>
        </p:nvSpPr>
        <p:spPr bwMode="auto">
          <a:xfrm>
            <a:off x="4881312" y="308685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>
                <a:solidFill>
                  <a:srgbClr val="00AADA"/>
                </a:solidFill>
                <a:latin typeface="Atkinson Hyperlegible"/>
                <a:ea typeface="+mn-ea"/>
                <a:cs typeface="+mn-cs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SCHRITT 2: Funktionen ausführen 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8E4C3CBD-A5CA-2F2A-8B8C-B8E8BB639FB0}"/>
              </a:ext>
            </a:extLst>
          </p:cNvPr>
          <p:cNvSpPr txBox="1">
            <a:spLocks/>
          </p:cNvSpPr>
          <p:nvPr/>
        </p:nvSpPr>
        <p:spPr bwMode="auto">
          <a:xfrm>
            <a:off x="4702767" y="3388149"/>
            <a:ext cx="2831440" cy="2593550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600">
                <a:solidFill>
                  <a:schemeClr val="tx1"/>
                </a:solidFill>
                <a:latin typeface="Atkinson Hyperlegible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b="1" dirty="0"/>
              <a:t>Schreibe</a:t>
            </a:r>
            <a:r>
              <a:rPr lang="de-DE" dirty="0"/>
              <a:t> einen Satz und wechsle die Stiftfarbe. 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b="1" dirty="0"/>
              <a:t>Füge</a:t>
            </a:r>
            <a:r>
              <a:rPr lang="de-DE" dirty="0"/>
              <a:t> einen der Screenshots aus der Weblektion </a:t>
            </a:r>
            <a:r>
              <a:rPr lang="de-DE" b="1" dirty="0"/>
              <a:t>ein</a:t>
            </a:r>
            <a:r>
              <a:rPr lang="de-DE" dirty="0"/>
              <a:t>. 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b="1" dirty="0"/>
              <a:t>Radiere</a:t>
            </a:r>
            <a:r>
              <a:rPr lang="de-DE" dirty="0"/>
              <a:t> ein Wort aus dem Satz oder </a:t>
            </a:r>
            <a:r>
              <a:rPr lang="de-DE" b="1" dirty="0"/>
              <a:t>verschiebe</a:t>
            </a:r>
            <a:r>
              <a:rPr lang="de-DE" dirty="0"/>
              <a:t> das eingefügte Bild.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C022D3A3-0833-DC10-9C1F-D57BFE704C7F}"/>
              </a:ext>
            </a:extLst>
          </p:cNvPr>
          <p:cNvSpPr txBox="1">
            <a:spLocks/>
          </p:cNvSpPr>
          <p:nvPr/>
        </p:nvSpPr>
        <p:spPr bwMode="auto">
          <a:xfrm>
            <a:off x="9040433" y="3116447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>
                <a:solidFill>
                  <a:srgbClr val="D42C67"/>
                </a:solidFill>
                <a:latin typeface="Atkinson Hyperlegible"/>
                <a:ea typeface="+mn-ea"/>
                <a:cs typeface="+mn-cs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SCHRITT 3: Ergebnis sichern </a:t>
            </a:r>
          </a:p>
        </p:txBody>
      </p:sp>
      <p:sp>
        <p:nvSpPr>
          <p:cNvPr id="22" name="Textplatzhalter 12">
            <a:extLst>
              <a:ext uri="{FF2B5EF4-FFF2-40B4-BE49-F238E27FC236}">
                <a16:creationId xmlns:a16="http://schemas.microsoft.com/office/drawing/2014/main" id="{A8383C83-101F-30D9-C30F-E18FCE9F9871}"/>
              </a:ext>
            </a:extLst>
          </p:cNvPr>
          <p:cNvSpPr txBox="1">
            <a:spLocks/>
          </p:cNvSpPr>
          <p:nvPr/>
        </p:nvSpPr>
        <p:spPr bwMode="auto">
          <a:xfrm>
            <a:off x="8866054" y="2729643"/>
            <a:ext cx="2815230" cy="3252056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600">
                <a:solidFill>
                  <a:schemeClr val="tx1"/>
                </a:solidFill>
                <a:latin typeface="Atkinson Hyperlegible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  <a:defRPr/>
            </a:pPr>
            <a:r>
              <a:rPr lang="de-DE" b="1" dirty="0"/>
              <a:t>Exportiere</a:t>
            </a:r>
            <a:r>
              <a:rPr lang="de-DE" dirty="0"/>
              <a:t> die Seite als PDF.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de-DE" b="1" dirty="0"/>
              <a:t>Speichere </a:t>
            </a:r>
            <a:r>
              <a:rPr lang="de-DE" dirty="0"/>
              <a:t>die Datei im Ordner für digitale Notizen. 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0CEE8EA6-A8DD-415C-4903-847C85776B49}"/>
              </a:ext>
            </a:extLst>
          </p:cNvPr>
          <p:cNvSpPr txBox="1"/>
          <p:nvPr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71B7E08E-C209-B8FD-B97B-2D25EB684D34}"/>
              </a:ext>
            </a:extLst>
          </p:cNvPr>
          <p:cNvSpPr txBox="1">
            <a:spLocks/>
          </p:cNvSpPr>
          <p:nvPr/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 algn="l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>
                <a:solidFill>
                  <a:schemeClr val="bg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dirty="0"/>
              <a:t>Basisfunktionen-Check 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11957D13-C8B8-6F7E-2724-A09531BD9A4B}"/>
              </a:ext>
            </a:extLst>
          </p:cNvPr>
          <p:cNvSpPr txBox="1">
            <a:spLocks/>
          </p:cNvSpPr>
          <p:nvPr/>
        </p:nvSpPr>
        <p:spPr bwMode="auto">
          <a:xfrm>
            <a:off x="416762" y="2107838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 algn="l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Anwendungsübung 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1D485BC8-4157-4FE0-BF4F-940B2E2AB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31623" y="67235"/>
            <a:ext cx="3234018" cy="2156012"/>
          </a:xfrm>
          <a:prstGeom prst="rect">
            <a:avLst/>
          </a:prstGeom>
        </p:spPr>
      </p:pic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DAB55826-14C7-4E46-A3E5-CD7E2D583853}"/>
              </a:ext>
            </a:extLst>
          </p:cNvPr>
          <p:cNvSpPr txBox="1">
            <a:spLocks/>
          </p:cNvSpPr>
          <p:nvPr/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60"/>
              </a:lnSpc>
              <a:defRPr/>
            </a:pPr>
            <a:r>
              <a:rPr lang="de-DE" sz="1200" b="1" dirty="0">
                <a:solidFill>
                  <a:srgbClr val="000000"/>
                </a:solidFill>
                <a:ea typeface="Atkinson Hyperlegible Bold"/>
              </a:rPr>
              <a:t>Kapitel 2.3</a:t>
            </a:r>
            <a:r>
              <a:rPr lang="de-DE" sz="1200" dirty="0">
                <a:solidFill>
                  <a:srgbClr val="000000"/>
                </a:solidFill>
                <a:ea typeface="Atkinson Hyperlegible"/>
              </a:rPr>
              <a:t> | Digitale Notizen</a:t>
            </a:r>
            <a:endParaRPr lang="de-DE" dirty="0"/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CB1DE61A-C966-4BBF-A105-555E96019B07}"/>
              </a:ext>
            </a:extLst>
          </p:cNvPr>
          <p:cNvSpPr txBox="1">
            <a:spLocks/>
          </p:cNvSpPr>
          <p:nvPr/>
        </p:nvSpPr>
        <p:spPr bwMode="auto">
          <a:xfrm>
            <a:off x="0" y="6241860"/>
            <a:ext cx="12192000" cy="56832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dirty="0"/>
              <a:t>Arbeitszeit:  10 min</a:t>
            </a:r>
          </a:p>
        </p:txBody>
      </p:sp>
    </p:spTree>
    <p:extLst>
      <p:ext uri="{BB962C8B-B14F-4D97-AF65-F5344CB8AC3E}">
        <p14:creationId xmlns:p14="http://schemas.microsoft.com/office/powerpoint/2010/main" val="345792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6">
            <a:extLst>
              <a:ext uri="{FF2B5EF4-FFF2-40B4-BE49-F238E27FC236}">
                <a16:creationId xmlns:a16="http://schemas.microsoft.com/office/drawing/2014/main" id="{A050CEB4-F252-A3BB-C674-FB6D7014F014}"/>
              </a:ext>
            </a:extLst>
          </p:cNvPr>
          <p:cNvSpPr/>
          <p:nvPr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76C86A74-5D75-2047-759E-F2120BC8E36A}"/>
              </a:ext>
            </a:extLst>
          </p:cNvPr>
          <p:cNvSpPr/>
          <p:nvPr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99EC178E-4C0F-FFC1-789B-9753BED7FE27}"/>
              </a:ext>
            </a:extLst>
          </p:cNvPr>
          <p:cNvSpPr/>
          <p:nvPr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084E1B9D-2600-1FB1-1070-799153DF8F15}"/>
              </a:ext>
            </a:extLst>
          </p:cNvPr>
          <p:cNvSpPr txBox="1"/>
          <p:nvPr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B5F5CCA7-308C-FC17-E2BE-6F6E188A4062}"/>
              </a:ext>
            </a:extLst>
          </p:cNvPr>
          <p:cNvSpPr/>
          <p:nvPr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A8B3998-BD7B-58A7-6BD3-1224C594EA8D}"/>
              </a:ext>
            </a:extLst>
          </p:cNvPr>
          <p:cNvSpPr txBox="1"/>
          <p:nvPr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EE16A874-8402-C886-61E1-E016972B23A4}"/>
              </a:ext>
            </a:extLst>
          </p:cNvPr>
          <p:cNvSpPr/>
          <p:nvPr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D05E4108-F1C4-0DDA-DEB7-8C230018E3F2}"/>
              </a:ext>
            </a:extLst>
          </p:cNvPr>
          <p:cNvSpPr txBox="1"/>
          <p:nvPr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39341E59-1136-6950-A623-B15B3CCE6145}"/>
              </a:ext>
            </a:extLst>
          </p:cNvPr>
          <p:cNvSpPr/>
          <p:nvPr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73B71768-C2C6-D38A-3269-5FBCE50891B9}"/>
              </a:ext>
            </a:extLst>
          </p:cNvPr>
          <p:cNvSpPr txBox="1"/>
          <p:nvPr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3B42DB8D-7571-79DB-5FAF-9A8229817B01}"/>
              </a:ext>
            </a:extLst>
          </p:cNvPr>
          <p:cNvSpPr txBox="1">
            <a:spLocks/>
          </p:cNvSpPr>
          <p:nvPr/>
        </p:nvSpPr>
        <p:spPr bwMode="auto">
          <a:xfrm>
            <a:off x="691369" y="306699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>
                <a:solidFill>
                  <a:srgbClr val="008204"/>
                </a:solidFill>
                <a:latin typeface="Atkinson Hyperlegible"/>
                <a:ea typeface="+mn-ea"/>
                <a:cs typeface="+mn-cs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SCHRITT 1: Vorbereiten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6212A414-9043-794C-B767-FF9587FAA427}"/>
              </a:ext>
            </a:extLst>
          </p:cNvPr>
          <p:cNvSpPr txBox="1">
            <a:spLocks/>
          </p:cNvSpPr>
          <p:nvPr/>
        </p:nvSpPr>
        <p:spPr bwMode="auto">
          <a:xfrm>
            <a:off x="516992" y="3193750"/>
            <a:ext cx="2853928" cy="2787948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600">
                <a:solidFill>
                  <a:schemeClr val="tx1"/>
                </a:solidFill>
                <a:latin typeface="Atkinson Hyperlegible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b="1" dirty="0"/>
              <a:t>Öffne</a:t>
            </a:r>
            <a:r>
              <a:rPr lang="de-DE" dirty="0"/>
              <a:t> das Notizbuch für den Tablet-Kompass in deiner Notizen-App.</a:t>
            </a:r>
          </a:p>
          <a:p>
            <a:pPr>
              <a:defRPr/>
            </a:pPr>
            <a:br>
              <a:rPr lang="de-DE" dirty="0"/>
            </a:br>
            <a:r>
              <a:rPr lang="de-DE" sz="1400" dirty="0"/>
              <a:t>(</a:t>
            </a:r>
            <a:r>
              <a:rPr lang="de-DE" sz="1400" i="1" dirty="0"/>
              <a:t>Hole das Anlegen des Notizbuches nach, falls Abschnitt 2 der Weblektion noch nicht bearbeitet wurde</a:t>
            </a:r>
            <a:r>
              <a:rPr lang="de-DE" sz="1400" dirty="0"/>
              <a:t>.)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F9ABC44F-A0E7-5E5D-E702-29B9A6FC1386}"/>
              </a:ext>
            </a:extLst>
          </p:cNvPr>
          <p:cNvSpPr txBox="1">
            <a:spLocks/>
          </p:cNvSpPr>
          <p:nvPr/>
        </p:nvSpPr>
        <p:spPr bwMode="auto">
          <a:xfrm>
            <a:off x="4881312" y="308685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>
                <a:solidFill>
                  <a:srgbClr val="00AADA"/>
                </a:solidFill>
                <a:latin typeface="Atkinson Hyperlegible"/>
                <a:ea typeface="+mn-ea"/>
                <a:cs typeface="+mn-cs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SCHRITT 2: Notiz mit Lehrkraft erstellen 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8E4C3CBD-A5CA-2F2A-8B8C-B8E8BB639FB0}"/>
              </a:ext>
            </a:extLst>
          </p:cNvPr>
          <p:cNvSpPr txBox="1">
            <a:spLocks/>
          </p:cNvSpPr>
          <p:nvPr/>
        </p:nvSpPr>
        <p:spPr bwMode="auto">
          <a:xfrm>
            <a:off x="4702767" y="3536279"/>
            <a:ext cx="2831440" cy="2445419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600">
                <a:solidFill>
                  <a:schemeClr val="tx1"/>
                </a:solidFill>
                <a:latin typeface="Atkinson Hyperlegible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b="1" dirty="0"/>
              <a:t>Übertrage</a:t>
            </a:r>
            <a:r>
              <a:rPr lang="de-DE" dirty="0"/>
              <a:t> die gemeinsam erarbeiteten Inhalte in deine Notiz und gestalte sie wie besprochen.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b="1" dirty="0"/>
              <a:t>Platziere</a:t>
            </a:r>
            <a:r>
              <a:rPr lang="de-DE" dirty="0"/>
              <a:t> die Screenshots aus der Weblektion.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b="1" dirty="0"/>
              <a:t>Markiere</a:t>
            </a:r>
            <a:r>
              <a:rPr lang="de-DE" dirty="0"/>
              <a:t> und </a:t>
            </a:r>
            <a:r>
              <a:rPr lang="de-DE" b="1" dirty="0"/>
              <a:t>ergänze</a:t>
            </a:r>
            <a:r>
              <a:rPr lang="de-DE" dirty="0"/>
              <a:t> die Elemente nach unseren Absprachen. 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C022D3A3-0833-DC10-9C1F-D57BFE704C7F}"/>
              </a:ext>
            </a:extLst>
          </p:cNvPr>
          <p:cNvSpPr txBox="1">
            <a:spLocks/>
          </p:cNvSpPr>
          <p:nvPr/>
        </p:nvSpPr>
        <p:spPr bwMode="auto">
          <a:xfrm>
            <a:off x="9040433" y="3116447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>
                <a:solidFill>
                  <a:srgbClr val="D42C67"/>
                </a:solidFill>
                <a:latin typeface="Atkinson Hyperlegible"/>
                <a:ea typeface="+mn-ea"/>
                <a:cs typeface="+mn-cs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SCHRITT 3: Ergebnis sichern </a:t>
            </a:r>
          </a:p>
        </p:txBody>
      </p:sp>
      <p:sp>
        <p:nvSpPr>
          <p:cNvPr id="22" name="Textplatzhalter 12">
            <a:extLst>
              <a:ext uri="{FF2B5EF4-FFF2-40B4-BE49-F238E27FC236}">
                <a16:creationId xmlns:a16="http://schemas.microsoft.com/office/drawing/2014/main" id="{A8383C83-101F-30D9-C30F-E18FCE9F9871}"/>
              </a:ext>
            </a:extLst>
          </p:cNvPr>
          <p:cNvSpPr txBox="1">
            <a:spLocks/>
          </p:cNvSpPr>
          <p:nvPr/>
        </p:nvSpPr>
        <p:spPr bwMode="auto">
          <a:xfrm>
            <a:off x="8827356" y="2729643"/>
            <a:ext cx="2853928" cy="3252056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600">
                <a:solidFill>
                  <a:schemeClr val="tx1"/>
                </a:solidFill>
                <a:latin typeface="Atkinson Hyperlegible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  <a:defRPr/>
            </a:pPr>
            <a:r>
              <a:rPr lang="de-DE" b="1" dirty="0"/>
              <a:t>Exportiere</a:t>
            </a:r>
            <a:r>
              <a:rPr lang="de-DE" dirty="0"/>
              <a:t> die Seite als PDF</a:t>
            </a:r>
          </a:p>
          <a:p>
            <a:pPr marL="342900" indent="-342900" algn="l">
              <a:buFont typeface="+mj-lt"/>
              <a:buAutoNum type="arabicPeriod"/>
              <a:defRPr/>
            </a:pPr>
            <a:endParaRPr lang="de-DE" dirty="0"/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de-DE" b="1" dirty="0"/>
              <a:t>Speichere </a:t>
            </a:r>
            <a:r>
              <a:rPr lang="de-DE" dirty="0"/>
              <a:t>die Datei im Ordner für digitale Notizen 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A713516A-4862-EA73-55CB-189F1296DB21}"/>
              </a:ext>
            </a:extLst>
          </p:cNvPr>
          <p:cNvSpPr txBox="1">
            <a:spLocks/>
          </p:cNvSpPr>
          <p:nvPr/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60"/>
              </a:lnSpc>
              <a:defRPr/>
            </a:pPr>
            <a:r>
              <a:rPr lang="de-DE" sz="1200" b="1" dirty="0">
                <a:solidFill>
                  <a:srgbClr val="000000"/>
                </a:solidFill>
                <a:ea typeface="Atkinson Hyperlegible Bold"/>
              </a:rPr>
              <a:t>Kapitel 2.3</a:t>
            </a:r>
            <a:r>
              <a:rPr lang="de-DE" sz="1200" dirty="0">
                <a:solidFill>
                  <a:srgbClr val="000000"/>
                </a:solidFill>
                <a:ea typeface="Atkinson Hyperlegible"/>
              </a:rPr>
              <a:t> | Digitale Notizen</a:t>
            </a:r>
            <a:endParaRPr lang="de-DE" dirty="0"/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0CEE8EA6-A8DD-415C-4903-847C85776B49}"/>
              </a:ext>
            </a:extLst>
          </p:cNvPr>
          <p:cNvSpPr txBox="1"/>
          <p:nvPr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71B7E08E-C209-B8FD-B97B-2D25EB684D34}"/>
              </a:ext>
            </a:extLst>
          </p:cNvPr>
          <p:cNvSpPr txBox="1">
            <a:spLocks/>
          </p:cNvSpPr>
          <p:nvPr/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 algn="l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>
                <a:solidFill>
                  <a:schemeClr val="bg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Die Super-Notiz  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11957D13-C8B8-6F7E-2724-A09531BD9A4B}"/>
              </a:ext>
            </a:extLst>
          </p:cNvPr>
          <p:cNvSpPr txBox="1">
            <a:spLocks/>
          </p:cNvSpPr>
          <p:nvPr/>
        </p:nvSpPr>
        <p:spPr bwMode="auto">
          <a:xfrm>
            <a:off x="416762" y="2107838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 algn="l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Anwendungsübung 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4611CD0E-61B9-42BD-9D1C-4013701A2E4A}"/>
              </a:ext>
            </a:extLst>
          </p:cNvPr>
          <p:cNvSpPr txBox="1">
            <a:spLocks/>
          </p:cNvSpPr>
          <p:nvPr/>
        </p:nvSpPr>
        <p:spPr bwMode="auto">
          <a:xfrm>
            <a:off x="0" y="6241860"/>
            <a:ext cx="12192000" cy="56832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dirty="0"/>
              <a:t>Arbeitszeit:  30 min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22AA276D-7A51-425E-9FEC-470CC5533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31623" y="67235"/>
            <a:ext cx="3234018" cy="21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6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6">
            <a:extLst>
              <a:ext uri="{FF2B5EF4-FFF2-40B4-BE49-F238E27FC236}">
                <a16:creationId xmlns:a16="http://schemas.microsoft.com/office/drawing/2014/main" id="{A050CEB4-F252-A3BB-C674-FB6D7014F014}"/>
              </a:ext>
            </a:extLst>
          </p:cNvPr>
          <p:cNvSpPr/>
          <p:nvPr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76C86A74-5D75-2047-759E-F2120BC8E36A}"/>
              </a:ext>
            </a:extLst>
          </p:cNvPr>
          <p:cNvSpPr/>
          <p:nvPr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99EC178E-4C0F-FFC1-789B-9753BED7FE27}"/>
              </a:ext>
            </a:extLst>
          </p:cNvPr>
          <p:cNvSpPr/>
          <p:nvPr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084E1B9D-2600-1FB1-1070-799153DF8F15}"/>
              </a:ext>
            </a:extLst>
          </p:cNvPr>
          <p:cNvSpPr txBox="1"/>
          <p:nvPr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B5F5CCA7-308C-FC17-E2BE-6F6E188A4062}"/>
              </a:ext>
            </a:extLst>
          </p:cNvPr>
          <p:cNvSpPr/>
          <p:nvPr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A8B3998-BD7B-58A7-6BD3-1224C594EA8D}"/>
              </a:ext>
            </a:extLst>
          </p:cNvPr>
          <p:cNvSpPr txBox="1"/>
          <p:nvPr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EE16A874-8402-C886-61E1-E016972B23A4}"/>
              </a:ext>
            </a:extLst>
          </p:cNvPr>
          <p:cNvSpPr/>
          <p:nvPr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D05E4108-F1C4-0DDA-DEB7-8C230018E3F2}"/>
              </a:ext>
            </a:extLst>
          </p:cNvPr>
          <p:cNvSpPr txBox="1"/>
          <p:nvPr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39341E59-1136-6950-A623-B15B3CCE6145}"/>
              </a:ext>
            </a:extLst>
          </p:cNvPr>
          <p:cNvSpPr/>
          <p:nvPr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73B71768-C2C6-D38A-3269-5FBCE50891B9}"/>
              </a:ext>
            </a:extLst>
          </p:cNvPr>
          <p:cNvSpPr txBox="1"/>
          <p:nvPr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3B42DB8D-7571-79DB-5FAF-9A8229817B01}"/>
              </a:ext>
            </a:extLst>
          </p:cNvPr>
          <p:cNvSpPr txBox="1">
            <a:spLocks/>
          </p:cNvSpPr>
          <p:nvPr/>
        </p:nvSpPr>
        <p:spPr bwMode="auto">
          <a:xfrm>
            <a:off x="691369" y="306699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>
                <a:solidFill>
                  <a:srgbClr val="008204"/>
                </a:solidFill>
                <a:latin typeface="Atkinson Hyperlegible"/>
                <a:ea typeface="+mn-ea"/>
                <a:cs typeface="+mn-cs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SCHRITT 1: Vorbereiten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6212A414-9043-794C-B767-FF9587FAA427}"/>
              </a:ext>
            </a:extLst>
          </p:cNvPr>
          <p:cNvSpPr txBox="1">
            <a:spLocks/>
          </p:cNvSpPr>
          <p:nvPr/>
        </p:nvSpPr>
        <p:spPr bwMode="auto">
          <a:xfrm>
            <a:off x="516992" y="3193750"/>
            <a:ext cx="2853928" cy="2787948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600">
                <a:solidFill>
                  <a:schemeClr val="tx1"/>
                </a:solidFill>
                <a:latin typeface="Atkinson Hyperlegible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b="1" dirty="0"/>
              <a:t>Öffne</a:t>
            </a:r>
            <a:r>
              <a:rPr lang="de-DE" dirty="0"/>
              <a:t> das Notizbuch für den Tablet-Kompass in deiner Notizen-App.</a:t>
            </a:r>
          </a:p>
          <a:p>
            <a:pPr>
              <a:defRPr/>
            </a:pPr>
            <a:br>
              <a:rPr lang="de-DE" dirty="0"/>
            </a:br>
            <a:r>
              <a:rPr lang="de-DE" sz="1400" dirty="0"/>
              <a:t>(</a:t>
            </a:r>
            <a:r>
              <a:rPr lang="de-DE" sz="1400" i="1" dirty="0"/>
              <a:t>Hole das Anlegen des Notizbuches nach, falls Abschnitt 2 der Weblektion noch nicht bearbeitet wurde</a:t>
            </a:r>
            <a:r>
              <a:rPr lang="de-DE" sz="1400" dirty="0"/>
              <a:t>.)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F9ABC44F-A0E7-5E5D-E702-29B9A6FC1386}"/>
              </a:ext>
            </a:extLst>
          </p:cNvPr>
          <p:cNvSpPr txBox="1">
            <a:spLocks/>
          </p:cNvSpPr>
          <p:nvPr/>
        </p:nvSpPr>
        <p:spPr bwMode="auto">
          <a:xfrm>
            <a:off x="4881312" y="308685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>
                <a:solidFill>
                  <a:srgbClr val="00AADA"/>
                </a:solidFill>
                <a:latin typeface="Atkinson Hyperlegible"/>
                <a:ea typeface="+mn-ea"/>
                <a:cs typeface="+mn-cs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SCHRITT 2: Notiz mit Lehrkraft erstellen 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8E4C3CBD-A5CA-2F2A-8B8C-B8E8BB639FB0}"/>
              </a:ext>
            </a:extLst>
          </p:cNvPr>
          <p:cNvSpPr txBox="1">
            <a:spLocks/>
          </p:cNvSpPr>
          <p:nvPr/>
        </p:nvSpPr>
        <p:spPr bwMode="auto">
          <a:xfrm>
            <a:off x="4702767" y="3536279"/>
            <a:ext cx="2831440" cy="2445419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600">
                <a:solidFill>
                  <a:schemeClr val="tx1"/>
                </a:solidFill>
                <a:latin typeface="Atkinson Hyperlegible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b="1" dirty="0"/>
              <a:t>Übertrage</a:t>
            </a:r>
            <a:r>
              <a:rPr lang="de-DE" dirty="0"/>
              <a:t> die gemeinsam erarbeiteten Inhalte in deine Notiz und gestalte sie wie besprochen.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b="1" dirty="0"/>
              <a:t>Platziere</a:t>
            </a:r>
            <a:r>
              <a:rPr lang="de-DE" dirty="0"/>
              <a:t> die Screenshots aus der Weblektion.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de-DE" b="1" dirty="0"/>
              <a:t>Markiere</a:t>
            </a:r>
            <a:r>
              <a:rPr lang="de-DE" dirty="0"/>
              <a:t> und </a:t>
            </a:r>
            <a:r>
              <a:rPr lang="de-DE" b="1" dirty="0"/>
              <a:t>ergänze</a:t>
            </a:r>
            <a:r>
              <a:rPr lang="de-DE" dirty="0"/>
              <a:t> die Elemente nach unseren Absprachen. 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C022D3A3-0833-DC10-9C1F-D57BFE704C7F}"/>
              </a:ext>
            </a:extLst>
          </p:cNvPr>
          <p:cNvSpPr txBox="1">
            <a:spLocks/>
          </p:cNvSpPr>
          <p:nvPr/>
        </p:nvSpPr>
        <p:spPr bwMode="auto">
          <a:xfrm>
            <a:off x="9040433" y="3116447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>
                <a:solidFill>
                  <a:srgbClr val="D42C67"/>
                </a:solidFill>
                <a:latin typeface="Atkinson Hyperlegible"/>
                <a:ea typeface="+mn-ea"/>
                <a:cs typeface="+mn-cs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SCHRITT 3: Ergebnis sichern </a:t>
            </a:r>
          </a:p>
        </p:txBody>
      </p:sp>
      <p:sp>
        <p:nvSpPr>
          <p:cNvPr id="22" name="Textplatzhalter 12">
            <a:extLst>
              <a:ext uri="{FF2B5EF4-FFF2-40B4-BE49-F238E27FC236}">
                <a16:creationId xmlns:a16="http://schemas.microsoft.com/office/drawing/2014/main" id="{A8383C83-101F-30D9-C30F-E18FCE9F9871}"/>
              </a:ext>
            </a:extLst>
          </p:cNvPr>
          <p:cNvSpPr txBox="1">
            <a:spLocks/>
          </p:cNvSpPr>
          <p:nvPr/>
        </p:nvSpPr>
        <p:spPr bwMode="auto">
          <a:xfrm>
            <a:off x="8827356" y="2729643"/>
            <a:ext cx="2853928" cy="3252056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600">
                <a:solidFill>
                  <a:schemeClr val="tx1"/>
                </a:solidFill>
                <a:latin typeface="Atkinson Hyperlegible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  <a:defRPr/>
            </a:pPr>
            <a:r>
              <a:rPr lang="de-DE" b="1" dirty="0"/>
              <a:t>Exportiere</a:t>
            </a:r>
            <a:r>
              <a:rPr lang="de-DE" dirty="0"/>
              <a:t> die Seite als PDF</a:t>
            </a:r>
          </a:p>
          <a:p>
            <a:pPr marL="342900" indent="-342900" algn="l">
              <a:buFont typeface="+mj-lt"/>
              <a:buAutoNum type="arabicPeriod"/>
              <a:defRPr/>
            </a:pPr>
            <a:endParaRPr lang="de-DE" dirty="0"/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de-DE" b="1" dirty="0"/>
              <a:t>Speichere </a:t>
            </a:r>
            <a:r>
              <a:rPr lang="de-DE" dirty="0"/>
              <a:t>die Datei im Ordner für digitale Notizen 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A713516A-4862-EA73-55CB-189F1296DB21}"/>
              </a:ext>
            </a:extLst>
          </p:cNvPr>
          <p:cNvSpPr txBox="1">
            <a:spLocks/>
          </p:cNvSpPr>
          <p:nvPr/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60"/>
              </a:lnSpc>
              <a:defRPr/>
            </a:pPr>
            <a:r>
              <a:rPr lang="de-DE" sz="1200" b="1" dirty="0">
                <a:solidFill>
                  <a:srgbClr val="000000"/>
                </a:solidFill>
                <a:ea typeface="Atkinson Hyperlegible Bold"/>
              </a:rPr>
              <a:t>Kapitel 2.3</a:t>
            </a:r>
            <a:r>
              <a:rPr lang="de-DE" sz="1200" dirty="0">
                <a:solidFill>
                  <a:srgbClr val="000000"/>
                </a:solidFill>
                <a:ea typeface="Atkinson Hyperlegible"/>
              </a:rPr>
              <a:t> | Digitale Notizen</a:t>
            </a:r>
            <a:endParaRPr lang="de-DE" dirty="0"/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0CEE8EA6-A8DD-415C-4903-847C85776B49}"/>
              </a:ext>
            </a:extLst>
          </p:cNvPr>
          <p:cNvSpPr txBox="1"/>
          <p:nvPr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71B7E08E-C209-B8FD-B97B-2D25EB684D34}"/>
              </a:ext>
            </a:extLst>
          </p:cNvPr>
          <p:cNvSpPr txBox="1">
            <a:spLocks/>
          </p:cNvSpPr>
          <p:nvPr/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 algn="l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>
                <a:solidFill>
                  <a:schemeClr val="bg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Digitale Notiz zu einem Fachthema  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11957D13-C8B8-6F7E-2724-A09531BD9A4B}"/>
              </a:ext>
            </a:extLst>
          </p:cNvPr>
          <p:cNvSpPr txBox="1">
            <a:spLocks/>
          </p:cNvSpPr>
          <p:nvPr/>
        </p:nvSpPr>
        <p:spPr bwMode="auto">
          <a:xfrm>
            <a:off x="416762" y="2107838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 algn="l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Anwendungsübung 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2A627A87-BA38-4E78-88A4-EFCFAF6ACBC8}"/>
              </a:ext>
            </a:extLst>
          </p:cNvPr>
          <p:cNvSpPr txBox="1">
            <a:spLocks/>
          </p:cNvSpPr>
          <p:nvPr/>
        </p:nvSpPr>
        <p:spPr bwMode="auto">
          <a:xfrm>
            <a:off x="0" y="6241860"/>
            <a:ext cx="12192000" cy="56832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dirty="0"/>
              <a:t>Arbeitszeit:  90 min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B8856726-1259-4702-B1D7-6B765DCFA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31623" y="67235"/>
            <a:ext cx="3234018" cy="21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3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Welche Möglichkeiten bieten digitale Notizen im Vergleich zu Mitschriften auf Papier?</a:t>
            </a:r>
          </a:p>
          <a:p>
            <a:pPr>
              <a:defRPr/>
            </a:pPr>
            <a:endParaRPr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/>
          </p:nvPr>
        </p:nvSpPr>
        <p:spPr bwMode="auto">
          <a:xfrm>
            <a:off x="6134165" y="5618495"/>
            <a:ext cx="909575" cy="589643"/>
          </a:xfrm>
        </p:spPr>
        <p:txBody>
          <a:bodyPr/>
          <a:lstStyle/>
          <a:p>
            <a:pPr>
              <a:defRPr/>
            </a:pPr>
            <a:r>
              <a:rPr lang="de-DE" dirty="0"/>
              <a:t>5</a:t>
            </a:r>
            <a:endParaRPr dirty="0"/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5061899" y="2651654"/>
            <a:ext cx="6474220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Lexend Deca"/>
              <a:cs typeface="Lexend Deca"/>
            </a:endParaRPr>
          </a:p>
        </p:txBody>
      </p:sp>
      <p:sp>
        <p:nvSpPr>
          <p:cNvPr id="34" name="Textfeld 33"/>
          <p:cNvSpPr txBox="1"/>
          <p:nvPr/>
        </p:nvSpPr>
        <p:spPr bwMode="auto">
          <a:xfrm>
            <a:off x="6904237" y="2769553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/>
                </a:solidFill>
                <a:latin typeface="Atkinson Hyperlegible"/>
              </a:rPr>
              <a:t>So funktioniert es</a:t>
            </a:r>
            <a:endParaRPr dirty="0"/>
          </a:p>
        </p:txBody>
      </p:sp>
      <p:sp>
        <p:nvSpPr>
          <p:cNvPr id="35" name="Textfeld 34"/>
          <p:cNvSpPr txBox="1"/>
          <p:nvPr/>
        </p:nvSpPr>
        <p:spPr bwMode="auto">
          <a:xfrm>
            <a:off x="5293025" y="3188607"/>
            <a:ext cx="6243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Öffne die Pinnwand </a:t>
            </a:r>
            <a:r>
              <a:rPr lang="de-DE" dirty="0">
                <a:latin typeface="Lexend Deca"/>
                <a:cs typeface="Lexend Deca"/>
              </a:rPr>
              <a:t>– Nutze dafür den QR-Code links </a:t>
            </a:r>
          </a:p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Minute überlegen </a:t>
            </a:r>
            <a:r>
              <a:rPr lang="de-DE" dirty="0">
                <a:latin typeface="Lexend Deca"/>
                <a:cs typeface="Lexend Deca"/>
              </a:rPr>
              <a:t>– Was kann ein digitales Heft, das mein Papierheft nicht kann?   </a:t>
            </a:r>
            <a:endParaRPr lang="de-DE" dirty="0"/>
          </a:p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Eintragen</a:t>
            </a:r>
            <a:r>
              <a:rPr lang="de-DE" dirty="0">
                <a:latin typeface="Lexend Deca"/>
                <a:cs typeface="Lexend Deca"/>
              </a:rPr>
              <a:t> – Schreibe deinen Beitrag in eine Karte der Pinnwand</a:t>
            </a:r>
          </a:p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Anschauen und ergänzen </a:t>
            </a:r>
            <a:r>
              <a:rPr lang="de-DE" dirty="0">
                <a:latin typeface="Lexend Deca"/>
                <a:cs typeface="Lexend Deca"/>
              </a:rPr>
              <a:t>– Ergänze die Ideen der anderen </a:t>
            </a:r>
            <a:endParaRPr dirty="0"/>
          </a:p>
          <a:p>
            <a:pPr>
              <a:defRPr/>
            </a:pPr>
            <a:r>
              <a:rPr lang="de-DE" b="1" dirty="0">
                <a:latin typeface="Lexend Deca"/>
                <a:cs typeface="Lexend Deca"/>
              </a:rPr>
              <a:t>Was wisst ihr schon? </a:t>
            </a:r>
            <a:r>
              <a:rPr lang="de-DE" dirty="0">
                <a:latin typeface="Lexend Deca"/>
                <a:cs typeface="Lexend Deca"/>
              </a:rPr>
              <a:t>– Keine Abfrage, sondern Ideensammlung  </a:t>
            </a:r>
            <a:endParaRPr dirty="0"/>
          </a:p>
          <a:p>
            <a:pPr>
              <a:defRPr/>
            </a:pPr>
            <a:endParaRPr lang="de-DE" dirty="0">
              <a:latin typeface="Lexend Deca"/>
              <a:cs typeface="Lexend Deca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3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Brainstorming an digitaler Pinnwand  </a:t>
            </a:r>
            <a:endParaRPr dirty="0"/>
          </a:p>
        </p:txBody>
      </p:sp>
      <p:sp>
        <p:nvSpPr>
          <p:cNvPr id="2" name="Abgerundetes Rechteck 32">
            <a:extLst>
              <a:ext uri="{FF2B5EF4-FFF2-40B4-BE49-F238E27FC236}">
                <a16:creationId xmlns:a16="http://schemas.microsoft.com/office/drawing/2014/main" id="{5205F527-5837-4B97-A8F7-E9DC00081931}"/>
              </a:ext>
            </a:extLst>
          </p:cNvPr>
          <p:cNvSpPr/>
          <p:nvPr/>
        </p:nvSpPr>
        <p:spPr bwMode="auto">
          <a:xfrm>
            <a:off x="1570549" y="2640087"/>
            <a:ext cx="2068695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Lexend Deca"/>
              <a:cs typeface="Lexend Deca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04B49E5-3A47-1A6A-D68B-A37C195C57FE}"/>
              </a:ext>
            </a:extLst>
          </p:cNvPr>
          <p:cNvSpPr txBox="1"/>
          <p:nvPr/>
        </p:nvSpPr>
        <p:spPr bwMode="auto">
          <a:xfrm>
            <a:off x="1889027" y="3188607"/>
            <a:ext cx="14317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 i="1" dirty="0">
                <a:latin typeface="Lexend Deca"/>
                <a:cs typeface="Lexend Deca"/>
              </a:rPr>
              <a:t>Fügen Sie hier den QR-Code zur von Ihnen vorbereiteten digitalen Pinnwand ein</a:t>
            </a:r>
            <a:r>
              <a:rPr lang="de-DE" sz="1400" dirty="0">
                <a:latin typeface="Lexend Deca"/>
                <a:cs typeface="Lexend Deca"/>
              </a:rPr>
              <a:t>.</a:t>
            </a:r>
            <a:endParaRPr sz="1400" dirty="0"/>
          </a:p>
          <a:p>
            <a:pPr>
              <a:defRPr/>
            </a:pPr>
            <a:endParaRPr lang="de-DE" dirty="0">
              <a:latin typeface="Lexend Deca"/>
              <a:cs typeface="Lexend Deca"/>
            </a:endParaRP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2F6B326A-00A3-4929-BFC9-5E4500C60474}"/>
              </a:ext>
            </a:extLst>
          </p:cNvPr>
          <p:cNvSpPr txBox="1">
            <a:spLocks/>
          </p:cNvSpPr>
          <p:nvPr/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 defTabSz="914400" ea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>
                <a:solidFill>
                  <a:schemeClr val="tx1"/>
                </a:solidFill>
                <a:latin typeface="Lexend Deca"/>
                <a:ea typeface="+mn-ea"/>
                <a:cs typeface="Lexend Deca"/>
              </a:defRPr>
            </a:lvl1pPr>
            <a:lvl2pPr marL="685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ea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60"/>
              </a:lnSpc>
              <a:defRPr/>
            </a:pPr>
            <a:r>
              <a:rPr lang="de-DE" sz="1200" b="1" dirty="0">
                <a:solidFill>
                  <a:srgbClr val="000000"/>
                </a:solidFill>
                <a:ea typeface="Atkinson Hyperlegible Bold"/>
              </a:rPr>
              <a:t>Kapitel 2.3</a:t>
            </a:r>
            <a:r>
              <a:rPr lang="de-DE" sz="1200" dirty="0">
                <a:solidFill>
                  <a:srgbClr val="000000"/>
                </a:solidFill>
                <a:ea typeface="Atkinson Hyperlegible"/>
              </a:rPr>
              <a:t> | Digitale Notizen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EC60C43-4AEF-43EC-B921-DCACF16B7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731623" y="67235"/>
            <a:ext cx="3234018" cy="21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98284"/>
      </p:ext>
    </p:extLst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579</Words>
  <Application>Microsoft Office PowerPoint</Application>
  <DocSecurity>0</DocSecurity>
  <PresentationFormat>Breitbild</PresentationFormat>
  <Paragraphs>94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Aptos</vt:lpstr>
      <vt:lpstr>Arial</vt:lpstr>
      <vt:lpstr>Atkinson Hyperlegible</vt:lpstr>
      <vt:lpstr>Atkinson Hyperlegible Bold</vt:lpstr>
      <vt:lpstr>Lexend Deca</vt:lpstr>
      <vt:lpstr>KI-Kompass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Nicole Ober</dc:creator>
  <cp:keywords/>
  <dc:description/>
  <cp:lastModifiedBy>Riedl, Sonnja</cp:lastModifiedBy>
  <cp:revision>116</cp:revision>
  <dcterms:created xsi:type="dcterms:W3CDTF">2025-06-17T13:43:22Z</dcterms:created>
  <dcterms:modified xsi:type="dcterms:W3CDTF">2025-09-10T18:36:56Z</dcterms:modified>
  <cp:category/>
  <dc:identifier/>
  <cp:contentStatus/>
  <dc:language/>
  <cp:version/>
</cp:coreProperties>
</file>