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9" r:id="rId2"/>
    <p:sldId id="399" r:id="rId3"/>
    <p:sldId id="411" r:id="rId4"/>
    <p:sldId id="330" r:id="rId5"/>
    <p:sldId id="401" r:id="rId6"/>
    <p:sldId id="402" r:id="rId7"/>
    <p:sldId id="413" r:id="rId8"/>
    <p:sldId id="403" r:id="rId9"/>
    <p:sldId id="40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5"/>
    <p:restoredTop sz="94729"/>
  </p:normalViewPr>
  <p:slideViewPr>
    <p:cSldViewPr snapToGrid="0">
      <p:cViewPr varScale="1">
        <p:scale>
          <a:sx n="111" d="100"/>
          <a:sy n="111" d="100"/>
        </p:scale>
        <p:origin x="4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87740-37B7-774C-9DF5-05619C848EB2}" type="datetimeFigureOut">
              <a:rPr lang="de-DE" smtClean="0"/>
              <a:t>16.04.25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D404D-6257-E743-B73B-F155E30FCCB2}" type="slidenum">
              <a:rPr lang="de-DE" smtClean="0"/>
              <a:t>‹Nr.›</a:t>
            </a:fld>
            <a:endParaRPr lang="de-DE"/>
          </a:p>
        </p:txBody>
      </p:sp>
    </p:spTree>
    <p:extLst>
      <p:ext uri="{BB962C8B-B14F-4D97-AF65-F5344CB8AC3E}">
        <p14:creationId xmlns:p14="http://schemas.microsoft.com/office/powerpoint/2010/main" val="271157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1025-A231-8951-AA21-89630520D823}"/>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C5C87D7F-BE8E-FADD-895A-B63738558BC2}"/>
              </a:ext>
            </a:extLst>
          </p:cNvPr>
          <p:cNvSpPr>
            <a:spLocks noGrp="1" noRot="1" noChangeAspect="1"/>
          </p:cNvSpPr>
          <p:nvPr>
            <p:ph type="sldImg"/>
          </p:nvPr>
        </p:nvSpPr>
        <p:spPr bwMode="auto">
          <a:xfrm>
            <a:off x="381000" y="685800"/>
            <a:ext cx="6096000" cy="3429000"/>
          </a:xfrm>
        </p:spPr>
      </p:sp>
      <p:sp>
        <p:nvSpPr>
          <p:cNvPr id="3" name="Notes Placeholder 2">
            <a:extLst>
              <a:ext uri="{FF2B5EF4-FFF2-40B4-BE49-F238E27FC236}">
                <a16:creationId xmlns:a16="http://schemas.microsoft.com/office/drawing/2014/main" id="{3E142AB9-A266-E11F-5BC7-76910178C367}"/>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114B1D69-283B-DEC9-0F12-7470B817A59F}"/>
              </a:ext>
            </a:extLst>
          </p:cNvPr>
          <p:cNvSpPr>
            <a:spLocks noGrp="1"/>
          </p:cNvSpPr>
          <p:nvPr>
            <p:ph type="sldNum" sz="quarter" idx="10"/>
          </p:nvPr>
        </p:nvSpPr>
        <p:spPr bwMode="auto"/>
        <p:txBody>
          <a:bodyPr/>
          <a:lstStyle/>
          <a:p>
            <a:pPr>
              <a:defRPr/>
            </a:pPr>
            <a:fld id="{91FAED7D-F970-2220-D7DF-F491A3E379E9}" type="slidenum">
              <a:rPr/>
              <a:t>2</a:t>
            </a:fld>
            <a:endParaRPr/>
          </a:p>
        </p:txBody>
      </p:sp>
    </p:spTree>
    <p:extLst>
      <p:ext uri="{BB962C8B-B14F-4D97-AF65-F5344CB8AC3E}">
        <p14:creationId xmlns:p14="http://schemas.microsoft.com/office/powerpoint/2010/main" val="271429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8A334-E9F5-AFBB-36BE-3DE5D1200699}"/>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E3085798-E53E-32B2-9555-5A11547E44F6}"/>
              </a:ext>
            </a:extLst>
          </p:cNvPr>
          <p:cNvSpPr>
            <a:spLocks noGrp="1" noRot="1" noChangeAspect="1"/>
          </p:cNvSpPr>
          <p:nvPr>
            <p:ph type="sldImg"/>
          </p:nvPr>
        </p:nvSpPr>
        <p:spPr bwMode="auto">
          <a:xfrm>
            <a:off x="381000" y="685800"/>
            <a:ext cx="6096000" cy="3429000"/>
          </a:xfrm>
        </p:spPr>
      </p:sp>
      <p:sp>
        <p:nvSpPr>
          <p:cNvPr id="3" name="Notes Placeholder 2">
            <a:extLst>
              <a:ext uri="{FF2B5EF4-FFF2-40B4-BE49-F238E27FC236}">
                <a16:creationId xmlns:a16="http://schemas.microsoft.com/office/drawing/2014/main" id="{F55FF04D-26EB-5479-4123-84219AE8DF34}"/>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5F565A78-3153-7CDE-F259-696BF5DA2154}"/>
              </a:ext>
            </a:extLst>
          </p:cNvPr>
          <p:cNvSpPr>
            <a:spLocks noGrp="1"/>
          </p:cNvSpPr>
          <p:nvPr>
            <p:ph type="sldNum" sz="quarter" idx="10"/>
          </p:nvPr>
        </p:nvSpPr>
        <p:spPr bwMode="auto"/>
        <p:txBody>
          <a:bodyPr/>
          <a:lstStyle/>
          <a:p>
            <a:pPr>
              <a:defRPr/>
            </a:pPr>
            <a:fld id="{91FAED7D-F970-2220-D7DF-F491A3E379E9}" type="slidenum">
              <a:rPr/>
              <a:t>3</a:t>
            </a:fld>
            <a:endParaRPr/>
          </a:p>
        </p:txBody>
      </p:sp>
    </p:spTree>
    <p:extLst>
      <p:ext uri="{BB962C8B-B14F-4D97-AF65-F5344CB8AC3E}">
        <p14:creationId xmlns:p14="http://schemas.microsoft.com/office/powerpoint/2010/main" val="345333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8A06-29B3-BA27-C094-06597E0F3425}"/>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B0B8D973-9502-4FAB-46C0-1E1E88C30B20}"/>
              </a:ext>
            </a:extLst>
          </p:cNvPr>
          <p:cNvSpPr>
            <a:spLocks noGrp="1" noRot="1" noChangeAspect="1"/>
          </p:cNvSpPr>
          <p:nvPr>
            <p:ph type="sldImg"/>
          </p:nvPr>
        </p:nvSpPr>
        <p:spPr bwMode="auto">
          <a:xfrm>
            <a:off x="381000" y="685800"/>
            <a:ext cx="6096000" cy="3429000"/>
          </a:xfrm>
        </p:spPr>
      </p:sp>
      <p:sp>
        <p:nvSpPr>
          <p:cNvPr id="3" name="Notes Placeholder 2">
            <a:extLst>
              <a:ext uri="{FF2B5EF4-FFF2-40B4-BE49-F238E27FC236}">
                <a16:creationId xmlns:a16="http://schemas.microsoft.com/office/drawing/2014/main" id="{A614B7FD-4375-6BE6-BB71-D304A86A4F1F}"/>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3F08FF2D-176B-EFD2-9633-0788B5B4F6D0}"/>
              </a:ext>
            </a:extLst>
          </p:cNvPr>
          <p:cNvSpPr>
            <a:spLocks noGrp="1"/>
          </p:cNvSpPr>
          <p:nvPr>
            <p:ph type="sldNum" sz="quarter" idx="10"/>
          </p:nvPr>
        </p:nvSpPr>
        <p:spPr bwMode="auto"/>
        <p:txBody>
          <a:bodyPr/>
          <a:lstStyle/>
          <a:p>
            <a:pPr>
              <a:defRPr/>
            </a:pPr>
            <a:fld id="{91FAED7D-F970-2220-D7DF-F491A3E379E9}" type="slidenum">
              <a:rPr/>
              <a:t>4</a:t>
            </a:fld>
            <a:endParaRPr/>
          </a:p>
        </p:txBody>
      </p:sp>
    </p:spTree>
    <p:extLst>
      <p:ext uri="{BB962C8B-B14F-4D97-AF65-F5344CB8AC3E}">
        <p14:creationId xmlns:p14="http://schemas.microsoft.com/office/powerpoint/2010/main" val="277056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13356-A7CC-0EA3-032B-E2FCA21068F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DEA679F-D720-455B-00D0-F703FEAFA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82FFBF0-32D9-0B53-D538-83B5C9960385}"/>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5" name="Fußzeilenplatzhalter 4">
            <a:extLst>
              <a:ext uri="{FF2B5EF4-FFF2-40B4-BE49-F238E27FC236}">
                <a16:creationId xmlns:a16="http://schemas.microsoft.com/office/drawing/2014/main" id="{191A060E-BF7B-2967-E631-4642B8C5E8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DCD0876-2235-7A42-2897-2E8F9CCE128F}"/>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233304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EF7AA-9E07-E178-B0DF-0E5C6DB791B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406D64C-59EE-9B5C-4F6E-05023202F37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BD152D-2516-13DD-9FE8-B3807C37F6FB}"/>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5" name="Fußzeilenplatzhalter 4">
            <a:extLst>
              <a:ext uri="{FF2B5EF4-FFF2-40B4-BE49-F238E27FC236}">
                <a16:creationId xmlns:a16="http://schemas.microsoft.com/office/drawing/2014/main" id="{741C3A88-F772-356A-64E6-E015478E653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27C148-8B1E-3F69-A8FF-720B48A03D6B}"/>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88094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5356209-4197-DD01-856E-4702C974061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51F70EC-0027-5921-F29A-3C21B5764F0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99C0EAA-B5DA-C0A6-F93B-A1F4A7D6CC73}"/>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5" name="Fußzeilenplatzhalter 4">
            <a:extLst>
              <a:ext uri="{FF2B5EF4-FFF2-40B4-BE49-F238E27FC236}">
                <a16:creationId xmlns:a16="http://schemas.microsoft.com/office/drawing/2014/main" id="{95FF03B7-EAD0-247D-8679-7C9ADD2F1C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59237C-EAD1-58E5-588E-FDDB404DBB6D}"/>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141020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118" name="Textebene 1…"/>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11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371630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20259-4FE8-E33D-CE01-58813F80536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AD74C8-0FC8-0126-AE13-95A4100DB8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643EA6-EF62-E572-B452-D6EB6834FD3B}"/>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5" name="Fußzeilenplatzhalter 4">
            <a:extLst>
              <a:ext uri="{FF2B5EF4-FFF2-40B4-BE49-F238E27FC236}">
                <a16:creationId xmlns:a16="http://schemas.microsoft.com/office/drawing/2014/main" id="{DC37F93E-1729-F42E-6EE4-1E68E5E8F2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11E375-CA41-7600-008B-0CBF3896E67D}"/>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198264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A37E4-E508-53B2-32CF-26FF5B1F678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B1FC408-3EF2-C655-A7CC-15BFCEB3B2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4B48390-9687-CD2A-9E07-3FD6500DD055}"/>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5" name="Fußzeilenplatzhalter 4">
            <a:extLst>
              <a:ext uri="{FF2B5EF4-FFF2-40B4-BE49-F238E27FC236}">
                <a16:creationId xmlns:a16="http://schemas.microsoft.com/office/drawing/2014/main" id="{9CF017E9-E19B-6765-2A76-1EDB95BEBC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770F33A-C3BB-5CD7-034E-6D1CA2C2C909}"/>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168401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4AF15-4742-41DA-6285-2AB4CFC7F4B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9503BD3-637B-D7AE-61FC-375F9410065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612AB03-3E8A-C021-7F9F-A49DBE3EEC1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107D995-A7CB-17D9-13B7-60D689C62B04}"/>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6" name="Fußzeilenplatzhalter 5">
            <a:extLst>
              <a:ext uri="{FF2B5EF4-FFF2-40B4-BE49-F238E27FC236}">
                <a16:creationId xmlns:a16="http://schemas.microsoft.com/office/drawing/2014/main" id="{AC741CBE-ABCC-6156-CE8F-3E2F85DB116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9796E4E-B737-46AA-BE12-E36E76A10A39}"/>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230646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2836D-DF88-F870-C6EA-885E2CAD7CC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01A64F3-D4AF-5D67-D3A1-F93385CC2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91BBBD9-D8A2-38D0-508D-81DD7BB3D7A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6272C96-217F-A484-D4B6-84E7402CF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A9DCFF6-B4A3-7E75-ECD8-618FD5967BF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233AC86-A198-689C-744C-FEFC3E51E894}"/>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8" name="Fußzeilenplatzhalter 7">
            <a:extLst>
              <a:ext uri="{FF2B5EF4-FFF2-40B4-BE49-F238E27FC236}">
                <a16:creationId xmlns:a16="http://schemas.microsoft.com/office/drawing/2014/main" id="{E2C8FF60-2572-C5F6-AF05-C8C79585C8D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EDCD689-61B7-4280-7A49-7D18E7D296A1}"/>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41735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29C3A-D84D-5B8D-B63B-D5F50291E92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3D3EE68-C937-C0DF-3E87-B20F4DC2CCB3}"/>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4" name="Fußzeilenplatzhalter 3">
            <a:extLst>
              <a:ext uri="{FF2B5EF4-FFF2-40B4-BE49-F238E27FC236}">
                <a16:creationId xmlns:a16="http://schemas.microsoft.com/office/drawing/2014/main" id="{FA952C1F-B6CB-5C56-4F95-C08E4467D9B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7A96C7B-812D-1BB2-3851-0AAF924ADFDB}"/>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13772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DE8DB6-6240-B929-E358-3B49C1E62276}"/>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3" name="Fußzeilenplatzhalter 2">
            <a:extLst>
              <a:ext uri="{FF2B5EF4-FFF2-40B4-BE49-F238E27FC236}">
                <a16:creationId xmlns:a16="http://schemas.microsoft.com/office/drawing/2014/main" id="{6838EF6F-DF7A-622A-3459-7EF34CA5C2F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B0ECA31-0050-566E-E1CA-3D097221D8BA}"/>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378098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50663-3530-E6CC-FF06-D02B5811F3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97B8084-D3A1-AFC7-1CCA-6F3DE0D2F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0BD3E48-7813-E774-22BB-4B79C60F4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867908-3FAE-ED20-0CE6-B4482627209B}"/>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6" name="Fußzeilenplatzhalter 5">
            <a:extLst>
              <a:ext uri="{FF2B5EF4-FFF2-40B4-BE49-F238E27FC236}">
                <a16:creationId xmlns:a16="http://schemas.microsoft.com/office/drawing/2014/main" id="{EE80167C-1598-15B5-6212-D8C41DA9E2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DA3FC4B-74EF-169C-2B8F-6951D28DD96A}"/>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118925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29F18-B5AC-306A-2FC0-7E9060D7C6B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22EBC33-CC57-E203-47E7-6B8E0E8D9A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3899526-512D-B90A-D354-FE38F73AB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D3817E1-B060-4554-1EB9-8D50053C1502}"/>
              </a:ext>
            </a:extLst>
          </p:cNvPr>
          <p:cNvSpPr>
            <a:spLocks noGrp="1"/>
          </p:cNvSpPr>
          <p:nvPr>
            <p:ph type="dt" sz="half" idx="10"/>
          </p:nvPr>
        </p:nvSpPr>
        <p:spPr/>
        <p:txBody>
          <a:bodyPr/>
          <a:lstStyle/>
          <a:p>
            <a:fld id="{4DE2C2B5-CBE7-6741-96BF-513BB1A755D6}" type="datetimeFigureOut">
              <a:rPr lang="de-DE" smtClean="0"/>
              <a:t>16.04.25</a:t>
            </a:fld>
            <a:endParaRPr lang="de-DE"/>
          </a:p>
        </p:txBody>
      </p:sp>
      <p:sp>
        <p:nvSpPr>
          <p:cNvPr id="6" name="Fußzeilenplatzhalter 5">
            <a:extLst>
              <a:ext uri="{FF2B5EF4-FFF2-40B4-BE49-F238E27FC236}">
                <a16:creationId xmlns:a16="http://schemas.microsoft.com/office/drawing/2014/main" id="{5D847809-802C-768A-33AD-3064701C0D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ADE446-A0D4-EB3C-3B97-965B7A158010}"/>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406470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E99CC6A-22B5-ABC5-C350-C8AAA0567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AC8B737-FA1B-8A03-F1A8-30914A5EB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450C99D-64EE-1D26-A419-3676AFD537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E2C2B5-CBE7-6741-96BF-513BB1A755D6}" type="datetimeFigureOut">
              <a:rPr lang="de-DE" smtClean="0"/>
              <a:t>16.04.25</a:t>
            </a:fld>
            <a:endParaRPr lang="de-DE"/>
          </a:p>
        </p:txBody>
      </p:sp>
      <p:sp>
        <p:nvSpPr>
          <p:cNvPr id="5" name="Fußzeilenplatzhalter 4">
            <a:extLst>
              <a:ext uri="{FF2B5EF4-FFF2-40B4-BE49-F238E27FC236}">
                <a16:creationId xmlns:a16="http://schemas.microsoft.com/office/drawing/2014/main" id="{455D0901-8EEE-3B20-ED58-0786705DD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0472AD3C-D56E-C25D-2113-4EF76AE20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0C4DC3-472D-6340-BB05-86539A6C8F04}" type="slidenum">
              <a:rPr lang="de-DE" smtClean="0"/>
              <a:t>‹Nr.›</a:t>
            </a:fld>
            <a:endParaRPr lang="de-DE"/>
          </a:p>
        </p:txBody>
      </p:sp>
    </p:spTree>
    <p:extLst>
      <p:ext uri="{BB962C8B-B14F-4D97-AF65-F5344CB8AC3E}">
        <p14:creationId xmlns:p14="http://schemas.microsoft.com/office/powerpoint/2010/main" val="4206458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E7F5-14B4-3772-8289-AD0388E3FDCA}"/>
            </a:ext>
          </a:extLst>
        </p:cNvPr>
        <p:cNvGrpSpPr/>
        <p:nvPr/>
      </p:nvGrpSpPr>
      <p:grpSpPr>
        <a:xfrm>
          <a:off x="0" y="0"/>
          <a:ext cx="0" cy="0"/>
          <a:chOff x="0" y="0"/>
          <a:chExt cx="0" cy="0"/>
        </a:xfrm>
      </p:grpSpPr>
      <p:sp>
        <p:nvSpPr>
          <p:cNvPr id="171" name="Guter Unterricht">
            <a:extLst>
              <a:ext uri="{FF2B5EF4-FFF2-40B4-BE49-F238E27FC236}">
                <a16:creationId xmlns:a16="http://schemas.microsoft.com/office/drawing/2014/main" id="{D797451C-BB29-4B63-6E7D-6F9C63F80CE0}"/>
              </a:ext>
            </a:extLst>
          </p:cNvPr>
          <p:cNvSpPr txBox="1">
            <a:spLocks noGrp="1"/>
          </p:cNvSpPr>
          <p:nvPr>
            <p:ph type="body" sz="half" idx="1"/>
          </p:nvPr>
        </p:nvSpPr>
        <p:spPr>
          <a:xfrm>
            <a:off x="838200" y="3031922"/>
            <a:ext cx="10985500" cy="1937157"/>
          </a:xfrm>
          <a:prstGeom prst="rect">
            <a:avLst/>
          </a:prstGeom>
        </p:spPr>
        <p:txBody>
          <a:bodyPr/>
          <a:lstStyle/>
          <a:p>
            <a:r>
              <a:rPr lang="de-DE" dirty="0">
                <a:latin typeface="Calibri" panose="020F0502020204030204" pitchFamily="34" charset="0"/>
                <a:cs typeface="Calibri" panose="020F0502020204030204" pitchFamily="34" charset="0"/>
              </a:rPr>
              <a:t>Effektive Klassenführung</a:t>
            </a:r>
            <a:endParaRPr dirty="0">
              <a:latin typeface="Calibri" panose="020F0502020204030204" pitchFamily="34" charset="0"/>
              <a:cs typeface="Calibri" panose="020F0502020204030204" pitchFamily="34" charset="0"/>
            </a:endParaRPr>
          </a:p>
        </p:txBody>
      </p:sp>
      <p:cxnSp>
        <p:nvCxnSpPr>
          <p:cNvPr id="4" name="Gerade Verbindung 3">
            <a:extLst>
              <a:ext uri="{FF2B5EF4-FFF2-40B4-BE49-F238E27FC236}">
                <a16:creationId xmlns:a16="http://schemas.microsoft.com/office/drawing/2014/main" id="{E340C2A6-3D4A-1742-D5B7-77B5592B80A3}"/>
              </a:ext>
            </a:extLst>
          </p:cNvPr>
          <p:cNvCxnSpPr/>
          <p:nvPr/>
        </p:nvCxnSpPr>
        <p:spPr>
          <a:xfrm>
            <a:off x="3547110" y="4600575"/>
            <a:ext cx="509778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Guter Unterricht">
            <a:extLst>
              <a:ext uri="{FF2B5EF4-FFF2-40B4-BE49-F238E27FC236}">
                <a16:creationId xmlns:a16="http://schemas.microsoft.com/office/drawing/2014/main" id="{D9320B51-85F6-6B53-D164-FDECFE9F06F6}"/>
              </a:ext>
            </a:extLst>
          </p:cNvPr>
          <p:cNvSpPr txBox="1">
            <a:spLocks/>
          </p:cNvSpPr>
          <p:nvPr/>
        </p:nvSpPr>
        <p:spPr>
          <a:xfrm>
            <a:off x="749300" y="4340022"/>
            <a:ext cx="10985500" cy="1937157"/>
          </a:xfrm>
          <a:prstGeom prst="rect">
            <a:avLst/>
          </a:prstGeom>
        </p:spPr>
        <p:txBody>
          <a:bodyPr vert="horz" lIns="91440" tIns="45720" rIns="91440" bIns="45720" rtlCol="0" anchor="ctr">
            <a:normAutofit/>
          </a:bodyPr>
          <a:lstStyle>
            <a:lvl1pPr marL="0" indent="0" algn="ctr" defTabSz="914400" rtl="0" eaLnBrk="1" latinLnBrk="0" hangingPunct="1">
              <a:lnSpc>
                <a:spcPct val="80000"/>
              </a:lnSpc>
              <a:spcBef>
                <a:spcPts val="0"/>
              </a:spcBef>
              <a:buSzTx/>
              <a:buFont typeface="Arial" panose="020B0604020202020204" pitchFamily="34" charset="0"/>
              <a:buNone/>
              <a:defRPr sz="5800" kern="1200" spc="-116">
                <a:solidFill>
                  <a:schemeClr val="tx1"/>
                </a:solidFill>
                <a:latin typeface="Helvetica Neue Medium"/>
                <a:ea typeface="Helvetica Neue Medium"/>
                <a:cs typeface="Helvetica Neue Medium"/>
                <a:sym typeface="Helvetica Neue Medium"/>
              </a:defRPr>
            </a:lvl1pPr>
            <a:lvl2pPr marL="0" indent="228600" algn="ctr" defTabSz="914400" rtl="0" eaLnBrk="1" latinLnBrk="0" hangingPunct="1">
              <a:lnSpc>
                <a:spcPct val="80000"/>
              </a:lnSpc>
              <a:spcBef>
                <a:spcPts val="0"/>
              </a:spcBef>
              <a:buSzTx/>
              <a:buFont typeface="Arial" panose="020B0604020202020204" pitchFamily="34" charset="0"/>
              <a:buNone/>
              <a:defRPr sz="5800" kern="1200" spc="-116">
                <a:solidFill>
                  <a:schemeClr val="tx1"/>
                </a:solidFill>
                <a:latin typeface="Helvetica Neue Medium"/>
                <a:ea typeface="Helvetica Neue Medium"/>
                <a:cs typeface="Helvetica Neue Medium"/>
                <a:sym typeface="Helvetica Neue Medium"/>
              </a:defRPr>
            </a:lvl2pPr>
            <a:lvl3pPr marL="0" indent="457200" algn="ctr" defTabSz="914400" rtl="0" eaLnBrk="1" latinLnBrk="0" hangingPunct="1">
              <a:lnSpc>
                <a:spcPct val="80000"/>
              </a:lnSpc>
              <a:spcBef>
                <a:spcPts val="0"/>
              </a:spcBef>
              <a:buSzTx/>
              <a:buFont typeface="Arial" panose="020B0604020202020204" pitchFamily="34" charset="0"/>
              <a:buNone/>
              <a:defRPr sz="5800" kern="1200" spc="-116">
                <a:solidFill>
                  <a:schemeClr val="tx1"/>
                </a:solidFill>
                <a:latin typeface="Helvetica Neue Medium"/>
                <a:ea typeface="Helvetica Neue Medium"/>
                <a:cs typeface="Helvetica Neue Medium"/>
                <a:sym typeface="Helvetica Neue Medium"/>
              </a:defRPr>
            </a:lvl3pPr>
            <a:lvl4pPr marL="0" indent="685800" algn="ctr" defTabSz="914400" rtl="0" eaLnBrk="1" latinLnBrk="0" hangingPunct="1">
              <a:lnSpc>
                <a:spcPct val="80000"/>
              </a:lnSpc>
              <a:spcBef>
                <a:spcPts val="0"/>
              </a:spcBef>
              <a:buSzTx/>
              <a:buFont typeface="Arial" panose="020B0604020202020204" pitchFamily="34" charset="0"/>
              <a:buNone/>
              <a:defRPr sz="5800" kern="1200" spc="-116">
                <a:solidFill>
                  <a:schemeClr val="tx1"/>
                </a:solidFill>
                <a:latin typeface="Helvetica Neue Medium"/>
                <a:ea typeface="Helvetica Neue Medium"/>
                <a:cs typeface="Helvetica Neue Medium"/>
                <a:sym typeface="Helvetica Neue Medium"/>
              </a:defRPr>
            </a:lvl4pPr>
            <a:lvl5pPr marL="0" indent="914400" algn="ctr" defTabSz="914400" rtl="0" eaLnBrk="1" latinLnBrk="0" hangingPunct="1">
              <a:lnSpc>
                <a:spcPct val="80000"/>
              </a:lnSpc>
              <a:spcBef>
                <a:spcPts val="0"/>
              </a:spcBef>
              <a:buSzTx/>
              <a:buFont typeface="Arial" panose="020B0604020202020204" pitchFamily="34" charset="0"/>
              <a:buNone/>
              <a:defRPr sz="5800" kern="1200" spc="-116">
                <a:solidFill>
                  <a:schemeClr val="tx1"/>
                </a:solidFill>
                <a:latin typeface="Helvetica Neue Medium"/>
                <a:ea typeface="Helvetica Neue Medium"/>
                <a:cs typeface="Helvetica Neue Medium"/>
                <a:sym typeface="Helvetica Neue Medium"/>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latin typeface="Calibri" panose="020F0502020204030204" pitchFamily="34" charset="0"/>
                <a:cs typeface="Calibri" panose="020F0502020204030204" pitchFamily="34" charset="0"/>
              </a:rPr>
              <a:t>als Grundlage für einen lernwirksamen Unterricht</a:t>
            </a:r>
          </a:p>
        </p:txBody>
      </p:sp>
    </p:spTree>
    <p:extLst>
      <p:ext uri="{BB962C8B-B14F-4D97-AF65-F5344CB8AC3E}">
        <p14:creationId xmlns:p14="http://schemas.microsoft.com/office/powerpoint/2010/main" val="35396446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23DC9AA-EDAC-F16C-A6FE-7BAAA450A3B8}"/>
            </a:ext>
          </a:extLst>
        </p:cNvPr>
        <p:cNvGrpSpPr/>
        <p:nvPr/>
      </p:nvGrpSpPr>
      <p:grpSpPr bwMode="auto">
        <a:xfrm>
          <a:off x="0" y="0"/>
          <a:ext cx="0" cy="0"/>
          <a:chOff x="0" y="0"/>
          <a:chExt cx="0" cy="0"/>
        </a:xfrm>
      </p:grpSpPr>
      <p:sp>
        <p:nvSpPr>
          <p:cNvPr id="1031" name="Rectangle 1030">
            <a:extLst>
              <a:ext uri="{FF2B5EF4-FFF2-40B4-BE49-F238E27FC236}">
                <a16:creationId xmlns:a16="http://schemas.microsoft.com/office/drawing/2014/main" id="{AF2554CF-E092-08F1-0E36-99D584A9D5B0}"/>
              </a:ext>
            </a:extLst>
          </p:cNvPr>
          <p:cNvSpPr>
            <a:spLocks noGrp="1" noRot="1" noChangeAspect="1" noMove="1" noResize="1" noEditPoints="1" noAdjustHandles="1" noChangeArrowheads="1" noChangeShapeType="1" noTextEdit="1"/>
          </p:cNvSpPr>
          <p:nvPr/>
        </p:nvSpPr>
        <p:spPr bwMode="auto">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33" name="Rectangle 1032">
            <a:extLst>
              <a:ext uri="{FF2B5EF4-FFF2-40B4-BE49-F238E27FC236}">
                <a16:creationId xmlns:a16="http://schemas.microsoft.com/office/drawing/2014/main" id="{AC1B30B0-A206-B628-D3B6-21D1F4CF478C}"/>
              </a:ext>
            </a:extLst>
          </p:cNvPr>
          <p:cNvSpPr>
            <a:spLocks noGrp="1" noRot="1" noChangeAspect="1" noMove="1" noResize="1" noEditPoints="1" noAdjustHandles="1" noChangeArrowheads="1" noChangeShapeType="1" noTextEdit="1"/>
          </p:cNvSpPr>
          <p:nvPr/>
        </p:nvSpPr>
        <p:spPr bwMode="auto">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useBgFill="1">
        <p:nvSpPr>
          <p:cNvPr id="1035" name="Rectangle 1034">
            <a:extLst>
              <a:ext uri="{FF2B5EF4-FFF2-40B4-BE49-F238E27FC236}">
                <a16:creationId xmlns:a16="http://schemas.microsoft.com/office/drawing/2014/main" id="{35CF489C-CA40-43D0-7A92-3545A94608C9}"/>
              </a:ext>
            </a:extLst>
          </p:cNvPr>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pic>
        <p:nvPicPr>
          <p:cNvPr id="1026" name="Picture 2">
            <a:extLst>
              <a:ext uri="{FF2B5EF4-FFF2-40B4-BE49-F238E27FC236}">
                <a16:creationId xmlns:a16="http://schemas.microsoft.com/office/drawing/2014/main" id="{3E4F0BFC-803E-ECEF-05C5-5E0FBBA174BC}"/>
              </a:ext>
            </a:extLst>
          </p:cNvPr>
          <p:cNvPicPr>
            <a:picLocks noGrp="1" noChangeAspect="1" noChangeArrowheads="1"/>
          </p:cNvPicPr>
          <p:nvPr>
            <p:ph idx="1"/>
          </p:nvPr>
        </p:nvPicPr>
        <p:blipFill>
          <a:blip r:embed="rId3"/>
          <a:srcRect l="17404" r="12473" b="7452"/>
          <a:stretch/>
        </p:blipFill>
        <p:spPr bwMode="auto">
          <a:xfrm>
            <a:off x="0" y="0"/>
            <a:ext cx="8751115" cy="6858000"/>
          </a:xfrm>
          <a:prstGeom prst="rect">
            <a:avLst/>
          </a:prstGeom>
          <a:noFill/>
        </p:spPr>
      </p:pic>
      <p:sp>
        <p:nvSpPr>
          <p:cNvPr id="1037" name="Rectangle 1036">
            <a:extLst>
              <a:ext uri="{FF2B5EF4-FFF2-40B4-BE49-F238E27FC236}">
                <a16:creationId xmlns:a16="http://schemas.microsoft.com/office/drawing/2014/main" id="{7732B40E-7959-1722-B2C9-4DFA826B8C6B}"/>
              </a:ext>
            </a:extLst>
          </p:cNvPr>
          <p:cNvSpPr>
            <a:spLocks noGrp="1" noRot="1" noChangeAspect="1" noMove="1" noResize="1" noEditPoints="1" noAdjustHandles="1" noChangeArrowheads="1" noChangeShapeType="1" noTextEdit="1"/>
          </p:cNvSpPr>
          <p:nvPr/>
        </p:nvSpPr>
        <p:spPr bwMode="auto">
          <a:xfrm flipH="1">
            <a:off x="3711653" y="0"/>
            <a:ext cx="8480347"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2" name="Titel 1">
            <a:extLst>
              <a:ext uri="{FF2B5EF4-FFF2-40B4-BE49-F238E27FC236}">
                <a16:creationId xmlns:a16="http://schemas.microsoft.com/office/drawing/2014/main" id="{0D3C55DD-7FD5-0650-4759-466EC5C829A8}"/>
              </a:ext>
            </a:extLst>
          </p:cNvPr>
          <p:cNvSpPr>
            <a:spLocks noGrp="1"/>
          </p:cNvSpPr>
          <p:nvPr>
            <p:ph type="title"/>
          </p:nvPr>
        </p:nvSpPr>
        <p:spPr bwMode="auto">
          <a:xfrm>
            <a:off x="7848600" y="1122363"/>
            <a:ext cx="4023360" cy="3204134"/>
          </a:xfrm>
        </p:spPr>
        <p:txBody>
          <a:bodyPr vert="horz" lIns="91440" tIns="45720" rIns="91440" bIns="45720" rtlCol="0" anchor="b">
            <a:normAutofit fontScale="90000"/>
          </a:bodyPr>
          <a:lstStyle/>
          <a:p>
            <a:pPr algn="l"/>
            <a:br>
              <a:rPr lang="de-DE" sz="1100" dirty="0"/>
            </a:br>
            <a:br>
              <a:rPr lang="de-DE" sz="2400" dirty="0"/>
            </a:br>
            <a:r>
              <a:rPr lang="de-DE" sz="2400" dirty="0">
                <a:latin typeface="Calibri" panose="020F0502020204030204" pitchFamily="34" charset="0"/>
                <a:cs typeface="Calibri" panose="020F0502020204030204" pitchFamily="34" charset="0"/>
              </a:rPr>
              <a:t>„Werfen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a:t>
            </a:r>
          </a:p>
        </p:txBody>
      </p:sp>
      <p:sp>
        <p:nvSpPr>
          <p:cNvPr id="1041" name="Rectangle 1040">
            <a:extLst>
              <a:ext uri="{FF2B5EF4-FFF2-40B4-BE49-F238E27FC236}">
                <a16:creationId xmlns:a16="http://schemas.microsoft.com/office/drawing/2014/main" id="{4820B1C9-F40C-6A40-442E-6B834F5B2009}"/>
              </a:ext>
            </a:extLst>
          </p:cNvPr>
          <p:cNvSpPr>
            <a:spLocks noGrp="1" noRot="1" noChangeAspect="1" noMove="1" noResize="1" noEditPoints="1" noAdjustHandles="1" noChangeArrowheads="1" noChangeShapeType="1" noTextEdit="1"/>
          </p:cNvSpPr>
          <p:nvPr/>
        </p:nvSpPr>
        <p:spPr bwMode="auto">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402369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3033EC0-7669-8322-32D2-D6598FB1DC4B}"/>
            </a:ext>
          </a:extLst>
        </p:cNvPr>
        <p:cNvGrpSpPr/>
        <p:nvPr/>
      </p:nvGrpSpPr>
      <p:grpSpPr bwMode="auto">
        <a:xfrm>
          <a:off x="0" y="0"/>
          <a:ext cx="0" cy="0"/>
          <a:chOff x="0" y="0"/>
          <a:chExt cx="0" cy="0"/>
        </a:xfrm>
      </p:grpSpPr>
      <p:sp>
        <p:nvSpPr>
          <p:cNvPr id="1031" name="Rectangle 1030">
            <a:extLst>
              <a:ext uri="{FF2B5EF4-FFF2-40B4-BE49-F238E27FC236}">
                <a16:creationId xmlns:a16="http://schemas.microsoft.com/office/drawing/2014/main" id="{2EC97F29-7775-FCE2-6896-8EE9F693BB33}"/>
              </a:ext>
            </a:extLst>
          </p:cNvPr>
          <p:cNvSpPr>
            <a:spLocks noGrp="1" noRot="1" noChangeAspect="1" noMove="1" noResize="1" noEditPoints="1" noAdjustHandles="1" noChangeArrowheads="1" noChangeShapeType="1" noTextEdit="1"/>
          </p:cNvSpPr>
          <p:nvPr/>
        </p:nvSpPr>
        <p:spPr bwMode="auto">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33" name="Rectangle 1032">
            <a:extLst>
              <a:ext uri="{FF2B5EF4-FFF2-40B4-BE49-F238E27FC236}">
                <a16:creationId xmlns:a16="http://schemas.microsoft.com/office/drawing/2014/main" id="{BE4E2C91-5E17-40B5-F7C6-95BCBACF188C}"/>
              </a:ext>
            </a:extLst>
          </p:cNvPr>
          <p:cNvSpPr>
            <a:spLocks noGrp="1" noRot="1" noChangeAspect="1" noMove="1" noResize="1" noEditPoints="1" noAdjustHandles="1" noChangeArrowheads="1" noChangeShapeType="1" noTextEdit="1"/>
          </p:cNvSpPr>
          <p:nvPr/>
        </p:nvSpPr>
        <p:spPr bwMode="auto">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useBgFill="1">
        <p:nvSpPr>
          <p:cNvPr id="1035" name="Rectangle 1034">
            <a:extLst>
              <a:ext uri="{FF2B5EF4-FFF2-40B4-BE49-F238E27FC236}">
                <a16:creationId xmlns:a16="http://schemas.microsoft.com/office/drawing/2014/main" id="{0D4B31D0-225D-87BF-6210-B7B5DDB2498C}"/>
              </a:ext>
            </a:extLst>
          </p:cNvPr>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pic>
        <p:nvPicPr>
          <p:cNvPr id="1026" name="Picture 2">
            <a:extLst>
              <a:ext uri="{FF2B5EF4-FFF2-40B4-BE49-F238E27FC236}">
                <a16:creationId xmlns:a16="http://schemas.microsoft.com/office/drawing/2014/main" id="{F1F3F1E1-6A81-0E92-27DE-1F1456F0244A}"/>
              </a:ext>
            </a:extLst>
          </p:cNvPr>
          <p:cNvPicPr>
            <a:picLocks noGrp="1" noChangeAspect="1" noChangeArrowheads="1"/>
          </p:cNvPicPr>
          <p:nvPr>
            <p:ph idx="1"/>
          </p:nvPr>
        </p:nvPicPr>
        <p:blipFill>
          <a:blip r:embed="rId3"/>
          <a:srcRect l="17404" r="12473" b="7452"/>
          <a:stretch/>
        </p:blipFill>
        <p:spPr bwMode="auto">
          <a:xfrm>
            <a:off x="0" y="0"/>
            <a:ext cx="8751115" cy="6858000"/>
          </a:xfrm>
          <a:prstGeom prst="rect">
            <a:avLst/>
          </a:prstGeom>
          <a:noFill/>
        </p:spPr>
      </p:pic>
      <p:sp>
        <p:nvSpPr>
          <p:cNvPr id="1037" name="Rectangle 1036">
            <a:extLst>
              <a:ext uri="{FF2B5EF4-FFF2-40B4-BE49-F238E27FC236}">
                <a16:creationId xmlns:a16="http://schemas.microsoft.com/office/drawing/2014/main" id="{EF0D4464-362E-0001-0287-CEAC5CA9DB9F}"/>
              </a:ext>
            </a:extLst>
          </p:cNvPr>
          <p:cNvSpPr>
            <a:spLocks noGrp="1" noRot="1" noChangeAspect="1" noMove="1" noResize="1" noEditPoints="1" noAdjustHandles="1" noChangeArrowheads="1" noChangeShapeType="1" noTextEdit="1"/>
          </p:cNvSpPr>
          <p:nvPr/>
        </p:nvSpPr>
        <p:spPr bwMode="auto">
          <a:xfrm flipH="1">
            <a:off x="3711653" y="0"/>
            <a:ext cx="8480347"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2" name="Titel 1">
            <a:extLst>
              <a:ext uri="{FF2B5EF4-FFF2-40B4-BE49-F238E27FC236}">
                <a16:creationId xmlns:a16="http://schemas.microsoft.com/office/drawing/2014/main" id="{BD0B62AD-AC15-AD31-E365-C5FBEEEA42BD}"/>
              </a:ext>
            </a:extLst>
          </p:cNvPr>
          <p:cNvSpPr>
            <a:spLocks noGrp="1"/>
          </p:cNvSpPr>
          <p:nvPr>
            <p:ph type="title"/>
          </p:nvPr>
        </p:nvSpPr>
        <p:spPr bwMode="auto">
          <a:xfrm>
            <a:off x="7848600" y="1122363"/>
            <a:ext cx="4023360" cy="3204134"/>
          </a:xfrm>
        </p:spPr>
        <p:txBody>
          <a:bodyPr vert="horz" lIns="91440" tIns="45720" rIns="91440" bIns="45720" rtlCol="0" anchor="b">
            <a:normAutofit fontScale="90000"/>
          </a:bodyPr>
          <a:lstStyle/>
          <a:p>
            <a:pPr algn="l"/>
            <a:br>
              <a:rPr lang="de-DE" sz="1100" dirty="0"/>
            </a:br>
            <a:br>
              <a:rPr lang="de-DE" sz="2400" dirty="0"/>
            </a:br>
            <a:r>
              <a:rPr lang="de-DE" sz="2400" dirty="0"/>
              <a:t>Potential: </a:t>
            </a:r>
            <a:br>
              <a:rPr lang="de-DE" sz="2400" dirty="0"/>
            </a:br>
            <a:r>
              <a:rPr lang="de-DE" sz="2400" dirty="0">
                <a:latin typeface="Calibri" panose="020F0502020204030204" pitchFamily="34" charset="0"/>
                <a:cs typeface="Calibri" panose="020F0502020204030204" pitchFamily="34" charset="0"/>
              </a:rPr>
              <a:t>„Werfen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a:t>
            </a:r>
          </a:p>
        </p:txBody>
      </p:sp>
      <p:sp>
        <p:nvSpPr>
          <p:cNvPr id="1041" name="Rectangle 1040">
            <a:extLst>
              <a:ext uri="{FF2B5EF4-FFF2-40B4-BE49-F238E27FC236}">
                <a16:creationId xmlns:a16="http://schemas.microsoft.com/office/drawing/2014/main" id="{0433C437-41B5-6976-51FE-0EF4D8EF40D4}"/>
              </a:ext>
            </a:extLst>
          </p:cNvPr>
          <p:cNvSpPr>
            <a:spLocks noGrp="1" noRot="1" noChangeAspect="1" noMove="1" noResize="1" noEditPoints="1" noAdjustHandles="1" noChangeArrowheads="1" noChangeShapeType="1" noTextEdit="1"/>
          </p:cNvSpPr>
          <p:nvPr/>
        </p:nvSpPr>
        <p:spPr bwMode="auto">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 name="Titel 1">
            <a:extLst>
              <a:ext uri="{FF2B5EF4-FFF2-40B4-BE49-F238E27FC236}">
                <a16:creationId xmlns:a16="http://schemas.microsoft.com/office/drawing/2014/main" id="{32640E48-065F-585F-DB92-C4D5286A4233}"/>
              </a:ext>
            </a:extLst>
          </p:cNvPr>
          <p:cNvSpPr txBox="1">
            <a:spLocks/>
          </p:cNvSpPr>
          <p:nvPr/>
        </p:nvSpPr>
        <p:spPr bwMode="auto">
          <a:xfrm>
            <a:off x="7848600" y="3653856"/>
            <a:ext cx="4023360" cy="32041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300" i="1" dirty="0">
                <a:latin typeface="Calibri" panose="020F0502020204030204" pitchFamily="34" charset="0"/>
                <a:cs typeface="Calibri" panose="020F0502020204030204" pitchFamily="34" charset="0"/>
              </a:rPr>
              <a:t>Herausforderungen:</a:t>
            </a:r>
          </a:p>
          <a:p>
            <a:pPr marL="171450" indent="-171450">
              <a:buFont typeface="Arial" panose="020B0604020202020204" pitchFamily="34" charset="0"/>
              <a:buChar char="•"/>
            </a:pPr>
            <a:r>
              <a:rPr lang="de-DE" sz="2300" i="1" dirty="0">
                <a:latin typeface="Calibri" panose="020F0502020204030204" pitchFamily="34" charset="0"/>
                <a:cs typeface="Calibri" panose="020F0502020204030204" pitchFamily="34" charset="0"/>
              </a:rPr>
              <a:t>Aufmerksamkeitsbindung durch die Lehrkraft</a:t>
            </a:r>
          </a:p>
          <a:p>
            <a:pPr marL="171450" indent="-171450">
              <a:buFont typeface="Arial" panose="020B0604020202020204" pitchFamily="34" charset="0"/>
              <a:buChar char="•"/>
            </a:pPr>
            <a:r>
              <a:rPr lang="de-DE" sz="2300" i="1" dirty="0">
                <a:latin typeface="Calibri" panose="020F0502020204030204" pitchFamily="34" charset="0"/>
                <a:cs typeface="Calibri" panose="020F0502020204030204" pitchFamily="34" charset="0"/>
              </a:rPr>
              <a:t>Ablenkung der Schülerinnen und Schüler</a:t>
            </a:r>
          </a:p>
          <a:p>
            <a:pPr marL="171450" indent="-171450">
              <a:buFont typeface="Arial" panose="020B0604020202020204" pitchFamily="34" charset="0"/>
              <a:buChar char="•"/>
            </a:pPr>
            <a:r>
              <a:rPr lang="de-DE" sz="2300" i="1" dirty="0">
                <a:latin typeface="Calibri" panose="020F0502020204030204" pitchFamily="34" charset="0"/>
                <a:cs typeface="Calibri" panose="020F0502020204030204" pitchFamily="34" charset="0"/>
              </a:rPr>
              <a:t>Technische Schwierigkeiten</a:t>
            </a:r>
          </a:p>
          <a:p>
            <a:endParaRPr lang="de-D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797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1258226-F0C3-D524-DB2A-1CD3A15380FF}"/>
            </a:ext>
          </a:extLst>
        </p:cNvPr>
        <p:cNvGrpSpPr/>
        <p:nvPr/>
      </p:nvGrpSpPr>
      <p:grpSpPr bwMode="auto">
        <a:xfrm>
          <a:off x="0" y="0"/>
          <a:ext cx="0" cy="0"/>
          <a:chOff x="0" y="0"/>
          <a:chExt cx="0" cy="0"/>
        </a:xfrm>
      </p:grpSpPr>
      <p:sp>
        <p:nvSpPr>
          <p:cNvPr id="1031" name="Rectangle 1030">
            <a:extLst>
              <a:ext uri="{FF2B5EF4-FFF2-40B4-BE49-F238E27FC236}">
                <a16:creationId xmlns:a16="http://schemas.microsoft.com/office/drawing/2014/main" id="{0127C155-9343-82B5-E0D4-F154C9710F52}"/>
              </a:ext>
            </a:extLst>
          </p:cNvPr>
          <p:cNvSpPr>
            <a:spLocks noGrp="1" noRot="1" noChangeAspect="1" noMove="1" noResize="1" noEditPoints="1" noAdjustHandles="1" noChangeArrowheads="1" noChangeShapeType="1" noTextEdit="1"/>
          </p:cNvSpPr>
          <p:nvPr/>
        </p:nvSpPr>
        <p:spPr bwMode="auto">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33" name="Rectangle 1032">
            <a:extLst>
              <a:ext uri="{FF2B5EF4-FFF2-40B4-BE49-F238E27FC236}">
                <a16:creationId xmlns:a16="http://schemas.microsoft.com/office/drawing/2014/main" id="{8E22B9D9-B1EA-E8F4-151B-E1CDA395F04B}"/>
              </a:ext>
            </a:extLst>
          </p:cNvPr>
          <p:cNvSpPr>
            <a:spLocks noGrp="1" noRot="1" noChangeAspect="1" noMove="1" noResize="1" noEditPoints="1" noAdjustHandles="1" noChangeArrowheads="1" noChangeShapeType="1" noTextEdit="1"/>
          </p:cNvSpPr>
          <p:nvPr/>
        </p:nvSpPr>
        <p:spPr bwMode="auto">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useBgFill="1">
        <p:nvSpPr>
          <p:cNvPr id="1035" name="Rectangle 1034">
            <a:extLst>
              <a:ext uri="{FF2B5EF4-FFF2-40B4-BE49-F238E27FC236}">
                <a16:creationId xmlns:a16="http://schemas.microsoft.com/office/drawing/2014/main" id="{8BF80A33-420B-D4E8-6FE7-099A747B5D4E}"/>
              </a:ext>
            </a:extLst>
          </p:cNvPr>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1037" name="Rectangle 1036">
            <a:extLst>
              <a:ext uri="{FF2B5EF4-FFF2-40B4-BE49-F238E27FC236}">
                <a16:creationId xmlns:a16="http://schemas.microsoft.com/office/drawing/2014/main" id="{4765ED1B-3CF9-77B0-2309-7A1612D64941}"/>
              </a:ext>
            </a:extLst>
          </p:cNvPr>
          <p:cNvSpPr>
            <a:spLocks noGrp="1" noRot="1" noChangeAspect="1" noMove="1" noResize="1" noEditPoints="1" noAdjustHandles="1" noChangeArrowheads="1" noChangeShapeType="1" noTextEdit="1"/>
          </p:cNvSpPr>
          <p:nvPr/>
        </p:nvSpPr>
        <p:spPr bwMode="auto">
          <a:xfrm flipH="1">
            <a:off x="3711653" y="0"/>
            <a:ext cx="8480347"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2" name="Titel 1">
            <a:extLst>
              <a:ext uri="{FF2B5EF4-FFF2-40B4-BE49-F238E27FC236}">
                <a16:creationId xmlns:a16="http://schemas.microsoft.com/office/drawing/2014/main" id="{7F230676-B6FE-0664-E4EA-C3918132F6D8}"/>
              </a:ext>
            </a:extLst>
          </p:cNvPr>
          <p:cNvSpPr>
            <a:spLocks noGrp="1"/>
          </p:cNvSpPr>
          <p:nvPr>
            <p:ph type="title"/>
          </p:nvPr>
        </p:nvSpPr>
        <p:spPr bwMode="auto">
          <a:xfrm>
            <a:off x="7817047" y="2715153"/>
            <a:ext cx="4023360" cy="3204134"/>
          </a:xfrm>
        </p:spPr>
        <p:txBody>
          <a:bodyPr vert="horz" lIns="91440" tIns="45720" rIns="91440" bIns="45720" rtlCol="0" anchor="b">
            <a:normAutofit/>
          </a:bodyPr>
          <a:lstStyle/>
          <a:p>
            <a:pPr>
              <a:defRPr/>
            </a:pPr>
            <a:r>
              <a:rPr lang="de-DE" sz="2400" dirty="0">
                <a:latin typeface="Calibri" panose="020F0502020204030204" pitchFamily="34" charset="0"/>
                <a:cs typeface="Calibri" panose="020F0502020204030204" pitchFamily="34" charset="0"/>
              </a:rPr>
              <a:t>Effektive Klassenführung als Grundlage eines lernwirksamen Unterrichts</a:t>
            </a:r>
          </a:p>
        </p:txBody>
      </p:sp>
      <p:sp>
        <p:nvSpPr>
          <p:cNvPr id="1041" name="Rectangle 1040">
            <a:extLst>
              <a:ext uri="{FF2B5EF4-FFF2-40B4-BE49-F238E27FC236}">
                <a16:creationId xmlns:a16="http://schemas.microsoft.com/office/drawing/2014/main" id="{E88946AE-5FF7-2234-4E5A-B6ED836951FF}"/>
              </a:ext>
            </a:extLst>
          </p:cNvPr>
          <p:cNvSpPr>
            <a:spLocks noGrp="1" noRot="1" noChangeAspect="1" noMove="1" noResize="1" noEditPoints="1" noAdjustHandles="1" noChangeArrowheads="1" noChangeShapeType="1" noTextEdit="1"/>
          </p:cNvSpPr>
          <p:nvPr/>
        </p:nvSpPr>
        <p:spPr bwMode="auto">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8" name="Grafik 7" descr="Ein Bild, das Text, Screenshot enthält.&#10;&#10;KI-generierte Inhalte können fehlerhaft sein.">
            <a:extLst>
              <a:ext uri="{FF2B5EF4-FFF2-40B4-BE49-F238E27FC236}">
                <a16:creationId xmlns:a16="http://schemas.microsoft.com/office/drawing/2014/main" id="{86A5F731-3526-8599-D280-EE65EFA6C2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145" b="98551" l="2754" r="99807">
                        <a14:foregroundMark x1="41304" y1="83841" x2="47778" y2="92101"/>
                        <a14:foregroundMark x1="47778" y1="92101" x2="53285" y2="93406"/>
                        <a14:foregroundMark x1="53285" y1="93406" x2="63382" y2="86594"/>
                        <a14:foregroundMark x1="90097" y1="52826" x2="94831" y2="57536"/>
                        <a14:foregroundMark x1="94831" y1="57536" x2="89324" y2="58478"/>
                        <a14:foregroundMark x1="89324" y1="58478" x2="90386" y2="53261"/>
                        <a14:foregroundMark x1="94155" y1="55652" x2="93865" y2="58478"/>
                        <a14:foregroundMark x1="4203" y1="57826" x2="9420" y2="60797"/>
                        <a14:foregroundMark x1="9420" y1="60797" x2="6618" y2="55870"/>
                        <a14:foregroundMark x1="33913" y1="61304" x2="34783" y2="60652"/>
                        <a14:foregroundMark x1="50386" y1="74493" x2="51546" y2="74493"/>
                        <a14:foregroundMark x1="66425" y1="61522" x2="67005" y2="61304"/>
                        <a14:foregroundMark x1="49952" y1="52826" x2="52705" y2="53696"/>
                        <a14:foregroundMark x1="81836" y1="46377" x2="83430" y2="45942"/>
                        <a14:foregroundMark x1="97295" y1="57826" x2="97440" y2="57391"/>
                        <a14:foregroundMark x1="82415" y1="47391" x2="82850" y2="48043"/>
                        <a14:foregroundMark x1="49227" y1="98551" x2="53140" y2="97899"/>
                        <a14:foregroundMark x1="4493" y1="6522" x2="18357" y2="24130"/>
                        <a14:foregroundMark x1="18357" y1="24130" x2="35121" y2="11087"/>
                        <a14:foregroundMark x1="35121" y1="11087" x2="37391" y2="8043"/>
                        <a14:foregroundMark x1="75652" y1="7174" x2="87536" y2="19493"/>
                        <a14:foregroundMark x1="87536" y1="19493" x2="90918" y2="26304"/>
                        <a14:foregroundMark x1="90918" y1="26304" x2="90966" y2="26232"/>
                        <a14:foregroundMark x1="88937" y1="9130" x2="94396" y2="28986"/>
                        <a14:foregroundMark x1="94396" y1="28986" x2="94541" y2="28986"/>
                        <a14:foregroundMark x1="78116" y1="21884" x2="90676" y2="39638"/>
                        <a14:foregroundMark x1="78841" y1="31812" x2="90580" y2="39638"/>
                        <a14:foregroundMark x1="90580" y1="39638" x2="93285" y2="43333"/>
                        <a14:foregroundMark x1="86908" y1="5435" x2="14686" y2="8478"/>
                        <a14:foregroundMark x1="14686" y1="8478" x2="8744" y2="13043"/>
                        <a14:foregroundMark x1="8744" y1="13043" x2="4396" y2="25435"/>
                        <a14:foregroundMark x1="4396" y1="25435" x2="10000" y2="26304"/>
                        <a14:foregroundMark x1="10000" y1="26304" x2="13092" y2="19348"/>
                        <a14:foregroundMark x1="13092" y1="19348" x2="6812" y2="29348"/>
                        <a14:foregroundMark x1="6812" y1="29348" x2="14155" y2="28333"/>
                        <a14:foregroundMark x1="14155" y1="28333" x2="23237" y2="18551"/>
                        <a14:foregroundMark x1="23237" y1="18551" x2="13333" y2="35942"/>
                        <a14:foregroundMark x1="13333" y1="35942" x2="19807" y2="28478"/>
                        <a14:foregroundMark x1="19807" y1="28478" x2="4010" y2="44058"/>
                        <a14:foregroundMark x1="4010" y1="44058" x2="22899" y2="23841"/>
                        <a14:foregroundMark x1="22899" y1="23841" x2="16908" y2="33551"/>
                        <a14:foregroundMark x1="16908" y1="33551" x2="26957" y2="27609"/>
                        <a14:foregroundMark x1="26957" y1="27609" x2="21643" y2="30652"/>
                        <a14:foregroundMark x1="21643" y1="30652" x2="28357" y2="25580"/>
                        <a14:foregroundMark x1="28357" y1="25580" x2="27874" y2="16522"/>
                        <a14:foregroundMark x1="27874" y1="16522" x2="10386" y2="14710"/>
                        <a14:foregroundMark x1="10386" y1="14710" x2="5797" y2="6522"/>
                        <a14:foregroundMark x1="5797" y1="6522" x2="2077" y2="14638"/>
                        <a14:foregroundMark x1="2077" y1="14638" x2="2754" y2="5145"/>
                        <a14:foregroundMark x1="2754" y1="5145" x2="5072" y2="8261"/>
                        <a14:foregroundMark x1="4783" y1="4348" x2="20193" y2="2826"/>
                        <a14:foregroundMark x1="20193" y1="2826" x2="28889" y2="4058"/>
                        <a14:foregroundMark x1="28889" y1="4058" x2="51691" y2="2826"/>
                        <a14:foregroundMark x1="51691" y1="2826" x2="57391" y2="2971"/>
                        <a14:foregroundMark x1="57391" y1="2971" x2="65556" y2="1884"/>
                        <a14:foregroundMark x1="65556" y1="1884" x2="86570" y2="9855"/>
                        <a14:foregroundMark x1="86570" y1="9855" x2="92899" y2="6739"/>
                        <a14:foregroundMark x1="92899" y1="6739" x2="95700" y2="34058"/>
                        <a14:foregroundMark x1="95700" y1="34058" x2="97729" y2="20435"/>
                        <a14:foregroundMark x1="97729" y1="20435" x2="99807" y2="49058"/>
                        <a14:foregroundMark x1="99807" y1="49058" x2="96570" y2="25725"/>
                        <a14:foregroundMark x1="96570" y1="25725" x2="96667" y2="36957"/>
                        <a14:foregroundMark x1="96667" y1="36957" x2="94155" y2="26304"/>
                        <a14:foregroundMark x1="94155" y1="26304" x2="94155" y2="39203"/>
                        <a14:foregroundMark x1="94155" y1="39203" x2="92995" y2="30072"/>
                        <a14:foregroundMark x1="92995" y1="30072" x2="94010" y2="38406"/>
                        <a14:foregroundMark x1="94010" y1="38406" x2="94155" y2="35290"/>
                        <a14:foregroundMark x1="54155" y1="13188" x2="67101" y2="26812"/>
                        <a14:foregroundMark x1="67101" y1="26812" x2="64444" y2="16957"/>
                        <a14:foregroundMark x1="64444" y1="16957" x2="65072" y2="30000"/>
                        <a14:foregroundMark x1="65072" y1="30000" x2="58164" y2="12899"/>
                        <a14:foregroundMark x1="58164" y1="12899" x2="56618" y2="13188"/>
                        <a14:foregroundMark x1="48357" y1="11884" x2="42609" y2="15290"/>
                        <a14:foregroundMark x1="42609" y1="15290" x2="47681" y2="9855"/>
                        <a14:foregroundMark x1="47681" y1="9855" x2="42464" y2="19420"/>
                        <a14:foregroundMark x1="42464" y1="19420" x2="50676" y2="12101"/>
                        <a14:foregroundMark x1="57295" y1="7609" x2="57874" y2="8261"/>
                      </a14:backgroundRemoval>
                    </a14:imgEffect>
                  </a14:imgLayer>
                </a14:imgProps>
              </a:ext>
            </a:extLst>
          </a:blip>
          <a:stretch>
            <a:fillRect/>
          </a:stretch>
        </p:blipFill>
        <p:spPr>
          <a:xfrm>
            <a:off x="-1" y="0"/>
            <a:ext cx="8796633" cy="5864422"/>
          </a:xfrm>
          <a:prstGeom prst="rect">
            <a:avLst/>
          </a:prstGeom>
        </p:spPr>
      </p:pic>
    </p:spTree>
    <p:extLst>
      <p:ext uri="{BB962C8B-B14F-4D97-AF65-F5344CB8AC3E}">
        <p14:creationId xmlns:p14="http://schemas.microsoft.com/office/powerpoint/2010/main" val="214461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8EB1B-1234-5412-066D-938B91AB40B8}"/>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Definition</a:t>
            </a:r>
            <a:endParaRPr lang="de-DE" dirty="0"/>
          </a:p>
        </p:txBody>
      </p:sp>
      <p:sp>
        <p:nvSpPr>
          <p:cNvPr id="3" name="Inhaltsplatzhalter 2">
            <a:extLst>
              <a:ext uri="{FF2B5EF4-FFF2-40B4-BE49-F238E27FC236}">
                <a16:creationId xmlns:a16="http://schemas.microsoft.com/office/drawing/2014/main" id="{8B61F2CF-EA65-ECC4-1E20-C25B573DAFF1}"/>
              </a:ext>
            </a:extLst>
          </p:cNvPr>
          <p:cNvSpPr>
            <a:spLocks noGrp="1"/>
          </p:cNvSpPr>
          <p:nvPr>
            <p:ph idx="1"/>
          </p:nvPr>
        </p:nvSpPr>
        <p:spPr/>
        <p:txBody>
          <a:bodyPr/>
          <a:lstStyle/>
          <a:p>
            <a:pPr marL="12700" indent="-12700">
              <a:buNone/>
            </a:pPr>
            <a:r>
              <a:rPr lang="de-DE" sz="2000" b="1" dirty="0">
                <a:effectLst/>
                <a:latin typeface="Aptos" panose="020B0004020202020204" pitchFamily="34" charset="0"/>
                <a:ea typeface="Aptos" panose="020B0004020202020204" pitchFamily="34" charset="0"/>
                <a:cs typeface="Times New Roman" panose="02020603050405020304" pitchFamily="18" charset="0"/>
              </a:rPr>
              <a:t>Erfolgreiche Klassenführung basiert auf einem positiven Lernklima, das durch eine vertrauensvolle und wertschätzende Beziehung zwischen Lehrkräften und Lernenden geprägt ist. Auf dieser Grundlage wird der Unterricht so gesteuert, dass die Unterrichtszeit effektiv genutzt wird und möglichst wenige Störungen auftreten.</a:t>
            </a:r>
          </a:p>
          <a:p>
            <a:pPr marL="12700" indent="-12700">
              <a:buNone/>
            </a:pPr>
            <a:r>
              <a:rPr lang="de-DE" sz="2000" dirty="0">
                <a:latin typeface="Aptos" panose="020B0004020202020204" pitchFamily="34" charset="0"/>
                <a:ea typeface="Aptos" panose="020B0004020202020204" pitchFamily="34" charset="0"/>
                <a:cs typeface="Times New Roman" panose="02020603050405020304" pitchFamily="18" charset="0"/>
              </a:rPr>
              <a:t>Anforderungen an die Klassenführung:  </a:t>
            </a:r>
            <a:endParaRPr lang="de-DE" sz="20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itchFamily="2" charset="2"/>
              <a:buChar char=""/>
            </a:pPr>
            <a:r>
              <a:rPr lang="de-DE" sz="2000" dirty="0">
                <a:effectLst/>
                <a:latin typeface="Aptos" panose="020B0004020202020204" pitchFamily="34" charset="0"/>
                <a:ea typeface="Aptos" panose="020B0004020202020204" pitchFamily="34" charset="0"/>
                <a:cs typeface="Times New Roman" panose="02020603050405020304" pitchFamily="18" charset="0"/>
              </a:rPr>
              <a:t>Der Unterricht wird durch Störungen nicht beeinträchtigt</a:t>
            </a:r>
          </a:p>
          <a:p>
            <a:pPr marL="342900" lvl="0" indent="-342900">
              <a:buFont typeface="Symbol" pitchFamily="2" charset="2"/>
              <a:buChar char=""/>
            </a:pPr>
            <a:r>
              <a:rPr lang="de-DE" sz="2000" dirty="0">
                <a:effectLst/>
                <a:latin typeface="Aptos" panose="020B0004020202020204" pitchFamily="34" charset="0"/>
                <a:ea typeface="Aptos" panose="020B0004020202020204" pitchFamily="34" charset="0"/>
                <a:cs typeface="Times New Roman" panose="02020603050405020304" pitchFamily="18" charset="0"/>
              </a:rPr>
              <a:t>Die Lernzeit wird effizient genutzt</a:t>
            </a:r>
          </a:p>
          <a:p>
            <a:pPr marL="342900" lvl="0" indent="-342900">
              <a:buFont typeface="Symbol" pitchFamily="2" charset="2"/>
              <a:buChar char=""/>
            </a:pPr>
            <a:r>
              <a:rPr lang="de-DE" sz="2000" dirty="0">
                <a:effectLst/>
                <a:latin typeface="Aptos" panose="020B0004020202020204" pitchFamily="34" charset="0"/>
                <a:ea typeface="Aptos" panose="020B0004020202020204" pitchFamily="34" charset="0"/>
                <a:cs typeface="Times New Roman" panose="02020603050405020304" pitchFamily="18" charset="0"/>
              </a:rPr>
              <a:t>Das Unterrichtklima ist lernförderlich</a:t>
            </a:r>
          </a:p>
          <a:p>
            <a:pPr marL="0" indent="0">
              <a:buNone/>
            </a:pPr>
            <a:endParaRPr lang="de-DE" dirty="0"/>
          </a:p>
        </p:txBody>
      </p:sp>
      <p:pic>
        <p:nvPicPr>
          <p:cNvPr id="5" name="Grafik 4" descr="Ein Bild, das Screenshot, Cartoon enthält.&#10;&#10;KI-generierte Inhalte können fehlerhaft sein.">
            <a:extLst>
              <a:ext uri="{FF2B5EF4-FFF2-40B4-BE49-F238E27FC236}">
                <a16:creationId xmlns:a16="http://schemas.microsoft.com/office/drawing/2014/main" id="{A8E28F7A-DA6C-082B-44E7-9985B93FFC49}"/>
              </a:ext>
            </a:extLst>
          </p:cNvPr>
          <p:cNvPicPr>
            <a:picLocks noChangeAspect="1"/>
          </p:cNvPicPr>
          <p:nvPr/>
        </p:nvPicPr>
        <p:blipFill>
          <a:blip r:embed="rId2"/>
          <a:stretch>
            <a:fillRect/>
          </a:stretch>
        </p:blipFill>
        <p:spPr>
          <a:xfrm>
            <a:off x="7675418" y="3752418"/>
            <a:ext cx="4871923" cy="2740457"/>
          </a:xfrm>
          <a:prstGeom prst="rect">
            <a:avLst/>
          </a:prstGeom>
        </p:spPr>
      </p:pic>
    </p:spTree>
    <p:extLst>
      <p:ext uri="{BB962C8B-B14F-4D97-AF65-F5344CB8AC3E}">
        <p14:creationId xmlns:p14="http://schemas.microsoft.com/office/powerpoint/2010/main" val="228600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915B7-8887-22EF-8763-39F3DC0350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F961D2-E582-D1BD-09B9-95B83A08D371}"/>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Klassenführung</a:t>
            </a:r>
            <a:endParaRPr lang="de-DE" dirty="0"/>
          </a:p>
        </p:txBody>
      </p:sp>
      <p:graphicFrame>
        <p:nvGraphicFramePr>
          <p:cNvPr id="4" name="Inhaltsplatzhalter 3">
            <a:extLst>
              <a:ext uri="{FF2B5EF4-FFF2-40B4-BE49-F238E27FC236}">
                <a16:creationId xmlns:a16="http://schemas.microsoft.com/office/drawing/2014/main" id="{77FEA69E-B635-6AFA-1A73-B459B2D5527C}"/>
              </a:ext>
            </a:extLst>
          </p:cNvPr>
          <p:cNvGraphicFramePr>
            <a:graphicFrameLocks noGrp="1"/>
          </p:cNvGraphicFramePr>
          <p:nvPr>
            <p:ph idx="1"/>
            <p:extLst>
              <p:ext uri="{D42A27DB-BD31-4B8C-83A1-F6EECF244321}">
                <p14:modId xmlns:p14="http://schemas.microsoft.com/office/powerpoint/2010/main" val="3964826417"/>
              </p:ext>
            </p:extLst>
          </p:nvPr>
        </p:nvGraphicFramePr>
        <p:xfrm>
          <a:off x="977900" y="2015014"/>
          <a:ext cx="9855200" cy="3866396"/>
        </p:xfrm>
        <a:graphic>
          <a:graphicData uri="http://schemas.openxmlformats.org/drawingml/2006/table">
            <a:tbl>
              <a:tblPr firstRow="1" firstCol="1" bandRow="1">
                <a:tableStyleId>{2D5ABB26-0587-4C30-8999-92F81FD0307C}</a:tableStyleId>
              </a:tblPr>
              <a:tblGrid>
                <a:gridCol w="1837842">
                  <a:extLst>
                    <a:ext uri="{9D8B030D-6E8A-4147-A177-3AD203B41FA5}">
                      <a16:colId xmlns:a16="http://schemas.microsoft.com/office/drawing/2014/main" val="4037460026"/>
                    </a:ext>
                  </a:extLst>
                </a:gridCol>
                <a:gridCol w="3252549">
                  <a:extLst>
                    <a:ext uri="{9D8B030D-6E8A-4147-A177-3AD203B41FA5}">
                      <a16:colId xmlns:a16="http://schemas.microsoft.com/office/drawing/2014/main" val="2029991146"/>
                    </a:ext>
                  </a:extLst>
                </a:gridCol>
                <a:gridCol w="4764809">
                  <a:extLst>
                    <a:ext uri="{9D8B030D-6E8A-4147-A177-3AD203B41FA5}">
                      <a16:colId xmlns:a16="http://schemas.microsoft.com/office/drawing/2014/main" val="2127794046"/>
                    </a:ext>
                  </a:extLst>
                </a:gridCol>
              </a:tblGrid>
              <a:tr h="509232">
                <a:tc rowSpan="12">
                  <a:txBody>
                    <a:bodyPr/>
                    <a:lstStyle/>
                    <a:p>
                      <a:pPr>
                        <a:buNone/>
                      </a:pPr>
                      <a:r>
                        <a:rPr lang="de-DE" sz="1400" dirty="0">
                          <a:effectLst/>
                        </a:rPr>
                        <a:t>Klassenführung</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Der Unterricht wird durch Störungen nicht beeinträchtigt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Die LK agiert störungspräventiv.</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40730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Regeln finden konsequent Anwendung.</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571022"/>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Auf Störungen wird angemessen reagiert.</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914474"/>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Die SuS reagieren auf nonverbale Signale und verbale Hinweise.</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575266"/>
                  </a:ext>
                </a:extLst>
              </a:tr>
              <a:tr h="254616">
                <a:tc vMerge="1">
                  <a:txBody>
                    <a:bodyPr/>
                    <a:lstStyle/>
                    <a:p>
                      <a:endParaRPr lang="de-DE"/>
                    </a:p>
                  </a:txBody>
                  <a:tcPr/>
                </a:tc>
                <a:tc>
                  <a:txBody>
                    <a:bodyPr/>
                    <a:lstStyle/>
                    <a:p>
                      <a:pPr>
                        <a:buNone/>
                      </a:pPr>
                      <a:r>
                        <a:rPr lang="de-DE" sz="1400" dirty="0">
                          <a:effectLst/>
                        </a:rPr>
                        <a:t>Die Lernzeit wird effizient genutzt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Alle SuS sind durchgängig mit Unterrichtsinhalten beschäftigt.</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379730"/>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Im Unterricht werden vorgegebene Zeiten eingehalten.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664757"/>
                  </a:ext>
                </a:extLst>
              </a:tr>
              <a:tr h="46679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Lernorganisation läuft routiniert und mit wenig Zeitverlust bei Übergängen.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895835"/>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Notwendige Materialien sind vorbereitet und zugänglich.</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167790"/>
                  </a:ext>
                </a:extLst>
              </a:tr>
              <a:tr h="254616">
                <a:tc vMerge="1">
                  <a:txBody>
                    <a:bodyPr/>
                    <a:lstStyle/>
                    <a:p>
                      <a:endParaRPr lang="de-DE"/>
                    </a:p>
                  </a:txBody>
                  <a:tcPr/>
                </a:tc>
                <a:tc>
                  <a:txBody>
                    <a:bodyPr/>
                    <a:lstStyle/>
                    <a:p>
                      <a:pPr>
                        <a:buNone/>
                      </a:pPr>
                      <a:r>
                        <a:rPr lang="de-DE" sz="1400">
                          <a:effectLst/>
                        </a:rPr>
                        <a:t>Das Unterrichtklima ist lernförderlich</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Ein wertschätzender Umgang wird gepflegt.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121463"/>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LK zeigt sich aufgeschlossen für die Anliegen der SuS.</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92304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fühlen sich in ihrer Klasse wohl.</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609264"/>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trauen sich, sich offen zu äußern.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14762"/>
                  </a:ext>
                </a:extLst>
              </a:tr>
            </a:tbl>
          </a:graphicData>
        </a:graphic>
      </p:graphicFrame>
    </p:spTree>
    <p:extLst>
      <p:ext uri="{BB962C8B-B14F-4D97-AF65-F5344CB8AC3E}">
        <p14:creationId xmlns:p14="http://schemas.microsoft.com/office/powerpoint/2010/main" val="33293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7408-D4C4-C06D-7237-D4A347E9EE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E7ADAD-F3E4-92F1-FEDB-ACDBE7FA9835}"/>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Klassenführung</a:t>
            </a:r>
            <a:endParaRPr lang="de-DE" dirty="0"/>
          </a:p>
        </p:txBody>
      </p:sp>
      <p:graphicFrame>
        <p:nvGraphicFramePr>
          <p:cNvPr id="4" name="Inhaltsplatzhalter 3">
            <a:extLst>
              <a:ext uri="{FF2B5EF4-FFF2-40B4-BE49-F238E27FC236}">
                <a16:creationId xmlns:a16="http://schemas.microsoft.com/office/drawing/2014/main" id="{45ADB57B-8E22-4A98-5D53-D4BB69A0946B}"/>
              </a:ext>
            </a:extLst>
          </p:cNvPr>
          <p:cNvGraphicFramePr>
            <a:graphicFrameLocks noGrp="1"/>
          </p:cNvGraphicFramePr>
          <p:nvPr>
            <p:ph idx="1"/>
            <p:extLst>
              <p:ext uri="{D42A27DB-BD31-4B8C-83A1-F6EECF244321}">
                <p14:modId xmlns:p14="http://schemas.microsoft.com/office/powerpoint/2010/main" val="2547072859"/>
              </p:ext>
            </p:extLst>
          </p:nvPr>
        </p:nvGraphicFramePr>
        <p:xfrm>
          <a:off x="977900" y="2015014"/>
          <a:ext cx="9855200" cy="3866396"/>
        </p:xfrm>
        <a:graphic>
          <a:graphicData uri="http://schemas.openxmlformats.org/drawingml/2006/table">
            <a:tbl>
              <a:tblPr firstRow="1" firstCol="1" bandRow="1">
                <a:tableStyleId>{2D5ABB26-0587-4C30-8999-92F81FD0307C}</a:tableStyleId>
              </a:tblPr>
              <a:tblGrid>
                <a:gridCol w="1837842">
                  <a:extLst>
                    <a:ext uri="{9D8B030D-6E8A-4147-A177-3AD203B41FA5}">
                      <a16:colId xmlns:a16="http://schemas.microsoft.com/office/drawing/2014/main" val="4037460026"/>
                    </a:ext>
                  </a:extLst>
                </a:gridCol>
                <a:gridCol w="3252549">
                  <a:extLst>
                    <a:ext uri="{9D8B030D-6E8A-4147-A177-3AD203B41FA5}">
                      <a16:colId xmlns:a16="http://schemas.microsoft.com/office/drawing/2014/main" val="2029991146"/>
                    </a:ext>
                  </a:extLst>
                </a:gridCol>
                <a:gridCol w="4764809">
                  <a:extLst>
                    <a:ext uri="{9D8B030D-6E8A-4147-A177-3AD203B41FA5}">
                      <a16:colId xmlns:a16="http://schemas.microsoft.com/office/drawing/2014/main" val="2127794046"/>
                    </a:ext>
                  </a:extLst>
                </a:gridCol>
              </a:tblGrid>
              <a:tr h="509232">
                <a:tc rowSpan="12">
                  <a:txBody>
                    <a:bodyPr/>
                    <a:lstStyle/>
                    <a:p>
                      <a:pPr>
                        <a:buNone/>
                      </a:pPr>
                      <a:r>
                        <a:rPr lang="de-DE" sz="1400" dirty="0">
                          <a:effectLst/>
                        </a:rPr>
                        <a:t>Klassenführung</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Der Unterricht wird durch Störungen nicht beeinträchtigt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Die LK agiert störungspräventiv.</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40730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Regeln finden konsequent Anwendung.</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571022"/>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Auf Störungen wird angemessen reagiert.</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914474"/>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Die SuS reagieren auf nonverbale Signale und verbale Hinweise.</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575266"/>
                  </a:ext>
                </a:extLst>
              </a:tr>
              <a:tr h="254616">
                <a:tc vMerge="1">
                  <a:txBody>
                    <a:bodyPr/>
                    <a:lstStyle/>
                    <a:p>
                      <a:endParaRPr lang="de-DE"/>
                    </a:p>
                  </a:txBody>
                  <a:tcPr/>
                </a:tc>
                <a:tc>
                  <a:txBody>
                    <a:bodyPr/>
                    <a:lstStyle/>
                    <a:p>
                      <a:pPr>
                        <a:buNone/>
                      </a:pPr>
                      <a:r>
                        <a:rPr lang="de-DE" sz="1400" dirty="0">
                          <a:effectLst/>
                        </a:rPr>
                        <a:t>Die Lernzeit wird effizient genutzt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Alle SuS sind durchgängig mit Unterrichtsinhalten beschäftigt.</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379730"/>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Im Unterricht werden vorgegebene Zeiten eingehalten.</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664757"/>
                  </a:ext>
                </a:extLst>
              </a:tr>
              <a:tr h="46679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Die Lernorganisation läuft routiniert und mit wenig Zeitverlust bei Übergängen.</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895835"/>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Notwendige Materialien sind vorbereitet und zugänglich.</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167790"/>
                  </a:ext>
                </a:extLst>
              </a:tr>
              <a:tr h="254616">
                <a:tc vMerge="1">
                  <a:txBody>
                    <a:bodyPr/>
                    <a:lstStyle/>
                    <a:p>
                      <a:endParaRPr lang="de-DE"/>
                    </a:p>
                  </a:txBody>
                  <a:tcPr/>
                </a:tc>
                <a:tc>
                  <a:txBody>
                    <a:bodyPr/>
                    <a:lstStyle/>
                    <a:p>
                      <a:pPr>
                        <a:buNone/>
                      </a:pPr>
                      <a:r>
                        <a:rPr lang="de-DE" sz="1400">
                          <a:effectLst/>
                        </a:rPr>
                        <a:t>Das Unterrichtklima ist lernförderlich</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Ein wertschätzender Umgang wird gepflegt.</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121463"/>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LK zeigt sich aufgeschlossen für die Anliegen der SuS.</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92304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fühlen sich in ihrer Klasse wohl.</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609264"/>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trauen sich, sich offen zu äußern.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14762"/>
                  </a:ext>
                </a:extLst>
              </a:tr>
            </a:tbl>
          </a:graphicData>
        </a:graphic>
      </p:graphicFrame>
    </p:spTree>
    <p:extLst>
      <p:ext uri="{BB962C8B-B14F-4D97-AF65-F5344CB8AC3E}">
        <p14:creationId xmlns:p14="http://schemas.microsoft.com/office/powerpoint/2010/main" val="401434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04F3C-870D-33D4-7B98-6957D82A1C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D3A37E-1D07-19B8-7622-8D86E8660F5E}"/>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Angepasste Klassenführung als Grundlage für lernförderlichen Unterricht</a:t>
            </a:r>
            <a:endParaRPr lang="de-DE" dirty="0"/>
          </a:p>
        </p:txBody>
      </p:sp>
      <p:graphicFrame>
        <p:nvGraphicFramePr>
          <p:cNvPr id="6" name="Inhaltsplatzhalter 5">
            <a:extLst>
              <a:ext uri="{FF2B5EF4-FFF2-40B4-BE49-F238E27FC236}">
                <a16:creationId xmlns:a16="http://schemas.microsoft.com/office/drawing/2014/main" id="{6BCBE61F-440F-2A3E-86BD-324932DAE995}"/>
              </a:ext>
            </a:extLst>
          </p:cNvPr>
          <p:cNvGraphicFramePr>
            <a:graphicFrameLocks noGrp="1"/>
          </p:cNvGraphicFramePr>
          <p:nvPr>
            <p:ph idx="1"/>
            <p:extLst>
              <p:ext uri="{D42A27DB-BD31-4B8C-83A1-F6EECF244321}">
                <p14:modId xmlns:p14="http://schemas.microsoft.com/office/powerpoint/2010/main" val="1308884352"/>
              </p:ext>
            </p:extLst>
          </p:nvPr>
        </p:nvGraphicFramePr>
        <p:xfrm>
          <a:off x="1211118" y="2079336"/>
          <a:ext cx="9016999" cy="2976003"/>
        </p:xfrm>
        <a:graphic>
          <a:graphicData uri="http://schemas.openxmlformats.org/drawingml/2006/table">
            <a:tbl>
              <a:tblPr firstRow="1" firstCol="1" bandRow="1">
                <a:tableStyleId>{2D5ABB26-0587-4C30-8999-92F81FD0307C}</a:tableStyleId>
              </a:tblPr>
              <a:tblGrid>
                <a:gridCol w="2967993">
                  <a:extLst>
                    <a:ext uri="{9D8B030D-6E8A-4147-A177-3AD203B41FA5}">
                      <a16:colId xmlns:a16="http://schemas.microsoft.com/office/drawing/2014/main" val="2801384345"/>
                    </a:ext>
                  </a:extLst>
                </a:gridCol>
                <a:gridCol w="6049006">
                  <a:extLst>
                    <a:ext uri="{9D8B030D-6E8A-4147-A177-3AD203B41FA5}">
                      <a16:colId xmlns:a16="http://schemas.microsoft.com/office/drawing/2014/main" val="3556211984"/>
                    </a:ext>
                  </a:extLst>
                </a:gridCol>
              </a:tblGrid>
              <a:tr h="262036">
                <a:tc>
                  <a:txBody>
                    <a:bodyPr/>
                    <a:lstStyle/>
                    <a:p>
                      <a:pPr>
                        <a:buNone/>
                      </a:pPr>
                      <a:r>
                        <a:rPr lang="de-DE" sz="1800" dirty="0">
                          <a:effectLst/>
                          <a:latin typeface="Aptos" panose="020B0004020202020204" pitchFamily="34" charset="0"/>
                          <a:ea typeface="Aptos" panose="020B0004020202020204" pitchFamily="34" charset="0"/>
                          <a:cs typeface="Times New Roman" panose="02020603050405020304" pitchFamily="18" charset="0"/>
                        </a:rPr>
                        <a:t>Beschreibung: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800" dirty="0">
                          <a:effectLst/>
                          <a:latin typeface="Aptos" panose="020B0004020202020204" pitchFamily="34" charset="0"/>
                          <a:ea typeface="Aptos" panose="020B0004020202020204" pitchFamily="34" charset="0"/>
                          <a:cs typeface="Times New Roman" panose="02020603050405020304" pitchFamily="18" charset="0"/>
                        </a:rPr>
                        <a:t>Notwendige Anpassungen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533909"/>
                  </a:ext>
                </a:extLst>
              </a:tr>
              <a:tr h="2701683">
                <a:tc>
                  <a:txBody>
                    <a:bodyPr/>
                    <a:lstStyle/>
                    <a:p>
                      <a:pPr>
                        <a:buNone/>
                      </a:pPr>
                      <a:r>
                        <a:rPr lang="de-DE" sz="1600" b="1" dirty="0">
                          <a:solidFill>
                            <a:schemeClr val="accent1"/>
                          </a:solidFill>
                          <a:effectLst/>
                        </a:rPr>
                        <a:t>Notwendige Materialien sind vorbereitet und zugänglich.</a:t>
                      </a:r>
                    </a:p>
                    <a:p>
                      <a:pP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de-DE" sz="1600" dirty="0">
                        <a:effectLst/>
                      </a:endParaRPr>
                    </a:p>
                    <a:p>
                      <a:pP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600" dirty="0">
                          <a:effectLst/>
                        </a:rPr>
                        <a:t>Unterrichtsmittel: vorbereitet, funktionsfähig, ausreichender Umfang, am geeigneten Ort übersichtlich</a:t>
                      </a:r>
                    </a:p>
                    <a:p>
                      <a:pPr>
                        <a:buNone/>
                      </a:pPr>
                      <a:r>
                        <a:rPr lang="de-DE" sz="1600" dirty="0">
                          <a:effectLst/>
                        </a:rPr>
                        <a:t>angeboten</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600" dirty="0">
                          <a:effectLst/>
                        </a:rPr>
                        <a:t>Die digitalen Materialien und Medien sind sorgfältig aufbereitet und für die Lernenden leicht zugänglich. Sie sind auf einer Lernplattform oder in einer Dateiablage übersichtlich strukturiert, so dass die Lernenden sie schnell finden können. Wird ein digitales Heft verwendet, ist dieses lernförderlich gestaltet, um den Lernprozess zu unterstützen. Darüber hinaus wird sichergestellt, dass im Lernmaterial enthaltene digitale Funktionen z. B. Verlinkungen, QR-Codes etc. anwendbar und aktuell sind. Die Inhalte können problemlos auf verschiedenen Endgeräten dargestellt werden. </a:t>
                      </a:r>
                    </a:p>
                    <a:p>
                      <a:pPr>
                        <a:buNone/>
                      </a:pPr>
                      <a:r>
                        <a:rPr lang="de-DE" sz="1600" dirty="0">
                          <a:effectLst/>
                        </a:rPr>
                        <a:t> </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761950"/>
                  </a:ext>
                </a:extLst>
              </a:tr>
            </a:tbl>
          </a:graphicData>
        </a:graphic>
      </p:graphicFrame>
    </p:spTree>
    <p:extLst>
      <p:ext uri="{BB962C8B-B14F-4D97-AF65-F5344CB8AC3E}">
        <p14:creationId xmlns:p14="http://schemas.microsoft.com/office/powerpoint/2010/main" val="3070088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4334-FE10-5467-6128-6D3317EDDE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8A33A5-F877-EF81-4852-D416BDD2CB5E}"/>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Angepasste Klassenführung als Grundlage für lernförderlichen Unterricht</a:t>
            </a:r>
            <a:endParaRPr lang="de-DE" dirty="0"/>
          </a:p>
        </p:txBody>
      </p:sp>
      <p:graphicFrame>
        <p:nvGraphicFramePr>
          <p:cNvPr id="5" name="Inhaltsplatzhalter 4">
            <a:extLst>
              <a:ext uri="{FF2B5EF4-FFF2-40B4-BE49-F238E27FC236}">
                <a16:creationId xmlns:a16="http://schemas.microsoft.com/office/drawing/2014/main" id="{D68950AA-2CA2-4123-D0D4-3BF58F625735}"/>
              </a:ext>
            </a:extLst>
          </p:cNvPr>
          <p:cNvGraphicFramePr>
            <a:graphicFrameLocks noGrp="1"/>
          </p:cNvGraphicFramePr>
          <p:nvPr>
            <p:ph idx="1"/>
            <p:extLst>
              <p:ext uri="{D42A27DB-BD31-4B8C-83A1-F6EECF244321}">
                <p14:modId xmlns:p14="http://schemas.microsoft.com/office/powerpoint/2010/main" val="3996629074"/>
              </p:ext>
            </p:extLst>
          </p:nvPr>
        </p:nvGraphicFramePr>
        <p:xfrm>
          <a:off x="1313873" y="1996931"/>
          <a:ext cx="8750300" cy="3688080"/>
        </p:xfrm>
        <a:graphic>
          <a:graphicData uri="http://schemas.openxmlformats.org/drawingml/2006/table">
            <a:tbl>
              <a:tblPr firstRow="1" firstCol="1" bandRow="1">
                <a:tableStyleId>{2D5ABB26-0587-4C30-8999-92F81FD0307C}</a:tableStyleId>
              </a:tblPr>
              <a:tblGrid>
                <a:gridCol w="4375150">
                  <a:extLst>
                    <a:ext uri="{9D8B030D-6E8A-4147-A177-3AD203B41FA5}">
                      <a16:colId xmlns:a16="http://schemas.microsoft.com/office/drawing/2014/main" val="146434224"/>
                    </a:ext>
                  </a:extLst>
                </a:gridCol>
                <a:gridCol w="4375150">
                  <a:extLst>
                    <a:ext uri="{9D8B030D-6E8A-4147-A177-3AD203B41FA5}">
                      <a16:colId xmlns:a16="http://schemas.microsoft.com/office/drawing/2014/main" val="3574965045"/>
                    </a:ext>
                  </a:extLst>
                </a:gridCol>
              </a:tblGrid>
              <a:tr h="78479">
                <a:tc>
                  <a:txBody>
                    <a:bodyPr/>
                    <a:lstStyle/>
                    <a:p>
                      <a:pPr>
                        <a:buNone/>
                      </a:pPr>
                      <a:r>
                        <a:rPr lang="de-DE" sz="1800" dirty="0">
                          <a:effectLst/>
                        </a:rPr>
                        <a:t>Reflexionsfragen</a:t>
                      </a:r>
                      <a:endParaRPr lang="de-DE"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buNone/>
                      </a:pPr>
                      <a:r>
                        <a:rPr lang="de-DE" sz="1800" kern="1200" dirty="0">
                          <a:solidFill>
                            <a:schemeClr val="tx1"/>
                          </a:solidFill>
                          <a:effectLst/>
                          <a:latin typeface="+mn-lt"/>
                          <a:ea typeface="+mn-ea"/>
                          <a:cs typeface="+mn-cs"/>
                        </a:rPr>
                        <a:t>Impulse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54245"/>
                  </a:ext>
                </a:extLst>
              </a:tr>
              <a:tr h="2869076">
                <a:tc>
                  <a:txBody>
                    <a:bodyPr/>
                    <a:lstStyle/>
                    <a:p>
                      <a:pPr marL="342900" lvl="0" indent="-342900">
                        <a:buFont typeface="Arial" panose="020B0604020202020204" pitchFamily="34" charset="0"/>
                        <a:buChar char="•"/>
                        <a:tabLst>
                          <a:tab pos="457200" algn="l"/>
                        </a:tabLst>
                      </a:pPr>
                      <a:r>
                        <a:rPr lang="de-DE" sz="1600" dirty="0">
                          <a:effectLst/>
                        </a:rPr>
                        <a:t>Wie unterstütze ich die Lernenden durch eine klare Struktur oder angemessene Benennung bei der Dateienablage?</a:t>
                      </a:r>
                    </a:p>
                    <a:p>
                      <a:pPr marL="342900" lvl="0" indent="-342900">
                        <a:buFont typeface="Arial" panose="020B0604020202020204" pitchFamily="34" charset="0"/>
                        <a:buChar char="•"/>
                        <a:tabLst>
                          <a:tab pos="457200" algn="l"/>
                        </a:tabLst>
                      </a:pPr>
                      <a:r>
                        <a:rPr lang="de-DE" sz="1600" dirty="0">
                          <a:effectLst/>
                        </a:rPr>
                        <a:t>Welche Erwartungen habe ich gegenüber den Lernenden bezüglich der Nutzung von Dokumenten (z. B. Materialien werden vor Unterrichtsbeginn heruntergeladen)?</a:t>
                      </a:r>
                    </a:p>
                    <a:p>
                      <a:pPr marL="342900" lvl="0" indent="-342900">
                        <a:buFont typeface="Arial" panose="020B0604020202020204" pitchFamily="34" charset="0"/>
                        <a:buChar char="•"/>
                        <a:tabLst>
                          <a:tab pos="457200" algn="l"/>
                        </a:tabLst>
                      </a:pPr>
                      <a:r>
                        <a:rPr lang="de-DE" sz="1600" dirty="0">
                          <a:effectLst/>
                        </a:rPr>
                        <a:t>Nutze ich ein digitales Heft lernförderlich?</a:t>
                      </a:r>
                    </a:p>
                    <a:p>
                      <a:pPr marL="342900" lvl="0" indent="-342900">
                        <a:buFont typeface="Arial" panose="020B0604020202020204" pitchFamily="34" charset="0"/>
                        <a:buChar char="•"/>
                        <a:tabLst>
                          <a:tab pos="457200" algn="l"/>
                        </a:tabLst>
                      </a:pPr>
                      <a:r>
                        <a:rPr lang="de-DE" sz="1600" dirty="0">
                          <a:effectLst/>
                        </a:rPr>
                        <a:t>Wie ermögliche ich eine effiziente Verschmelzung analoger oder digitaler Formate?</a:t>
                      </a:r>
                    </a:p>
                    <a:p>
                      <a:pPr marL="342900" lvl="0" indent="-342900">
                        <a:buFont typeface="Arial" panose="020B0604020202020204" pitchFamily="34" charset="0"/>
                        <a:buChar char="•"/>
                        <a:tabLst>
                          <a:tab pos="457200" algn="l"/>
                        </a:tabLst>
                      </a:pPr>
                      <a:r>
                        <a:rPr lang="de-DE" sz="1600" dirty="0">
                          <a:effectLst/>
                        </a:rPr>
                        <a:t>Wie stelle ich Materialien zur Verfügung?</a:t>
                      </a:r>
                    </a:p>
                    <a:p>
                      <a:pPr>
                        <a:buNone/>
                      </a:pPr>
                      <a:r>
                        <a:rPr lang="de-DE" sz="1600" dirty="0">
                          <a:effectLst/>
                        </a:rPr>
                        <a:t> </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panose="020B0604020202020204" pitchFamily="34" charset="0"/>
                        <a:buChar char="•"/>
                        <a:tabLst>
                          <a:tab pos="457200" algn="l"/>
                        </a:tabLst>
                      </a:pPr>
                      <a:r>
                        <a:rPr lang="de-DE" sz="1600" dirty="0">
                          <a:effectLst/>
                        </a:rPr>
                        <a:t>Finden Sie eine digitale Struktur, die zu Ihrem Unterricht passt!</a:t>
                      </a:r>
                    </a:p>
                    <a:p>
                      <a:pPr marL="342900" lvl="0" indent="-342900">
                        <a:buFont typeface="Arial" panose="020B0604020202020204" pitchFamily="34" charset="0"/>
                        <a:buChar char="•"/>
                        <a:tabLst>
                          <a:tab pos="457200" algn="l"/>
                        </a:tabLst>
                      </a:pPr>
                      <a:r>
                        <a:rPr lang="de-DE" sz="1600" dirty="0">
                          <a:effectLst/>
                        </a:rPr>
                        <a:t>Benennen Sie die Dateien eindeutig und sichern Sie die bereitgestellten Materialien auffindbar!</a:t>
                      </a:r>
                    </a:p>
                    <a:p>
                      <a:pPr marL="342900" lvl="0" indent="-342900">
                        <a:buFont typeface="Arial" panose="020B0604020202020204" pitchFamily="34" charset="0"/>
                        <a:buChar char="•"/>
                        <a:tabLst>
                          <a:tab pos="457200" algn="l"/>
                        </a:tabLst>
                      </a:pPr>
                      <a:r>
                        <a:rPr lang="de-DE" sz="1600" dirty="0">
                          <a:effectLst/>
                        </a:rPr>
                        <a:t>Testen Sie die bereitgestellten Materialien und Verlinkungen vorab!</a:t>
                      </a:r>
                    </a:p>
                    <a:p>
                      <a:pPr marL="342900" lvl="0" indent="-342900">
                        <a:buFont typeface="Arial" panose="020B0604020202020204" pitchFamily="34" charset="0"/>
                        <a:buChar char="•"/>
                        <a:tabLst>
                          <a:tab pos="457200" algn="l"/>
                        </a:tabLst>
                      </a:pPr>
                      <a:r>
                        <a:rPr lang="de-DE" sz="1600" dirty="0">
                          <a:effectLst/>
                        </a:rPr>
                        <a:t>Verknüpfen Sie analoge und digitale Materialien auf lernförderliche Weise!</a:t>
                      </a:r>
                    </a:p>
                    <a:p>
                      <a:pPr marL="342900" lvl="0" indent="-342900">
                        <a:buFont typeface="Arial" panose="020B0604020202020204" pitchFamily="34" charset="0"/>
                        <a:buChar char="•"/>
                        <a:tabLst>
                          <a:tab pos="457200" algn="l"/>
                        </a:tabLst>
                      </a:pPr>
                      <a:r>
                        <a:rPr lang="de-DE" sz="1600" dirty="0">
                          <a:effectLst/>
                        </a:rPr>
                        <a:t>Überfordern Sie die Lernenden nicht durch eine parallele Nutzung von zu vielen digitalen Anwendungen (z. B. gleichzeitig Heft, Buch usw.)!</a:t>
                      </a:r>
                    </a:p>
                    <a:p>
                      <a:pPr>
                        <a:buNone/>
                      </a:pPr>
                      <a:r>
                        <a:rPr lang="de-DE" sz="1600" dirty="0">
                          <a:effectLst/>
                        </a:rPr>
                        <a:t> </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311665"/>
                  </a:ext>
                </a:extLst>
              </a:tr>
            </a:tbl>
          </a:graphicData>
        </a:graphic>
      </p:graphicFrame>
    </p:spTree>
    <p:extLst>
      <p:ext uri="{BB962C8B-B14F-4D97-AF65-F5344CB8AC3E}">
        <p14:creationId xmlns:p14="http://schemas.microsoft.com/office/powerpoint/2010/main" val="1403495830"/>
      </p:ext>
    </p:extLst>
  </p:cSld>
  <p:clrMapOvr>
    <a:masterClrMapping/>
  </p:clrMapOvr>
</p:sld>
</file>

<file path=ppt/theme/theme1.xml><?xml version="1.0" encoding="utf-8"?>
<a:theme xmlns:a="http://schemas.openxmlformats.org/drawingml/2006/main" name="Office">
  <a:themeElements>
    <a:clrScheme name="Benutzerdefiniert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710</Words>
  <Application>Microsoft Macintosh PowerPoint</Application>
  <PresentationFormat>Breitbild</PresentationFormat>
  <Paragraphs>94</Paragraphs>
  <Slides>9</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Aptos</vt:lpstr>
      <vt:lpstr>Aptos Display</vt:lpstr>
      <vt:lpstr>Arial</vt:lpstr>
      <vt:lpstr>Calibri</vt:lpstr>
      <vt:lpstr>Helvetica Neue Medium</vt:lpstr>
      <vt:lpstr>Symbol</vt:lpstr>
      <vt:lpstr>Office</vt:lpstr>
      <vt:lpstr>PowerPoint-Präsentation</vt:lpstr>
      <vt:lpstr>  „Werfen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vt:lpstr>
      <vt:lpstr>  Potential:  „Werfen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vt:lpstr>
      <vt:lpstr>Effektive Klassenführung als Grundlage eines lernwirksamen Unterrichts</vt:lpstr>
      <vt:lpstr>Definition</vt:lpstr>
      <vt:lpstr>Klassenführung</vt:lpstr>
      <vt:lpstr>Klassenführung</vt:lpstr>
      <vt:lpstr>Angepasste Klassenführung als Grundlage für lernförderlichen Unterricht</vt:lpstr>
      <vt:lpstr>Angepasste Klassenführung als Grundlage für lernförderlichen Unterricht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Viola Bauer</dc:creator>
  <cp:lastModifiedBy>Viola Bauer</cp:lastModifiedBy>
  <cp:revision>12</cp:revision>
  <dcterms:created xsi:type="dcterms:W3CDTF">2025-01-26T12:49:00Z</dcterms:created>
  <dcterms:modified xsi:type="dcterms:W3CDTF">2025-04-16T12:07:29Z</dcterms:modified>
</cp:coreProperties>
</file>