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70" r:id="rId2"/>
    <p:sldId id="257" r:id="rId3"/>
    <p:sldId id="258" r:id="rId4"/>
    <p:sldId id="259" r:id="rId5"/>
    <p:sldId id="261" r:id="rId6"/>
    <p:sldId id="262" r:id="rId7"/>
    <p:sldId id="263" r:id="rId8"/>
    <p:sldId id="264" r:id="rId9"/>
    <p:sldId id="265" r:id="rId10"/>
    <p:sldId id="266" r:id="rId11"/>
    <p:sldId id="267" r:id="rId12"/>
  </p:sldIdLst>
  <p:sldSz cx="10680700" cy="7556500"/>
  <p:notesSz cx="6858000" cy="9144000"/>
  <p:defaultTex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1pPr>
    <a:lvl2pPr marL="0" marR="0" indent="457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914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1371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18288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22860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2743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3200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3657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p:defaultTextStyle>
  <p:extLst>
    <p:ext uri="{EFAFB233-063F-42B5-8137-9DF3F51BA10A}">
      <p15:sldGuideLst xmlns:p15="http://schemas.microsoft.com/office/powerpoint/2012/main">
        <p15:guide id="1" pos="3364" userDrawn="1">
          <p15:clr>
            <a:srgbClr val="A4A3A4"/>
          </p15:clr>
        </p15:guide>
        <p15:guide id="2" orient="horz" pos="23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edemann, Annika" initials="WA" lastIdx="14" clrIdx="0">
    <p:extLst>
      <p:ext uri="{19B8F6BF-5375-455C-9EA6-DF929625EA0E}">
        <p15:presenceInfo xmlns:p15="http://schemas.microsoft.com/office/powerpoint/2012/main" userId="Wiedemann, Annika" providerId="None"/>
      </p:ext>
    </p:extLst>
  </p:cmAuthor>
  <p:cmAuthor id="2" name="Ellmann, Florian (StMUK)" initials="EF(" lastIdx="35" clrIdx="1">
    <p:extLst>
      <p:ext uri="{19B8F6BF-5375-455C-9EA6-DF929625EA0E}">
        <p15:presenceInfo xmlns:p15="http://schemas.microsoft.com/office/powerpoint/2012/main" userId="S-1-5-21-1986689757-124263158-732247886-55120" providerId="AD"/>
      </p:ext>
    </p:extLst>
  </p:cmAuthor>
  <p:cmAuthor id="3" name="Bohurat, Johanna (StMUK)" initials="BJ(" lastIdx="11" clrIdx="2">
    <p:extLst>
      <p:ext uri="{19B8F6BF-5375-455C-9EA6-DF929625EA0E}">
        <p15:presenceInfo xmlns:p15="http://schemas.microsoft.com/office/powerpoint/2012/main" userId="S-1-5-21-1986689757-124263158-732247886-50152" providerId="AD"/>
      </p:ext>
    </p:extLst>
  </p:cmAuthor>
  <p:cmAuthor id="4" name="Sperber, Verena (StMUK)" initials="SV(" lastIdx="4" clrIdx="3">
    <p:extLst>
      <p:ext uri="{19B8F6BF-5375-455C-9EA6-DF929625EA0E}">
        <p15:presenceInfo xmlns:p15="http://schemas.microsoft.com/office/powerpoint/2012/main" userId="S-1-5-21-1986689757-124263158-732247886-47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DA3"/>
    <a:srgbClr val="65A655"/>
    <a:srgbClr val="808AFF"/>
    <a:srgbClr val="64CBEB"/>
    <a:srgbClr val="FF2600"/>
    <a:srgbClr val="316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16"/>
    <p:restoredTop sz="94729"/>
  </p:normalViewPr>
  <p:slideViewPr>
    <p:cSldViewPr snapToGrid="0">
      <p:cViewPr>
        <p:scale>
          <a:sx n="105" d="100"/>
          <a:sy n="105" d="100"/>
        </p:scale>
        <p:origin x="1896" y="176"/>
      </p:cViewPr>
      <p:guideLst>
        <p:guide pos="3364"/>
        <p:guide orient="horz" pos="2380"/>
      </p:guideLst>
    </p:cSldViewPr>
  </p:slideViewPr>
  <p:notesTextViewPr>
    <p:cViewPr>
      <p:scale>
        <a:sx n="20" d="100"/>
        <a:sy n="20" d="100"/>
      </p:scale>
      <p:origin x="0" y="0"/>
    </p:cViewPr>
  </p:notesTextViewPr>
  <p:notesViewPr>
    <p:cSldViewPr snapToGrid="0">
      <p:cViewPr varScale="1">
        <p:scale>
          <a:sx n="92" d="100"/>
          <a:sy n="92" d="100"/>
        </p:scale>
        <p:origin x="269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61" name="Shape 461"/>
          <p:cNvSpPr>
            <a:spLocks noGrp="1" noRot="1" noChangeAspect="1"/>
          </p:cNvSpPr>
          <p:nvPr>
            <p:ph type="sldImg"/>
          </p:nvPr>
        </p:nvSpPr>
        <p:spPr bwMode="auto">
          <a:xfrm>
            <a:off x="1143000" y="685800"/>
            <a:ext cx="4572000" cy="3429000"/>
          </a:xfrm>
          <a:prstGeom prst="rect">
            <a:avLst/>
          </a:prstGeom>
        </p:spPr>
        <p:txBody>
          <a:bodyPr/>
          <a:lstStyle/>
          <a:p>
            <a:pPr>
              <a:defRPr/>
            </a:pPr>
            <a:endParaRPr/>
          </a:p>
        </p:txBody>
      </p:sp>
      <p:sp>
        <p:nvSpPr>
          <p:cNvPr id="462" name="Shape 462"/>
          <p:cNvSpPr>
            <a:spLocks noGrp="1"/>
          </p:cNvSpPr>
          <p:nvPr>
            <p:ph type="body" sz="quarter" idx="1"/>
          </p:nvPr>
        </p:nvSpPr>
        <p:spPr bwMode="auto">
          <a:xfrm>
            <a:off x="914400" y="4343400"/>
            <a:ext cx="5029200" cy="4114800"/>
          </a:xfrm>
          <a:prstGeom prst="rect">
            <a:avLst/>
          </a:prstGeom>
        </p:spPr>
        <p:txBody>
          <a:bodyPr/>
          <a:lstStyle/>
          <a:p>
            <a:pPr>
              <a:defRPr/>
            </a:pPr>
            <a:endParaRPr/>
          </a:p>
        </p:txBody>
      </p:sp>
    </p:spTree>
  </p:cSld>
  <p:clrMap bg1="lt1" tx1="dk1" bg2="lt2" tx2="dk2" accent1="accent1" accent2="accent2" accent3="accent3" accent4="accent4" accent5="accent5" accent6="accent6" hlink="hlink" folHlink="folHlink"/>
  <p:notesStyle>
    <a:lvl1pPr>
      <a:defRPr sz="1200">
        <a:latin typeface="+mj-lt"/>
        <a:ea typeface="+mj-ea"/>
        <a:cs typeface="+mj-cs"/>
      </a:defRPr>
    </a:lvl1pPr>
    <a:lvl2pPr indent="228600">
      <a:defRPr sz="1200">
        <a:latin typeface="+mj-lt"/>
        <a:ea typeface="+mj-ea"/>
        <a:cs typeface="+mj-cs"/>
      </a:defRPr>
    </a:lvl2pPr>
    <a:lvl3pPr indent="457200">
      <a:defRPr sz="1200">
        <a:latin typeface="+mj-lt"/>
        <a:ea typeface="+mj-ea"/>
        <a:cs typeface="+mj-cs"/>
      </a:defRPr>
    </a:lvl3pPr>
    <a:lvl4pPr indent="685800">
      <a:defRPr sz="1200">
        <a:latin typeface="+mj-lt"/>
        <a:ea typeface="+mj-ea"/>
        <a:cs typeface="+mj-cs"/>
      </a:defRPr>
    </a:lvl4pPr>
    <a:lvl5pPr indent="914400">
      <a:defRPr sz="1200">
        <a:latin typeface="+mj-lt"/>
        <a:ea typeface="+mj-ea"/>
        <a:cs typeface="+mj-cs"/>
      </a:defRPr>
    </a:lvl5pPr>
    <a:lvl6pPr indent="1143000">
      <a:defRPr sz="1200">
        <a:latin typeface="+mj-lt"/>
        <a:ea typeface="+mj-ea"/>
        <a:cs typeface="+mj-cs"/>
      </a:defRPr>
    </a:lvl6pPr>
    <a:lvl7pPr indent="1371600">
      <a:defRPr sz="1200">
        <a:latin typeface="+mj-lt"/>
        <a:ea typeface="+mj-ea"/>
        <a:cs typeface="+mj-cs"/>
      </a:defRPr>
    </a:lvl7pPr>
    <a:lvl8pPr indent="1600200">
      <a:defRPr sz="1200">
        <a:latin typeface="+mj-lt"/>
        <a:ea typeface="+mj-ea"/>
        <a:cs typeface="+mj-cs"/>
      </a:defRPr>
    </a:lvl8pPr>
    <a:lvl9pPr indent="1828800">
      <a:defRPr sz="1200">
        <a:latin typeface="+mj-lt"/>
        <a:ea typeface="+mj-ea"/>
        <a:cs typeface="+mj-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F06B0F3-C1DE-5A03-D0C6-48AEB5EAB53D}" type="slidenum">
              <a:rPr/>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20" name="Shape 820"/>
          <p:cNvSpPr>
            <a:spLocks noGrp="1" noRot="1" noChangeAspect="1"/>
          </p:cNvSpPr>
          <p:nvPr>
            <p:ph type="sldImg"/>
          </p:nvPr>
        </p:nvSpPr>
        <p:spPr bwMode="auto">
          <a:xfrm>
            <a:off x="1006475" y="685800"/>
            <a:ext cx="4845050" cy="3429000"/>
          </a:xfrm>
          <a:prstGeom prst="rect">
            <a:avLst/>
          </a:prstGeom>
        </p:spPr>
        <p:txBody>
          <a:bodyPr/>
          <a:lstStyle/>
          <a:p>
            <a:pPr>
              <a:defRPr/>
            </a:pPr>
            <a:endParaRPr/>
          </a:p>
        </p:txBody>
      </p:sp>
      <p:sp>
        <p:nvSpPr>
          <p:cNvPr id="821" name="Shape 821"/>
          <p:cNvSpPr>
            <a:spLocks noGrp="1"/>
          </p:cNvSpPr>
          <p:nvPr>
            <p:ph type="body" sz="quarter" idx="1"/>
          </p:nvPr>
        </p:nvSpPr>
        <p:spPr bwMode="auto">
          <a:prstGeom prst="rect">
            <a:avLst/>
          </a:prstGeom>
        </p:spPr>
        <p:txBody>
          <a:bodyPr/>
          <a:lstStyle/>
          <a:p>
            <a:pPr>
              <a:defRPr/>
            </a:pPr>
            <a:r>
              <a:t>Ich-Form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1906B3FB-6BC1-3835-DB2B-2F9812A1FB56}" type="slidenum">
              <a:rPr/>
              <a:t>3</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56B921D9-18FF-6909-1B94-D323645478CF}" type="slidenum">
              <a:rPr/>
              <a:t>4</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502328E-9A8B-EFF1-995B-1C0B614606B8}" type="slidenum">
              <a:rP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8FF8AEC-8A1A-35F5-17E8-B0A38F356E89}" type="slidenum">
              <a:rP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14" name="Shape 614"/>
          <p:cNvSpPr>
            <a:spLocks noGrp="1" noRot="1" noChangeAspect="1"/>
          </p:cNvSpPr>
          <p:nvPr>
            <p:ph type="sldImg"/>
          </p:nvPr>
        </p:nvSpPr>
        <p:spPr bwMode="auto">
          <a:xfrm>
            <a:off x="1006475" y="685800"/>
            <a:ext cx="4845050" cy="3429000"/>
          </a:xfrm>
          <a:prstGeom prst="rect">
            <a:avLst/>
          </a:prstGeom>
        </p:spPr>
        <p:txBody>
          <a:bodyPr/>
          <a:lstStyle/>
          <a:p>
            <a:pPr>
              <a:defRPr/>
            </a:pPr>
            <a:endParaRPr/>
          </a:p>
        </p:txBody>
      </p:sp>
      <p:sp>
        <p:nvSpPr>
          <p:cNvPr id="615" name="Shape 615"/>
          <p:cNvSpPr>
            <a:spLocks noGrp="1"/>
          </p:cNvSpPr>
          <p:nvPr>
            <p:ph type="body" sz="quarter" idx="1"/>
          </p:nvPr>
        </p:nvSpPr>
        <p:spPr bwMode="auto">
          <a:prstGeom prst="rect">
            <a:avLst/>
          </a:prstGeom>
        </p:spPr>
        <p:txBody>
          <a:bodyPr/>
          <a:lstStyle/>
          <a:p>
            <a:pPr>
              <a:defRPr/>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B1D0DD0-D966-9E34-4394-76AFE835FF57}" type="slidenum">
              <a:rPr/>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40" name="Shape 740"/>
          <p:cNvSpPr>
            <a:spLocks noGrp="1" noRot="1" noChangeAspect="1"/>
          </p:cNvSpPr>
          <p:nvPr>
            <p:ph type="sldImg"/>
          </p:nvPr>
        </p:nvSpPr>
        <p:spPr bwMode="auto">
          <a:xfrm>
            <a:off x="1006475" y="685800"/>
            <a:ext cx="4845050" cy="3429000"/>
          </a:xfrm>
          <a:prstGeom prst="rect">
            <a:avLst/>
          </a:prstGeom>
        </p:spPr>
        <p:txBody>
          <a:bodyPr/>
          <a:lstStyle/>
          <a:p>
            <a:pPr>
              <a:defRPr/>
            </a:pPr>
            <a:endParaRPr/>
          </a:p>
        </p:txBody>
      </p:sp>
      <p:sp>
        <p:nvSpPr>
          <p:cNvPr id="741" name="Shape 741"/>
          <p:cNvSpPr>
            <a:spLocks noGrp="1"/>
          </p:cNvSpPr>
          <p:nvPr>
            <p:ph type="body" sz="quarter" idx="1"/>
          </p:nvPr>
        </p:nvSpPr>
        <p:spPr bwMode="auto">
          <a:prstGeom prst="rect">
            <a:avLst/>
          </a:prstGeom>
        </p:spPr>
        <p:txBody>
          <a:bodyPr/>
          <a:lstStyle/>
          <a:p>
            <a:pPr>
              <a:defRPr/>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006475" y="685800"/>
            <a:ext cx="4845050" cy="3429000"/>
          </a:xfrm>
        </p:spPr>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C7A32E28-C349-1080-EA2F-C4B468A848BB}" type="slidenum">
              <a:rPr/>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2_Titelfolie">
    <p:spTree>
      <p:nvGrpSpPr>
        <p:cNvPr id="1" name=""/>
        <p:cNvGrpSpPr/>
        <p:nvPr/>
      </p:nvGrpSpPr>
      <p:grpSpPr bwMode="auto">
        <a:xfrm>
          <a:off x="0" y="0"/>
          <a:ext cx="0" cy="0"/>
          <a:chOff x="0" y="0"/>
          <a:chExt cx="0" cy="0"/>
        </a:xfrm>
      </p:grpSpPr>
      <p:sp>
        <p:nvSpPr>
          <p:cNvPr id="12" name="Folien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
        <p:nvSpPr>
          <p:cNvPr id="7" name="Rechteck 6"/>
          <p:cNvSpPr/>
          <p:nvPr userDrawn="1"/>
        </p:nvSpPr>
        <p:spPr bwMode="auto">
          <a:xfrm>
            <a:off x="2279737" y="1114816"/>
            <a:ext cx="8400963" cy="6441684"/>
          </a:xfrm>
          <a:prstGeom prst="rect">
            <a:avLst/>
          </a:prstGeom>
          <a:solidFill>
            <a:srgbClr val="FFFFFF"/>
          </a:solidFill>
          <a:ln w="12700" cap="flat">
            <a:noFill/>
            <a:prstDash val="solid"/>
            <a:miter lim="8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a:lnSpc>
                <a:spcPct val="100000"/>
              </a:lnSpc>
              <a:spcBef>
                <a:spcPts val="0"/>
              </a:spcBef>
              <a:spcAft>
                <a:spcPts val="0"/>
              </a:spcAft>
              <a:buClrTx/>
              <a:buSzTx/>
              <a:buFontTx/>
              <a:buNone/>
              <a:defRPr/>
            </a:pPr>
            <a:endParaRPr lang="de-DE" sz="1800" b="0" i="0" u="none" strike="noStrike" cap="none" spc="0">
              <a:ln>
                <a:noFill/>
              </a:ln>
              <a:solidFill>
                <a:srgbClr val="000000"/>
              </a:solidFill>
              <a:latin typeface="Calibri"/>
              <a:ea typeface="Calibri"/>
              <a:cs typeface="Calibri"/>
            </a:endParaRPr>
          </a:p>
        </p:txBody>
      </p:sp>
      <p:sp>
        <p:nvSpPr>
          <p:cNvPr id="6" name="Rechteck 5">
            <a:extLst>
              <a:ext uri="{FF2B5EF4-FFF2-40B4-BE49-F238E27FC236}">
                <a16:creationId xmlns:a16="http://schemas.microsoft.com/office/drawing/2014/main" id="{2B4A8746-2950-495F-95B3-58462501EEC3}"/>
              </a:ext>
            </a:extLst>
          </p:cNvPr>
          <p:cNvSpPr/>
          <p:nvPr userDrawn="1"/>
        </p:nvSpPr>
        <p:spPr bwMode="auto">
          <a:xfrm>
            <a:off x="160638" y="407773"/>
            <a:ext cx="2286000" cy="1075038"/>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8" name="Textfeld 7">
            <a:extLst>
              <a:ext uri="{FF2B5EF4-FFF2-40B4-BE49-F238E27FC236}">
                <a16:creationId xmlns:a16="http://schemas.microsoft.com/office/drawing/2014/main" id="{5D0FBE72-6598-D828-091D-8AFF48987077}"/>
              </a:ext>
            </a:extLst>
          </p:cNvPr>
          <p:cNvSpPr txBox="1"/>
          <p:nvPr userDrawn="1"/>
        </p:nvSpPr>
        <p:spPr bwMode="auto">
          <a:xfrm>
            <a:off x="481914" y="6919784"/>
            <a:ext cx="184731"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endParaRPr lang="de-DE"/>
          </a:p>
        </p:txBody>
      </p:sp>
      <p:pic>
        <p:nvPicPr>
          <p:cNvPr id="9" name="Grafik 8" descr="Ein Bild, das Text, Screenshot, Grafikdesign, Design enthält.&#10;&#10;KI-generierte Inhalte können fehlerhaft sein.">
            <a:extLst>
              <a:ext uri="{FF2B5EF4-FFF2-40B4-BE49-F238E27FC236}">
                <a16:creationId xmlns:a16="http://schemas.microsoft.com/office/drawing/2014/main" id="{41D54DA5-6DED-CD13-EB36-1CAD2BE817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14541"/>
            <a:ext cx="9104585" cy="5135674"/>
          </a:xfrm>
          <a:prstGeom prst="rect">
            <a:avLst/>
          </a:prstGeom>
        </p:spPr>
      </p:pic>
    </p:spTree>
    <p:extLst>
      <p:ext uri="{BB962C8B-B14F-4D97-AF65-F5344CB8AC3E}">
        <p14:creationId xmlns:p14="http://schemas.microsoft.com/office/powerpoint/2010/main" val="424164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tx" userDrawn="1">
  <p:cSld name="02_Inhaltsseite_2Spalten">
    <p:spTree>
      <p:nvGrpSpPr>
        <p:cNvPr id="1" name=""/>
        <p:cNvGrpSpPr/>
        <p:nvPr/>
      </p:nvGrpSpPr>
      <p:grpSpPr bwMode="auto">
        <a:xfrm>
          <a:off x="0" y="0"/>
          <a:ext cx="0" cy="0"/>
          <a:chOff x="0" y="0"/>
          <a:chExt cx="0" cy="0"/>
        </a:xfrm>
      </p:grpSpPr>
      <p:sp>
        <p:nvSpPr>
          <p:cNvPr id="38" name="Titeltext"/>
          <p:cNvSpPr txBox="1">
            <a:spLocks noGrp="1"/>
          </p:cNvSpPr>
          <p:nvPr>
            <p:ph type="title"/>
          </p:nvPr>
        </p:nvSpPr>
        <p:spPr bwMode="auto">
          <a:xfrm>
            <a:off x="483080" y="605475"/>
            <a:ext cx="9914078" cy="634349"/>
          </a:xfrm>
          <a:prstGeom prst="rect">
            <a:avLst/>
          </a:prstGeom>
        </p:spPr>
        <p:txBody>
          <a:bodyPr>
            <a:normAutofit/>
          </a:bodyPr>
          <a:lstStyle/>
          <a:p>
            <a:pPr>
              <a:defRPr/>
            </a:pPr>
            <a:r>
              <a:t>Titeltext</a:t>
            </a:r>
          </a:p>
        </p:txBody>
      </p:sp>
      <p:sp>
        <p:nvSpPr>
          <p:cNvPr id="39" name="Textebene 1…"/>
          <p:cNvSpPr txBox="1">
            <a:spLocks noGrp="1"/>
          </p:cNvSpPr>
          <p:nvPr>
            <p:ph type="body" sz="half" idx="1"/>
          </p:nvPr>
        </p:nvSpPr>
        <p:spPr bwMode="auto">
          <a:xfrm>
            <a:off x="482171" y="1398575"/>
            <a:ext cx="4801030" cy="5410384"/>
          </a:xfrm>
          <a:prstGeom prst="rect">
            <a:avLst/>
          </a:prstGeom>
        </p:spPr>
        <p:txBody>
          <a:bodyPr>
            <a:normAutofit/>
          </a:bodyPr>
          <a:lstStyle>
            <a:lvl2pPr marL="651567" indent="-250602">
              <a:buSzPct val="100000"/>
              <a:buChar char="•"/>
            </a:lvl2pPr>
            <a:lvl3pPr marL="1052531" indent="-250603">
              <a:buSzPct val="100000"/>
              <a:buChar char="•"/>
            </a:lvl3pPr>
            <a:lvl4pPr marL="1453495" indent="-250603">
              <a:buSzPct val="100000"/>
              <a:buChar char="•"/>
            </a:lvl4pPr>
            <a:lvl5pPr marL="1854460" indent="-250603">
              <a:buSzPct val="100000"/>
              <a:buChar char="•"/>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40" name="Gerade Verbindung 49"/>
          <p:cNvSpPr/>
          <p:nvPr/>
        </p:nvSpPr>
        <p:spPr bwMode="auto">
          <a:xfrm flipH="1" flipV="1">
            <a:off x="482172" y="7034231"/>
            <a:ext cx="9914987" cy="1"/>
          </a:xfrm>
          <a:prstGeom prst="line">
            <a:avLst/>
          </a:prstGeom>
          <a:ln w="7620">
            <a:solidFill>
              <a:srgbClr val="31619B"/>
            </a:solidFill>
            <a:miter/>
          </a:ln>
        </p:spPr>
        <p:txBody>
          <a:bodyPr lIns="45719" rIns="45719"/>
          <a:lstStyle/>
          <a:p>
            <a:pPr>
              <a:defRPr/>
            </a:pPr>
            <a:endParaRPr/>
          </a:p>
        </p:txBody>
      </p:sp>
      <p:sp>
        <p:nvSpPr>
          <p:cNvPr id="2" name="Fußzeilenplatzhalter 4">
            <a:extLst>
              <a:ext uri="{FF2B5EF4-FFF2-40B4-BE49-F238E27FC236}">
                <a16:creationId xmlns:a16="http://schemas.microsoft.com/office/drawing/2014/main" id="{9BF19DD6-58D1-4E9C-5A43-083396B3E00C}"/>
              </a:ext>
            </a:extLst>
          </p:cNvPr>
          <p:cNvSpPr txBox="1"/>
          <p:nvPr userDrawn="1"/>
        </p:nvSpPr>
        <p:spPr bwMode="auto">
          <a:xfrm>
            <a:off x="5985831" y="7113607"/>
            <a:ext cx="4096149" cy="123111"/>
          </a:xfrm>
          <a:prstGeom prst="rect">
            <a:avLst/>
          </a:prstGeom>
          <a:ln w="12700">
            <a:miter lim="400000"/>
          </a:ln>
        </p:spPr>
        <p:txBody>
          <a:bodyPr lIns="0" tIns="0" rIns="0" bIns="0">
            <a:spAutoFit/>
          </a:bodyPr>
          <a:lstStyle>
            <a:lvl1pPr algn="r">
              <a:defRPr sz="800">
                <a:solidFill>
                  <a:srgbClr val="194D83"/>
                </a:solidFill>
                <a:latin typeface="Verdana"/>
                <a:ea typeface="Verdana"/>
                <a:cs typeface="Verdana"/>
              </a:defRPr>
            </a:lvl1pPr>
          </a:lstStyle>
          <a:p>
            <a:pPr>
              <a:defRPr/>
            </a:pPr>
            <a:r>
              <a:rPr lang="de-DE" noProof="0" dirty="0"/>
              <a:t>Kartendeck – Effektive Klassenführung </a:t>
            </a:r>
            <a:r>
              <a:rPr dirty="0"/>
              <a:t>•</a:t>
            </a:r>
            <a:endParaRPr lang="de-DE" dirty="0"/>
          </a:p>
        </p:txBody>
      </p:sp>
      <p:sp>
        <p:nvSpPr>
          <p:cNvPr id="3" name="Foliennummer">
            <a:extLst>
              <a:ext uri="{FF2B5EF4-FFF2-40B4-BE49-F238E27FC236}">
                <a16:creationId xmlns:a16="http://schemas.microsoft.com/office/drawing/2014/main" id="{78152D90-F818-FF4D-3498-9A00578B3BF7}"/>
              </a:ext>
            </a:extLst>
          </p:cNvPr>
          <p:cNvSpPr txBox="1">
            <a:spLocks noGrp="1"/>
          </p:cNvSpPr>
          <p:nvPr>
            <p:ph type="sldNum" sz="quarter" idx="2"/>
          </p:nvPr>
        </p:nvSpPr>
        <p:spPr bwMode="auto">
          <a:xfrm>
            <a:off x="10145127" y="7111327"/>
            <a:ext cx="141884" cy="127001"/>
          </a:xfrm>
          <a:prstGeom prst="rect">
            <a:avLst/>
          </a:prstGeom>
        </p:spPr>
        <p:txBody>
          <a:bodyPr anchor="t"/>
          <a:lstStyle>
            <a:lvl1pPr>
              <a:defRPr>
                <a:latin typeface="Verdana"/>
                <a:ea typeface="Verdana"/>
                <a:cs typeface="Verdana"/>
              </a:defRPr>
            </a:lvl1pPr>
          </a:lstStyle>
          <a:p>
            <a:pPr>
              <a:defRPr/>
            </a:pPr>
            <a:fld id="{86CB4B4D-7CA3-9044-876B-883B54F8677D}" type="slidenum">
              <a:rPr/>
              <a:t>‹Nr.›</a:t>
            </a:fld>
            <a:endParaRPr dirty="0"/>
          </a:p>
        </p:txBody>
      </p:sp>
    </p:spTree>
  </p:cSld>
  <p:clrMapOvr>
    <a:masterClrMapping/>
  </p:clrMapOvr>
  <p:extLst>
    <p:ext uri="{DCECCB84-F9BA-43D5-87BE-67443E8EF086}">
      <p15:sldGuideLst xmlns:p15="http://schemas.microsoft.com/office/powerpoint/2012/main">
        <p15:guide id="1" orient="horz" pos="2380" userDrawn="1">
          <p15:clr>
            <a:srgbClr val="FBAE40"/>
          </p15:clr>
        </p15:guide>
        <p15:guide id="2" pos="336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tx" userDrawn="1">
  <p:cSld name="04_Inhaltsseite_Prozess">
    <p:spTree>
      <p:nvGrpSpPr>
        <p:cNvPr id="1" name=""/>
        <p:cNvGrpSpPr/>
        <p:nvPr/>
      </p:nvGrpSpPr>
      <p:grpSpPr bwMode="auto">
        <a:xfrm>
          <a:off x="0" y="0"/>
          <a:ext cx="0" cy="0"/>
          <a:chOff x="0" y="0"/>
          <a:chExt cx="0" cy="0"/>
        </a:xfrm>
      </p:grpSpPr>
      <p:sp>
        <p:nvSpPr>
          <p:cNvPr id="97" name="Titeltext"/>
          <p:cNvSpPr txBox="1">
            <a:spLocks noGrp="1"/>
          </p:cNvSpPr>
          <p:nvPr>
            <p:ph type="title"/>
          </p:nvPr>
        </p:nvSpPr>
        <p:spPr bwMode="auto">
          <a:xfrm>
            <a:off x="483080" y="605475"/>
            <a:ext cx="9914078" cy="634349"/>
          </a:xfrm>
          <a:prstGeom prst="rect">
            <a:avLst/>
          </a:prstGeom>
        </p:spPr>
        <p:txBody>
          <a:bodyPr>
            <a:normAutofit/>
          </a:bodyPr>
          <a:lstStyle/>
          <a:p>
            <a:pPr>
              <a:defRPr/>
            </a:pPr>
            <a:r>
              <a:t>Titeltext</a:t>
            </a:r>
          </a:p>
        </p:txBody>
      </p:sp>
      <p:sp>
        <p:nvSpPr>
          <p:cNvPr id="98" name="Textebene 1…"/>
          <p:cNvSpPr txBox="1">
            <a:spLocks noGrp="1"/>
          </p:cNvSpPr>
          <p:nvPr>
            <p:ph type="body" sz="half" idx="1"/>
          </p:nvPr>
        </p:nvSpPr>
        <p:spPr bwMode="auto">
          <a:xfrm>
            <a:off x="482171" y="1398575"/>
            <a:ext cx="4801030" cy="5410384"/>
          </a:xfrm>
          <a:prstGeom prst="rect">
            <a:avLst/>
          </a:prstGeom>
        </p:spPr>
        <p:txBody>
          <a:bodyPr>
            <a:normAutofit/>
          </a:bodyPr>
          <a:lstStyle>
            <a:lvl2pPr marL="651567" indent="-250602">
              <a:buSzPct val="100000"/>
              <a:buChar char="•"/>
            </a:lvl2pPr>
            <a:lvl3pPr marL="1052531" indent="-250603">
              <a:buSzPct val="100000"/>
              <a:buChar char="•"/>
            </a:lvl3pPr>
            <a:lvl4pPr marL="1453495" indent="-250603">
              <a:buSzPct val="100000"/>
              <a:buChar char="•"/>
            </a:lvl4pPr>
            <a:lvl5pPr marL="1854460" indent="-250603">
              <a:buSzPct val="100000"/>
              <a:buChar char="•"/>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99" name="Gerade Verbindung 49"/>
          <p:cNvSpPr/>
          <p:nvPr/>
        </p:nvSpPr>
        <p:spPr bwMode="auto">
          <a:xfrm flipH="1" flipV="1">
            <a:off x="482172" y="7034231"/>
            <a:ext cx="9914987" cy="1"/>
          </a:xfrm>
          <a:prstGeom prst="line">
            <a:avLst/>
          </a:prstGeom>
          <a:ln w="7620">
            <a:solidFill>
              <a:srgbClr val="194D83"/>
            </a:solidFill>
            <a:miter/>
          </a:ln>
        </p:spPr>
        <p:txBody>
          <a:bodyPr lIns="45719" rIns="45719"/>
          <a:lstStyle/>
          <a:p>
            <a:pPr>
              <a:defRPr/>
            </a:pPr>
            <a:endParaRPr/>
          </a:p>
        </p:txBody>
      </p:sp>
      <p:sp>
        <p:nvSpPr>
          <p:cNvPr id="100" name="Fußzeilenplatzhalter 4"/>
          <p:cNvSpPr txBox="1"/>
          <p:nvPr/>
        </p:nvSpPr>
        <p:spPr bwMode="auto">
          <a:xfrm>
            <a:off x="5985831" y="7113607"/>
            <a:ext cx="4096149" cy="123111"/>
          </a:xfrm>
          <a:prstGeom prst="rect">
            <a:avLst/>
          </a:prstGeom>
          <a:ln w="12700">
            <a:miter lim="400000"/>
          </a:ln>
        </p:spPr>
        <p:txBody>
          <a:bodyPr lIns="0" tIns="0" rIns="0" bIns="0">
            <a:spAutoFit/>
          </a:bodyPr>
          <a:lstStyle>
            <a:lvl1pPr algn="r">
              <a:defRPr sz="800">
                <a:solidFill>
                  <a:srgbClr val="194D83"/>
                </a:solidFill>
                <a:latin typeface="Verdana"/>
                <a:ea typeface="Verdana"/>
                <a:cs typeface="Verdana"/>
              </a:defRPr>
            </a:lvl1pPr>
          </a:lstStyle>
          <a:p>
            <a:pPr>
              <a:defRPr/>
            </a:pPr>
            <a:r>
              <a:rPr lang="de-DE" noProof="0" dirty="0"/>
              <a:t>Kartendeck – Effektive Klassenführung </a:t>
            </a:r>
            <a:r>
              <a:rPr dirty="0"/>
              <a:t>•</a:t>
            </a:r>
            <a:endParaRPr lang="de-DE" dirty="0"/>
          </a:p>
        </p:txBody>
      </p:sp>
      <p:sp>
        <p:nvSpPr>
          <p:cNvPr id="101" name="Foliennummer"/>
          <p:cNvSpPr txBox="1">
            <a:spLocks noGrp="1"/>
          </p:cNvSpPr>
          <p:nvPr>
            <p:ph type="sldNum" sz="quarter" idx="2"/>
          </p:nvPr>
        </p:nvSpPr>
        <p:spPr bwMode="auto">
          <a:xfrm>
            <a:off x="10145127" y="7111327"/>
            <a:ext cx="141884" cy="127001"/>
          </a:xfrm>
          <a:prstGeom prst="rect">
            <a:avLst/>
          </a:prstGeom>
        </p:spPr>
        <p:txBody>
          <a:bodyPr anchor="t"/>
          <a:lstStyle>
            <a:lvl1pPr>
              <a:defRPr>
                <a:latin typeface="Verdana"/>
                <a:ea typeface="Verdana"/>
                <a:cs typeface="Verdana"/>
              </a:defRPr>
            </a:lvl1pPr>
          </a:lstStyle>
          <a:p>
            <a:pPr>
              <a:defRPr/>
            </a:pPr>
            <a:fld id="{86CB4B4D-7CA3-9044-876B-883B54F8677D}" type="slidenum">
              <a:r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tx" preserve="1" userDrawn="1">
  <p:cSld name="2_Karte_Definition_Klassenführung">
    <p:spTree>
      <p:nvGrpSpPr>
        <p:cNvPr id="1" name=""/>
        <p:cNvGrpSpPr/>
        <p:nvPr/>
      </p:nvGrpSpPr>
      <p:grpSpPr bwMode="auto">
        <a:xfrm>
          <a:off x="0" y="0"/>
          <a:ext cx="0" cy="0"/>
          <a:chOff x="0" y="0"/>
          <a:chExt cx="0" cy="0"/>
        </a:xfrm>
      </p:grpSpPr>
      <p:sp>
        <p:nvSpPr>
          <p:cNvPr id="323" name="Rechteck 225"/>
          <p:cNvSpPr/>
          <p:nvPr/>
        </p:nvSpPr>
        <p:spPr bwMode="auto">
          <a:xfrm>
            <a:off x="-15120" y="-2"/>
            <a:ext cx="3546476" cy="755967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4" name="Textfeld 42"/>
          <p:cNvSpPr txBox="1"/>
          <p:nvPr/>
        </p:nvSpPr>
        <p:spPr bwMode="auto">
          <a:xfrm>
            <a:off x="1509337"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25" name="Rechteck 43"/>
          <p:cNvSpPr/>
          <p:nvPr/>
        </p:nvSpPr>
        <p:spPr bwMode="auto">
          <a:xfrm>
            <a:off x="1342416"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6" name="Textfeld 155"/>
          <p:cNvSpPr txBox="1"/>
          <p:nvPr/>
        </p:nvSpPr>
        <p:spPr bwMode="auto">
          <a:xfrm>
            <a:off x="6028559"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Planung</a:t>
            </a:r>
          </a:p>
        </p:txBody>
      </p:sp>
      <p:sp>
        <p:nvSpPr>
          <p:cNvPr id="327" name="Rechteck 160"/>
          <p:cNvSpPr/>
          <p:nvPr/>
        </p:nvSpPr>
        <p:spPr bwMode="auto">
          <a:xfrm>
            <a:off x="3964420"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8" name="Rechteck 186"/>
          <p:cNvSpPr/>
          <p:nvPr/>
        </p:nvSpPr>
        <p:spPr bwMode="auto">
          <a:xfrm>
            <a:off x="7542507"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9" name="Textfeld 62"/>
          <p:cNvSpPr txBox="1"/>
          <p:nvPr/>
        </p:nvSpPr>
        <p:spPr bwMode="auto">
          <a:xfrm>
            <a:off x="5091522"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30" name="Rechteck 127"/>
          <p:cNvSpPr/>
          <p:nvPr/>
        </p:nvSpPr>
        <p:spPr bwMode="auto">
          <a:xfrm>
            <a:off x="4924602"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31" name="Textfeld 205"/>
          <p:cNvSpPr txBox="1"/>
          <p:nvPr/>
        </p:nvSpPr>
        <p:spPr bwMode="auto">
          <a:xfrm>
            <a:off x="8645428"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32" name="Rechteck 206"/>
          <p:cNvSpPr/>
          <p:nvPr/>
        </p:nvSpPr>
        <p:spPr bwMode="auto">
          <a:xfrm>
            <a:off x="8478508"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3" name="Grafik 2" descr="Ein Bild, das Cartoon, Haus, Maßstabsmodell enthält.&#10;&#10;KI-generierte Inhalte können fehlerhaft sein.">
            <a:extLst>
              <a:ext uri="{FF2B5EF4-FFF2-40B4-BE49-F238E27FC236}">
                <a16:creationId xmlns:a16="http://schemas.microsoft.com/office/drawing/2014/main" id="{1EAB7708-8F06-DDC9-D190-3FB8F4648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0751" y="3557244"/>
            <a:ext cx="4900522" cy="2773660"/>
          </a:xfrm>
          <a:prstGeom prst="rect">
            <a:avLst/>
          </a:prstGeom>
        </p:spPr>
      </p:pic>
      <p:sp>
        <p:nvSpPr>
          <p:cNvPr id="4" name="Gerade Verbindung 49">
            <a:extLst>
              <a:ext uri="{FF2B5EF4-FFF2-40B4-BE49-F238E27FC236}">
                <a16:creationId xmlns:a16="http://schemas.microsoft.com/office/drawing/2014/main" id="{B8F72584-2D7D-D1C7-DC97-B21A7352B6CF}"/>
              </a:ext>
            </a:extLst>
          </p:cNvPr>
          <p:cNvSpPr/>
          <p:nvPr userDrawn="1"/>
        </p:nvSpPr>
        <p:spPr bwMode="auto">
          <a:xfrm flipH="1" flipV="1">
            <a:off x="482172" y="7034231"/>
            <a:ext cx="9914987" cy="1"/>
          </a:xfrm>
          <a:prstGeom prst="line">
            <a:avLst/>
          </a:prstGeom>
          <a:ln w="7620">
            <a:solidFill>
              <a:srgbClr val="31619B"/>
            </a:solidFill>
            <a:miter/>
          </a:ln>
        </p:spPr>
        <p:txBody>
          <a:bodyPr lIns="45719" rIns="45719"/>
          <a:lstStyle/>
          <a:p>
            <a:pPr>
              <a:defRPr/>
            </a:pPr>
            <a:endParaRPr/>
          </a:p>
        </p:txBody>
      </p:sp>
      <p:sp>
        <p:nvSpPr>
          <p:cNvPr id="16" name="Fußzeilenplatzhalter 4">
            <a:extLst>
              <a:ext uri="{FF2B5EF4-FFF2-40B4-BE49-F238E27FC236}">
                <a16:creationId xmlns:a16="http://schemas.microsoft.com/office/drawing/2014/main" id="{7800123E-0BC4-B83A-68E5-EA07FC503E62}"/>
              </a:ext>
            </a:extLst>
          </p:cNvPr>
          <p:cNvSpPr txBox="1"/>
          <p:nvPr userDrawn="1"/>
        </p:nvSpPr>
        <p:spPr bwMode="auto">
          <a:xfrm>
            <a:off x="6075124" y="7112286"/>
            <a:ext cx="4096149" cy="123111"/>
          </a:xfrm>
          <a:prstGeom prst="rect">
            <a:avLst/>
          </a:prstGeom>
          <a:ln w="12700">
            <a:miter lim="400000"/>
          </a:ln>
        </p:spPr>
        <p:txBody>
          <a:bodyPr lIns="0" tIns="0" rIns="0" bIns="0">
            <a:spAutoFit/>
          </a:bodyPr>
          <a:lstStyle>
            <a:lvl1pPr algn="r">
              <a:defRPr sz="800">
                <a:solidFill>
                  <a:srgbClr val="194D83"/>
                </a:solidFill>
                <a:latin typeface="Verdana"/>
                <a:ea typeface="Verdana"/>
                <a:cs typeface="Verdana"/>
              </a:defRPr>
            </a:lvl1pPr>
          </a:lstStyle>
          <a:p>
            <a:pPr>
              <a:defRPr/>
            </a:pPr>
            <a:r>
              <a:rPr lang="de-DE" noProof="0" dirty="0"/>
              <a:t>Kartendeck – Effektive Klassenführung </a:t>
            </a:r>
            <a:r>
              <a:rPr dirty="0"/>
              <a:t>•</a:t>
            </a:r>
            <a:r>
              <a:rPr lang="de-DE" dirty="0"/>
              <a:t> 2</a:t>
            </a:r>
          </a:p>
        </p:txBody>
      </p:sp>
    </p:spTree>
    <p:extLst>
      <p:ext uri="{BB962C8B-B14F-4D97-AF65-F5344CB8AC3E}">
        <p14:creationId xmlns:p14="http://schemas.microsoft.com/office/powerpoint/2010/main" val="985256752"/>
      </p:ext>
    </p:extLst>
  </p:cSld>
  <p:clrMapOvr>
    <a:masterClrMapping/>
  </p:clrMapOvr>
  <p:extLst>
    <p:ext uri="{DCECCB84-F9BA-43D5-87BE-67443E8EF086}">
      <p15:sldGuideLst xmlns:p15="http://schemas.microsoft.com/office/powerpoint/2012/main">
        <p15:guide id="1" orient="horz" pos="2380" userDrawn="1">
          <p15:clr>
            <a:srgbClr val="FBAE40"/>
          </p15:clr>
        </p15:guide>
        <p15:guide id="2" pos="33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tx" userDrawn="1">
  <p:cSld name="02_Karte_Druckanleitung">
    <p:spTree>
      <p:nvGrpSpPr>
        <p:cNvPr id="1" name=""/>
        <p:cNvGrpSpPr/>
        <p:nvPr/>
      </p:nvGrpSpPr>
      <p:grpSpPr bwMode="auto">
        <a:xfrm>
          <a:off x="0" y="0"/>
          <a:ext cx="0" cy="0"/>
          <a:chOff x="0" y="0"/>
          <a:chExt cx="0" cy="0"/>
        </a:xfrm>
      </p:grpSpPr>
      <p:sp>
        <p:nvSpPr>
          <p:cNvPr id="323" name="Rechteck 225"/>
          <p:cNvSpPr/>
          <p:nvPr/>
        </p:nvSpPr>
        <p:spPr bwMode="auto">
          <a:xfrm>
            <a:off x="-15120" y="-2"/>
            <a:ext cx="3546476" cy="755967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4" name="Textfeld 42"/>
          <p:cNvSpPr txBox="1"/>
          <p:nvPr/>
        </p:nvSpPr>
        <p:spPr bwMode="auto">
          <a:xfrm>
            <a:off x="1509337"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25" name="Rechteck 43"/>
          <p:cNvSpPr/>
          <p:nvPr/>
        </p:nvSpPr>
        <p:spPr bwMode="auto">
          <a:xfrm>
            <a:off x="1342416"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6" name="Textfeld 155"/>
          <p:cNvSpPr txBox="1"/>
          <p:nvPr/>
        </p:nvSpPr>
        <p:spPr bwMode="auto">
          <a:xfrm>
            <a:off x="6028559"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Planung</a:t>
            </a:r>
          </a:p>
        </p:txBody>
      </p:sp>
      <p:sp>
        <p:nvSpPr>
          <p:cNvPr id="327" name="Rechteck 160"/>
          <p:cNvSpPr/>
          <p:nvPr/>
        </p:nvSpPr>
        <p:spPr bwMode="auto">
          <a:xfrm>
            <a:off x="3964420"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8" name="Rechteck 186"/>
          <p:cNvSpPr/>
          <p:nvPr/>
        </p:nvSpPr>
        <p:spPr bwMode="auto">
          <a:xfrm>
            <a:off x="7542507"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9" name="Textfeld 62"/>
          <p:cNvSpPr txBox="1"/>
          <p:nvPr/>
        </p:nvSpPr>
        <p:spPr bwMode="auto">
          <a:xfrm>
            <a:off x="5091522"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30" name="Rechteck 127"/>
          <p:cNvSpPr/>
          <p:nvPr/>
        </p:nvSpPr>
        <p:spPr bwMode="auto">
          <a:xfrm>
            <a:off x="4924602"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31" name="Textfeld 205"/>
          <p:cNvSpPr txBox="1"/>
          <p:nvPr/>
        </p:nvSpPr>
        <p:spPr bwMode="auto">
          <a:xfrm>
            <a:off x="8645428"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32" name="Rechteck 206"/>
          <p:cNvSpPr/>
          <p:nvPr/>
        </p:nvSpPr>
        <p:spPr bwMode="auto">
          <a:xfrm>
            <a:off x="8478508"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2" name="Grafik 1" descr="Ein Bild, das Design, Büroausstattung, Drucker enthält.&#10;&#10;KI-generierte Inhalte können fehlerhaft sein.">
            <a:extLst>
              <a:ext uri="{FF2B5EF4-FFF2-40B4-BE49-F238E27FC236}">
                <a16:creationId xmlns:a16="http://schemas.microsoft.com/office/drawing/2014/main" id="{5B12CB75-D30B-A449-766F-DD52228C3E6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7808" b="95479" l="9816" r="92791">
                        <a14:foregroundMark x1="34969" y1="9041" x2="43865" y2="12740"/>
                        <a14:foregroundMark x1="43865" y1="12740" x2="47546" y2="28767"/>
                        <a14:foregroundMark x1="47546" y1="28767" x2="47546" y2="36301"/>
                        <a14:foregroundMark x1="47546" y1="36301" x2="42791" y2="42877"/>
                        <a14:foregroundMark x1="42791" y1="42877" x2="33436" y2="40822"/>
                        <a14:foregroundMark x1="33436" y1="40822" x2="26227" y2="36438"/>
                        <a14:foregroundMark x1="26227" y1="36438" x2="26074" y2="12055"/>
                        <a14:foregroundMark x1="26074" y1="12055" x2="32362" y2="7260"/>
                        <a14:foregroundMark x1="32362" y1="7260" x2="41258" y2="8219"/>
                        <a14:foregroundMark x1="41258" y1="8219" x2="48160" y2="12877"/>
                        <a14:foregroundMark x1="48160" y1="12877" x2="50153" y2="36301"/>
                        <a14:foregroundMark x1="50153" y1="36301" x2="47699" y2="40137"/>
                        <a14:foregroundMark x1="46012" y1="90274" x2="53988" y2="93014"/>
                        <a14:foregroundMark x1="53988" y1="93014" x2="59969" y2="89726"/>
                        <a14:foregroundMark x1="47853" y1="95205" x2="53988" y2="95616"/>
                        <a14:foregroundMark x1="50613" y1="56301" x2="52301" y2="57808"/>
                        <a14:foregroundMark x1="58896" y1="77534" x2="67485" y2="74521"/>
                        <a14:foregroundMark x1="67485" y1="74521" x2="68252" y2="73973"/>
                        <a14:foregroundMark x1="60276" y1="22329" x2="62883" y2="17671"/>
                        <a14:foregroundMark x1="9816" y1="19178" x2="12577" y2="18082"/>
                        <a14:foregroundMark x1="88804" y1="74658" x2="92791" y2="74521"/>
                        <a14:foregroundMark x1="74540" y1="40548" x2="79294" y2="43288"/>
                        <a14:backgroundMark x1="86043" y1="69726" x2="86963" y2="69589"/>
                        <a14:backgroundMark x1="75767" y1="63973" x2="77761" y2="65068"/>
                      </a14:backgroundRemoval>
                    </a14:imgEffect>
                  </a14:imgLayer>
                </a14:imgProps>
              </a:ext>
            </a:extLst>
          </a:blip>
          <a:stretch>
            <a:fillRect/>
          </a:stretch>
        </p:blipFill>
        <p:spPr bwMode="auto">
          <a:xfrm>
            <a:off x="6545095" y="2760133"/>
            <a:ext cx="3821049" cy="4278168"/>
          </a:xfrm>
          <a:prstGeom prst="rect">
            <a:avLst/>
          </a:prstGeom>
        </p:spPr>
      </p:pic>
      <p:sp>
        <p:nvSpPr>
          <p:cNvPr id="3" name="Gerade Verbindung 49">
            <a:extLst>
              <a:ext uri="{FF2B5EF4-FFF2-40B4-BE49-F238E27FC236}">
                <a16:creationId xmlns:a16="http://schemas.microsoft.com/office/drawing/2014/main" id="{4AEE3B77-6C55-905E-5E9E-8E9AF919C573}"/>
              </a:ext>
            </a:extLst>
          </p:cNvPr>
          <p:cNvSpPr/>
          <p:nvPr userDrawn="1"/>
        </p:nvSpPr>
        <p:spPr bwMode="auto">
          <a:xfrm flipH="1" flipV="1">
            <a:off x="482172" y="7034231"/>
            <a:ext cx="9914987" cy="1"/>
          </a:xfrm>
          <a:prstGeom prst="line">
            <a:avLst/>
          </a:prstGeom>
          <a:ln w="7620">
            <a:solidFill>
              <a:srgbClr val="31619B"/>
            </a:solidFill>
            <a:miter/>
          </a:ln>
        </p:spPr>
        <p:txBody>
          <a:bodyPr lIns="45719" rIns="45719"/>
          <a:lstStyle/>
          <a:p>
            <a:pPr>
              <a:defRPr/>
            </a:pPr>
            <a:endParaRPr/>
          </a:p>
        </p:txBody>
      </p:sp>
      <p:sp>
        <p:nvSpPr>
          <p:cNvPr id="6" name="Fußzeilenplatzhalter 4">
            <a:extLst>
              <a:ext uri="{FF2B5EF4-FFF2-40B4-BE49-F238E27FC236}">
                <a16:creationId xmlns:a16="http://schemas.microsoft.com/office/drawing/2014/main" id="{E65AFDDC-DFB1-5F71-36BC-91A59770DD5B}"/>
              </a:ext>
            </a:extLst>
          </p:cNvPr>
          <p:cNvSpPr txBox="1"/>
          <p:nvPr userDrawn="1"/>
        </p:nvSpPr>
        <p:spPr bwMode="auto">
          <a:xfrm>
            <a:off x="6071175" y="7113607"/>
            <a:ext cx="4096149" cy="123111"/>
          </a:xfrm>
          <a:prstGeom prst="rect">
            <a:avLst/>
          </a:prstGeom>
          <a:ln w="12700">
            <a:miter lim="400000"/>
          </a:ln>
        </p:spPr>
        <p:txBody>
          <a:bodyPr lIns="0" tIns="0" rIns="0" bIns="0">
            <a:spAutoFit/>
          </a:bodyPr>
          <a:lstStyle>
            <a:lvl1pPr algn="r">
              <a:defRPr sz="800">
                <a:solidFill>
                  <a:srgbClr val="194D83"/>
                </a:solidFill>
                <a:latin typeface="Verdana"/>
                <a:ea typeface="Verdana"/>
                <a:cs typeface="Verdana"/>
              </a:defRPr>
            </a:lvl1pPr>
          </a:lstStyle>
          <a:p>
            <a:pPr>
              <a:defRPr/>
            </a:pPr>
            <a:r>
              <a:rPr lang="de-DE" noProof="0" dirty="0"/>
              <a:t>Kartendeck – Effektive Klassenführung • 5</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userDrawn="1">
  <p:cSld name="03_Karte_Vorderseite">
    <p:spTree>
      <p:nvGrpSpPr>
        <p:cNvPr id="1" name=""/>
        <p:cNvGrpSpPr/>
        <p:nvPr/>
      </p:nvGrpSpPr>
      <p:grpSpPr bwMode="auto">
        <a:xfrm>
          <a:off x="0" y="0"/>
          <a:ext cx="0" cy="0"/>
          <a:chOff x="0" y="0"/>
          <a:chExt cx="0" cy="0"/>
        </a:xfrm>
      </p:grpSpPr>
      <p:sp>
        <p:nvSpPr>
          <p:cNvPr id="435" name="Gerade Verbindung 24"/>
          <p:cNvSpPr/>
          <p:nvPr/>
        </p:nvSpPr>
        <p:spPr bwMode="auto">
          <a:xfrm flipV="1">
            <a:off x="3545313" y="0"/>
            <a:ext cx="1" cy="7559675"/>
          </a:xfrm>
          <a:prstGeom prst="line">
            <a:avLst/>
          </a:prstGeom>
          <a:ln w="7620">
            <a:solidFill>
              <a:srgbClr val="808080"/>
            </a:solidFill>
            <a:prstDash val="dash"/>
            <a:miter/>
          </a:ln>
        </p:spPr>
        <p:txBody>
          <a:bodyPr lIns="45719" rIns="45719"/>
          <a:lstStyle/>
          <a:p>
            <a:pPr>
              <a:defRPr/>
            </a:pPr>
            <a:endParaRPr/>
          </a:p>
        </p:txBody>
      </p:sp>
      <p:sp>
        <p:nvSpPr>
          <p:cNvPr id="436" name="Rechteck 139"/>
          <p:cNvSpPr/>
          <p:nvPr/>
        </p:nvSpPr>
        <p:spPr bwMode="auto">
          <a:xfrm>
            <a:off x="3545313" y="-1587"/>
            <a:ext cx="3546476" cy="755967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38" name="Textfeld 155"/>
          <p:cNvSpPr txBox="1"/>
          <p:nvPr/>
        </p:nvSpPr>
        <p:spPr bwMode="auto">
          <a:xfrm>
            <a:off x="6028559"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Planung</a:t>
            </a:r>
          </a:p>
        </p:txBody>
      </p:sp>
      <p:sp>
        <p:nvSpPr>
          <p:cNvPr id="439" name="Rechteck 156"/>
          <p:cNvSpPr/>
          <p:nvPr/>
        </p:nvSpPr>
        <p:spPr bwMode="auto">
          <a:xfrm>
            <a:off x="5861639"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40" name="Textfeld 157"/>
          <p:cNvSpPr txBox="1"/>
          <p:nvPr/>
        </p:nvSpPr>
        <p:spPr bwMode="auto">
          <a:xfrm>
            <a:off x="5077485"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441" name="Rechteck 158"/>
          <p:cNvSpPr/>
          <p:nvPr/>
        </p:nvSpPr>
        <p:spPr bwMode="auto">
          <a:xfrm>
            <a:off x="4910564"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42" name="Textfeld 159"/>
          <p:cNvSpPr txBox="1"/>
          <p:nvPr/>
        </p:nvSpPr>
        <p:spPr bwMode="auto">
          <a:xfrm>
            <a:off x="4131340"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Erledigt</a:t>
            </a:r>
          </a:p>
        </p:txBody>
      </p:sp>
      <p:sp>
        <p:nvSpPr>
          <p:cNvPr id="443" name="Rechteck 160"/>
          <p:cNvSpPr/>
          <p:nvPr/>
        </p:nvSpPr>
        <p:spPr bwMode="auto">
          <a:xfrm>
            <a:off x="3964420"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44" name="Rechteck 165"/>
          <p:cNvSpPr/>
          <p:nvPr/>
        </p:nvSpPr>
        <p:spPr bwMode="auto">
          <a:xfrm>
            <a:off x="7146234" y="0"/>
            <a:ext cx="3546476" cy="75596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45" name="Rechteck 186"/>
          <p:cNvSpPr/>
          <p:nvPr/>
        </p:nvSpPr>
        <p:spPr bwMode="auto">
          <a:xfrm>
            <a:off x="7542507"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grpSp>
        <p:nvGrpSpPr>
          <p:cNvPr id="451" name="Gruppieren"/>
          <p:cNvGrpSpPr/>
          <p:nvPr/>
        </p:nvGrpSpPr>
        <p:grpSpPr bwMode="auto">
          <a:xfrm>
            <a:off x="0" y="1673154"/>
            <a:ext cx="10692709" cy="3375027"/>
            <a:chOff x="669832" y="-6554"/>
            <a:chExt cx="10692707" cy="3375026"/>
          </a:xfrm>
        </p:grpSpPr>
        <p:pic>
          <p:nvPicPr>
            <p:cNvPr id="448" name="Grafik 9" descr="Grafik 9"/>
            <p:cNvPicPr>
              <a:picLocks noChangeAspect="1"/>
            </p:cNvPicPr>
            <p:nvPr/>
          </p:nvPicPr>
          <p:blipFill>
            <a:blip r:embed="rId2"/>
            <a:srcRect r="16060" b="6560"/>
            <a:stretch/>
          </p:blipFill>
          <p:spPr bwMode="auto">
            <a:xfrm>
              <a:off x="7554087" y="-6554"/>
              <a:ext cx="3808452" cy="1479466"/>
            </a:xfrm>
            <a:prstGeom prst="rect">
              <a:avLst/>
            </a:prstGeom>
            <a:ln w="12700" cap="flat">
              <a:noFill/>
              <a:miter lim="400000"/>
            </a:ln>
            <a:effectLst/>
          </p:spPr>
        </p:pic>
        <p:pic>
          <p:nvPicPr>
            <p:cNvPr id="449" name="Grafik 7" descr="Grafik 7"/>
            <p:cNvPicPr>
              <a:picLocks noChangeAspect="1"/>
            </p:cNvPicPr>
            <p:nvPr/>
          </p:nvPicPr>
          <p:blipFill>
            <a:blip r:embed="rId2"/>
            <a:srcRect b="6560"/>
            <a:stretch/>
          </p:blipFill>
          <p:spPr bwMode="auto">
            <a:xfrm>
              <a:off x="3697775" y="984473"/>
              <a:ext cx="4537093" cy="1479467"/>
            </a:xfrm>
            <a:prstGeom prst="rect">
              <a:avLst/>
            </a:prstGeom>
            <a:ln w="12700" cap="flat">
              <a:noFill/>
              <a:miter lim="400000"/>
            </a:ln>
            <a:effectLst/>
          </p:spPr>
        </p:pic>
        <p:pic>
          <p:nvPicPr>
            <p:cNvPr id="450" name="Grafik 12" descr="Grafik 12"/>
            <p:cNvPicPr>
              <a:picLocks noChangeAspect="1"/>
            </p:cNvPicPr>
            <p:nvPr/>
          </p:nvPicPr>
          <p:blipFill>
            <a:blip r:embed="rId2"/>
            <a:srcRect l="14763" b="6560"/>
            <a:stretch/>
          </p:blipFill>
          <p:spPr bwMode="auto">
            <a:xfrm>
              <a:off x="669832" y="1889005"/>
              <a:ext cx="3867261" cy="1479467"/>
            </a:xfrm>
            <a:prstGeom prst="rect">
              <a:avLst/>
            </a:prstGeom>
            <a:ln w="12700" cap="flat">
              <a:noFill/>
              <a:miter lim="400000"/>
            </a:ln>
            <a:effectLst/>
          </p:spPr>
        </p:pic>
      </p:grpSp>
      <p:sp>
        <p:nvSpPr>
          <p:cNvPr id="452" name="AutoShape 11"/>
          <p:cNvSpPr/>
          <p:nvPr/>
        </p:nvSpPr>
        <p:spPr bwMode="auto">
          <a:xfrm flipH="1">
            <a:off x="7493886" y="7371078"/>
            <a:ext cx="2851172" cy="1"/>
          </a:xfrm>
          <a:prstGeom prst="line">
            <a:avLst/>
          </a:prstGeom>
          <a:ln w="38100" cap="rnd">
            <a:solidFill>
              <a:srgbClr val="D3D3DD"/>
            </a:solidFill>
            <a:prstDash val="sysDot"/>
          </a:ln>
        </p:spPr>
        <p:txBody>
          <a:bodyPr lIns="45719" rIns="45719"/>
          <a:lstStyle/>
          <a:p>
            <a:pPr>
              <a:defRPr/>
            </a:pPr>
            <a:endParaRPr/>
          </a:p>
        </p:txBody>
      </p:sp>
      <p:sp>
        <p:nvSpPr>
          <p:cNvPr id="453" name="AutoShape 11"/>
          <p:cNvSpPr/>
          <p:nvPr/>
        </p:nvSpPr>
        <p:spPr bwMode="auto">
          <a:xfrm flipH="1">
            <a:off x="3898086" y="7371079"/>
            <a:ext cx="2851172" cy="1"/>
          </a:xfrm>
          <a:prstGeom prst="line">
            <a:avLst/>
          </a:prstGeom>
          <a:ln w="38100" cap="rnd">
            <a:solidFill>
              <a:srgbClr val="D3D3DD"/>
            </a:solidFill>
            <a:prstDash val="sysDot"/>
          </a:ln>
        </p:spPr>
        <p:txBody>
          <a:bodyPr lIns="45719" rIns="45719"/>
          <a:lstStyle/>
          <a:p>
            <a:pPr>
              <a:defRPr/>
            </a:pPr>
            <a:endParaRPr/>
          </a:p>
        </p:txBody>
      </p:sp>
      <p:sp>
        <p:nvSpPr>
          <p:cNvPr id="454" name="AutoShape 11"/>
          <p:cNvSpPr/>
          <p:nvPr/>
        </p:nvSpPr>
        <p:spPr bwMode="auto">
          <a:xfrm flipH="1">
            <a:off x="310259" y="7371079"/>
            <a:ext cx="2851172" cy="1"/>
          </a:xfrm>
          <a:prstGeom prst="line">
            <a:avLst/>
          </a:prstGeom>
          <a:ln w="38100" cap="rnd">
            <a:solidFill>
              <a:srgbClr val="D3D3DD"/>
            </a:solidFill>
            <a:prstDash val="sysDot"/>
          </a:ln>
        </p:spPr>
        <p:txBody>
          <a:bodyPr lIns="45719" rIns="45719"/>
          <a:lstStyle/>
          <a:p>
            <a:pPr>
              <a:defRPr/>
            </a:pPr>
            <a:endParaRPr/>
          </a:p>
        </p:txBody>
      </p:sp>
      <p:sp>
        <p:nvSpPr>
          <p:cNvPr id="2" name="Rechteck 1">
            <a:extLst>
              <a:ext uri="{FF2B5EF4-FFF2-40B4-BE49-F238E27FC236}">
                <a16:creationId xmlns:a16="http://schemas.microsoft.com/office/drawing/2014/main" id="{77430A6F-9730-8BE0-74B5-61E6CBB11690}"/>
              </a:ext>
            </a:extLst>
          </p:cNvPr>
          <p:cNvSpPr/>
          <p:nvPr userDrawn="1"/>
        </p:nvSpPr>
        <p:spPr bwMode="auto">
          <a:xfrm>
            <a:off x="1545336" y="3568714"/>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3" name="Rechteck 2">
            <a:extLst>
              <a:ext uri="{FF2B5EF4-FFF2-40B4-BE49-F238E27FC236}">
                <a16:creationId xmlns:a16="http://schemas.microsoft.com/office/drawing/2014/main" id="{C2FB2B11-ED80-C3CB-638D-6F6FC281C5B1}"/>
              </a:ext>
            </a:extLst>
          </p:cNvPr>
          <p:cNvSpPr/>
          <p:nvPr userDrawn="1"/>
        </p:nvSpPr>
        <p:spPr bwMode="auto">
          <a:xfrm>
            <a:off x="5250128" y="2587258"/>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4" name="Rechteck 3">
            <a:extLst>
              <a:ext uri="{FF2B5EF4-FFF2-40B4-BE49-F238E27FC236}">
                <a16:creationId xmlns:a16="http://schemas.microsoft.com/office/drawing/2014/main" id="{AF7C5810-BCB0-C1BD-F562-9604425C4F52}"/>
              </a:ext>
            </a:extLst>
          </p:cNvPr>
          <p:cNvSpPr/>
          <p:nvPr userDrawn="1"/>
        </p:nvSpPr>
        <p:spPr bwMode="auto">
          <a:xfrm>
            <a:off x="4238972" y="2725406"/>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5" name="Rechteck 4">
            <a:extLst>
              <a:ext uri="{FF2B5EF4-FFF2-40B4-BE49-F238E27FC236}">
                <a16:creationId xmlns:a16="http://schemas.microsoft.com/office/drawing/2014/main" id="{B3BCE9AA-37FC-D6AC-17D2-8C1513E7339E}"/>
              </a:ext>
            </a:extLst>
          </p:cNvPr>
          <p:cNvSpPr/>
          <p:nvPr userDrawn="1"/>
        </p:nvSpPr>
        <p:spPr bwMode="auto">
          <a:xfrm>
            <a:off x="3359012" y="4513681"/>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6" name="Rechteck 5">
            <a:extLst>
              <a:ext uri="{FF2B5EF4-FFF2-40B4-BE49-F238E27FC236}">
                <a16:creationId xmlns:a16="http://schemas.microsoft.com/office/drawing/2014/main" id="{ECF61985-387F-D2D1-16FA-E7914B900544}"/>
              </a:ext>
            </a:extLst>
          </p:cNvPr>
          <p:cNvSpPr/>
          <p:nvPr userDrawn="1"/>
        </p:nvSpPr>
        <p:spPr bwMode="auto">
          <a:xfrm>
            <a:off x="7124149" y="3599438"/>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7" name="Rechteck 6">
            <a:extLst>
              <a:ext uri="{FF2B5EF4-FFF2-40B4-BE49-F238E27FC236}">
                <a16:creationId xmlns:a16="http://schemas.microsoft.com/office/drawing/2014/main" id="{CF8576CE-336F-E0C9-8747-16FAB118820B}"/>
              </a:ext>
            </a:extLst>
          </p:cNvPr>
          <p:cNvSpPr/>
          <p:nvPr userDrawn="1"/>
        </p:nvSpPr>
        <p:spPr bwMode="auto">
          <a:xfrm>
            <a:off x="7118910" y="2446527"/>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8" name="Rechteck 7">
            <a:extLst>
              <a:ext uri="{FF2B5EF4-FFF2-40B4-BE49-F238E27FC236}">
                <a16:creationId xmlns:a16="http://schemas.microsoft.com/office/drawing/2014/main" id="{ED328DCE-3E70-7390-D694-AE5007C49080}"/>
              </a:ext>
            </a:extLst>
          </p:cNvPr>
          <p:cNvSpPr/>
          <p:nvPr userDrawn="1"/>
        </p:nvSpPr>
        <p:spPr bwMode="auto">
          <a:xfrm>
            <a:off x="9063956" y="1654397"/>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9" name="Rechteck 8">
            <a:extLst>
              <a:ext uri="{FF2B5EF4-FFF2-40B4-BE49-F238E27FC236}">
                <a16:creationId xmlns:a16="http://schemas.microsoft.com/office/drawing/2014/main" id="{FECE3CF2-FEB1-C8B0-A9FD-043B6BA100E3}"/>
              </a:ext>
            </a:extLst>
          </p:cNvPr>
          <p:cNvSpPr/>
          <p:nvPr userDrawn="1"/>
        </p:nvSpPr>
        <p:spPr bwMode="auto">
          <a:xfrm>
            <a:off x="10480175" y="2660134"/>
            <a:ext cx="220973"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0" name="Rechteck 9">
            <a:extLst>
              <a:ext uri="{FF2B5EF4-FFF2-40B4-BE49-F238E27FC236}">
                <a16:creationId xmlns:a16="http://schemas.microsoft.com/office/drawing/2014/main" id="{E485E5B3-AB4C-C497-3D68-6A87FAEA99EB}"/>
              </a:ext>
            </a:extLst>
          </p:cNvPr>
          <p:cNvSpPr/>
          <p:nvPr userDrawn="1"/>
        </p:nvSpPr>
        <p:spPr bwMode="auto">
          <a:xfrm>
            <a:off x="4200466" y="2723820"/>
            <a:ext cx="530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1" name="Rechteck 10">
            <a:extLst>
              <a:ext uri="{FF2B5EF4-FFF2-40B4-BE49-F238E27FC236}">
                <a16:creationId xmlns:a16="http://schemas.microsoft.com/office/drawing/2014/main" id="{BDE66A0D-C31D-B082-D0CF-9DFC4BD18B9B}"/>
              </a:ext>
            </a:extLst>
          </p:cNvPr>
          <p:cNvSpPr/>
          <p:nvPr userDrawn="1"/>
        </p:nvSpPr>
        <p:spPr bwMode="auto">
          <a:xfrm>
            <a:off x="-2259" y="4326414"/>
            <a:ext cx="143352" cy="427214"/>
          </a:xfrm>
          <a:prstGeom prst="rect">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sp>
        <p:nvSpPr>
          <p:cNvPr id="12" name="Inhaltsplatzhalter 2">
            <a:extLst>
              <a:ext uri="{FF2B5EF4-FFF2-40B4-BE49-F238E27FC236}">
                <a16:creationId xmlns:a16="http://schemas.microsoft.com/office/drawing/2014/main" id="{BA71E8D0-E8A4-F800-7670-AF1D58BF397F}"/>
              </a:ext>
            </a:extLst>
          </p:cNvPr>
          <p:cNvSpPr txBox="1"/>
          <p:nvPr userDrawn="1"/>
        </p:nvSpPr>
        <p:spPr bwMode="auto">
          <a:xfrm rot="16199998">
            <a:off x="2201504" y="2682973"/>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noProof="0"/>
              <a:t>iStock.com/Oksana Latysheva </a:t>
            </a:r>
          </a:p>
        </p:txBody>
      </p:sp>
      <p:sp>
        <p:nvSpPr>
          <p:cNvPr id="14" name="Inhaltsplatzhalter 2">
            <a:extLst>
              <a:ext uri="{FF2B5EF4-FFF2-40B4-BE49-F238E27FC236}">
                <a16:creationId xmlns:a16="http://schemas.microsoft.com/office/drawing/2014/main" id="{A782D25A-1857-3C7F-EA1F-FA7DE7447354}"/>
              </a:ext>
            </a:extLst>
          </p:cNvPr>
          <p:cNvSpPr txBox="1"/>
          <p:nvPr userDrawn="1"/>
        </p:nvSpPr>
        <p:spPr bwMode="auto">
          <a:xfrm rot="16199998">
            <a:off x="5777242" y="1530318"/>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noProof="0"/>
              <a:t>iStock.com/Oksana Latysheva </a:t>
            </a:r>
          </a:p>
        </p:txBody>
      </p:sp>
      <p:sp>
        <p:nvSpPr>
          <p:cNvPr id="15" name="Inhaltsplatzhalter 2">
            <a:extLst>
              <a:ext uri="{FF2B5EF4-FFF2-40B4-BE49-F238E27FC236}">
                <a16:creationId xmlns:a16="http://schemas.microsoft.com/office/drawing/2014/main" id="{0F4167BB-9245-917F-6CF1-C9301ACBFADB}"/>
              </a:ext>
            </a:extLst>
          </p:cNvPr>
          <p:cNvSpPr txBox="1"/>
          <p:nvPr userDrawn="1"/>
        </p:nvSpPr>
        <p:spPr bwMode="auto">
          <a:xfrm rot="16199998">
            <a:off x="9384653" y="885552"/>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noProof="0"/>
              <a:t>iStock.com/Oksana Latysheva </a:t>
            </a:r>
          </a:p>
        </p:txBody>
      </p:sp>
      <p:sp>
        <p:nvSpPr>
          <p:cNvPr id="447" name="Gerade Verbindung 11"/>
          <p:cNvSpPr/>
          <p:nvPr/>
        </p:nvSpPr>
        <p:spPr bwMode="auto">
          <a:xfrm flipV="1">
            <a:off x="3580537" y="-2"/>
            <a:ext cx="1" cy="7559676"/>
          </a:xfrm>
          <a:prstGeom prst="line">
            <a:avLst/>
          </a:prstGeom>
          <a:ln w="7620">
            <a:solidFill>
              <a:srgbClr val="808080"/>
            </a:solidFill>
            <a:prstDash val="dash"/>
            <a:miter/>
          </a:ln>
        </p:spPr>
        <p:txBody>
          <a:bodyPr lIns="45719" rIns="45719"/>
          <a:lstStyle/>
          <a:p>
            <a:pPr>
              <a:defRPr/>
            </a:pPr>
            <a:endParaRPr/>
          </a:p>
        </p:txBody>
      </p:sp>
      <p:sp>
        <p:nvSpPr>
          <p:cNvPr id="437" name="Gerade Verbindung 148"/>
          <p:cNvSpPr/>
          <p:nvPr/>
        </p:nvSpPr>
        <p:spPr bwMode="auto">
          <a:xfrm flipV="1">
            <a:off x="7102030" y="0"/>
            <a:ext cx="1" cy="7559675"/>
          </a:xfrm>
          <a:prstGeom prst="line">
            <a:avLst/>
          </a:prstGeom>
          <a:ln w="7620">
            <a:solidFill>
              <a:srgbClr val="808080"/>
            </a:solidFill>
            <a:prstDash val="dash"/>
            <a:miter/>
          </a:ln>
        </p:spPr>
        <p:txBody>
          <a:bodyPr lIns="45719" rIns="45719"/>
          <a:lstStyle/>
          <a:p>
            <a:pPr>
              <a:defRPr/>
            </a:pPr>
            <a:endParaRPr/>
          </a:p>
        </p:txBody>
      </p:sp>
    </p:spTree>
  </p:cSld>
  <p:clrMapOvr>
    <a:masterClrMapping/>
  </p:clrMapOvr>
  <p:extLst>
    <p:ext uri="{DCECCB84-F9BA-43D5-87BE-67443E8EF086}">
      <p15:sldGuideLst xmlns:p15="http://schemas.microsoft.com/office/powerpoint/2012/main">
        <p15:guide id="1" orient="horz" pos="2380" userDrawn="1">
          <p15:clr>
            <a:srgbClr val="FBAE40"/>
          </p15:clr>
        </p15:guide>
        <p15:guide id="2" pos="33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userDrawn="1">
  <p:cSld name="03_Karte_Teilbereich_Rückseite">
    <p:spTree>
      <p:nvGrpSpPr>
        <p:cNvPr id="1" name=""/>
        <p:cNvGrpSpPr/>
        <p:nvPr/>
      </p:nvGrpSpPr>
      <p:grpSpPr bwMode="auto">
        <a:xfrm>
          <a:off x="0" y="0"/>
          <a:ext cx="0" cy="0"/>
          <a:chOff x="0" y="0"/>
          <a:chExt cx="0" cy="0"/>
        </a:xfrm>
      </p:grpSpPr>
      <p:sp>
        <p:nvSpPr>
          <p:cNvPr id="413" name="Textfeld 42"/>
          <p:cNvSpPr txBox="1"/>
          <p:nvPr/>
        </p:nvSpPr>
        <p:spPr bwMode="auto">
          <a:xfrm>
            <a:off x="1509337"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414" name="Rechteck 43"/>
          <p:cNvSpPr/>
          <p:nvPr/>
        </p:nvSpPr>
        <p:spPr bwMode="auto">
          <a:xfrm>
            <a:off x="1342416"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15" name="Textfeld 155"/>
          <p:cNvSpPr txBox="1"/>
          <p:nvPr/>
        </p:nvSpPr>
        <p:spPr bwMode="auto">
          <a:xfrm>
            <a:off x="6028559"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Planung</a:t>
            </a:r>
          </a:p>
        </p:txBody>
      </p:sp>
      <p:sp>
        <p:nvSpPr>
          <p:cNvPr id="416" name="Rechteck 160"/>
          <p:cNvSpPr/>
          <p:nvPr/>
        </p:nvSpPr>
        <p:spPr bwMode="auto">
          <a:xfrm>
            <a:off x="3964420"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17" name="Rechteck 186"/>
          <p:cNvSpPr/>
          <p:nvPr/>
        </p:nvSpPr>
        <p:spPr bwMode="auto">
          <a:xfrm>
            <a:off x="7542507"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18" name="Textfeld 62"/>
          <p:cNvSpPr txBox="1"/>
          <p:nvPr/>
        </p:nvSpPr>
        <p:spPr bwMode="auto">
          <a:xfrm>
            <a:off x="5091522"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419" name="Rechteck 127"/>
          <p:cNvSpPr/>
          <p:nvPr/>
        </p:nvSpPr>
        <p:spPr bwMode="auto">
          <a:xfrm>
            <a:off x="4924602"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20" name="Textfeld 205"/>
          <p:cNvSpPr txBox="1"/>
          <p:nvPr/>
        </p:nvSpPr>
        <p:spPr bwMode="auto">
          <a:xfrm>
            <a:off x="8645428"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421" name="Rechteck 206"/>
          <p:cNvSpPr/>
          <p:nvPr/>
        </p:nvSpPr>
        <p:spPr bwMode="auto">
          <a:xfrm>
            <a:off x="8478508"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 name="Gerade Verbindung 13">
            <a:extLst>
              <a:ext uri="{FF2B5EF4-FFF2-40B4-BE49-F238E27FC236}">
                <a16:creationId xmlns:a16="http://schemas.microsoft.com/office/drawing/2014/main" id="{C06BE205-3F6C-E898-F8BC-772F23D04693}"/>
              </a:ext>
            </a:extLst>
          </p:cNvPr>
          <p:cNvSpPr/>
          <p:nvPr userDrawn="1"/>
        </p:nvSpPr>
        <p:spPr bwMode="auto">
          <a:xfrm flipV="1">
            <a:off x="3543466" y="-24716"/>
            <a:ext cx="1" cy="7712080"/>
          </a:xfrm>
          <a:prstGeom prst="line">
            <a:avLst/>
          </a:prstGeom>
          <a:ln w="7620">
            <a:solidFill>
              <a:srgbClr val="808080"/>
            </a:solidFill>
            <a:prstDash val="dash"/>
            <a:miter/>
          </a:ln>
        </p:spPr>
        <p:txBody>
          <a:bodyPr lIns="45719" rIns="45719"/>
          <a:lstStyle/>
          <a:p>
            <a:pPr>
              <a:defRPr/>
            </a:pPr>
            <a:endParaRPr/>
          </a:p>
        </p:txBody>
      </p:sp>
      <p:sp>
        <p:nvSpPr>
          <p:cNvPr id="3" name="Gerade Verbindung 14">
            <a:extLst>
              <a:ext uri="{FF2B5EF4-FFF2-40B4-BE49-F238E27FC236}">
                <a16:creationId xmlns:a16="http://schemas.microsoft.com/office/drawing/2014/main" id="{21AA1776-3946-0E3D-9044-C1E80250429C}"/>
              </a:ext>
            </a:extLst>
          </p:cNvPr>
          <p:cNvSpPr/>
          <p:nvPr userDrawn="1"/>
        </p:nvSpPr>
        <p:spPr bwMode="auto">
          <a:xfrm flipV="1">
            <a:off x="7110413" y="0"/>
            <a:ext cx="1" cy="7712080"/>
          </a:xfrm>
          <a:prstGeom prst="line">
            <a:avLst/>
          </a:prstGeom>
          <a:ln w="7620">
            <a:solidFill>
              <a:srgbClr val="808080"/>
            </a:solidFill>
            <a:prstDash val="dash"/>
            <a:miter/>
          </a:ln>
        </p:spPr>
        <p:txBody>
          <a:bodyPr lIns="45719" rIns="45719"/>
          <a:lstStyle/>
          <a:p>
            <a:pPr>
              <a:defRP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userDrawn="1">
  <p:cSld name="04_Karte_Vorderseite">
    <p:spTree>
      <p:nvGrpSpPr>
        <p:cNvPr id="1" name=""/>
        <p:cNvGrpSpPr/>
        <p:nvPr/>
      </p:nvGrpSpPr>
      <p:grpSpPr bwMode="auto">
        <a:xfrm>
          <a:off x="0" y="0"/>
          <a:ext cx="0" cy="0"/>
          <a:chOff x="0" y="0"/>
          <a:chExt cx="0" cy="0"/>
        </a:xfrm>
      </p:grpSpPr>
      <p:sp>
        <p:nvSpPr>
          <p:cNvPr id="379" name="Gerade Verbindung 24"/>
          <p:cNvSpPr/>
          <p:nvPr/>
        </p:nvSpPr>
        <p:spPr bwMode="auto">
          <a:xfrm flipV="1">
            <a:off x="3545313" y="0"/>
            <a:ext cx="1" cy="7559675"/>
          </a:xfrm>
          <a:prstGeom prst="line">
            <a:avLst/>
          </a:prstGeom>
          <a:ln w="7620">
            <a:solidFill>
              <a:srgbClr val="808080"/>
            </a:solidFill>
            <a:prstDash val="dash"/>
            <a:miter/>
          </a:ln>
        </p:spPr>
        <p:txBody>
          <a:bodyPr lIns="45719" rIns="45719"/>
          <a:lstStyle/>
          <a:p>
            <a:pPr>
              <a:defRPr/>
            </a:pPr>
            <a:endParaRPr/>
          </a:p>
        </p:txBody>
      </p:sp>
      <p:sp>
        <p:nvSpPr>
          <p:cNvPr id="380" name="Rechteck 139"/>
          <p:cNvSpPr/>
          <p:nvPr/>
        </p:nvSpPr>
        <p:spPr bwMode="auto">
          <a:xfrm>
            <a:off x="3544151" y="-2"/>
            <a:ext cx="3546476" cy="755967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82" name="Gerade Verbindung 152"/>
          <p:cNvSpPr/>
          <p:nvPr/>
        </p:nvSpPr>
        <p:spPr bwMode="auto">
          <a:xfrm>
            <a:off x="3909460" y="7188199"/>
            <a:ext cx="2844801" cy="1"/>
          </a:xfrm>
          <a:prstGeom prst="line">
            <a:avLst/>
          </a:prstGeom>
          <a:ln w="7620">
            <a:solidFill>
              <a:srgbClr val="194D83"/>
            </a:solidFill>
            <a:miter/>
          </a:ln>
        </p:spPr>
        <p:txBody>
          <a:bodyPr lIns="45719" rIns="45719"/>
          <a:lstStyle/>
          <a:p>
            <a:pPr>
              <a:defRPr/>
            </a:pPr>
            <a:endParaRPr/>
          </a:p>
        </p:txBody>
      </p:sp>
      <p:sp>
        <p:nvSpPr>
          <p:cNvPr id="383" name="Textfeld 155"/>
          <p:cNvSpPr txBox="1"/>
          <p:nvPr/>
        </p:nvSpPr>
        <p:spPr bwMode="auto">
          <a:xfrm>
            <a:off x="6028559"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Planung</a:t>
            </a:r>
          </a:p>
        </p:txBody>
      </p:sp>
      <p:sp>
        <p:nvSpPr>
          <p:cNvPr id="384" name="Rechteck 156"/>
          <p:cNvSpPr/>
          <p:nvPr/>
        </p:nvSpPr>
        <p:spPr bwMode="auto">
          <a:xfrm>
            <a:off x="5861639"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85" name="Textfeld 157"/>
          <p:cNvSpPr txBox="1"/>
          <p:nvPr/>
        </p:nvSpPr>
        <p:spPr bwMode="auto">
          <a:xfrm>
            <a:off x="5077485"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86" name="Rechteck 158"/>
          <p:cNvSpPr/>
          <p:nvPr/>
        </p:nvSpPr>
        <p:spPr bwMode="auto">
          <a:xfrm>
            <a:off x="4910564"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87" name="Textfeld 159"/>
          <p:cNvSpPr txBox="1"/>
          <p:nvPr/>
        </p:nvSpPr>
        <p:spPr bwMode="auto">
          <a:xfrm>
            <a:off x="4131340"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Erledigt</a:t>
            </a:r>
          </a:p>
        </p:txBody>
      </p:sp>
      <p:sp>
        <p:nvSpPr>
          <p:cNvPr id="388" name="Rechteck 160"/>
          <p:cNvSpPr/>
          <p:nvPr/>
        </p:nvSpPr>
        <p:spPr bwMode="auto">
          <a:xfrm>
            <a:off x="3964420"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89" name="Rechteck 165"/>
          <p:cNvSpPr/>
          <p:nvPr/>
        </p:nvSpPr>
        <p:spPr bwMode="auto">
          <a:xfrm>
            <a:off x="7146234" y="0"/>
            <a:ext cx="3546476" cy="75596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90" name="Gerade Verbindung 178"/>
          <p:cNvSpPr/>
          <p:nvPr/>
        </p:nvSpPr>
        <p:spPr bwMode="auto">
          <a:xfrm>
            <a:off x="7487546" y="7188199"/>
            <a:ext cx="2844801" cy="1"/>
          </a:xfrm>
          <a:prstGeom prst="line">
            <a:avLst/>
          </a:prstGeom>
          <a:ln w="7620">
            <a:solidFill>
              <a:srgbClr val="194D83"/>
            </a:solidFill>
            <a:miter/>
          </a:ln>
        </p:spPr>
        <p:txBody>
          <a:bodyPr lIns="45719" rIns="45719"/>
          <a:lstStyle/>
          <a:p>
            <a:pPr>
              <a:defRPr/>
            </a:pPr>
            <a:endParaRPr/>
          </a:p>
        </p:txBody>
      </p:sp>
      <p:sp>
        <p:nvSpPr>
          <p:cNvPr id="391" name="Rechteck 186"/>
          <p:cNvSpPr/>
          <p:nvPr/>
        </p:nvSpPr>
        <p:spPr bwMode="auto">
          <a:xfrm>
            <a:off x="7542507"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92" name="Gerade Verbindung 259"/>
          <p:cNvSpPr/>
          <p:nvPr/>
        </p:nvSpPr>
        <p:spPr bwMode="auto">
          <a:xfrm>
            <a:off x="338489" y="7188199"/>
            <a:ext cx="2844801" cy="1"/>
          </a:xfrm>
          <a:prstGeom prst="line">
            <a:avLst/>
          </a:prstGeom>
          <a:ln w="7620">
            <a:solidFill>
              <a:srgbClr val="194D83"/>
            </a:solidFill>
            <a:miter/>
          </a:ln>
        </p:spPr>
        <p:txBody>
          <a:bodyPr lIns="45719" rIns="45719"/>
          <a:lstStyle/>
          <a:p>
            <a:pPr>
              <a:defRPr/>
            </a:pPr>
            <a:endParaRPr/>
          </a:p>
        </p:txBody>
      </p:sp>
      <p:sp>
        <p:nvSpPr>
          <p:cNvPr id="394" name="AutoShape 11"/>
          <p:cNvSpPr/>
          <p:nvPr/>
        </p:nvSpPr>
        <p:spPr bwMode="auto">
          <a:xfrm flipH="1">
            <a:off x="335303" y="7188199"/>
            <a:ext cx="2851172" cy="1"/>
          </a:xfrm>
          <a:prstGeom prst="line">
            <a:avLst/>
          </a:prstGeom>
          <a:ln w="38100" cap="rnd">
            <a:solidFill>
              <a:srgbClr val="D3D3DD"/>
            </a:solidFill>
            <a:prstDash val="sysDot"/>
          </a:ln>
        </p:spPr>
        <p:txBody>
          <a:bodyPr lIns="45719" rIns="45719"/>
          <a:lstStyle/>
          <a:p>
            <a:pPr>
              <a:defRPr/>
            </a:pPr>
            <a:endParaRPr/>
          </a:p>
        </p:txBody>
      </p:sp>
      <p:pic>
        <p:nvPicPr>
          <p:cNvPr id="395" name="Grafik 5" descr="Grafik 5"/>
          <p:cNvPicPr>
            <a:picLocks noChangeAspect="1"/>
          </p:cNvPicPr>
          <p:nvPr/>
        </p:nvPicPr>
        <p:blipFill>
          <a:blip r:embed="rId2"/>
          <a:srcRect b="3453"/>
          <a:stretch/>
        </p:blipFill>
        <p:spPr bwMode="auto">
          <a:xfrm>
            <a:off x="19545" y="3297656"/>
            <a:ext cx="7772401" cy="4262019"/>
          </a:xfrm>
          <a:prstGeom prst="rect">
            <a:avLst/>
          </a:prstGeom>
          <a:ln w="12700">
            <a:miter lim="400000"/>
          </a:ln>
        </p:spPr>
      </p:pic>
      <p:pic>
        <p:nvPicPr>
          <p:cNvPr id="396" name="Grafik 6" descr="Grafik 6"/>
          <p:cNvPicPr>
            <a:picLocks noChangeAspect="1"/>
          </p:cNvPicPr>
          <p:nvPr/>
        </p:nvPicPr>
        <p:blipFill>
          <a:blip r:embed="rId2"/>
          <a:srcRect r="62452"/>
          <a:stretch/>
        </p:blipFill>
        <p:spPr bwMode="auto">
          <a:xfrm>
            <a:off x="7791946" y="3132846"/>
            <a:ext cx="2918370" cy="4414422"/>
          </a:xfrm>
          <a:prstGeom prst="rect">
            <a:avLst/>
          </a:prstGeom>
          <a:ln w="12700">
            <a:miter lim="400000"/>
          </a:ln>
        </p:spPr>
      </p:pic>
      <p:sp>
        <p:nvSpPr>
          <p:cNvPr id="397" name="Rechteck 10"/>
          <p:cNvSpPr/>
          <p:nvPr/>
        </p:nvSpPr>
        <p:spPr bwMode="auto">
          <a:xfrm>
            <a:off x="3796145" y="3297656"/>
            <a:ext cx="2583912" cy="283990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98" name="Rechteck 13"/>
          <p:cNvSpPr/>
          <p:nvPr/>
        </p:nvSpPr>
        <p:spPr bwMode="auto">
          <a:xfrm>
            <a:off x="5961274" y="3297656"/>
            <a:ext cx="2583912" cy="242808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99" name="Rechteck 14"/>
          <p:cNvSpPr/>
          <p:nvPr/>
        </p:nvSpPr>
        <p:spPr bwMode="auto">
          <a:xfrm rot="19571051">
            <a:off x="6101121" y="5581315"/>
            <a:ext cx="636070" cy="55987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00" name="Gerade Verbindung 11"/>
          <p:cNvSpPr/>
          <p:nvPr/>
        </p:nvSpPr>
        <p:spPr bwMode="auto">
          <a:xfrm flipV="1">
            <a:off x="3580537" y="-2"/>
            <a:ext cx="1" cy="7712080"/>
          </a:xfrm>
          <a:prstGeom prst="line">
            <a:avLst/>
          </a:prstGeom>
          <a:ln w="7620">
            <a:solidFill>
              <a:srgbClr val="808080"/>
            </a:solidFill>
            <a:prstDash val="dash"/>
            <a:miter/>
          </a:ln>
        </p:spPr>
        <p:txBody>
          <a:bodyPr lIns="45719" rIns="45719"/>
          <a:lstStyle/>
          <a:p>
            <a:pPr>
              <a:defRPr/>
            </a:pPr>
            <a:endParaRPr/>
          </a:p>
        </p:txBody>
      </p:sp>
      <p:sp>
        <p:nvSpPr>
          <p:cNvPr id="401" name="Gerade Verbindung 16"/>
          <p:cNvSpPr/>
          <p:nvPr userDrawn="1"/>
        </p:nvSpPr>
        <p:spPr bwMode="auto">
          <a:xfrm flipV="1">
            <a:off x="7100890" y="-77790"/>
            <a:ext cx="1" cy="7712080"/>
          </a:xfrm>
          <a:prstGeom prst="line">
            <a:avLst/>
          </a:prstGeom>
          <a:ln w="7620">
            <a:solidFill>
              <a:srgbClr val="808080"/>
            </a:solidFill>
            <a:prstDash val="dash"/>
            <a:miter/>
          </a:ln>
        </p:spPr>
        <p:txBody>
          <a:bodyPr lIns="45719" rIns="45719"/>
          <a:lstStyle/>
          <a:p>
            <a:pPr>
              <a:defRPr/>
            </a:pPr>
            <a:endParaRPr/>
          </a:p>
        </p:txBody>
      </p:sp>
      <p:sp>
        <p:nvSpPr>
          <p:cNvPr id="2" name="Inhaltsplatzhalter 2">
            <a:extLst>
              <a:ext uri="{FF2B5EF4-FFF2-40B4-BE49-F238E27FC236}">
                <a16:creationId xmlns:a16="http://schemas.microsoft.com/office/drawing/2014/main" id="{6A8B3ACC-077C-9839-D7AE-5EC49DC8C1A8}"/>
              </a:ext>
            </a:extLst>
          </p:cNvPr>
          <p:cNvSpPr txBox="1"/>
          <p:nvPr userDrawn="1"/>
        </p:nvSpPr>
        <p:spPr bwMode="auto">
          <a:xfrm rot="16199998">
            <a:off x="2250791" y="5359770"/>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noProof="0"/>
              <a:t>iStock.com/Oksana Latysheva </a:t>
            </a:r>
          </a:p>
        </p:txBody>
      </p:sp>
      <p:sp>
        <p:nvSpPr>
          <p:cNvPr id="3" name="Inhaltsplatzhalter 2">
            <a:extLst>
              <a:ext uri="{FF2B5EF4-FFF2-40B4-BE49-F238E27FC236}">
                <a16:creationId xmlns:a16="http://schemas.microsoft.com/office/drawing/2014/main" id="{677E11F5-83BB-4BF9-8231-D10E85F82F4B}"/>
              </a:ext>
            </a:extLst>
          </p:cNvPr>
          <p:cNvSpPr txBox="1"/>
          <p:nvPr userDrawn="1"/>
        </p:nvSpPr>
        <p:spPr bwMode="auto">
          <a:xfrm rot="16199998">
            <a:off x="5775529" y="4336219"/>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noProof="0"/>
              <a:t>iStock.com/Oksana Latysheva </a:t>
            </a:r>
          </a:p>
        </p:txBody>
      </p:sp>
      <p:sp>
        <p:nvSpPr>
          <p:cNvPr id="4" name="Inhaltsplatzhalter 2">
            <a:extLst>
              <a:ext uri="{FF2B5EF4-FFF2-40B4-BE49-F238E27FC236}">
                <a16:creationId xmlns:a16="http://schemas.microsoft.com/office/drawing/2014/main" id="{8928540D-BDAB-47AA-69FC-3F422EB41B5B}"/>
              </a:ext>
            </a:extLst>
          </p:cNvPr>
          <p:cNvSpPr txBox="1"/>
          <p:nvPr userDrawn="1"/>
        </p:nvSpPr>
        <p:spPr bwMode="auto">
          <a:xfrm rot="16199998">
            <a:off x="9390579" y="5336758"/>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noProof="0"/>
              <a:t>iStock.com/Oksana Latysheva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userDrawn="1">
  <p:cSld name="05_Karte_Vorderseite">
    <p:spTree>
      <p:nvGrpSpPr>
        <p:cNvPr id="1" name=""/>
        <p:cNvGrpSpPr/>
        <p:nvPr/>
      </p:nvGrpSpPr>
      <p:grpSpPr bwMode="auto">
        <a:xfrm>
          <a:off x="0" y="0"/>
          <a:ext cx="0" cy="0"/>
          <a:chOff x="0" y="0"/>
          <a:chExt cx="0" cy="0"/>
        </a:xfrm>
      </p:grpSpPr>
      <p:sp>
        <p:nvSpPr>
          <p:cNvPr id="340" name="Gerade Verbindung 24"/>
          <p:cNvSpPr/>
          <p:nvPr/>
        </p:nvSpPr>
        <p:spPr bwMode="auto">
          <a:xfrm flipV="1">
            <a:off x="3545313" y="0"/>
            <a:ext cx="1" cy="7559675"/>
          </a:xfrm>
          <a:prstGeom prst="line">
            <a:avLst/>
          </a:prstGeom>
          <a:ln w="7620">
            <a:solidFill>
              <a:srgbClr val="808080"/>
            </a:solidFill>
            <a:prstDash val="dash"/>
            <a:miter/>
          </a:ln>
        </p:spPr>
        <p:txBody>
          <a:bodyPr lIns="45719" rIns="45719"/>
          <a:lstStyle/>
          <a:p>
            <a:pPr>
              <a:defRPr/>
            </a:pPr>
            <a:endParaRPr/>
          </a:p>
        </p:txBody>
      </p:sp>
      <p:sp>
        <p:nvSpPr>
          <p:cNvPr id="341" name="Rechteck 139"/>
          <p:cNvSpPr/>
          <p:nvPr/>
        </p:nvSpPr>
        <p:spPr bwMode="auto">
          <a:xfrm>
            <a:off x="3544151" y="-2"/>
            <a:ext cx="3546476" cy="755967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42" name="Gerade Verbindung 148"/>
          <p:cNvSpPr/>
          <p:nvPr/>
        </p:nvSpPr>
        <p:spPr bwMode="auto">
          <a:xfrm flipV="1">
            <a:off x="7113461" y="0"/>
            <a:ext cx="1" cy="7559675"/>
          </a:xfrm>
          <a:prstGeom prst="line">
            <a:avLst/>
          </a:prstGeom>
          <a:ln w="7620">
            <a:solidFill>
              <a:srgbClr val="808080"/>
            </a:solidFill>
            <a:prstDash val="dash"/>
            <a:miter/>
          </a:ln>
        </p:spPr>
        <p:txBody>
          <a:bodyPr lIns="45719" rIns="45719"/>
          <a:lstStyle/>
          <a:p>
            <a:pPr>
              <a:defRPr/>
            </a:pPr>
            <a:endParaRPr/>
          </a:p>
        </p:txBody>
      </p:sp>
      <p:sp>
        <p:nvSpPr>
          <p:cNvPr id="343" name="Gerade Verbindung 152"/>
          <p:cNvSpPr/>
          <p:nvPr/>
        </p:nvSpPr>
        <p:spPr bwMode="auto">
          <a:xfrm>
            <a:off x="3909460" y="7188199"/>
            <a:ext cx="2844801" cy="1"/>
          </a:xfrm>
          <a:prstGeom prst="line">
            <a:avLst/>
          </a:prstGeom>
          <a:ln w="7620">
            <a:solidFill>
              <a:srgbClr val="194D83"/>
            </a:solidFill>
            <a:miter/>
          </a:ln>
        </p:spPr>
        <p:txBody>
          <a:bodyPr lIns="45719" rIns="45719"/>
          <a:lstStyle/>
          <a:p>
            <a:pPr>
              <a:defRPr/>
            </a:pPr>
            <a:endParaRPr/>
          </a:p>
        </p:txBody>
      </p:sp>
      <p:sp>
        <p:nvSpPr>
          <p:cNvPr id="344" name="Textfeld 155"/>
          <p:cNvSpPr txBox="1"/>
          <p:nvPr/>
        </p:nvSpPr>
        <p:spPr bwMode="auto">
          <a:xfrm>
            <a:off x="6028559"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Planung</a:t>
            </a:r>
          </a:p>
        </p:txBody>
      </p:sp>
      <p:sp>
        <p:nvSpPr>
          <p:cNvPr id="345" name="Rechteck 156"/>
          <p:cNvSpPr/>
          <p:nvPr/>
        </p:nvSpPr>
        <p:spPr bwMode="auto">
          <a:xfrm>
            <a:off x="5861639"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46" name="Textfeld 157"/>
          <p:cNvSpPr txBox="1"/>
          <p:nvPr/>
        </p:nvSpPr>
        <p:spPr bwMode="auto">
          <a:xfrm>
            <a:off x="5077485"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347" name="Rechteck 158"/>
          <p:cNvSpPr/>
          <p:nvPr/>
        </p:nvSpPr>
        <p:spPr bwMode="auto">
          <a:xfrm>
            <a:off x="4910564"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48" name="Textfeld 159"/>
          <p:cNvSpPr txBox="1"/>
          <p:nvPr/>
        </p:nvSpPr>
        <p:spPr bwMode="auto">
          <a:xfrm>
            <a:off x="4131340"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Erledigt</a:t>
            </a:r>
          </a:p>
        </p:txBody>
      </p:sp>
      <p:sp>
        <p:nvSpPr>
          <p:cNvPr id="349" name="Rechteck 160"/>
          <p:cNvSpPr/>
          <p:nvPr/>
        </p:nvSpPr>
        <p:spPr bwMode="auto">
          <a:xfrm>
            <a:off x="3964420"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50" name="Rechteck 165"/>
          <p:cNvSpPr/>
          <p:nvPr/>
        </p:nvSpPr>
        <p:spPr bwMode="auto">
          <a:xfrm>
            <a:off x="7146234" y="0"/>
            <a:ext cx="3546476" cy="755967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52" name="Rechteck 186"/>
          <p:cNvSpPr/>
          <p:nvPr/>
        </p:nvSpPr>
        <p:spPr bwMode="auto">
          <a:xfrm>
            <a:off x="7542507" y="5740496"/>
            <a:ext cx="120756" cy="12075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55" name="Rechteck 14"/>
          <p:cNvSpPr/>
          <p:nvPr/>
        </p:nvSpPr>
        <p:spPr bwMode="auto">
          <a:xfrm rot="19571051">
            <a:off x="6101121" y="5581315"/>
            <a:ext cx="636070" cy="559876"/>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56" name="Gerade Verbindung 11"/>
          <p:cNvSpPr/>
          <p:nvPr/>
        </p:nvSpPr>
        <p:spPr bwMode="auto">
          <a:xfrm flipV="1">
            <a:off x="3546247" y="-2"/>
            <a:ext cx="1" cy="7712080"/>
          </a:xfrm>
          <a:prstGeom prst="line">
            <a:avLst/>
          </a:prstGeom>
          <a:ln w="7620">
            <a:solidFill>
              <a:srgbClr val="808080"/>
            </a:solidFill>
            <a:prstDash val="dash"/>
            <a:miter/>
          </a:ln>
        </p:spPr>
        <p:txBody>
          <a:bodyPr lIns="45719" rIns="45719"/>
          <a:lstStyle/>
          <a:p>
            <a:pPr>
              <a:defRPr/>
            </a:pPr>
            <a:endParaRPr/>
          </a:p>
        </p:txBody>
      </p:sp>
      <p:sp>
        <p:nvSpPr>
          <p:cNvPr id="360" name="Rechteck 13"/>
          <p:cNvSpPr/>
          <p:nvPr/>
        </p:nvSpPr>
        <p:spPr bwMode="auto">
          <a:xfrm>
            <a:off x="691472" y="593721"/>
            <a:ext cx="2583913" cy="242808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362" name="Grafik 19" descr="Grafik 19"/>
          <p:cNvPicPr>
            <a:picLocks noChangeAspect="1"/>
          </p:cNvPicPr>
          <p:nvPr/>
        </p:nvPicPr>
        <p:blipFill>
          <a:blip r:embed="rId2"/>
          <a:srcRect b="2369"/>
          <a:stretch/>
        </p:blipFill>
        <p:spPr bwMode="auto">
          <a:xfrm>
            <a:off x="3802720" y="5898325"/>
            <a:ext cx="3076221" cy="1658176"/>
          </a:xfrm>
          <a:prstGeom prst="rect">
            <a:avLst/>
          </a:prstGeom>
          <a:ln w="12700">
            <a:miter lim="400000"/>
          </a:ln>
        </p:spPr>
      </p:pic>
      <p:sp>
        <p:nvSpPr>
          <p:cNvPr id="2" name="Inhaltsplatzhalter 2">
            <a:extLst>
              <a:ext uri="{FF2B5EF4-FFF2-40B4-BE49-F238E27FC236}">
                <a16:creationId xmlns:a16="http://schemas.microsoft.com/office/drawing/2014/main" id="{A53862BB-B234-2E75-8786-1F5403040AED}"/>
              </a:ext>
            </a:extLst>
          </p:cNvPr>
          <p:cNvSpPr txBox="1"/>
          <p:nvPr userDrawn="1"/>
        </p:nvSpPr>
        <p:spPr bwMode="auto">
          <a:xfrm rot="16199998">
            <a:off x="2206422" y="4613963"/>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noProof="0"/>
              <a:t>iStock.com/Oksana Latysheva </a:t>
            </a:r>
          </a:p>
        </p:txBody>
      </p:sp>
      <p:sp>
        <p:nvSpPr>
          <p:cNvPr id="3" name="Inhaltsplatzhalter 2">
            <a:extLst>
              <a:ext uri="{FF2B5EF4-FFF2-40B4-BE49-F238E27FC236}">
                <a16:creationId xmlns:a16="http://schemas.microsoft.com/office/drawing/2014/main" id="{FC7A67CF-ED0D-9DA1-09B1-CF2C6A093F95}"/>
              </a:ext>
            </a:extLst>
          </p:cNvPr>
          <p:cNvSpPr txBox="1"/>
          <p:nvPr userDrawn="1"/>
        </p:nvSpPr>
        <p:spPr bwMode="auto">
          <a:xfrm rot="16199998">
            <a:off x="5800855" y="4766367"/>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noProof="0"/>
              <a:t>iStock.com/Oksana Latysheva </a:t>
            </a:r>
          </a:p>
        </p:txBody>
      </p:sp>
      <p:pic>
        <p:nvPicPr>
          <p:cNvPr id="7" name="Grafik 6" descr="Ein Bild, das Screenshot, Cartoon enthält.&#10;&#10;KI-generierte Inhalte können fehlerhaft sein.">
            <a:extLst>
              <a:ext uri="{FF2B5EF4-FFF2-40B4-BE49-F238E27FC236}">
                <a16:creationId xmlns:a16="http://schemas.microsoft.com/office/drawing/2014/main" id="{E89C1A01-F2F6-E0C4-03EF-84AB4772A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35592" y="6152137"/>
            <a:ext cx="1477903" cy="1342477"/>
          </a:xfrm>
          <a:prstGeom prst="rect">
            <a:avLst/>
          </a:prstGeom>
        </p:spPr>
      </p:pic>
      <p:pic>
        <p:nvPicPr>
          <p:cNvPr id="13" name="Grafik 12" descr="Ein Bild, das Cartoon, Bauspielzeug, Spielzeug enthält.&#10;&#10;KI-generierte Inhalte können fehlerhaft sein.">
            <a:extLst>
              <a:ext uri="{FF2B5EF4-FFF2-40B4-BE49-F238E27FC236}">
                <a16:creationId xmlns:a16="http://schemas.microsoft.com/office/drawing/2014/main" id="{9022DD3C-7118-829E-2CE1-0932497BCE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5" y="5651500"/>
            <a:ext cx="3302000" cy="1930400"/>
          </a:xfrm>
          <a:prstGeom prst="rect">
            <a:avLst/>
          </a:prstGeom>
        </p:spPr>
      </p:pic>
    </p:spTree>
  </p:cSld>
  <p:clrMapOvr>
    <a:masterClrMapping/>
  </p:clrMapOvr>
  <p:extLst>
    <p:ext uri="{DCECCB84-F9BA-43D5-87BE-67443E8EF086}">
      <p15:sldGuideLst xmlns:p15="http://schemas.microsoft.com/office/powerpoint/2012/main">
        <p15:guide id="1" orient="horz" pos="2380" userDrawn="1">
          <p15:clr>
            <a:srgbClr val="FBAE40"/>
          </p15:clr>
        </p15:guide>
        <p15:guide id="2" pos="33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userDrawn="1">
  <p:cSld name="05_Karte_Teilbereich_Rückseite">
    <p:spTree>
      <p:nvGrpSpPr>
        <p:cNvPr id="1" name=""/>
        <p:cNvGrpSpPr/>
        <p:nvPr/>
      </p:nvGrpSpPr>
      <p:grpSpPr bwMode="auto">
        <a:xfrm>
          <a:off x="0" y="0"/>
          <a:ext cx="0" cy="0"/>
          <a:chOff x="0" y="0"/>
          <a:chExt cx="0" cy="0"/>
        </a:xfrm>
      </p:grpSpPr>
      <p:sp>
        <p:nvSpPr>
          <p:cNvPr id="371" name="Textfeld 205"/>
          <p:cNvSpPr txBox="1"/>
          <p:nvPr/>
        </p:nvSpPr>
        <p:spPr bwMode="auto">
          <a:xfrm>
            <a:off x="8645428" y="5738143"/>
            <a:ext cx="702995" cy="127001"/>
          </a:xfrm>
          <a:prstGeom prst="rect">
            <a:avLst/>
          </a:prstGeom>
          <a:ln w="12700">
            <a:miter lim="400000"/>
          </a:ln>
        </p:spPr>
        <p:txBody>
          <a:bodyPr lIns="0" tIns="0" rIns="0" bIns="0">
            <a:spAutoFit/>
          </a:bodyPr>
          <a:lstStyle>
            <a:lvl1pPr>
              <a:defRPr sz="800" b="1">
                <a:solidFill>
                  <a:srgbClr val="FFFFFF"/>
                </a:solidFill>
                <a:latin typeface="Verdana"/>
                <a:ea typeface="Verdana"/>
                <a:cs typeface="Verdana"/>
              </a:defRPr>
            </a:lvl1pPr>
          </a:lstStyle>
          <a:p>
            <a:pPr>
              <a:defRPr/>
            </a:pPr>
            <a:r>
              <a:t>In Arbeit</a:t>
            </a:r>
          </a:p>
        </p:txBody>
      </p:sp>
      <p:sp>
        <p:nvSpPr>
          <p:cNvPr id="2" name="Gerade Verbindung 11">
            <a:extLst>
              <a:ext uri="{FF2B5EF4-FFF2-40B4-BE49-F238E27FC236}">
                <a16:creationId xmlns:a16="http://schemas.microsoft.com/office/drawing/2014/main" id="{74942A0C-EB5B-3DA8-8DC2-138FBB6926A9}"/>
              </a:ext>
            </a:extLst>
          </p:cNvPr>
          <p:cNvSpPr/>
          <p:nvPr userDrawn="1"/>
        </p:nvSpPr>
        <p:spPr bwMode="auto">
          <a:xfrm flipV="1">
            <a:off x="3580537" y="-2"/>
            <a:ext cx="1" cy="7712080"/>
          </a:xfrm>
          <a:prstGeom prst="line">
            <a:avLst/>
          </a:prstGeom>
          <a:ln w="7620">
            <a:solidFill>
              <a:srgbClr val="808080"/>
            </a:solidFill>
            <a:prstDash val="dash"/>
            <a:miter/>
          </a:ln>
        </p:spPr>
        <p:txBody>
          <a:bodyPr lIns="45719" rIns="45719"/>
          <a:lstStyle/>
          <a:p>
            <a:pPr>
              <a:defRPr/>
            </a:pPr>
            <a:endParaRPr/>
          </a:p>
        </p:txBody>
      </p:sp>
      <p:sp>
        <p:nvSpPr>
          <p:cNvPr id="3" name="Gerade Verbindung 16">
            <a:extLst>
              <a:ext uri="{FF2B5EF4-FFF2-40B4-BE49-F238E27FC236}">
                <a16:creationId xmlns:a16="http://schemas.microsoft.com/office/drawing/2014/main" id="{279241FB-2856-A8ED-D701-A8502435AED2}"/>
              </a:ext>
            </a:extLst>
          </p:cNvPr>
          <p:cNvSpPr/>
          <p:nvPr userDrawn="1"/>
        </p:nvSpPr>
        <p:spPr bwMode="auto">
          <a:xfrm flipV="1">
            <a:off x="7100890" y="-77790"/>
            <a:ext cx="1" cy="7712080"/>
          </a:xfrm>
          <a:prstGeom prst="line">
            <a:avLst/>
          </a:prstGeom>
          <a:ln w="7620">
            <a:solidFill>
              <a:srgbClr val="808080"/>
            </a:solidFill>
            <a:prstDash val="dash"/>
            <a:miter/>
          </a:ln>
        </p:spPr>
        <p:txBody>
          <a:bodyPr lIns="45719" rIns="45719"/>
          <a:lstStyle/>
          <a:p>
            <a:pPr>
              <a:defRPr/>
            </a:pPr>
            <a:endParaRPr/>
          </a:p>
        </p:txBody>
      </p:sp>
    </p:spTree>
  </p:cSld>
  <p:clrMapOvr>
    <a:masterClrMapping/>
  </p:clrMapOvr>
  <p:extLst>
    <p:ext uri="{DCECCB84-F9BA-43D5-87BE-67443E8EF086}">
      <p15:sldGuideLst xmlns:p15="http://schemas.microsoft.com/office/powerpoint/2012/main">
        <p15:guide id="1" orient="horz" pos="2380" userDrawn="1">
          <p15:clr>
            <a:srgbClr val="FBAE40"/>
          </p15:clr>
        </p15:guide>
        <p15:guide id="2" pos="33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tx" userDrawn="1">
  <p:cSld name="06_Impressum">
    <p:spTree>
      <p:nvGrpSpPr>
        <p:cNvPr id="1" name=""/>
        <p:cNvGrpSpPr/>
        <p:nvPr/>
      </p:nvGrpSpPr>
      <p:grpSpPr bwMode="auto">
        <a:xfrm>
          <a:off x="0" y="0"/>
          <a:ext cx="0" cy="0"/>
          <a:chOff x="0" y="0"/>
          <a:chExt cx="0" cy="0"/>
        </a:xfrm>
      </p:grpSpPr>
      <p:pic>
        <p:nvPicPr>
          <p:cNvPr id="315" name="Grafik 1" descr="Grafik 1"/>
          <p:cNvPicPr>
            <a:picLocks noChangeAspect="1"/>
          </p:cNvPicPr>
          <p:nvPr/>
        </p:nvPicPr>
        <p:blipFill>
          <a:blip r:embed="rId2"/>
          <a:stretch/>
        </p:blipFill>
        <p:spPr bwMode="auto">
          <a:xfrm>
            <a:off x="6348" y="-179085"/>
            <a:ext cx="10679115" cy="7555380"/>
          </a:xfrm>
          <a:prstGeom prst="rect">
            <a:avLst/>
          </a:prstGeom>
          <a:ln w="12700">
            <a:miter lim="400000"/>
          </a:ln>
        </p:spPr>
      </p:pic>
      <p:sp>
        <p:nvSpPr>
          <p:cNvPr id="316" name="Folien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pic>
        <p:nvPicPr>
          <p:cNvPr id="2" name="Grafik 17" descr="Grafik 17"/>
          <p:cNvPicPr>
            <a:picLocks noChangeAspect="1"/>
          </p:cNvPicPr>
          <p:nvPr userDrawn="1"/>
        </p:nvPicPr>
        <p:blipFill>
          <a:blip r:embed="rId13"/>
          <a:stretch/>
        </p:blipFill>
        <p:spPr bwMode="auto">
          <a:xfrm>
            <a:off x="1585" y="1119"/>
            <a:ext cx="10679115" cy="7555381"/>
          </a:xfrm>
          <a:prstGeom prst="rect">
            <a:avLst/>
          </a:prstGeom>
          <a:ln w="12700">
            <a:miter lim="400000"/>
          </a:ln>
        </p:spPr>
      </p:pic>
      <p:sp>
        <p:nvSpPr>
          <p:cNvPr id="3" name="Titeltext"/>
          <p:cNvSpPr txBox="1">
            <a:spLocks noGrp="1"/>
          </p:cNvSpPr>
          <p:nvPr>
            <p:ph type="title"/>
          </p:nvPr>
        </p:nvSpPr>
        <p:spPr bwMode="auto">
          <a:xfrm>
            <a:off x="534034" y="302609"/>
            <a:ext cx="9612632" cy="1460574"/>
          </a:xfrm>
          <a:prstGeom prst="rect">
            <a:avLst/>
          </a:prstGeom>
          <a:ln w="12700">
            <a:miter lim="400000"/>
          </a:ln>
        </p:spPr>
        <p:txBody>
          <a:bodyPr lIns="0" tIns="0" rIns="0" bIns="0"/>
          <a:lstStyle/>
          <a:p>
            <a:pPr>
              <a:defRPr/>
            </a:pPr>
            <a:r>
              <a:t>Titeltext</a:t>
            </a:r>
          </a:p>
        </p:txBody>
      </p:sp>
      <p:sp>
        <p:nvSpPr>
          <p:cNvPr id="4" name="Textebene 1…"/>
          <p:cNvSpPr txBox="1">
            <a:spLocks noGrp="1"/>
          </p:cNvSpPr>
          <p:nvPr>
            <p:ph type="body" idx="1"/>
          </p:nvPr>
        </p:nvSpPr>
        <p:spPr bwMode="auto">
          <a:xfrm>
            <a:off x="534034" y="1763183"/>
            <a:ext cx="9612632" cy="5793317"/>
          </a:xfrm>
          <a:prstGeom prst="rect">
            <a:avLst/>
          </a:prstGeom>
          <a:ln w="12700">
            <a:miter lim="400000"/>
          </a:ln>
        </p:spPr>
        <p:txBody>
          <a:bodyPr lIns="0" tIns="0" rIns="0" bIns="0"/>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5" name="Foliennummer"/>
          <p:cNvSpPr txBox="1">
            <a:spLocks noGrp="1"/>
          </p:cNvSpPr>
          <p:nvPr>
            <p:ph type="sldNum" sz="quarter" idx="2"/>
          </p:nvPr>
        </p:nvSpPr>
        <p:spPr bwMode="auto">
          <a:xfrm>
            <a:off x="7654501" y="6800556"/>
            <a:ext cx="2492165" cy="406401"/>
          </a:xfrm>
          <a:prstGeom prst="rect">
            <a:avLst/>
          </a:prstGeom>
          <a:ln w="12700">
            <a:miter lim="400000"/>
          </a:ln>
        </p:spPr>
        <p:txBody>
          <a:bodyPr wrap="none" lIns="0" tIns="0" rIns="0" bIns="0" anchor="ctr">
            <a:spAutoFit/>
          </a:bodyPr>
          <a:lstStyle>
            <a:lvl1pPr>
              <a:defRPr sz="800">
                <a:solidFill>
                  <a:srgbClr val="194D83"/>
                </a:solidFill>
              </a:defRPr>
            </a:lvl1pPr>
          </a:lstStyle>
          <a:p>
            <a:pPr>
              <a:defRPr/>
            </a:pPr>
            <a:fld id="{86CB4B4D-7CA3-9044-876B-883B54F8677D}" type="slidenum">
              <a:rPr/>
              <a:t>‹Nr.›</a:t>
            </a:fld>
            <a:endParaRP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4" r:id="rId3"/>
    <p:sldLayoutId id="2147483669" r:id="rId4"/>
    <p:sldLayoutId id="2147483668" r:id="rId5"/>
    <p:sldLayoutId id="2147483667" r:id="rId6"/>
    <p:sldLayoutId id="2147483665" r:id="rId7"/>
    <p:sldLayoutId id="2147483666" r:id="rId8"/>
    <p:sldLayoutId id="2147483663" r:id="rId9"/>
    <p:sldLayoutId id="2147483651" r:id="rId10"/>
    <p:sldLayoutId id="2147483656" r:id="rId11"/>
  </p:sldLayoutIdLst>
  <p:txStyles>
    <p:titleStyle>
      <a:lvl1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1pPr>
      <a:lvl2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2pPr>
      <a:lvl3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3pPr>
      <a:lvl4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4pPr>
      <a:lvl5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5pPr>
      <a:lvl6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6pPr>
      <a:lvl7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7pPr>
      <a:lvl8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8pPr>
      <a:lvl9pPr marL="0" marR="0" indent="0" algn="l" defTabSz="801929">
        <a:lnSpc>
          <a:spcPct val="90000"/>
        </a:lnSpc>
        <a:spcBef>
          <a:spcPts val="0"/>
        </a:spcBef>
        <a:spcAft>
          <a:spcPts val="0"/>
        </a:spcAft>
        <a:buClrTx/>
        <a:buSzTx/>
        <a:buFontTx/>
        <a:buNone/>
        <a:defRPr sz="3500" b="1" i="0" u="none" strike="noStrike" cap="none" spc="0">
          <a:solidFill>
            <a:srgbClr val="194D83"/>
          </a:solidFill>
          <a:latin typeface="Verdana"/>
          <a:ea typeface="Verdana"/>
          <a:cs typeface="Verdana"/>
        </a:defRPr>
      </a:lvl9pPr>
    </p:titleStyle>
    <p:bodyStyle>
      <a:lvl1pPr marL="0" marR="0" indent="0" algn="l" defTabSz="801929">
        <a:lnSpc>
          <a:spcPct val="120000"/>
        </a:lnSpc>
        <a:spcBef>
          <a:spcPts val="800"/>
        </a:spcBef>
        <a:spcAft>
          <a:spcPts val="0"/>
        </a:spcAft>
        <a:buClrTx/>
        <a:buSzTx/>
        <a:buFontTx/>
        <a:buNone/>
        <a:defRPr sz="1500" b="0" i="0" u="none" strike="noStrike" cap="none" spc="0">
          <a:solidFill>
            <a:srgbClr val="000000"/>
          </a:solidFill>
          <a:latin typeface="Verdana"/>
          <a:ea typeface="Verdana"/>
          <a:cs typeface="Verdana"/>
        </a:defRPr>
      </a:lvl1pPr>
      <a:lvl2pPr marL="0" marR="0" indent="400963" algn="l" defTabSz="801929">
        <a:lnSpc>
          <a:spcPct val="120000"/>
        </a:lnSpc>
        <a:spcBef>
          <a:spcPts val="800"/>
        </a:spcBef>
        <a:spcAft>
          <a:spcPts val="0"/>
        </a:spcAft>
        <a:buClrTx/>
        <a:buSzTx/>
        <a:buFontTx/>
        <a:buNone/>
        <a:defRPr sz="1500" b="0" i="0" u="none" strike="noStrike" cap="none" spc="0">
          <a:solidFill>
            <a:srgbClr val="000000"/>
          </a:solidFill>
          <a:latin typeface="Verdana"/>
          <a:ea typeface="Verdana"/>
          <a:cs typeface="Verdana"/>
        </a:defRPr>
      </a:lvl2pPr>
      <a:lvl3pPr marL="0" marR="0" indent="801929" algn="l" defTabSz="801929">
        <a:lnSpc>
          <a:spcPct val="120000"/>
        </a:lnSpc>
        <a:spcBef>
          <a:spcPts val="800"/>
        </a:spcBef>
        <a:spcAft>
          <a:spcPts val="0"/>
        </a:spcAft>
        <a:buClrTx/>
        <a:buSzTx/>
        <a:buFontTx/>
        <a:buNone/>
        <a:defRPr sz="1500" b="0" i="0" u="none" strike="noStrike" cap="none" spc="0">
          <a:solidFill>
            <a:srgbClr val="000000"/>
          </a:solidFill>
          <a:latin typeface="Verdana"/>
          <a:ea typeface="Verdana"/>
          <a:cs typeface="Verdana"/>
        </a:defRPr>
      </a:lvl3pPr>
      <a:lvl4pPr marL="0" marR="0" indent="1202892" algn="l" defTabSz="801929">
        <a:lnSpc>
          <a:spcPct val="120000"/>
        </a:lnSpc>
        <a:spcBef>
          <a:spcPts val="800"/>
        </a:spcBef>
        <a:spcAft>
          <a:spcPts val="0"/>
        </a:spcAft>
        <a:buClrTx/>
        <a:buSzTx/>
        <a:buFontTx/>
        <a:buNone/>
        <a:defRPr sz="1500" b="0" i="0" u="none" strike="noStrike" cap="none" spc="0">
          <a:solidFill>
            <a:srgbClr val="000000"/>
          </a:solidFill>
          <a:latin typeface="Verdana"/>
          <a:ea typeface="Verdana"/>
          <a:cs typeface="Verdana"/>
        </a:defRPr>
      </a:lvl4pPr>
      <a:lvl5pPr marL="0" marR="0" indent="1603858" algn="l" defTabSz="801929">
        <a:lnSpc>
          <a:spcPct val="120000"/>
        </a:lnSpc>
        <a:spcBef>
          <a:spcPts val="800"/>
        </a:spcBef>
        <a:spcAft>
          <a:spcPts val="0"/>
        </a:spcAft>
        <a:buClrTx/>
        <a:buSzTx/>
        <a:buFontTx/>
        <a:buNone/>
        <a:defRPr sz="1500" b="0" i="0" u="none" strike="noStrike" cap="none" spc="0">
          <a:solidFill>
            <a:srgbClr val="000000"/>
          </a:solidFill>
          <a:latin typeface="Verdana"/>
          <a:ea typeface="Verdana"/>
          <a:cs typeface="Verdana"/>
        </a:defRPr>
      </a:lvl5pPr>
      <a:lvl6pPr marL="2205303" marR="0" indent="-200481" algn="l" defTabSz="801929">
        <a:lnSpc>
          <a:spcPct val="120000"/>
        </a:lnSpc>
        <a:spcBef>
          <a:spcPts val="800"/>
        </a:spcBef>
        <a:spcAft>
          <a:spcPts val="0"/>
        </a:spcAft>
        <a:buClrTx/>
        <a:buSzPct val="100000"/>
        <a:buFontTx/>
        <a:buChar char="•"/>
        <a:defRPr sz="1500" b="0" i="0" u="none" strike="noStrike" cap="none" spc="0">
          <a:solidFill>
            <a:srgbClr val="000000"/>
          </a:solidFill>
          <a:latin typeface="Verdana"/>
          <a:ea typeface="Verdana"/>
          <a:cs typeface="Verdana"/>
        </a:defRPr>
      </a:lvl6pPr>
      <a:lvl7pPr marL="2606269" marR="0" indent="-200481" algn="l" defTabSz="801929">
        <a:lnSpc>
          <a:spcPct val="120000"/>
        </a:lnSpc>
        <a:spcBef>
          <a:spcPts val="800"/>
        </a:spcBef>
        <a:spcAft>
          <a:spcPts val="0"/>
        </a:spcAft>
        <a:buClrTx/>
        <a:buSzPct val="100000"/>
        <a:buFontTx/>
        <a:buChar char="•"/>
        <a:defRPr sz="1500" b="0" i="0" u="none" strike="noStrike" cap="none" spc="0">
          <a:solidFill>
            <a:srgbClr val="000000"/>
          </a:solidFill>
          <a:latin typeface="Verdana"/>
          <a:ea typeface="Verdana"/>
          <a:cs typeface="Verdana"/>
        </a:defRPr>
      </a:lvl7pPr>
      <a:lvl8pPr marL="3007232" marR="0" indent="-200481" algn="l" defTabSz="801929">
        <a:lnSpc>
          <a:spcPct val="120000"/>
        </a:lnSpc>
        <a:spcBef>
          <a:spcPts val="800"/>
        </a:spcBef>
        <a:spcAft>
          <a:spcPts val="0"/>
        </a:spcAft>
        <a:buClrTx/>
        <a:buSzPct val="100000"/>
        <a:buFontTx/>
        <a:buChar char="•"/>
        <a:defRPr sz="1500" b="0" i="0" u="none" strike="noStrike" cap="none" spc="0">
          <a:solidFill>
            <a:srgbClr val="000000"/>
          </a:solidFill>
          <a:latin typeface="Verdana"/>
          <a:ea typeface="Verdana"/>
          <a:cs typeface="Verdana"/>
        </a:defRPr>
      </a:lvl8pPr>
      <a:lvl9pPr marL="3408197" marR="0" indent="-200481" algn="l" defTabSz="801929">
        <a:lnSpc>
          <a:spcPct val="120000"/>
        </a:lnSpc>
        <a:spcBef>
          <a:spcPts val="800"/>
        </a:spcBef>
        <a:spcAft>
          <a:spcPts val="0"/>
        </a:spcAft>
        <a:buClrTx/>
        <a:buSzPct val="100000"/>
        <a:buFontTx/>
        <a:buChar char="•"/>
        <a:defRPr sz="1500" b="0" i="0" u="none" strike="noStrike" cap="none" spc="0">
          <a:solidFill>
            <a:srgbClr val="000000"/>
          </a:solidFill>
          <a:latin typeface="Verdana"/>
          <a:ea typeface="Verdana"/>
          <a:cs typeface="Verdana"/>
        </a:defRPr>
      </a:lvl9pPr>
    </p:bodyStyle>
    <p:otherStyle>
      <a:lvl1pPr marL="0" marR="0" indent="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1pPr>
      <a:lvl2pPr marL="0" marR="0" indent="4572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2pPr>
      <a:lvl3pPr marL="0" marR="0" indent="9144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3pPr>
      <a:lvl4pPr marL="0" marR="0" indent="13716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4pPr>
      <a:lvl5pPr marL="0" marR="0" indent="18288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5pPr>
      <a:lvl6pPr marL="0" marR="0" indent="22860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6pPr>
      <a:lvl7pPr marL="0" marR="0" indent="27432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7pPr>
      <a:lvl8pPr marL="0" marR="0" indent="32004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8pPr>
      <a:lvl9pPr marL="0" marR="0" indent="3657600" algn="l" defTabSz="914400">
        <a:lnSpc>
          <a:spcPct val="100000"/>
        </a:lnSpc>
        <a:spcBef>
          <a:spcPts val="0"/>
        </a:spcBef>
        <a:spcAft>
          <a:spcPts val="0"/>
        </a:spcAft>
        <a:buClrTx/>
        <a:buSzTx/>
        <a:buFontTx/>
        <a:buNone/>
        <a:defRPr sz="800" b="0" i="0" u="none" strike="noStrike" cap="none" spc="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0" userDrawn="1">
          <p15:clr>
            <a:srgbClr val="F26B43"/>
          </p15:clr>
        </p15:guide>
        <p15:guide id="2" pos="33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mebis.bycs.de/dsdz/klassenf%C3%BChrung/131" TargetMode="External"/><Relationship Id="rId5" Type="http://schemas.openxmlformats.org/officeDocument/2006/relationships/hyperlink" Target="https://mebis.bycs.de/dsdz/klassenf%C3%BChrung/124"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mebis.bycs.de/dsdz/klassenfuehru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mebis.bycs.de/dsdz/klassenf%C3%BChrung/111" TargetMode="External"/><Relationship Id="rId7" Type="http://schemas.openxmlformats.org/officeDocument/2006/relationships/hyperlink" Target="https://mebis.bycs.de/dsdz/klassenf%C3%BChrung/113"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mebis.bycs.de/dsdz/klassenf%C3%BChrung/112"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mebis.bycs.de/dsdz/klassenf%C3%BChrung/121" TargetMode="External"/><Relationship Id="rId3" Type="http://schemas.openxmlformats.org/officeDocument/2006/relationships/image" Target="../media/image16.png"/><Relationship Id="rId7" Type="http://schemas.openxmlformats.org/officeDocument/2006/relationships/hyperlink" Target="https://mebis.bycs.de/dsdz/klassenf%C3%BChrung/122"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mebis.bycs.de/dsdz/klassenf%C3%BChrung/113" TargetMode="Externa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F4CCE-E3CB-38F4-D8D0-6261323C2748}"/>
              </a:ext>
            </a:extLst>
          </p:cNvPr>
          <p:cNvSpPr txBox="1"/>
          <p:nvPr/>
        </p:nvSpPr>
        <p:spPr bwMode="auto">
          <a:xfrm>
            <a:off x="421028" y="2838723"/>
            <a:ext cx="4304875" cy="1121461"/>
          </a:xfrm>
          <a:prstGeom prst="rect">
            <a:avLst/>
          </a:prstGeom>
          <a:ln w="12700">
            <a:miter lim="400000"/>
          </a:ln>
        </p:spPr>
        <p:txBody>
          <a:bodyPr lIns="0" tIns="0" rIns="0" bIns="0" anchor="ctr">
            <a:spAutoFit/>
          </a:bodyPr>
          <a:lstStyle/>
          <a:p>
            <a:pPr marL="11113" indent="-11113">
              <a:lnSpc>
                <a:spcPct val="120000"/>
              </a:lnSpc>
              <a:defRPr sz="5000" b="1">
                <a:solidFill>
                  <a:srgbClr val="194D83"/>
                </a:solidFill>
                <a:latin typeface="Verdana"/>
                <a:ea typeface="Verdana"/>
                <a:cs typeface="Verdana"/>
              </a:defRPr>
            </a:pPr>
            <a:r>
              <a:rPr lang="de-DE" dirty="0">
                <a:solidFill>
                  <a:schemeClr val="bg1"/>
                </a:solidFill>
              </a:rPr>
              <a:t>Kartendeck</a:t>
            </a:r>
            <a:br>
              <a:rPr lang="de-DE" dirty="0">
                <a:solidFill>
                  <a:schemeClr val="bg1"/>
                </a:solidFill>
              </a:rPr>
            </a:br>
            <a:r>
              <a:rPr lang="de-DE" sz="1200" b="0" i="1" dirty="0">
                <a:solidFill>
                  <a:schemeClr val="bg1"/>
                </a:solidFill>
              </a:rPr>
              <a:t>zum Thema effektive Klassenführung</a:t>
            </a:r>
            <a:endParaRPr dirty="0">
              <a:solidFill>
                <a:schemeClr val="bg1"/>
              </a:solidFill>
            </a:endParaRPr>
          </a:p>
        </p:txBody>
      </p:sp>
    </p:spTree>
    <p:extLst>
      <p:ext uri="{BB962C8B-B14F-4D97-AF65-F5344CB8AC3E}">
        <p14:creationId xmlns:p14="http://schemas.microsoft.com/office/powerpoint/2010/main" val="186816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44" name="Textplatzhalter 13"/>
          <p:cNvSpPr txBox="1"/>
          <p:nvPr/>
        </p:nvSpPr>
        <p:spPr bwMode="auto">
          <a:xfrm>
            <a:off x="297498" y="837504"/>
            <a:ext cx="3027526" cy="559577"/>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dirty="0"/>
              <a:t>Bereitstellung angepasster Materialien</a:t>
            </a:r>
            <a:endParaRPr dirty="0"/>
          </a:p>
        </p:txBody>
      </p:sp>
      <p:sp>
        <p:nvSpPr>
          <p:cNvPr id="748" name="Inhaltsplatzhalter 11"/>
          <p:cNvSpPr txBox="1"/>
          <p:nvPr/>
        </p:nvSpPr>
        <p:spPr bwMode="auto">
          <a:xfrm>
            <a:off x="310950" y="2325652"/>
            <a:ext cx="2867974" cy="2935034"/>
          </a:xfrm>
          <a:prstGeom prst="rect">
            <a:avLst/>
          </a:prstGeom>
          <a:ln w="12700">
            <a:miter lim="400000"/>
          </a:ln>
        </p:spPr>
        <p:txBody>
          <a:bodyPr wrap="square" lIns="0" tIns="0" rIns="0" bIns="0">
            <a:spAutoFit/>
          </a:bodyPr>
          <a:lstStyle/>
          <a:p>
            <a:pPr defTabSz="801929">
              <a:lnSpc>
                <a:spcPct val="120000"/>
              </a:lnSpc>
              <a:spcBef>
                <a:spcPts val="800"/>
              </a:spcBef>
              <a:defRPr sz="1000">
                <a:solidFill>
                  <a:srgbClr val="3B3838"/>
                </a:solidFill>
                <a:latin typeface="Verdana"/>
                <a:ea typeface="Verdana"/>
                <a:cs typeface="Verdana"/>
              </a:defRPr>
            </a:pPr>
            <a:r>
              <a:rPr lang="de-DE" dirty="0"/>
              <a:t>Die digitalen Materialien und Medien sind </a:t>
            </a:r>
            <a:r>
              <a:rPr lang="de-DE" b="1" dirty="0"/>
              <a:t>sorgfältig</a:t>
            </a:r>
            <a:r>
              <a:rPr lang="de-DE" dirty="0"/>
              <a:t> </a:t>
            </a:r>
            <a:r>
              <a:rPr lang="de-DE" b="1" dirty="0"/>
              <a:t>aufbereitet</a:t>
            </a:r>
            <a:r>
              <a:rPr lang="de-DE" dirty="0"/>
              <a:t> und für die Lernenden </a:t>
            </a:r>
            <a:r>
              <a:rPr lang="de-DE" b="1" dirty="0"/>
              <a:t>leicht</a:t>
            </a:r>
            <a:r>
              <a:rPr lang="de-DE" dirty="0"/>
              <a:t> </a:t>
            </a:r>
            <a:r>
              <a:rPr lang="de-DE" b="1" dirty="0"/>
              <a:t>zugänglich</a:t>
            </a:r>
            <a:r>
              <a:rPr lang="de-DE" dirty="0"/>
              <a:t>. Sie sind auf einer Lernplattform oder in einer </a:t>
            </a:r>
            <a:r>
              <a:rPr lang="de-DE" b="1" dirty="0"/>
              <a:t>Dateiablage</a:t>
            </a:r>
            <a:r>
              <a:rPr lang="de-DE" dirty="0"/>
              <a:t> </a:t>
            </a:r>
            <a:r>
              <a:rPr lang="de-DE" b="1" dirty="0"/>
              <a:t>übersichtlich</a:t>
            </a:r>
            <a:r>
              <a:rPr lang="de-DE" dirty="0"/>
              <a:t> </a:t>
            </a:r>
            <a:r>
              <a:rPr lang="de-DE" b="1" dirty="0"/>
              <a:t>strukturiert</a:t>
            </a:r>
            <a:r>
              <a:rPr lang="de-DE" dirty="0"/>
              <a:t>, so dass die Lernenden sie schnell finden können. Wird ein </a:t>
            </a:r>
            <a:r>
              <a:rPr lang="de-DE" b="1" dirty="0"/>
              <a:t>digitales</a:t>
            </a:r>
            <a:r>
              <a:rPr lang="de-DE" dirty="0"/>
              <a:t> </a:t>
            </a:r>
            <a:r>
              <a:rPr lang="de-DE" b="1" dirty="0"/>
              <a:t>Heft</a:t>
            </a:r>
            <a:r>
              <a:rPr lang="de-DE" dirty="0"/>
              <a:t> verwendet, ist dieses </a:t>
            </a:r>
            <a:r>
              <a:rPr lang="de-DE" b="1" dirty="0"/>
              <a:t>lernförderlich</a:t>
            </a:r>
            <a:r>
              <a:rPr lang="de-DE" dirty="0"/>
              <a:t> gestaltet, um den Lernprozess zu unterstützen. Darüber hinaus wird sichergestellt, dass im Lernmaterial </a:t>
            </a:r>
            <a:r>
              <a:rPr lang="de-DE" b="1" dirty="0"/>
              <a:t>enthaltene digitale Funktionen</a:t>
            </a:r>
            <a:r>
              <a:rPr lang="de-DE" dirty="0"/>
              <a:t> z. B. Verlinkungen, QR-Codes etc. </a:t>
            </a:r>
            <a:r>
              <a:rPr lang="de-DE" b="1" dirty="0"/>
              <a:t>anwendbar</a:t>
            </a:r>
            <a:r>
              <a:rPr lang="de-DE" dirty="0"/>
              <a:t> und </a:t>
            </a:r>
            <a:r>
              <a:rPr lang="de-DE" b="1" dirty="0"/>
              <a:t>aktuell</a:t>
            </a:r>
            <a:r>
              <a:rPr lang="de-DE" dirty="0"/>
              <a:t> sind. Die Inhalte können problemlos auf verschiedenen Endgeräten dargestellt werden</a:t>
            </a:r>
            <a:r>
              <a:rPr dirty="0"/>
              <a:t>. </a:t>
            </a:r>
          </a:p>
        </p:txBody>
      </p:sp>
      <p:sp>
        <p:nvSpPr>
          <p:cNvPr id="749" name="Inhaltsplatzhalter 11"/>
          <p:cNvSpPr txBox="1"/>
          <p:nvPr/>
        </p:nvSpPr>
        <p:spPr bwMode="auto">
          <a:xfrm>
            <a:off x="310949" y="1481260"/>
            <a:ext cx="2844000" cy="370841"/>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dirty="0"/>
              <a:t>funktionsfähig - ausreichend - übersichtlich</a:t>
            </a:r>
            <a:endParaRPr dirty="0"/>
          </a:p>
        </p:txBody>
      </p:sp>
      <p:sp>
        <p:nvSpPr>
          <p:cNvPr id="750" name="AutoShape 11"/>
          <p:cNvSpPr/>
          <p:nvPr/>
        </p:nvSpPr>
        <p:spPr bwMode="auto">
          <a:xfrm flipH="1" flipV="1">
            <a:off x="275660" y="608896"/>
            <a:ext cx="2503216" cy="1"/>
          </a:xfrm>
          <a:prstGeom prst="line">
            <a:avLst/>
          </a:prstGeom>
          <a:ln w="38100" cap="rnd">
            <a:solidFill>
              <a:srgbClr val="D3D3DD"/>
            </a:solidFill>
            <a:prstDash val="sysDot"/>
          </a:ln>
        </p:spPr>
        <p:txBody>
          <a:bodyPr lIns="45719" rIns="45719"/>
          <a:lstStyle/>
          <a:p>
            <a:pPr>
              <a:defRPr/>
            </a:pPr>
            <a:endParaRPr/>
          </a:p>
        </p:txBody>
      </p:sp>
      <p:sp>
        <p:nvSpPr>
          <p:cNvPr id="753" name="Umsetzung im 1:1-Setting"/>
          <p:cNvSpPr txBox="1"/>
          <p:nvPr/>
        </p:nvSpPr>
        <p:spPr bwMode="auto">
          <a:xfrm>
            <a:off x="531534" y="2015620"/>
            <a:ext cx="2383591"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Umsetzung</a:t>
            </a:r>
          </a:p>
        </p:txBody>
      </p:sp>
      <p:sp>
        <p:nvSpPr>
          <p:cNvPr id="754" name="Freeform 22"/>
          <p:cNvSpPr/>
          <p:nvPr/>
        </p:nvSpPr>
        <p:spPr bwMode="auto">
          <a:xfrm>
            <a:off x="232892" y="2077332"/>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grpSp>
        <p:nvGrpSpPr>
          <p:cNvPr id="762" name="Gruppieren 5"/>
          <p:cNvGrpSpPr/>
          <p:nvPr/>
        </p:nvGrpSpPr>
        <p:grpSpPr bwMode="auto">
          <a:xfrm>
            <a:off x="302570" y="5704271"/>
            <a:ext cx="2838361" cy="242798"/>
            <a:chOff x="0" y="0"/>
            <a:chExt cx="2838360" cy="242797"/>
          </a:xfrm>
        </p:grpSpPr>
        <p:sp>
          <p:nvSpPr>
            <p:cNvPr id="755" name="Rechteck 250"/>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758" name="Gruppieren 251"/>
            <p:cNvGrpSpPr/>
            <p:nvPr/>
          </p:nvGrpSpPr>
          <p:grpSpPr bwMode="auto">
            <a:xfrm>
              <a:off x="0" y="-1"/>
              <a:ext cx="2838361" cy="242799"/>
              <a:chOff x="0" y="0"/>
              <a:chExt cx="2838360" cy="242797"/>
            </a:xfrm>
          </p:grpSpPr>
          <p:sp>
            <p:nvSpPr>
              <p:cNvPr id="756" name="Rechteck 252"/>
              <p:cNvSpPr/>
              <p:nvPr/>
            </p:nvSpPr>
            <p:spPr bwMode="auto">
              <a:xfrm>
                <a:off x="1904165"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757" name="Rechteck 253"/>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759" name="Textfeld 262"/>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760" name="Textfeld 264"/>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761" name="Textfeld 266"/>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t>GRÜN</a:t>
              </a:r>
            </a:p>
          </p:txBody>
        </p:sp>
      </p:grpSp>
      <p:sp>
        <p:nvSpPr>
          <p:cNvPr id="763" name="Wie schätze ich mich selber ein?"/>
          <p:cNvSpPr txBox="1"/>
          <p:nvPr/>
        </p:nvSpPr>
        <p:spPr bwMode="auto">
          <a:xfrm>
            <a:off x="606925" y="5348671"/>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Wie schätze ich mich selbst ein?</a:t>
            </a:r>
          </a:p>
        </p:txBody>
      </p:sp>
      <p:sp>
        <p:nvSpPr>
          <p:cNvPr id="764" name="Freeform 22"/>
          <p:cNvSpPr/>
          <p:nvPr/>
        </p:nvSpPr>
        <p:spPr bwMode="auto">
          <a:xfrm>
            <a:off x="233076" y="5411345"/>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3" name="Inhaltsplatzhalter 11">
            <a:extLst>
              <a:ext uri="{FF2B5EF4-FFF2-40B4-BE49-F238E27FC236}">
                <a16:creationId xmlns:a16="http://schemas.microsoft.com/office/drawing/2014/main" id="{3036F9E4-DB17-CF7E-87BE-1F11533080AB}"/>
              </a:ext>
            </a:extLst>
          </p:cNvPr>
          <p:cNvSpPr txBox="1"/>
          <p:nvPr/>
        </p:nvSpPr>
        <p:spPr bwMode="auto">
          <a:xfrm>
            <a:off x="322937" y="332269"/>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dirty="0"/>
              <a:t>Effektive Nutzung der Lernzeit</a:t>
            </a:r>
            <a:endParaRPr b="0" i="1" dirty="0"/>
          </a:p>
        </p:txBody>
      </p:sp>
      <p:sp>
        <p:nvSpPr>
          <p:cNvPr id="4" name="Inhaltsplatzhalter 11">
            <a:extLst>
              <a:ext uri="{FF2B5EF4-FFF2-40B4-BE49-F238E27FC236}">
                <a16:creationId xmlns:a16="http://schemas.microsoft.com/office/drawing/2014/main" id="{40590915-B6AA-7D43-E3E6-7BCF480C0C71}"/>
              </a:ext>
            </a:extLst>
          </p:cNvPr>
          <p:cNvSpPr txBox="1"/>
          <p:nvPr/>
        </p:nvSpPr>
        <p:spPr bwMode="auto">
          <a:xfrm>
            <a:off x="310949" y="151758"/>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dirty="0"/>
              <a:t>Effektive Klassenführung</a:t>
            </a:r>
            <a:endParaRPr dirty="0"/>
          </a:p>
        </p:txBody>
      </p:sp>
      <p:sp>
        <p:nvSpPr>
          <p:cNvPr id="11" name="Textplatzhalter 13">
            <a:extLst>
              <a:ext uri="{FF2B5EF4-FFF2-40B4-BE49-F238E27FC236}">
                <a16:creationId xmlns:a16="http://schemas.microsoft.com/office/drawing/2014/main" id="{8EF56247-7DFD-D5D7-BF75-FC917DEE64D3}"/>
              </a:ext>
            </a:extLst>
          </p:cNvPr>
          <p:cNvSpPr txBox="1"/>
          <p:nvPr/>
        </p:nvSpPr>
        <p:spPr bwMode="auto">
          <a:xfrm>
            <a:off x="7508607" y="839099"/>
            <a:ext cx="2834950" cy="264111"/>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dirty="0"/>
              <a:t>Wertschätzender Umgang</a:t>
            </a:r>
            <a:endParaRPr dirty="0"/>
          </a:p>
        </p:txBody>
      </p:sp>
      <p:sp>
        <p:nvSpPr>
          <p:cNvPr id="12" name="Inhaltsplatzhalter 11">
            <a:extLst>
              <a:ext uri="{FF2B5EF4-FFF2-40B4-BE49-F238E27FC236}">
                <a16:creationId xmlns:a16="http://schemas.microsoft.com/office/drawing/2014/main" id="{C000B0F3-C742-BF79-F055-152C355CE65C}"/>
              </a:ext>
            </a:extLst>
          </p:cNvPr>
          <p:cNvSpPr txBox="1"/>
          <p:nvPr/>
        </p:nvSpPr>
        <p:spPr bwMode="auto">
          <a:xfrm>
            <a:off x="7532662" y="2316447"/>
            <a:ext cx="2844000" cy="2346962"/>
          </a:xfrm>
          <a:prstGeom prst="rect">
            <a:avLst/>
          </a:prstGeom>
          <a:ln w="12700">
            <a:miter lim="400000"/>
          </a:ln>
        </p:spPr>
        <p:txBody>
          <a:bodyPr lIns="0" tIns="0" rIns="0" bIns="0">
            <a:spAutoFit/>
          </a:bodyPr>
          <a:lstStyle/>
          <a:p>
            <a:pPr defTabSz="801929">
              <a:lnSpc>
                <a:spcPct val="120000"/>
              </a:lnSpc>
              <a:spcBef>
                <a:spcPts val="800"/>
              </a:spcBef>
              <a:defRPr sz="1000">
                <a:solidFill>
                  <a:srgbClr val="3B3838"/>
                </a:solidFill>
                <a:latin typeface="Verdana"/>
                <a:ea typeface="Verdana"/>
                <a:cs typeface="Verdana"/>
              </a:defRPr>
            </a:pPr>
            <a:r>
              <a:rPr lang="de-DE" dirty="0"/>
              <a:t>Alle am Lernprozess Beteiligten kommunizieren und reagieren aktiv in digitalen Lernräumen, wobei die </a:t>
            </a:r>
            <a:r>
              <a:rPr lang="de-DE" b="1" dirty="0"/>
              <a:t>soziale</a:t>
            </a:r>
            <a:r>
              <a:rPr lang="de-DE" dirty="0"/>
              <a:t> </a:t>
            </a:r>
            <a:r>
              <a:rPr lang="de-DE" b="1" dirty="0"/>
              <a:t>Interaktion</a:t>
            </a:r>
            <a:r>
              <a:rPr lang="de-DE" dirty="0"/>
              <a:t> auch in der </a:t>
            </a:r>
            <a:r>
              <a:rPr lang="de-DE" b="1" dirty="0"/>
              <a:t>virtuellen</a:t>
            </a:r>
            <a:r>
              <a:rPr lang="de-DE" dirty="0"/>
              <a:t> </a:t>
            </a:r>
            <a:r>
              <a:rPr lang="de-DE" b="1" dirty="0"/>
              <a:t>Umgebung</a:t>
            </a:r>
            <a:r>
              <a:rPr lang="de-DE" dirty="0"/>
              <a:t> von </a:t>
            </a:r>
            <a:r>
              <a:rPr lang="de-DE" b="1" dirty="0"/>
              <a:t>großer</a:t>
            </a:r>
            <a:r>
              <a:rPr lang="de-DE" dirty="0"/>
              <a:t> </a:t>
            </a:r>
            <a:r>
              <a:rPr lang="de-DE" b="1" dirty="0"/>
              <a:t>Bedeutung</a:t>
            </a:r>
            <a:r>
              <a:rPr lang="de-DE" dirty="0"/>
              <a:t> ist. </a:t>
            </a:r>
            <a:r>
              <a:rPr lang="de-DE" b="1" dirty="0"/>
              <a:t>Wertschätzende</a:t>
            </a:r>
            <a:r>
              <a:rPr lang="de-DE" dirty="0"/>
              <a:t> soziale </a:t>
            </a:r>
            <a:r>
              <a:rPr lang="de-DE" b="1" dirty="0"/>
              <a:t>Interaktionen</a:t>
            </a:r>
            <a:r>
              <a:rPr lang="de-DE" dirty="0"/>
              <a:t> werden gezielt gefördert, z. B. durch </a:t>
            </a:r>
            <a:r>
              <a:rPr lang="de-DE" b="1" dirty="0"/>
              <a:t>Feedbackmethoden</a:t>
            </a:r>
            <a:r>
              <a:rPr lang="de-DE" dirty="0"/>
              <a:t>, die den </a:t>
            </a:r>
            <a:r>
              <a:rPr lang="de-DE" b="1" dirty="0"/>
              <a:t>Austausch</a:t>
            </a:r>
            <a:r>
              <a:rPr lang="de-DE" dirty="0"/>
              <a:t> und das Feedback zwischen Lehrenden und Lernenden unterstützen. </a:t>
            </a:r>
            <a:r>
              <a:rPr lang="de-DE" b="1" dirty="0"/>
              <a:t>Lehrende</a:t>
            </a:r>
            <a:r>
              <a:rPr lang="de-DE" dirty="0"/>
              <a:t> fungieren als </a:t>
            </a:r>
            <a:r>
              <a:rPr lang="de-DE" b="1" dirty="0"/>
              <a:t>Vorbilder</a:t>
            </a:r>
            <a:r>
              <a:rPr lang="de-DE" dirty="0"/>
              <a:t> in ihrer </a:t>
            </a:r>
            <a:r>
              <a:rPr lang="de-DE" b="1" dirty="0"/>
              <a:t>Arbeitsweise</a:t>
            </a:r>
            <a:r>
              <a:rPr lang="de-DE" dirty="0"/>
              <a:t> und für ein </a:t>
            </a:r>
            <a:r>
              <a:rPr lang="de-DE" b="1" dirty="0"/>
              <a:t>gutes</a:t>
            </a:r>
            <a:r>
              <a:rPr lang="de-DE" dirty="0"/>
              <a:t> </a:t>
            </a:r>
            <a:r>
              <a:rPr lang="de-DE" b="1" dirty="0"/>
              <a:t>Miteinander</a:t>
            </a:r>
            <a:r>
              <a:rPr lang="de-DE" dirty="0"/>
              <a:t>.</a:t>
            </a:r>
            <a:endParaRPr dirty="0"/>
          </a:p>
        </p:txBody>
      </p:sp>
      <p:sp>
        <p:nvSpPr>
          <p:cNvPr id="13" name="Inhaltsplatzhalter 11">
            <a:extLst>
              <a:ext uri="{FF2B5EF4-FFF2-40B4-BE49-F238E27FC236}">
                <a16:creationId xmlns:a16="http://schemas.microsoft.com/office/drawing/2014/main" id="{11AB3A3F-AE46-7992-08CE-F435F935D5F7}"/>
              </a:ext>
            </a:extLst>
          </p:cNvPr>
          <p:cNvSpPr txBox="1"/>
          <p:nvPr/>
        </p:nvSpPr>
        <p:spPr bwMode="auto">
          <a:xfrm>
            <a:off x="7544965" y="1468484"/>
            <a:ext cx="2844000" cy="242987"/>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noProof="0" dirty="0"/>
              <a:t>beständig - wohlwollend - zugewandt</a:t>
            </a:r>
          </a:p>
        </p:txBody>
      </p:sp>
      <p:sp>
        <p:nvSpPr>
          <p:cNvPr id="14" name="AutoShape 11">
            <a:extLst>
              <a:ext uri="{FF2B5EF4-FFF2-40B4-BE49-F238E27FC236}">
                <a16:creationId xmlns:a16="http://schemas.microsoft.com/office/drawing/2014/main" id="{517C06F7-2764-AC6E-1469-5496FD241965}"/>
              </a:ext>
            </a:extLst>
          </p:cNvPr>
          <p:cNvSpPr/>
          <p:nvPr/>
        </p:nvSpPr>
        <p:spPr bwMode="auto">
          <a:xfrm flipH="1" flipV="1">
            <a:off x="7481562" y="609731"/>
            <a:ext cx="2503215" cy="1"/>
          </a:xfrm>
          <a:prstGeom prst="line">
            <a:avLst/>
          </a:prstGeom>
          <a:ln w="38100" cap="rnd">
            <a:solidFill>
              <a:srgbClr val="D3D3DD"/>
            </a:solidFill>
            <a:prstDash val="sysDot"/>
          </a:ln>
        </p:spPr>
        <p:txBody>
          <a:bodyPr lIns="45719" rIns="45719"/>
          <a:lstStyle/>
          <a:p>
            <a:pPr>
              <a:defRPr/>
            </a:pPr>
            <a:endParaRPr/>
          </a:p>
        </p:txBody>
      </p:sp>
      <p:sp>
        <p:nvSpPr>
          <p:cNvPr id="16" name="Textfeld 15">
            <a:extLst>
              <a:ext uri="{FF2B5EF4-FFF2-40B4-BE49-F238E27FC236}">
                <a16:creationId xmlns:a16="http://schemas.microsoft.com/office/drawing/2014/main" id="{D3C813A0-2730-674C-556B-9EB9DDB647DB}"/>
              </a:ext>
            </a:extLst>
          </p:cNvPr>
          <p:cNvSpPr txBox="1"/>
          <p:nvPr/>
        </p:nvSpPr>
        <p:spPr bwMode="auto">
          <a:xfrm>
            <a:off x="9698957" y="471424"/>
            <a:ext cx="748667" cy="307341"/>
          </a:xfrm>
          <a:prstGeom prst="rect">
            <a:avLst/>
          </a:prstGeom>
          <a:ln w="12700">
            <a:miter lim="400000"/>
          </a:ln>
        </p:spPr>
        <p:txBody>
          <a:bodyPr lIns="45719" rIns="45719">
            <a:spAutoFit/>
          </a:bodyPr>
          <a:lstStyle>
            <a:lvl1pPr>
              <a:defRPr sz="1400">
                <a:solidFill>
                  <a:srgbClr val="FFFFFF"/>
                </a:solidFill>
                <a:latin typeface="Verdana"/>
                <a:ea typeface="Verdana"/>
                <a:cs typeface="Verdana"/>
              </a:defRPr>
            </a:lvl1pPr>
          </a:lstStyle>
          <a:p>
            <a:pPr>
              <a:defRPr/>
            </a:pPr>
            <a:endParaRPr/>
          </a:p>
        </p:txBody>
      </p:sp>
      <p:sp>
        <p:nvSpPr>
          <p:cNvPr id="17" name="Umsetzung im 1:1-Setting">
            <a:extLst>
              <a:ext uri="{FF2B5EF4-FFF2-40B4-BE49-F238E27FC236}">
                <a16:creationId xmlns:a16="http://schemas.microsoft.com/office/drawing/2014/main" id="{921E45E9-6B5B-E7E8-5DF5-3830BA4A196F}"/>
              </a:ext>
            </a:extLst>
          </p:cNvPr>
          <p:cNvSpPr txBox="1"/>
          <p:nvPr/>
        </p:nvSpPr>
        <p:spPr bwMode="auto">
          <a:xfrm>
            <a:off x="7736289" y="1978065"/>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Umsetzung</a:t>
            </a:r>
          </a:p>
        </p:txBody>
      </p:sp>
      <p:sp>
        <p:nvSpPr>
          <p:cNvPr id="18" name="Freeform 25">
            <a:extLst>
              <a:ext uri="{FF2B5EF4-FFF2-40B4-BE49-F238E27FC236}">
                <a16:creationId xmlns:a16="http://schemas.microsoft.com/office/drawing/2014/main" id="{B253AA30-3132-1FD0-1BE0-B22BF3A04485}"/>
              </a:ext>
            </a:extLst>
          </p:cNvPr>
          <p:cNvSpPr/>
          <p:nvPr/>
        </p:nvSpPr>
        <p:spPr bwMode="auto">
          <a:xfrm>
            <a:off x="7433003" y="2028896"/>
            <a:ext cx="136240" cy="136240"/>
          </a:xfrm>
          <a:prstGeom prst="ellipse">
            <a:avLst/>
          </a:prstGeom>
          <a:solidFill>
            <a:srgbClr val="FAFAFF"/>
          </a:solidFill>
          <a:ln w="76200" cap="sq">
            <a:solidFill>
              <a:srgbClr val="65A655"/>
            </a:solidFill>
            <a:miter/>
          </a:ln>
        </p:spPr>
        <p:txBody>
          <a:bodyPr lIns="45719" rIns="45719"/>
          <a:lstStyle/>
          <a:p>
            <a:pPr>
              <a:defRPr/>
            </a:pPr>
            <a:endParaRPr/>
          </a:p>
        </p:txBody>
      </p:sp>
      <p:grpSp>
        <p:nvGrpSpPr>
          <p:cNvPr id="19" name="Gruppieren 5">
            <a:extLst>
              <a:ext uri="{FF2B5EF4-FFF2-40B4-BE49-F238E27FC236}">
                <a16:creationId xmlns:a16="http://schemas.microsoft.com/office/drawing/2014/main" id="{21FE7992-BDD6-34AD-9F28-B3BA8E12AE6B}"/>
              </a:ext>
            </a:extLst>
          </p:cNvPr>
          <p:cNvGrpSpPr/>
          <p:nvPr/>
        </p:nvGrpSpPr>
        <p:grpSpPr bwMode="auto">
          <a:xfrm>
            <a:off x="7498483" y="5705106"/>
            <a:ext cx="2838361" cy="242798"/>
            <a:chOff x="0" y="0"/>
            <a:chExt cx="2838360" cy="242797"/>
          </a:xfrm>
        </p:grpSpPr>
        <p:sp>
          <p:nvSpPr>
            <p:cNvPr id="24" name="Rechteck 250">
              <a:extLst>
                <a:ext uri="{FF2B5EF4-FFF2-40B4-BE49-F238E27FC236}">
                  <a16:creationId xmlns:a16="http://schemas.microsoft.com/office/drawing/2014/main" id="{85D33D9E-4939-5DF3-E352-39D5D331C9C7}"/>
                </a:ext>
              </a:extLst>
            </p:cNvPr>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25" name="Gruppieren 251">
              <a:extLst>
                <a:ext uri="{FF2B5EF4-FFF2-40B4-BE49-F238E27FC236}">
                  <a16:creationId xmlns:a16="http://schemas.microsoft.com/office/drawing/2014/main" id="{DDF7409A-312F-12F4-F78C-08E983A27205}"/>
                </a:ext>
              </a:extLst>
            </p:cNvPr>
            <p:cNvGrpSpPr/>
            <p:nvPr/>
          </p:nvGrpSpPr>
          <p:grpSpPr bwMode="auto">
            <a:xfrm>
              <a:off x="0" y="-1"/>
              <a:ext cx="2838361" cy="242799"/>
              <a:chOff x="0" y="0"/>
              <a:chExt cx="2838360" cy="242797"/>
            </a:xfrm>
          </p:grpSpPr>
          <p:sp>
            <p:nvSpPr>
              <p:cNvPr id="29" name="Rechteck 252">
                <a:extLst>
                  <a:ext uri="{FF2B5EF4-FFF2-40B4-BE49-F238E27FC236}">
                    <a16:creationId xmlns:a16="http://schemas.microsoft.com/office/drawing/2014/main" id="{A6E1F9C0-2849-90D4-1AAE-1F15853B24C0}"/>
                  </a:ext>
                </a:extLst>
              </p:cNvPr>
              <p:cNvSpPr/>
              <p:nvPr/>
            </p:nvSpPr>
            <p:spPr bwMode="auto">
              <a:xfrm>
                <a:off x="1904165"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30" name="Rechteck 253">
                <a:extLst>
                  <a:ext uri="{FF2B5EF4-FFF2-40B4-BE49-F238E27FC236}">
                    <a16:creationId xmlns:a16="http://schemas.microsoft.com/office/drawing/2014/main" id="{60956EE5-EBD5-28FA-B5D9-9AD57FA752D9}"/>
                  </a:ext>
                </a:extLst>
              </p:cNvPr>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26" name="Textfeld 262">
              <a:extLst>
                <a:ext uri="{FF2B5EF4-FFF2-40B4-BE49-F238E27FC236}">
                  <a16:creationId xmlns:a16="http://schemas.microsoft.com/office/drawing/2014/main" id="{7D4C718E-7472-9C7F-9EA8-C167F84B7B4B}"/>
                </a:ext>
              </a:extLst>
            </p:cNvPr>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27" name="Textfeld 264">
              <a:extLst>
                <a:ext uri="{FF2B5EF4-FFF2-40B4-BE49-F238E27FC236}">
                  <a16:creationId xmlns:a16="http://schemas.microsoft.com/office/drawing/2014/main" id="{4D97179E-C89A-A6D7-D432-849045B709AC}"/>
                </a:ext>
              </a:extLst>
            </p:cNvPr>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28" name="Textfeld 266">
              <a:extLst>
                <a:ext uri="{FF2B5EF4-FFF2-40B4-BE49-F238E27FC236}">
                  <a16:creationId xmlns:a16="http://schemas.microsoft.com/office/drawing/2014/main" id="{0A3F679E-57DE-C9D3-7D14-41078D8496C5}"/>
                </a:ext>
              </a:extLst>
            </p:cNvPr>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rPr dirty="0"/>
                <a:t>GRÜN</a:t>
              </a:r>
            </a:p>
          </p:txBody>
        </p:sp>
      </p:grpSp>
      <p:sp>
        <p:nvSpPr>
          <p:cNvPr id="20" name="Freeform 25">
            <a:extLst>
              <a:ext uri="{FF2B5EF4-FFF2-40B4-BE49-F238E27FC236}">
                <a16:creationId xmlns:a16="http://schemas.microsoft.com/office/drawing/2014/main" id="{BB1A1B4C-6DBF-271B-6F4E-5CEAE054B2BA}"/>
              </a:ext>
            </a:extLst>
          </p:cNvPr>
          <p:cNvSpPr/>
          <p:nvPr/>
        </p:nvSpPr>
        <p:spPr bwMode="auto">
          <a:xfrm>
            <a:off x="7418605" y="5410605"/>
            <a:ext cx="136240" cy="136240"/>
          </a:xfrm>
          <a:prstGeom prst="ellipse">
            <a:avLst/>
          </a:prstGeom>
          <a:solidFill>
            <a:srgbClr val="FAFAFF"/>
          </a:solidFill>
          <a:ln w="76200" cap="sq">
            <a:solidFill>
              <a:srgbClr val="65A655"/>
            </a:solidFill>
            <a:miter/>
          </a:ln>
        </p:spPr>
        <p:txBody>
          <a:bodyPr lIns="45719" rIns="45719"/>
          <a:lstStyle/>
          <a:p>
            <a:pPr>
              <a:defRPr/>
            </a:pPr>
            <a:endParaRPr/>
          </a:p>
        </p:txBody>
      </p:sp>
      <p:sp>
        <p:nvSpPr>
          <p:cNvPr id="21" name="Wie schätze ich mich selber ein?">
            <a:extLst>
              <a:ext uri="{FF2B5EF4-FFF2-40B4-BE49-F238E27FC236}">
                <a16:creationId xmlns:a16="http://schemas.microsoft.com/office/drawing/2014/main" id="{3C24F318-BC4F-C166-E41C-8D852A9E4D23}"/>
              </a:ext>
            </a:extLst>
          </p:cNvPr>
          <p:cNvSpPr txBox="1"/>
          <p:nvPr/>
        </p:nvSpPr>
        <p:spPr bwMode="auto">
          <a:xfrm>
            <a:off x="7736289" y="5355614"/>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Wie schätze ich mich selbst ein?</a:t>
            </a:r>
          </a:p>
        </p:txBody>
      </p:sp>
      <p:sp>
        <p:nvSpPr>
          <p:cNvPr id="22" name="Inhaltsplatzhalter 11">
            <a:extLst>
              <a:ext uri="{FF2B5EF4-FFF2-40B4-BE49-F238E27FC236}">
                <a16:creationId xmlns:a16="http://schemas.microsoft.com/office/drawing/2014/main" id="{3A309EDE-898A-8FF1-F1E8-BE8F50E6EDC3}"/>
              </a:ext>
            </a:extLst>
          </p:cNvPr>
          <p:cNvSpPr txBox="1"/>
          <p:nvPr/>
        </p:nvSpPr>
        <p:spPr bwMode="auto">
          <a:xfrm>
            <a:off x="7508607" y="333864"/>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dirty="0"/>
              <a:t>Lernförderliches Unterrichtsklima</a:t>
            </a:r>
            <a:endParaRPr b="0" i="1" dirty="0"/>
          </a:p>
        </p:txBody>
      </p:sp>
      <p:sp>
        <p:nvSpPr>
          <p:cNvPr id="23" name="Inhaltsplatzhalter 11">
            <a:extLst>
              <a:ext uri="{FF2B5EF4-FFF2-40B4-BE49-F238E27FC236}">
                <a16:creationId xmlns:a16="http://schemas.microsoft.com/office/drawing/2014/main" id="{AA01734C-D05D-F87D-7287-100DDE2574D6}"/>
              </a:ext>
            </a:extLst>
          </p:cNvPr>
          <p:cNvSpPr txBox="1"/>
          <p:nvPr/>
        </p:nvSpPr>
        <p:spPr bwMode="auto">
          <a:xfrm>
            <a:off x="7510241" y="153353"/>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dirty="0"/>
              <a:t>Effektive Klassenführung</a:t>
            </a:r>
            <a:endParaRPr dirty="0"/>
          </a:p>
        </p:txBody>
      </p:sp>
      <p:grpSp>
        <p:nvGrpSpPr>
          <p:cNvPr id="32" name="Gruppieren 31">
            <a:extLst>
              <a:ext uri="{FF2B5EF4-FFF2-40B4-BE49-F238E27FC236}">
                <a16:creationId xmlns:a16="http://schemas.microsoft.com/office/drawing/2014/main" id="{72FC5B3A-134A-50FF-DF96-44753165F12E}"/>
              </a:ext>
            </a:extLst>
          </p:cNvPr>
          <p:cNvGrpSpPr/>
          <p:nvPr/>
        </p:nvGrpSpPr>
        <p:grpSpPr>
          <a:xfrm rot="10800000">
            <a:off x="2505024" y="447372"/>
            <a:ext cx="670604" cy="319281"/>
            <a:chOff x="1141276" y="235784"/>
            <a:chExt cx="670604" cy="319281"/>
          </a:xfrm>
        </p:grpSpPr>
        <p:sp>
          <p:nvSpPr>
            <p:cNvPr id="33" name="Pfeil nach rechts 32">
              <a:extLst>
                <a:ext uri="{FF2B5EF4-FFF2-40B4-BE49-F238E27FC236}">
                  <a16:creationId xmlns:a16="http://schemas.microsoft.com/office/drawing/2014/main" id="{AF716925-AB71-1C42-F6E0-CC8FE6B61790}"/>
                </a:ext>
              </a:extLst>
            </p:cNvPr>
            <p:cNvSpPr/>
            <p:nvPr/>
          </p:nvSpPr>
          <p:spPr bwMode="auto">
            <a:xfrm>
              <a:off x="1147899" y="235784"/>
              <a:ext cx="663981" cy="319279"/>
            </a:xfrm>
            <a:prstGeom prst="rightArrow">
              <a:avLst>
                <a:gd name="adj1" fmla="val 99999"/>
                <a:gd name="adj2" fmla="val 40570"/>
              </a:avLst>
            </a:prstGeom>
            <a:solidFill>
              <a:srgbClr val="649DA3">
                <a:alpha val="90000"/>
              </a:srgbClr>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34" name="Dreieck 33">
              <a:extLst>
                <a:ext uri="{FF2B5EF4-FFF2-40B4-BE49-F238E27FC236}">
                  <a16:creationId xmlns:a16="http://schemas.microsoft.com/office/drawing/2014/main" id="{A6FF5BF5-6D1E-B89F-2D15-9ED607E567CF}"/>
                </a:ext>
              </a:extLst>
            </p:cNvPr>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grpSp>
        <p:nvGrpSpPr>
          <p:cNvPr id="35" name="Gruppieren 34">
            <a:extLst>
              <a:ext uri="{FF2B5EF4-FFF2-40B4-BE49-F238E27FC236}">
                <a16:creationId xmlns:a16="http://schemas.microsoft.com/office/drawing/2014/main" id="{BDE985CD-75DE-0AB2-52E0-818B51967180}"/>
              </a:ext>
            </a:extLst>
          </p:cNvPr>
          <p:cNvGrpSpPr/>
          <p:nvPr/>
        </p:nvGrpSpPr>
        <p:grpSpPr>
          <a:xfrm rot="10800000">
            <a:off x="9705580" y="454981"/>
            <a:ext cx="670604" cy="319281"/>
            <a:chOff x="1141276" y="235784"/>
            <a:chExt cx="670604" cy="319281"/>
          </a:xfrm>
        </p:grpSpPr>
        <p:sp>
          <p:nvSpPr>
            <p:cNvPr id="36" name="Pfeil nach rechts 35">
              <a:extLst>
                <a:ext uri="{FF2B5EF4-FFF2-40B4-BE49-F238E27FC236}">
                  <a16:creationId xmlns:a16="http://schemas.microsoft.com/office/drawing/2014/main" id="{8232CB9C-2597-E56E-D14B-2734B5F6CF25}"/>
                </a:ext>
              </a:extLst>
            </p:cNvPr>
            <p:cNvSpPr/>
            <p:nvPr/>
          </p:nvSpPr>
          <p:spPr bwMode="auto">
            <a:xfrm>
              <a:off x="1147899" y="235784"/>
              <a:ext cx="663981" cy="319279"/>
            </a:xfrm>
            <a:prstGeom prst="rightArrow">
              <a:avLst>
                <a:gd name="adj1" fmla="val 99999"/>
                <a:gd name="adj2" fmla="val 40570"/>
              </a:avLst>
            </a:prstGeom>
            <a:solidFill>
              <a:srgbClr val="65A655">
                <a:alpha val="89804"/>
              </a:srgbClr>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37" name="Dreieck 36">
              <a:extLst>
                <a:ext uri="{FF2B5EF4-FFF2-40B4-BE49-F238E27FC236}">
                  <a16:creationId xmlns:a16="http://schemas.microsoft.com/office/drawing/2014/main" id="{BC4599E3-7C40-FD37-21B7-1F1F19857557}"/>
                </a:ext>
              </a:extLst>
            </p:cNvPr>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sp>
        <p:nvSpPr>
          <p:cNvPr id="38" name="Textplatzhalter 13">
            <a:extLst>
              <a:ext uri="{FF2B5EF4-FFF2-40B4-BE49-F238E27FC236}">
                <a16:creationId xmlns:a16="http://schemas.microsoft.com/office/drawing/2014/main" id="{D21A728A-3CB5-04B5-6E50-630DB3CFF649}"/>
              </a:ext>
            </a:extLst>
          </p:cNvPr>
          <p:cNvSpPr txBox="1"/>
          <p:nvPr/>
        </p:nvSpPr>
        <p:spPr bwMode="auto">
          <a:xfrm>
            <a:off x="3922875" y="854179"/>
            <a:ext cx="2834950" cy="264111"/>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noProof="0" dirty="0"/>
              <a:t>Mögliche Ergänzung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01" name="Freeform 22"/>
          <p:cNvSpPr/>
          <p:nvPr/>
        </p:nvSpPr>
        <p:spPr bwMode="auto">
          <a:xfrm>
            <a:off x="7438723" y="3197171"/>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802" name="Freeform 22"/>
          <p:cNvSpPr/>
          <p:nvPr/>
        </p:nvSpPr>
        <p:spPr bwMode="auto">
          <a:xfrm>
            <a:off x="7433230" y="721649"/>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803" name="Inhaltsplatzhalter 2"/>
          <p:cNvSpPr txBox="1"/>
          <p:nvPr/>
        </p:nvSpPr>
        <p:spPr bwMode="auto">
          <a:xfrm>
            <a:off x="7478156" y="971788"/>
            <a:ext cx="2922782" cy="2140376"/>
          </a:xfrm>
          <a:prstGeom prst="rect">
            <a:avLst/>
          </a:prstGeom>
          <a:ln w="12700">
            <a:miter lim="400000"/>
          </a:ln>
        </p:spPr>
        <p:txBody>
          <a:bodyPr lIns="0" tIns="0" rIns="0" bIns="0">
            <a:normAutofit/>
          </a:bodyPr>
          <a:lstStyle/>
          <a:p>
            <a:pPr marL="95250" marR="344804" indent="-95250" defTabSz="801929">
              <a:lnSpc>
                <a:spcPct val="120000"/>
              </a:lnSpc>
              <a:spcBef>
                <a:spcPts val="400"/>
              </a:spcBef>
              <a:buSzPct val="100000"/>
              <a:buFont typeface="Arial"/>
              <a:buChar char="•"/>
              <a:defRPr sz="800">
                <a:latin typeface="Verdana"/>
                <a:ea typeface="Verdana"/>
                <a:cs typeface="Verdana"/>
              </a:defRPr>
            </a:pPr>
            <a:r>
              <a:rPr lang="de-DE" sz="900" dirty="0"/>
              <a:t>Wie strukturiere und benenne ich meine Dateienablage für die Nutzung durch die Lernenden angemessen?</a:t>
            </a:r>
            <a:endParaRPr sz="900" dirty="0"/>
          </a:p>
          <a:p>
            <a:pPr marL="95250" marR="344804" indent="-95250" defTabSz="801929">
              <a:lnSpc>
                <a:spcPct val="120000"/>
              </a:lnSpc>
              <a:spcBef>
                <a:spcPts val="400"/>
              </a:spcBef>
              <a:buSzPct val="100000"/>
              <a:buFont typeface="Arial"/>
              <a:buChar char="•"/>
              <a:defRPr sz="800">
                <a:latin typeface="Verdana"/>
                <a:ea typeface="Verdana"/>
                <a:cs typeface="Verdana"/>
              </a:defRPr>
            </a:pPr>
            <a:r>
              <a:rPr lang="de-DE" sz="900" dirty="0"/>
              <a:t>Welche Erwartungen habe ich gegenüber den Lernenden bezüglich der Nutzung von Dokumenten (z. B. Materialien werden vor Unterrichtsbeginn heruntergeladen)?</a:t>
            </a:r>
            <a:endParaRPr sz="900" dirty="0"/>
          </a:p>
          <a:p>
            <a:pPr marL="95250" marR="344804" indent="-95250" defTabSz="801929">
              <a:lnSpc>
                <a:spcPct val="120000"/>
              </a:lnSpc>
              <a:spcBef>
                <a:spcPts val="400"/>
              </a:spcBef>
              <a:buSzPct val="100000"/>
              <a:buFont typeface="Arial"/>
              <a:buChar char="•"/>
              <a:defRPr sz="800">
                <a:latin typeface="Verdana"/>
                <a:ea typeface="Verdana"/>
                <a:cs typeface="Verdana"/>
              </a:defRPr>
            </a:pPr>
            <a:r>
              <a:rPr lang="de-DE" sz="900" dirty="0"/>
              <a:t>Nutze ich ein digitales Heft lernförderlich?</a:t>
            </a:r>
            <a:endParaRPr sz="900" dirty="0"/>
          </a:p>
          <a:p>
            <a:pPr marL="95250" marR="344804" indent="-95250" defTabSz="801929">
              <a:lnSpc>
                <a:spcPct val="120000"/>
              </a:lnSpc>
              <a:spcBef>
                <a:spcPts val="400"/>
              </a:spcBef>
              <a:buSzPct val="100000"/>
              <a:buFont typeface="Arial"/>
              <a:buChar char="•"/>
              <a:defRPr sz="800">
                <a:latin typeface="Verdana"/>
                <a:ea typeface="Verdana"/>
                <a:cs typeface="Verdana"/>
              </a:defRPr>
            </a:pPr>
            <a:r>
              <a:rPr lang="de-DE" sz="900" dirty="0"/>
              <a:t>Wie ermögliche ich eine effiziente Verschmelzung analoger oder digitaler Formate?</a:t>
            </a:r>
            <a:endParaRPr sz="900" dirty="0"/>
          </a:p>
        </p:txBody>
      </p:sp>
      <p:sp>
        <p:nvSpPr>
          <p:cNvPr id="804" name="AutoShape 11"/>
          <p:cNvSpPr/>
          <p:nvPr/>
        </p:nvSpPr>
        <p:spPr bwMode="auto">
          <a:xfrm flipH="1" flipV="1">
            <a:off x="7664698" y="385932"/>
            <a:ext cx="2711993" cy="1"/>
          </a:xfrm>
          <a:prstGeom prst="line">
            <a:avLst/>
          </a:prstGeom>
          <a:ln w="38100" cap="rnd">
            <a:solidFill>
              <a:srgbClr val="D3D3DD"/>
            </a:solidFill>
            <a:prstDash val="sysDot"/>
          </a:ln>
        </p:spPr>
        <p:txBody>
          <a:bodyPr lIns="45719" rIns="45719"/>
          <a:lstStyle/>
          <a:p>
            <a:pPr>
              <a:defRPr/>
            </a:pPr>
            <a:endParaRPr/>
          </a:p>
        </p:txBody>
      </p:sp>
      <p:sp>
        <p:nvSpPr>
          <p:cNvPr id="807" name="Reflexionsfragen"/>
          <p:cNvSpPr txBox="1"/>
          <p:nvPr/>
        </p:nvSpPr>
        <p:spPr bwMode="auto">
          <a:xfrm>
            <a:off x="7734010" y="684587"/>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Reflexionsfragen</a:t>
            </a:r>
          </a:p>
        </p:txBody>
      </p:sp>
      <p:sp>
        <p:nvSpPr>
          <p:cNvPr id="808" name="AutoShape 11"/>
          <p:cNvSpPr/>
          <p:nvPr/>
        </p:nvSpPr>
        <p:spPr bwMode="auto">
          <a:xfrm flipH="1">
            <a:off x="7510764" y="5542115"/>
            <a:ext cx="2851172" cy="1"/>
          </a:xfrm>
          <a:prstGeom prst="line">
            <a:avLst/>
          </a:prstGeom>
          <a:ln w="38100" cap="rnd">
            <a:solidFill>
              <a:srgbClr val="D3D3DD"/>
            </a:solidFill>
            <a:prstDash val="sysDot"/>
          </a:ln>
        </p:spPr>
        <p:txBody>
          <a:bodyPr lIns="45719" rIns="45719"/>
          <a:lstStyle/>
          <a:p>
            <a:pPr>
              <a:defRPr/>
            </a:pPr>
            <a:endParaRPr/>
          </a:p>
        </p:txBody>
      </p:sp>
      <p:sp>
        <p:nvSpPr>
          <p:cNvPr id="809" name="Textfeld 59"/>
          <p:cNvSpPr txBox="1"/>
          <p:nvPr/>
        </p:nvSpPr>
        <p:spPr bwMode="auto">
          <a:xfrm>
            <a:off x="7521373" y="5636532"/>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rPr lang="de-DE" noProof="0" dirty="0"/>
              <a:t>Platz für Ihre Notizen:</a:t>
            </a:r>
          </a:p>
        </p:txBody>
      </p:sp>
      <p:sp>
        <p:nvSpPr>
          <p:cNvPr id="810" name="Gerade Verbindung 13"/>
          <p:cNvSpPr/>
          <p:nvPr/>
        </p:nvSpPr>
        <p:spPr bwMode="auto">
          <a:xfrm>
            <a:off x="7504488" y="6044940"/>
            <a:ext cx="2844801" cy="1"/>
          </a:xfrm>
          <a:prstGeom prst="line">
            <a:avLst/>
          </a:prstGeom>
          <a:ln w="7620">
            <a:solidFill>
              <a:srgbClr val="AABAC5"/>
            </a:solidFill>
            <a:miter/>
          </a:ln>
        </p:spPr>
        <p:txBody>
          <a:bodyPr lIns="45719" rIns="45719"/>
          <a:lstStyle/>
          <a:p>
            <a:pPr>
              <a:defRPr/>
            </a:pPr>
            <a:endParaRPr/>
          </a:p>
        </p:txBody>
      </p:sp>
      <p:sp>
        <p:nvSpPr>
          <p:cNvPr id="811" name="Gerade Verbindung 55"/>
          <p:cNvSpPr/>
          <p:nvPr/>
        </p:nvSpPr>
        <p:spPr bwMode="auto">
          <a:xfrm>
            <a:off x="7518508" y="6352006"/>
            <a:ext cx="2832865" cy="1"/>
          </a:xfrm>
          <a:prstGeom prst="line">
            <a:avLst/>
          </a:prstGeom>
          <a:ln w="7620">
            <a:solidFill>
              <a:srgbClr val="AABAC5"/>
            </a:solidFill>
            <a:miter/>
          </a:ln>
        </p:spPr>
        <p:txBody>
          <a:bodyPr lIns="45719" rIns="45719"/>
          <a:lstStyle/>
          <a:p>
            <a:pPr>
              <a:defRPr/>
            </a:pPr>
            <a:endParaRPr/>
          </a:p>
        </p:txBody>
      </p:sp>
      <p:sp>
        <p:nvSpPr>
          <p:cNvPr id="812" name="Mehr zu diesen Themen im mebis Magazin"/>
          <p:cNvSpPr txBox="1"/>
          <p:nvPr/>
        </p:nvSpPr>
        <p:spPr bwMode="auto">
          <a:xfrm>
            <a:off x="7488679" y="6486351"/>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noProof="0" dirty="0"/>
              <a:t>Mehr zu diesen Themen im mebis Magazin</a:t>
            </a:r>
          </a:p>
        </p:txBody>
      </p:sp>
      <p:sp>
        <p:nvSpPr>
          <p:cNvPr id="813" name="AutoShape 11"/>
          <p:cNvSpPr/>
          <p:nvPr/>
        </p:nvSpPr>
        <p:spPr bwMode="auto">
          <a:xfrm flipH="1">
            <a:off x="7507724" y="7373255"/>
            <a:ext cx="2851172" cy="1"/>
          </a:xfrm>
          <a:prstGeom prst="line">
            <a:avLst/>
          </a:prstGeom>
          <a:ln w="38100" cap="rnd">
            <a:solidFill>
              <a:srgbClr val="D3D3DD"/>
            </a:solidFill>
            <a:prstDash val="sysDot"/>
          </a:ln>
        </p:spPr>
        <p:txBody>
          <a:bodyPr lIns="45719" rIns="45719"/>
          <a:lstStyle/>
          <a:p>
            <a:pPr>
              <a:defRPr/>
            </a:pPr>
            <a:endParaRPr/>
          </a:p>
        </p:txBody>
      </p:sp>
      <p:sp>
        <p:nvSpPr>
          <p:cNvPr id="814" name="Inhaltsplatzhalter 2"/>
          <p:cNvSpPr txBox="1"/>
          <p:nvPr/>
        </p:nvSpPr>
        <p:spPr bwMode="auto">
          <a:xfrm>
            <a:off x="7489675" y="3468301"/>
            <a:ext cx="2872262" cy="2000039"/>
          </a:xfrm>
          <a:prstGeom prst="rect">
            <a:avLst/>
          </a:prstGeom>
          <a:ln w="12700">
            <a:miter lim="400000"/>
          </a:ln>
        </p:spPr>
        <p:txBody>
          <a:bodyPr vertOverflow="overflow" horzOverflow="overflow" vert="horz" wrap="square" lIns="0" tIns="0" rIns="0" bIns="0" numCol="1" spcCol="0" rtlCol="0" fromWordArt="0" anchor="t" anchorCtr="0" forceAA="0" compatLnSpc="0">
            <a:normAutofit fontScale="90000" lnSpcReduction="12000"/>
          </a:bodyPr>
          <a:lstStyle/>
          <a:p>
            <a:pPr marL="95250" indent="-95250" defTabSz="801929">
              <a:lnSpc>
                <a:spcPct val="120000"/>
              </a:lnSpc>
              <a:spcBef>
                <a:spcPts val="400"/>
              </a:spcBef>
              <a:buClr>
                <a:srgbClr val="000000"/>
              </a:buClr>
              <a:buSzPct val="100000"/>
              <a:buFont typeface="Arial"/>
              <a:buChar char="•"/>
              <a:defRPr sz="800">
                <a:latin typeface="Verdana"/>
                <a:ea typeface="Verdana"/>
                <a:cs typeface="Verdana"/>
              </a:defRPr>
            </a:pPr>
            <a:r>
              <a:rPr lang="de-DE" sz="1000" noProof="0" dirty="0"/>
              <a:t>Finden Sie eine digitale Struktur, die zu Ihrem Unterricht passt!</a:t>
            </a:r>
            <a:endParaRPr lang="de-DE" noProof="0" dirty="0"/>
          </a:p>
          <a:p>
            <a:pPr marL="95250" indent="-95250" defTabSz="801929">
              <a:lnSpc>
                <a:spcPct val="120000"/>
              </a:lnSpc>
              <a:spcBef>
                <a:spcPts val="400"/>
              </a:spcBef>
              <a:buClr>
                <a:srgbClr val="000000"/>
              </a:buClr>
              <a:buSzPct val="100000"/>
              <a:buFont typeface="Arial"/>
              <a:buChar char="•"/>
              <a:defRPr sz="800">
                <a:latin typeface="Verdana"/>
                <a:ea typeface="Verdana"/>
                <a:cs typeface="Verdana"/>
              </a:defRPr>
            </a:pPr>
            <a:r>
              <a:rPr lang="de-DE" sz="1000" noProof="0" dirty="0"/>
              <a:t>Benennen Sie die Dateien eindeutig und sichern Sie die bereitgestellten Materialien auffindbar!</a:t>
            </a:r>
            <a:endParaRPr lang="de-DE" noProof="0" dirty="0"/>
          </a:p>
          <a:p>
            <a:pPr marL="95250" indent="-95250" defTabSz="801929">
              <a:lnSpc>
                <a:spcPct val="120000"/>
              </a:lnSpc>
              <a:spcBef>
                <a:spcPts val="400"/>
              </a:spcBef>
              <a:buClr>
                <a:srgbClr val="000000"/>
              </a:buClr>
              <a:buSzPct val="100000"/>
              <a:buFont typeface="Arial"/>
              <a:buChar char="•"/>
              <a:defRPr sz="800">
                <a:latin typeface="Verdana"/>
                <a:ea typeface="Verdana"/>
                <a:cs typeface="Verdana"/>
              </a:defRPr>
            </a:pPr>
            <a:r>
              <a:rPr lang="de-DE" sz="1000" noProof="0" dirty="0"/>
              <a:t>Testen Sie die bereitgestellten Materialien und Verlinkungen vorab!</a:t>
            </a:r>
            <a:endParaRPr lang="de-DE" noProof="0" dirty="0"/>
          </a:p>
          <a:p>
            <a:pPr marL="95250" indent="-95250" defTabSz="801929">
              <a:lnSpc>
                <a:spcPct val="120000"/>
              </a:lnSpc>
              <a:spcBef>
                <a:spcPts val="400"/>
              </a:spcBef>
              <a:buClr>
                <a:srgbClr val="000000"/>
              </a:buClr>
              <a:buSzPct val="100000"/>
              <a:buFont typeface="Arial"/>
              <a:buChar char="•"/>
              <a:defRPr sz="800">
                <a:latin typeface="Verdana"/>
                <a:ea typeface="Verdana"/>
                <a:cs typeface="Verdana"/>
              </a:defRPr>
            </a:pPr>
            <a:r>
              <a:rPr lang="de-DE" sz="1000" noProof="0" dirty="0"/>
              <a:t>Verknüpfen Sie analoge und digitale Materialien auf lernförderliche Weise!</a:t>
            </a:r>
            <a:endParaRPr lang="de-DE" noProof="0" dirty="0"/>
          </a:p>
          <a:p>
            <a:pPr marL="95250" indent="-95250" defTabSz="801929">
              <a:lnSpc>
                <a:spcPct val="120000"/>
              </a:lnSpc>
              <a:spcBef>
                <a:spcPts val="400"/>
              </a:spcBef>
              <a:buClr>
                <a:srgbClr val="000000"/>
              </a:buClr>
              <a:buSzPct val="100000"/>
              <a:buFont typeface="Arial"/>
              <a:buChar char="•"/>
              <a:defRPr sz="800">
                <a:latin typeface="Verdana"/>
                <a:ea typeface="Verdana"/>
                <a:cs typeface="Verdana"/>
              </a:defRPr>
            </a:pPr>
            <a:r>
              <a:rPr lang="de-DE" sz="1000" noProof="0" dirty="0"/>
              <a:t>Überfordern Sie die Lernenden nicht durch eine parallele Nutzung von zu vielen digitalen Anwendungen (z. B. gleichzeitig Heft, Buch usw.)!</a:t>
            </a:r>
            <a:endParaRPr lang="de-DE" sz="900" noProof="0" dirty="0"/>
          </a:p>
        </p:txBody>
      </p:sp>
      <p:sp>
        <p:nvSpPr>
          <p:cNvPr id="815" name="Impulse"/>
          <p:cNvSpPr txBox="1"/>
          <p:nvPr/>
        </p:nvSpPr>
        <p:spPr bwMode="auto">
          <a:xfrm>
            <a:off x="7719334" y="3152773"/>
            <a:ext cx="2383591"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dirty="0"/>
              <a:t>Impulse</a:t>
            </a:r>
          </a:p>
        </p:txBody>
      </p:sp>
      <p:pic>
        <p:nvPicPr>
          <p:cNvPr id="817" name="Bildplatzhalter 17" descr="Bildplatzhalter 17"/>
          <p:cNvPicPr>
            <a:picLocks noChangeAspect="1"/>
          </p:cNvPicPr>
          <p:nvPr/>
        </p:nvPicPr>
        <p:blipFill>
          <a:blip r:embed="rId3"/>
          <a:srcRect t="1462" b="1459"/>
          <a:stretch/>
        </p:blipFill>
        <p:spPr bwMode="auto">
          <a:xfrm>
            <a:off x="9626368" y="6552154"/>
            <a:ext cx="760214" cy="737986"/>
          </a:xfrm>
          <a:prstGeom prst="rect">
            <a:avLst/>
          </a:prstGeom>
          <a:ln w="12700">
            <a:miter lim="400000"/>
          </a:ln>
        </p:spPr>
      </p:pic>
      <p:sp>
        <p:nvSpPr>
          <p:cNvPr id="784" name="Freeform 25"/>
          <p:cNvSpPr/>
          <p:nvPr/>
        </p:nvSpPr>
        <p:spPr bwMode="auto">
          <a:xfrm>
            <a:off x="235894" y="3010484"/>
            <a:ext cx="136240" cy="136240"/>
          </a:xfrm>
          <a:prstGeom prst="ellipse">
            <a:avLst/>
          </a:prstGeom>
          <a:solidFill>
            <a:srgbClr val="FAFAFF"/>
          </a:solidFill>
          <a:ln w="76200" cap="sq">
            <a:solidFill>
              <a:srgbClr val="65A655"/>
            </a:solidFill>
            <a:miter/>
          </a:ln>
        </p:spPr>
        <p:txBody>
          <a:bodyPr lIns="45719" rIns="45719"/>
          <a:lstStyle/>
          <a:p>
            <a:pPr>
              <a:defRPr/>
            </a:pPr>
            <a:endParaRPr/>
          </a:p>
        </p:txBody>
      </p:sp>
      <p:sp>
        <p:nvSpPr>
          <p:cNvPr id="785" name="Freeform 25"/>
          <p:cNvSpPr/>
          <p:nvPr/>
        </p:nvSpPr>
        <p:spPr bwMode="auto">
          <a:xfrm>
            <a:off x="231775" y="751522"/>
            <a:ext cx="136240" cy="136240"/>
          </a:xfrm>
          <a:prstGeom prst="ellipse">
            <a:avLst/>
          </a:prstGeom>
          <a:solidFill>
            <a:srgbClr val="FAFAFF"/>
          </a:solidFill>
          <a:ln w="76200" cap="sq">
            <a:solidFill>
              <a:srgbClr val="65A655"/>
            </a:solidFill>
            <a:miter/>
          </a:ln>
        </p:spPr>
        <p:txBody>
          <a:bodyPr lIns="45719" rIns="45719"/>
          <a:lstStyle/>
          <a:p>
            <a:pPr>
              <a:defRPr/>
            </a:pPr>
            <a:endParaRPr/>
          </a:p>
        </p:txBody>
      </p:sp>
      <p:sp>
        <p:nvSpPr>
          <p:cNvPr id="788" name="Inhaltsplatzhalter 2"/>
          <p:cNvSpPr txBox="1"/>
          <p:nvPr/>
        </p:nvSpPr>
        <p:spPr bwMode="auto">
          <a:xfrm>
            <a:off x="295533" y="972420"/>
            <a:ext cx="2881427" cy="2360772"/>
          </a:xfrm>
          <a:prstGeom prst="rect">
            <a:avLst/>
          </a:prstGeom>
          <a:ln w="12700">
            <a:miter lim="400000"/>
          </a:ln>
        </p:spPr>
        <p:txBody>
          <a:bodyPr lIns="0" tIns="0" rIns="0" bIns="0">
            <a:normAutofit/>
          </a:bodyPr>
          <a:lstStyle/>
          <a:p>
            <a:pPr marL="95250" marR="344804" indent="-95250" defTabSz="801929">
              <a:lnSpc>
                <a:spcPct val="120000"/>
              </a:lnSpc>
              <a:spcBef>
                <a:spcPts val="400"/>
              </a:spcBef>
              <a:buSzPct val="100000"/>
              <a:buFont typeface="Arial"/>
              <a:buChar char="•"/>
              <a:defRPr sz="900">
                <a:latin typeface="Verdana"/>
                <a:ea typeface="Verdana"/>
                <a:cs typeface="Verdana"/>
              </a:defRPr>
            </a:pPr>
            <a:r>
              <a:rPr lang="de-DE" dirty="0"/>
              <a:t>Wie thematisiere ich Kommunikationsregeln auch im digitalen Raum?</a:t>
            </a:r>
            <a:endParaRPr lang="de-DE" sz="800" dirty="0"/>
          </a:p>
          <a:p>
            <a:pPr marL="95250" marR="344804" indent="-95250" defTabSz="801929">
              <a:lnSpc>
                <a:spcPct val="120000"/>
              </a:lnSpc>
              <a:spcBef>
                <a:spcPts val="400"/>
              </a:spcBef>
              <a:buSzPct val="100000"/>
              <a:buFont typeface="Arial"/>
              <a:buChar char="•"/>
              <a:defRPr sz="900">
                <a:latin typeface="Verdana"/>
                <a:ea typeface="Verdana"/>
                <a:cs typeface="Verdana"/>
              </a:defRPr>
            </a:pPr>
            <a:r>
              <a:rPr lang="de-DE" dirty="0"/>
              <a:t>Welche Möglichkeiten nutze ich, um gezielt Phasen der sozialen Interaktion auch im digitalen Unterricht einzubauen? </a:t>
            </a:r>
            <a:endParaRPr lang="de-DE" sz="800" dirty="0"/>
          </a:p>
          <a:p>
            <a:pPr marL="95250" marR="344804" indent="-95250" defTabSz="801929">
              <a:lnSpc>
                <a:spcPct val="120000"/>
              </a:lnSpc>
              <a:spcBef>
                <a:spcPts val="400"/>
              </a:spcBef>
              <a:buSzPct val="100000"/>
              <a:buFont typeface="Arial"/>
              <a:buChar char="•"/>
              <a:defRPr sz="900">
                <a:latin typeface="Verdana"/>
                <a:ea typeface="Verdana"/>
                <a:cs typeface="Verdana"/>
              </a:defRPr>
            </a:pPr>
            <a:r>
              <a:rPr lang="de-DE" dirty="0"/>
              <a:t>Auf welche Weise ermutige ich die Lernenden, Verantwortung für ihr Verhalten zu übernehmen?</a:t>
            </a:r>
            <a:endParaRPr lang="de-DE" sz="800" dirty="0"/>
          </a:p>
          <a:p>
            <a:pPr marL="95250" marR="344804" indent="-95250" defTabSz="801929">
              <a:lnSpc>
                <a:spcPct val="120000"/>
              </a:lnSpc>
              <a:spcBef>
                <a:spcPts val="400"/>
              </a:spcBef>
              <a:buSzPct val="100000"/>
              <a:buFont typeface="Arial"/>
              <a:buChar char="•"/>
              <a:defRPr sz="900">
                <a:latin typeface="Verdana"/>
                <a:ea typeface="Verdana"/>
                <a:cs typeface="Verdana"/>
              </a:defRPr>
            </a:pPr>
            <a:r>
              <a:rPr lang="de-DE" dirty="0"/>
              <a:t>Wie gehe ich mit Situationen um, in denen etwas nicht optimal gelaufen ist?</a:t>
            </a:r>
            <a:endParaRPr dirty="0"/>
          </a:p>
        </p:txBody>
      </p:sp>
      <p:sp>
        <p:nvSpPr>
          <p:cNvPr id="789" name="AutoShape 11"/>
          <p:cNvSpPr/>
          <p:nvPr/>
        </p:nvSpPr>
        <p:spPr bwMode="auto">
          <a:xfrm flipH="1" flipV="1">
            <a:off x="452086" y="385932"/>
            <a:ext cx="2711993" cy="1"/>
          </a:xfrm>
          <a:prstGeom prst="line">
            <a:avLst/>
          </a:prstGeom>
          <a:ln w="38100" cap="rnd">
            <a:solidFill>
              <a:srgbClr val="D3D3DD"/>
            </a:solidFill>
            <a:prstDash val="sysDot"/>
          </a:ln>
        </p:spPr>
        <p:txBody>
          <a:bodyPr lIns="45719" rIns="45719"/>
          <a:lstStyle/>
          <a:p>
            <a:pPr>
              <a:defRPr/>
            </a:pPr>
            <a:endParaRPr/>
          </a:p>
        </p:txBody>
      </p:sp>
      <p:sp>
        <p:nvSpPr>
          <p:cNvPr id="792" name="Reflexionsfragen"/>
          <p:cNvSpPr txBox="1"/>
          <p:nvPr/>
        </p:nvSpPr>
        <p:spPr bwMode="auto">
          <a:xfrm>
            <a:off x="521198" y="718779"/>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Reflexionsfragen</a:t>
            </a:r>
          </a:p>
        </p:txBody>
      </p:sp>
      <p:sp>
        <p:nvSpPr>
          <p:cNvPr id="793" name="AutoShape 11"/>
          <p:cNvSpPr/>
          <p:nvPr/>
        </p:nvSpPr>
        <p:spPr bwMode="auto">
          <a:xfrm flipH="1">
            <a:off x="280714" y="5571988"/>
            <a:ext cx="2851172" cy="1"/>
          </a:xfrm>
          <a:prstGeom prst="line">
            <a:avLst/>
          </a:prstGeom>
          <a:ln w="38100" cap="rnd">
            <a:solidFill>
              <a:srgbClr val="D3D3DD"/>
            </a:solidFill>
            <a:prstDash val="sysDot"/>
          </a:ln>
        </p:spPr>
        <p:txBody>
          <a:bodyPr lIns="45719" rIns="45719"/>
          <a:lstStyle/>
          <a:p>
            <a:pPr>
              <a:defRPr/>
            </a:pPr>
            <a:endParaRPr/>
          </a:p>
        </p:txBody>
      </p:sp>
      <p:sp>
        <p:nvSpPr>
          <p:cNvPr id="794" name="Textfeld 59"/>
          <p:cNvSpPr txBox="1"/>
          <p:nvPr/>
        </p:nvSpPr>
        <p:spPr bwMode="auto">
          <a:xfrm>
            <a:off x="312050" y="5662905"/>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rPr lang="de-DE" noProof="0" dirty="0"/>
              <a:t>Platz für Ihre Notizen</a:t>
            </a:r>
            <a:r>
              <a:rPr dirty="0"/>
              <a:t>:</a:t>
            </a:r>
          </a:p>
        </p:txBody>
      </p:sp>
      <p:sp>
        <p:nvSpPr>
          <p:cNvPr id="795" name="Gerade Verbindung 13"/>
          <p:cNvSpPr/>
          <p:nvPr/>
        </p:nvSpPr>
        <p:spPr bwMode="auto">
          <a:xfrm>
            <a:off x="301194" y="6057053"/>
            <a:ext cx="2844801" cy="1"/>
          </a:xfrm>
          <a:prstGeom prst="line">
            <a:avLst/>
          </a:prstGeom>
          <a:ln w="7620">
            <a:solidFill>
              <a:srgbClr val="AABAC5"/>
            </a:solidFill>
            <a:miter/>
          </a:ln>
        </p:spPr>
        <p:txBody>
          <a:bodyPr lIns="45719" rIns="45719"/>
          <a:lstStyle/>
          <a:p>
            <a:pPr>
              <a:defRPr/>
            </a:pPr>
            <a:endParaRPr/>
          </a:p>
        </p:txBody>
      </p:sp>
      <p:sp>
        <p:nvSpPr>
          <p:cNvPr id="796" name="Gerade Verbindung 55"/>
          <p:cNvSpPr/>
          <p:nvPr/>
        </p:nvSpPr>
        <p:spPr bwMode="auto">
          <a:xfrm>
            <a:off x="309486" y="6359648"/>
            <a:ext cx="2832864" cy="1"/>
          </a:xfrm>
          <a:prstGeom prst="line">
            <a:avLst/>
          </a:prstGeom>
          <a:ln w="7620">
            <a:solidFill>
              <a:srgbClr val="AABAC5"/>
            </a:solidFill>
            <a:miter/>
          </a:ln>
        </p:spPr>
        <p:txBody>
          <a:bodyPr lIns="45719" rIns="45719"/>
          <a:lstStyle/>
          <a:p>
            <a:pPr>
              <a:defRPr/>
            </a:pPr>
            <a:endParaRPr/>
          </a:p>
        </p:txBody>
      </p:sp>
      <p:sp>
        <p:nvSpPr>
          <p:cNvPr id="797" name="Mehr zu diesen Themen im mebis Magazin"/>
          <p:cNvSpPr txBox="1"/>
          <p:nvPr/>
        </p:nvSpPr>
        <p:spPr bwMode="auto">
          <a:xfrm>
            <a:off x="254385" y="6514247"/>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noProof="0" dirty="0"/>
              <a:t>Mehr zu diesen Themen im mebis Magazin</a:t>
            </a:r>
          </a:p>
        </p:txBody>
      </p:sp>
      <p:sp>
        <p:nvSpPr>
          <p:cNvPr id="798" name="AutoShape 11"/>
          <p:cNvSpPr/>
          <p:nvPr/>
        </p:nvSpPr>
        <p:spPr bwMode="auto">
          <a:xfrm flipH="1">
            <a:off x="279298" y="7398652"/>
            <a:ext cx="2851172" cy="1"/>
          </a:xfrm>
          <a:prstGeom prst="line">
            <a:avLst/>
          </a:prstGeom>
          <a:ln w="38100" cap="rnd">
            <a:solidFill>
              <a:srgbClr val="D3D3DD"/>
            </a:solidFill>
            <a:prstDash val="sysDot"/>
          </a:ln>
        </p:spPr>
        <p:txBody>
          <a:bodyPr lIns="45719" rIns="45719"/>
          <a:lstStyle/>
          <a:p>
            <a:pPr>
              <a:defRPr/>
            </a:pPr>
            <a:endParaRPr/>
          </a:p>
        </p:txBody>
      </p:sp>
      <p:sp>
        <p:nvSpPr>
          <p:cNvPr id="799" name="Inhaltsplatzhalter 2"/>
          <p:cNvSpPr txBox="1"/>
          <p:nvPr/>
        </p:nvSpPr>
        <p:spPr bwMode="auto">
          <a:xfrm>
            <a:off x="286482" y="3268815"/>
            <a:ext cx="2901599" cy="2360772"/>
          </a:xfrm>
          <a:prstGeom prst="rect">
            <a:avLst/>
          </a:prstGeom>
          <a:ln w="12700">
            <a:miter lim="400000"/>
          </a:ln>
        </p:spPr>
        <p:txBody>
          <a:bodyPr lIns="0" tIns="0" rIns="0" bIns="0">
            <a:normAutofit/>
          </a:bodyPr>
          <a:lstStyle/>
          <a:p>
            <a:pPr marL="95250" indent="-95250" defTabSz="801929">
              <a:lnSpc>
                <a:spcPct val="120000"/>
              </a:lnSpc>
              <a:spcBef>
                <a:spcPts val="400"/>
              </a:spcBef>
              <a:buClr>
                <a:srgbClr val="000000"/>
              </a:buClr>
              <a:buSzPct val="100000"/>
              <a:buFont typeface="Arial"/>
              <a:buChar char="•"/>
              <a:defRPr sz="900">
                <a:latin typeface="Verdana"/>
                <a:ea typeface="Verdana"/>
                <a:cs typeface="Verdana"/>
              </a:defRPr>
            </a:pPr>
            <a:r>
              <a:rPr lang="de-DE" dirty="0"/>
              <a:t>Legen Sie klare Regeln für die digitale Kommunikation fest und fordern Sie deren konsequente Einhaltung!</a:t>
            </a:r>
            <a:endParaRPr lang="de-DE" sz="800" dirty="0"/>
          </a:p>
          <a:p>
            <a:pPr marL="95250" indent="-95250" defTabSz="801929">
              <a:lnSpc>
                <a:spcPct val="120000"/>
              </a:lnSpc>
              <a:spcBef>
                <a:spcPts val="400"/>
              </a:spcBef>
              <a:buClr>
                <a:srgbClr val="000000"/>
              </a:buClr>
              <a:buSzPct val="100000"/>
              <a:buFont typeface="Arial"/>
              <a:buChar char="•"/>
              <a:defRPr sz="900">
                <a:latin typeface="Verdana"/>
                <a:ea typeface="Verdana"/>
                <a:cs typeface="Verdana"/>
              </a:defRPr>
            </a:pPr>
            <a:r>
              <a:rPr lang="de-DE" dirty="0"/>
              <a:t>Schaffen Sie auch im digitalen Umfeld Raum für persönliche Gespräche, Gruppenarbeit und soziale Aktivitäten!</a:t>
            </a:r>
            <a:endParaRPr lang="de-DE" sz="800" dirty="0"/>
          </a:p>
          <a:p>
            <a:pPr marL="95250" indent="-95250" defTabSz="801929">
              <a:lnSpc>
                <a:spcPct val="120000"/>
              </a:lnSpc>
              <a:spcBef>
                <a:spcPts val="400"/>
              </a:spcBef>
              <a:buClr>
                <a:srgbClr val="000000"/>
              </a:buClr>
              <a:buSzPct val="100000"/>
              <a:buFont typeface="Arial"/>
              <a:buChar char="•"/>
              <a:defRPr sz="900">
                <a:latin typeface="Verdana"/>
                <a:ea typeface="Verdana"/>
                <a:cs typeface="Verdana"/>
              </a:defRPr>
            </a:pPr>
            <a:r>
              <a:rPr lang="de-DE" dirty="0"/>
              <a:t>Reflektieren Sie gemeinsam im Klassenverband das Mediennutzungsverhalten Ihrer Schülerinnen und Schüler und holen Sie sich gegebenenfalls externe Unterstützung! </a:t>
            </a:r>
            <a:endParaRPr lang="de-DE" sz="800" dirty="0"/>
          </a:p>
          <a:p>
            <a:pPr marL="95250" indent="-95250" defTabSz="801929">
              <a:lnSpc>
                <a:spcPct val="120000"/>
              </a:lnSpc>
              <a:spcBef>
                <a:spcPts val="400"/>
              </a:spcBef>
              <a:buClr>
                <a:srgbClr val="000000"/>
              </a:buClr>
              <a:buSzPct val="100000"/>
              <a:buFont typeface="Arial"/>
              <a:buChar char="•"/>
              <a:defRPr sz="900">
                <a:latin typeface="Verdana"/>
                <a:ea typeface="Verdana"/>
                <a:cs typeface="Verdana"/>
              </a:defRPr>
            </a:pPr>
            <a:r>
              <a:rPr lang="de-DE" dirty="0"/>
              <a:t>Bitten Sie die Lernenden um Feedback und nutzen Sie den kollegialen Austausch!</a:t>
            </a:r>
            <a:endParaRPr dirty="0"/>
          </a:p>
        </p:txBody>
      </p:sp>
      <p:sp>
        <p:nvSpPr>
          <p:cNvPr id="800" name="Impulse"/>
          <p:cNvSpPr txBox="1"/>
          <p:nvPr/>
        </p:nvSpPr>
        <p:spPr bwMode="auto">
          <a:xfrm>
            <a:off x="521198" y="2956683"/>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dirty="0"/>
              <a:t>Impulse</a:t>
            </a:r>
          </a:p>
        </p:txBody>
      </p:sp>
      <p:pic>
        <p:nvPicPr>
          <p:cNvPr id="816" name="Bildplatzhalter 19" descr="Bildplatzhalter 19"/>
          <p:cNvPicPr>
            <a:picLocks noChangeAspect="1"/>
          </p:cNvPicPr>
          <p:nvPr/>
        </p:nvPicPr>
        <p:blipFill>
          <a:blip r:embed="rId4"/>
          <a:srcRect t="1462" b="1462"/>
          <a:stretch/>
        </p:blipFill>
        <p:spPr bwMode="auto">
          <a:xfrm>
            <a:off x="2430555" y="6570318"/>
            <a:ext cx="736865" cy="715320"/>
          </a:xfrm>
          <a:prstGeom prst="rect">
            <a:avLst/>
          </a:prstGeom>
          <a:ln w="12700">
            <a:miter lim="400000"/>
          </a:ln>
        </p:spPr>
      </p:pic>
      <p:sp>
        <p:nvSpPr>
          <p:cNvPr id="818" name="Inhaltsplatzhalter 8"/>
          <p:cNvSpPr txBox="1"/>
          <p:nvPr/>
        </p:nvSpPr>
        <p:spPr bwMode="auto">
          <a:xfrm>
            <a:off x="325408" y="7014286"/>
            <a:ext cx="984251"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u="sng" dirty="0">
                <a:solidFill>
                  <a:srgbClr val="65A655"/>
                </a:solidFill>
                <a:hlinkClick r:id="rId5" tooltip="https://mebis.bycs.de/dsdz/klassenf%C3%BChrung/124">
                  <a:extLst>
                    <a:ext uri="{A12FA001-AC4F-418D-AE19-62706E023703}">
                      <ahyp:hlinkClr xmlns:ahyp="http://schemas.microsoft.com/office/drawing/2018/hyperlinkcolor" val="tx"/>
                    </a:ext>
                  </a:extLst>
                </a:hlinkClick>
              </a:rPr>
              <a:t>https://mebis.bycs.de/dsdz/klassenf</a:t>
            </a:r>
            <a:r>
              <a:rPr lang="de-DE" u="sng" dirty="0">
                <a:solidFill>
                  <a:srgbClr val="65A655"/>
                </a:solidFill>
                <a:hlinkClick r:id="rId5" tooltip="https://mebis.bycs.de/dsdz/klassenf%C3%BChrung/124">
                  <a:extLst>
                    <a:ext uri="{A12FA001-AC4F-418D-AE19-62706E023703}">
                      <ahyp:hlinkClr xmlns:ahyp="http://schemas.microsoft.com/office/drawing/2018/hyperlinkcolor" val="tx"/>
                    </a:ext>
                  </a:extLst>
                </a:hlinkClick>
              </a:rPr>
              <a:t>ue</a:t>
            </a:r>
            <a:r>
              <a:rPr u="sng" dirty="0">
                <a:solidFill>
                  <a:srgbClr val="65A655"/>
                </a:solidFill>
                <a:hlinkClick r:id="rId5" tooltip="https://mebis.bycs.de/dsdz/klassenf%C3%BChrung/124">
                  <a:extLst>
                    <a:ext uri="{A12FA001-AC4F-418D-AE19-62706E023703}">
                      <ahyp:hlinkClr xmlns:ahyp="http://schemas.microsoft.com/office/drawing/2018/hyperlinkcolor" val="tx"/>
                    </a:ext>
                  </a:extLst>
                </a:hlinkClick>
              </a:rPr>
              <a:t>hrung/124</a:t>
            </a:r>
            <a:endParaRPr dirty="0">
              <a:solidFill>
                <a:srgbClr val="65A655"/>
              </a:solidFill>
            </a:endParaRPr>
          </a:p>
        </p:txBody>
      </p:sp>
      <p:sp>
        <p:nvSpPr>
          <p:cNvPr id="819" name="Inhaltsplatzhalter 7"/>
          <p:cNvSpPr txBox="1"/>
          <p:nvPr/>
        </p:nvSpPr>
        <p:spPr bwMode="auto">
          <a:xfrm>
            <a:off x="7535726" y="6989709"/>
            <a:ext cx="984251"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u="sng" dirty="0">
                <a:solidFill>
                  <a:srgbClr val="649DA3"/>
                </a:solidFill>
                <a:hlinkClick r:id="rId6" tooltip="https://mebis.bycs.de/dsdz/klassenf%C3%BChrung/131">
                  <a:extLst>
                    <a:ext uri="{A12FA001-AC4F-418D-AE19-62706E023703}">
                      <ahyp:hlinkClr xmlns:ahyp="http://schemas.microsoft.com/office/drawing/2018/hyperlinkcolor" val="tx"/>
                    </a:ext>
                  </a:extLst>
                </a:hlinkClick>
              </a:rPr>
              <a:t>https://mebis.bycs.de/dsdz/klassenf</a:t>
            </a:r>
            <a:r>
              <a:rPr lang="de-DE" u="sng" dirty="0">
                <a:solidFill>
                  <a:srgbClr val="649DA3"/>
                </a:solidFill>
                <a:hlinkClick r:id="rId6" tooltip="https://mebis.bycs.de/dsdz/klassenf%C3%BChrung/131">
                  <a:extLst>
                    <a:ext uri="{A12FA001-AC4F-418D-AE19-62706E023703}">
                      <ahyp:hlinkClr xmlns:ahyp="http://schemas.microsoft.com/office/drawing/2018/hyperlinkcolor" val="tx"/>
                    </a:ext>
                  </a:extLst>
                </a:hlinkClick>
              </a:rPr>
              <a:t>ue</a:t>
            </a:r>
            <a:r>
              <a:rPr u="sng" dirty="0">
                <a:solidFill>
                  <a:srgbClr val="649DA3"/>
                </a:solidFill>
                <a:hlinkClick r:id="rId6" tooltip="https://mebis.bycs.de/dsdz/klassenf%C3%BChrung/131">
                  <a:extLst>
                    <a:ext uri="{A12FA001-AC4F-418D-AE19-62706E023703}">
                      <ahyp:hlinkClr xmlns:ahyp="http://schemas.microsoft.com/office/drawing/2018/hyperlinkcolor" val="tx"/>
                    </a:ext>
                  </a:extLst>
                </a:hlinkClick>
              </a:rPr>
              <a:t>hrung/131</a:t>
            </a:r>
            <a:endParaRPr dirty="0">
              <a:solidFill>
                <a:srgbClr val="649DA3"/>
              </a:solidFill>
            </a:endParaRPr>
          </a:p>
        </p:txBody>
      </p:sp>
      <p:grpSp>
        <p:nvGrpSpPr>
          <p:cNvPr id="5" name="Gruppieren 4">
            <a:extLst>
              <a:ext uri="{FF2B5EF4-FFF2-40B4-BE49-F238E27FC236}">
                <a16:creationId xmlns:a16="http://schemas.microsoft.com/office/drawing/2014/main" id="{70CCE714-0958-FD79-812D-BED47787F070}"/>
              </a:ext>
            </a:extLst>
          </p:cNvPr>
          <p:cNvGrpSpPr/>
          <p:nvPr/>
        </p:nvGrpSpPr>
        <p:grpSpPr>
          <a:xfrm>
            <a:off x="192348" y="177016"/>
            <a:ext cx="676407" cy="372736"/>
            <a:chOff x="1135473" y="212097"/>
            <a:chExt cx="676407" cy="372736"/>
          </a:xfrm>
        </p:grpSpPr>
        <p:sp>
          <p:nvSpPr>
            <p:cNvPr id="6" name="Pfeil nach rechts 5">
              <a:extLst>
                <a:ext uri="{FF2B5EF4-FFF2-40B4-BE49-F238E27FC236}">
                  <a16:creationId xmlns:a16="http://schemas.microsoft.com/office/drawing/2014/main" id="{D526EA18-6F20-0D20-E569-110BD0DEA782}"/>
                </a:ext>
              </a:extLst>
            </p:cNvPr>
            <p:cNvSpPr/>
            <p:nvPr/>
          </p:nvSpPr>
          <p:spPr bwMode="auto">
            <a:xfrm>
              <a:off x="1147899" y="235784"/>
              <a:ext cx="663981" cy="319279"/>
            </a:xfrm>
            <a:prstGeom prst="rightArrow">
              <a:avLst>
                <a:gd name="adj1" fmla="val 99999"/>
                <a:gd name="adj2" fmla="val 40570"/>
              </a:avLst>
            </a:prstGeom>
            <a:solidFill>
              <a:srgbClr val="65A655">
                <a:alpha val="90000"/>
              </a:srgb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7" name="Dreieck 6">
              <a:extLst>
                <a:ext uri="{FF2B5EF4-FFF2-40B4-BE49-F238E27FC236}">
                  <a16:creationId xmlns:a16="http://schemas.microsoft.com/office/drawing/2014/main" id="{8B534B58-56F3-7C8F-201D-B34D28A0985A}"/>
                </a:ext>
              </a:extLst>
            </p:cNvPr>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grpSp>
        <p:nvGrpSpPr>
          <p:cNvPr id="8" name="Gruppieren 7">
            <a:extLst>
              <a:ext uri="{FF2B5EF4-FFF2-40B4-BE49-F238E27FC236}">
                <a16:creationId xmlns:a16="http://schemas.microsoft.com/office/drawing/2014/main" id="{4EC26168-6A9D-98EB-8075-D7483214540D}"/>
              </a:ext>
            </a:extLst>
          </p:cNvPr>
          <p:cNvGrpSpPr/>
          <p:nvPr/>
        </p:nvGrpSpPr>
        <p:grpSpPr>
          <a:xfrm>
            <a:off x="7395806" y="195192"/>
            <a:ext cx="676407" cy="372736"/>
            <a:chOff x="1135473" y="212097"/>
            <a:chExt cx="676407" cy="372736"/>
          </a:xfrm>
        </p:grpSpPr>
        <p:sp>
          <p:nvSpPr>
            <p:cNvPr id="9" name="Pfeil nach rechts 8">
              <a:extLst>
                <a:ext uri="{FF2B5EF4-FFF2-40B4-BE49-F238E27FC236}">
                  <a16:creationId xmlns:a16="http://schemas.microsoft.com/office/drawing/2014/main" id="{3320E816-0B21-A106-6B34-6D1D403EC5CD}"/>
                </a:ext>
              </a:extLst>
            </p:cNvPr>
            <p:cNvSpPr/>
            <p:nvPr/>
          </p:nvSpPr>
          <p:spPr bwMode="auto">
            <a:xfrm>
              <a:off x="1147899" y="235784"/>
              <a:ext cx="663981" cy="319279"/>
            </a:xfrm>
            <a:prstGeom prst="rightArrow">
              <a:avLst>
                <a:gd name="adj1" fmla="val 99999"/>
                <a:gd name="adj2" fmla="val 40570"/>
              </a:avLst>
            </a:prstGeom>
            <a:solidFill>
              <a:srgbClr val="649DA3">
                <a:alpha val="90000"/>
              </a:srgb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11" name="Dreieck 10">
              <a:extLst>
                <a:ext uri="{FF2B5EF4-FFF2-40B4-BE49-F238E27FC236}">
                  <a16:creationId xmlns:a16="http://schemas.microsoft.com/office/drawing/2014/main" id="{3481F9A0-B8D1-B375-5A03-372CD9754E3E}"/>
                </a:ext>
              </a:extLst>
            </p:cNvPr>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66" name="Titel 1"/>
          <p:cNvSpPr txBox="1"/>
          <p:nvPr/>
        </p:nvSpPr>
        <p:spPr bwMode="auto">
          <a:xfrm>
            <a:off x="558525" y="477823"/>
            <a:ext cx="9913940" cy="553998"/>
          </a:xfrm>
          <a:prstGeom prst="rect">
            <a:avLst/>
          </a:prstGeom>
          <a:ln w="12700">
            <a:miter lim="400000"/>
          </a:ln>
        </p:spPr>
        <p:txBody>
          <a:bodyPr lIns="0" tIns="0" rIns="0" bIns="0">
            <a:spAutoFit/>
          </a:bodyPr>
          <a:lstStyle>
            <a:lvl1pPr defTabSz="801929">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1">
                <a:solidFill>
                  <a:srgbClr val="FFFFFF"/>
                </a:solidFill>
                <a:latin typeface="Verdana"/>
                <a:ea typeface="Verdana"/>
                <a:cs typeface="Verdana"/>
              </a:defRPr>
            </a:lvl1pPr>
          </a:lstStyle>
          <a:p>
            <a:pPr>
              <a:defRPr/>
            </a:pPr>
            <a:r>
              <a:rPr lang="de-DE" noProof="0" dirty="0">
                <a:solidFill>
                  <a:srgbClr val="31619B"/>
                </a:solidFill>
              </a:rPr>
              <a:t>Effektive Klassenführung</a:t>
            </a:r>
          </a:p>
        </p:txBody>
      </p:sp>
      <p:sp>
        <p:nvSpPr>
          <p:cNvPr id="467" name="Inhaltsplatzhalter 2"/>
          <p:cNvSpPr txBox="1"/>
          <p:nvPr/>
        </p:nvSpPr>
        <p:spPr bwMode="auto">
          <a:xfrm>
            <a:off x="527891" y="1133534"/>
            <a:ext cx="4654827" cy="5251759"/>
          </a:xfrm>
          <a:prstGeom prst="rect">
            <a:avLst/>
          </a:prstGeom>
          <a:ln w="12700">
            <a:miter lim="400000"/>
          </a:ln>
        </p:spPr>
        <p:txBody>
          <a:bodyPr wrap="square" lIns="45719" rIns="45719">
            <a:spAutoFit/>
          </a:bodyPr>
          <a:lstStyle/>
          <a:p>
            <a:pPr defTabSz="801929">
              <a:lnSpc>
                <a:spcPct val="120000"/>
              </a:lnSpc>
              <a:spcBef>
                <a:spcPts val="800"/>
              </a:spcBef>
              <a:defRPr sz="1200"/>
            </a:pPr>
            <a:r>
              <a:rPr lang="de-DE" sz="1200" dirty="0">
                <a:latin typeface="Verdana"/>
                <a:ea typeface="Verdana"/>
              </a:rPr>
              <a:t>Erfolgreiche Klassenführung bedeutet, den Unterricht so zu gestalten, dass wenig Störungen auftreten, die Unterrichtszeit effektiv genutzt wird und ein positives Lernklima herrscht, das auf einer vertrauensvollen und wertschätzenden Beziehung zwischen Lehrkraft und Schülerinnen und Schülern beruht.</a:t>
            </a: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r>
              <a:rPr lang="de-DE" sz="1200" dirty="0">
                <a:latin typeface="Verdana"/>
                <a:ea typeface="Verdana"/>
              </a:rPr>
              <a:t>Da der Einsatz digitaler Medien neben vielfältigen Möglichkeiten auch Ablenkungspotenzial bietet, ist eine effektive Klassenführung als Grundlage für einen lernförderlichen, digital gestützten Unterricht unerlässlich. Um Störungen vorzubeugen und ihnen angemessen zu begegnen, bedarf es klarer Absprachen, Regeln und Rituale in den Bereichen Arbeit mit den Endgeräten und digitale Kommunikation, die konsequent eingefordert und umgesetzt werden. Sorgfältig aufbereitete und leicht zugängliche digitale Materialien in Verbindung mit etablierten Routinen und eingeübten Bedienkompetenzen tragen zu einem reibungslosen Unterrichtsablauf bei und ermöglichen eine konzentrierte Auseinandersetzung mit den Lerninhalten.</a:t>
            </a: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endParaRPr sz="1200" dirty="0">
              <a:latin typeface="Verdana"/>
              <a:ea typeface="Verdana"/>
            </a:endParaRP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r>
              <a:rPr sz="1200" dirty="0">
                <a:latin typeface="Verdana"/>
                <a:ea typeface="Verdana"/>
              </a:rPr>
              <a:t> </a:t>
            </a:r>
          </a:p>
        </p:txBody>
      </p:sp>
      <p:sp>
        <p:nvSpPr>
          <p:cNvPr id="4" name="Inhaltsplatzhalter 2">
            <a:extLst>
              <a:ext uri="{FF2B5EF4-FFF2-40B4-BE49-F238E27FC236}">
                <a16:creationId xmlns:a16="http://schemas.microsoft.com/office/drawing/2014/main" id="{2DC0C83A-F62B-4C44-2889-1B91E8C5C752}"/>
              </a:ext>
            </a:extLst>
          </p:cNvPr>
          <p:cNvSpPr txBox="1"/>
          <p:nvPr/>
        </p:nvSpPr>
        <p:spPr bwMode="auto">
          <a:xfrm>
            <a:off x="5835385" y="861863"/>
            <a:ext cx="4514563" cy="938783"/>
          </a:xfrm>
          <a:prstGeom prst="rect">
            <a:avLst/>
          </a:prstGeom>
          <a:ln w="12700">
            <a:miter lim="400000"/>
          </a:ln>
        </p:spPr>
        <p:txBody>
          <a:bodyPr wrap="square" lIns="45719" rIns="45719">
            <a:spAutoFit/>
          </a:bodyPr>
          <a:lstStyle/>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endParaRPr lang="de-DE" sz="1200" dirty="0">
              <a:latin typeface="Verdana"/>
              <a:ea typeface="Verdana"/>
            </a:endParaRP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endParaRPr sz="1200" dirty="0">
              <a:latin typeface="Verdana"/>
              <a:ea typeface="Verdana"/>
            </a:endParaRP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r>
              <a:rPr sz="1200" dirty="0">
                <a:latin typeface="Verdana"/>
                <a:ea typeface="Verdana"/>
              </a:rPr>
              <a:t> </a:t>
            </a:r>
          </a:p>
        </p:txBody>
      </p:sp>
      <p:sp>
        <p:nvSpPr>
          <p:cNvPr id="6" name="Textfeld 5">
            <a:extLst>
              <a:ext uri="{FF2B5EF4-FFF2-40B4-BE49-F238E27FC236}">
                <a16:creationId xmlns:a16="http://schemas.microsoft.com/office/drawing/2014/main" id="{FB5974E2-BA8A-54A1-2BE6-536A854D169F}"/>
              </a:ext>
            </a:extLst>
          </p:cNvPr>
          <p:cNvSpPr txBox="1"/>
          <p:nvPr/>
        </p:nvSpPr>
        <p:spPr bwMode="auto">
          <a:xfrm>
            <a:off x="5695121" y="1133534"/>
            <a:ext cx="4654827" cy="149143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defTabSz="801929">
              <a:lnSpc>
                <a:spcPct val="120000"/>
              </a:lnSpc>
              <a:spcBef>
                <a:spcPts val="800"/>
              </a:spcBef>
              <a:defRPr sz="1200"/>
            </a:pPr>
            <a:r>
              <a:rPr lang="de-DE" sz="1200" dirty="0">
                <a:latin typeface="Verdana"/>
                <a:ea typeface="Verdana"/>
              </a:rPr>
              <a:t>Eine effektive Klassenführung zeichnet sich insbesondere durch folgende Aspekte aus: </a:t>
            </a:r>
          </a:p>
          <a:p>
            <a:pPr marL="171450" indent="-171450" defTabSz="801929">
              <a:lnSpc>
                <a:spcPct val="120000"/>
              </a:lnSpc>
              <a:spcBef>
                <a:spcPts val="800"/>
              </a:spcBef>
              <a:buFont typeface="Arial" panose="020B0604020202020204" pitchFamily="34" charset="0"/>
              <a:buChar char="•"/>
              <a:defRPr sz="1200"/>
            </a:pPr>
            <a:r>
              <a:rPr lang="de-DE" sz="1200" dirty="0">
                <a:latin typeface="Verdana"/>
                <a:ea typeface="Verdana"/>
              </a:rPr>
              <a:t>Störungsprävention</a:t>
            </a:r>
          </a:p>
          <a:p>
            <a:pPr marL="171450" indent="-171450" defTabSz="801929">
              <a:lnSpc>
                <a:spcPct val="120000"/>
              </a:lnSpc>
              <a:spcBef>
                <a:spcPts val="800"/>
              </a:spcBef>
              <a:buFont typeface="Arial" panose="020B0604020202020204" pitchFamily="34" charset="0"/>
              <a:buChar char="•"/>
              <a:defRPr sz="1200"/>
            </a:pPr>
            <a:r>
              <a:rPr lang="de-DE" sz="1200" dirty="0">
                <a:latin typeface="Verdana"/>
                <a:ea typeface="Verdana"/>
              </a:rPr>
              <a:t>Effektive Nutzung der Lernzeit</a:t>
            </a:r>
          </a:p>
          <a:p>
            <a:pPr marL="171450" indent="-171450" defTabSz="801929">
              <a:lnSpc>
                <a:spcPct val="120000"/>
              </a:lnSpc>
              <a:spcBef>
                <a:spcPts val="800"/>
              </a:spcBef>
              <a:buFont typeface="Arial" panose="020B0604020202020204" pitchFamily="34" charset="0"/>
              <a:buChar char="•"/>
              <a:defRPr sz="1200"/>
            </a:pPr>
            <a:r>
              <a:rPr lang="de-DE" sz="1200" dirty="0">
                <a:latin typeface="Verdana"/>
                <a:ea typeface="Verdana"/>
              </a:rPr>
              <a:t>Lernförderliches Unterrichtsklima</a:t>
            </a:r>
            <a:endParaRPr lang="de-D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69" name="Foliennummernplatzhalter 5"/>
          <p:cNvSpPr txBox="1">
            <a:spLocks noGrp="1"/>
          </p:cNvSpPr>
          <p:nvPr>
            <p:ph type="sldNum" sz="quarter" idx="2"/>
          </p:nvPr>
        </p:nvSpPr>
        <p:spPr bwMode="auto">
          <a:xfrm>
            <a:off x="10145127" y="7111327"/>
            <a:ext cx="127001" cy="127001"/>
          </a:xfrm>
          <a:prstGeom prst="rect">
            <a:avLst/>
          </a:prstGeom>
        </p:spPr>
        <p:txBody>
          <a:bodyPr/>
          <a:lstStyle/>
          <a:p>
            <a:pPr>
              <a:defRPr/>
            </a:pPr>
            <a:fld id="{86CB4B4D-7CA3-9044-876B-883B54F8677D}" type="slidenum">
              <a:rPr/>
              <a:t>3</a:t>
            </a:fld>
            <a:endParaRPr/>
          </a:p>
        </p:txBody>
      </p:sp>
      <p:sp>
        <p:nvSpPr>
          <p:cNvPr id="470" name="Titel 1"/>
          <p:cNvSpPr txBox="1">
            <a:spLocks noGrp="1"/>
          </p:cNvSpPr>
          <p:nvPr>
            <p:ph type="title"/>
          </p:nvPr>
        </p:nvSpPr>
        <p:spPr bwMode="auto">
          <a:xfrm>
            <a:off x="562229" y="470122"/>
            <a:ext cx="9914078" cy="634349"/>
          </a:xfrm>
          <a:prstGeom prst="rect">
            <a:avLst/>
          </a:prstGeom>
        </p:spPr>
        <p:txBody>
          <a:bodyPr/>
          <a:lstStyle>
            <a:lvl1pPr>
              <a:defRPr sz="4000"/>
            </a:lvl1pPr>
          </a:lstStyle>
          <a:p>
            <a:pPr>
              <a:defRPr/>
            </a:pPr>
            <a:r>
              <a:rPr lang="de-DE" noProof="0" dirty="0">
                <a:solidFill>
                  <a:srgbClr val="31619B"/>
                </a:solidFill>
              </a:rPr>
              <a:t>Zielsetzung</a:t>
            </a:r>
          </a:p>
        </p:txBody>
      </p:sp>
      <p:sp>
        <p:nvSpPr>
          <p:cNvPr id="471" name="Inhaltsplatzhalter 2"/>
          <p:cNvSpPr txBox="1">
            <a:spLocks noGrp="1"/>
          </p:cNvSpPr>
          <p:nvPr>
            <p:ph type="body" sz="half" idx="1"/>
          </p:nvPr>
        </p:nvSpPr>
        <p:spPr bwMode="auto">
          <a:xfrm>
            <a:off x="562229" y="1199793"/>
            <a:ext cx="4801030" cy="5410384"/>
          </a:xfrm>
          <a:prstGeom prst="rect">
            <a:avLst/>
          </a:prstGeom>
        </p:spPr>
        <p:txBody>
          <a:bodyPr>
            <a:normAutofit/>
          </a:bodyPr>
          <a:lstStyle/>
          <a:p>
            <a:pPr>
              <a:defRPr sz="1200"/>
            </a:pPr>
            <a:r>
              <a:rPr lang="de-DE" noProof="0" dirty="0"/>
              <a:t>Der Einsatz digitaler Medien eröffnet neue Möglichkeiten zur Unterstützung der Klassenführung, erfordert jedoch gleichzeitig eine Anpassung der Lehrmethoden an die veränderten Anforderungen, die mit der Nutzung digitaler Technologien einhergehen. </a:t>
            </a:r>
          </a:p>
          <a:p>
            <a:pPr>
              <a:defRPr sz="1200"/>
            </a:pPr>
            <a:r>
              <a:rPr lang="de-DE" noProof="0" dirty="0"/>
              <a:t>Die Schule kann hierbei durch gemeinsame Absprachen einen verlässlichen Rahmen schaffen. Dazu zählen:</a:t>
            </a:r>
          </a:p>
          <a:p>
            <a:pPr marL="171450" indent="-171450">
              <a:buSzPct val="100000"/>
              <a:buFont typeface="Arial"/>
              <a:buChar char="•"/>
              <a:defRPr sz="1200"/>
            </a:pPr>
            <a:r>
              <a:rPr lang="de-DE" noProof="0" dirty="0"/>
              <a:t>Verbindliche Absprachen zum Arbeitsablauf (z. B. zur Lernumgebung, zum Einsatz digitaler Hefte) </a:t>
            </a:r>
          </a:p>
          <a:p>
            <a:pPr marL="171450" indent="-171450">
              <a:buSzPct val="100000"/>
              <a:buFont typeface="Arial"/>
              <a:buChar char="•"/>
              <a:defRPr sz="1200"/>
            </a:pPr>
            <a:r>
              <a:rPr lang="de-DE" noProof="0" dirty="0"/>
              <a:t>Einheitliche Nutzungsregeln (z. B. Umgang mit Geräten, Erreichbarkeit) </a:t>
            </a:r>
          </a:p>
          <a:p>
            <a:pPr marL="171450" indent="-171450">
              <a:buSzPct val="100000"/>
              <a:buFont typeface="Arial"/>
              <a:buChar char="•"/>
              <a:defRPr sz="1200"/>
            </a:pPr>
            <a:r>
              <a:rPr lang="de-DE" noProof="0" dirty="0"/>
              <a:t>Funktionierende Unterstützungssysteme  (z. B. Benennung von Ansprechpersonen) </a:t>
            </a:r>
          </a:p>
          <a:p>
            <a:pPr marL="171450" indent="-171450">
              <a:buSzPct val="100000"/>
              <a:buFont typeface="Arial"/>
              <a:buChar char="•"/>
              <a:defRPr sz="1200"/>
            </a:pPr>
            <a:r>
              <a:rPr lang="de-DE" noProof="0" dirty="0"/>
              <a:t>Systematisches Einarbeitungskonzept für neue Lernende</a:t>
            </a:r>
          </a:p>
          <a:p>
            <a:pPr>
              <a:buSzPct val="100000"/>
              <a:defRPr sz="1200"/>
            </a:pPr>
            <a:r>
              <a:rPr lang="de-DE" dirty="0">
                <a:solidFill>
                  <a:schemeClr val="tx1"/>
                </a:solidFill>
              </a:rPr>
              <a:t>Wichtig dabei ist die individuelle Anpassung auf die Bedürfnisse der Klasse durch die einzelne Lehrkraft. Um diese gezielt auf die Klassenführung im veränderten Unterrichtssetting vorzubereiten, dient das vorliegende Kartenset.</a:t>
            </a:r>
          </a:p>
          <a:p>
            <a:pPr marL="171450" indent="-171450">
              <a:buSzPct val="100000"/>
              <a:buFont typeface="Arial"/>
              <a:buChar char="•"/>
              <a:defRPr sz="1200"/>
            </a:pPr>
            <a:endParaRPr lang="de-DE" noProof="0" dirty="0"/>
          </a:p>
          <a:p>
            <a:pPr>
              <a:defRPr sz="1200"/>
            </a:pPr>
            <a:endParaRPr dirty="0"/>
          </a:p>
        </p:txBody>
      </p:sp>
      <p:pic>
        <p:nvPicPr>
          <p:cNvPr id="473" name="Grafik 7" descr="Grafik 7"/>
          <p:cNvPicPr>
            <a:picLocks noChangeAspect="1"/>
          </p:cNvPicPr>
          <p:nvPr/>
        </p:nvPicPr>
        <p:blipFill>
          <a:blip r:embed="rId3"/>
          <a:stretch/>
        </p:blipFill>
        <p:spPr bwMode="auto">
          <a:xfrm>
            <a:off x="7467600" y="3517460"/>
            <a:ext cx="2650871" cy="3291499"/>
          </a:xfrm>
          <a:prstGeom prst="rect">
            <a:avLst/>
          </a:prstGeom>
          <a:ln w="12700">
            <a:miter lim="400000"/>
          </a:ln>
        </p:spPr>
      </p:pic>
      <p:sp>
        <p:nvSpPr>
          <p:cNvPr id="17" name="Inhaltsplatzhalter 2">
            <a:extLst>
              <a:ext uri="{FF2B5EF4-FFF2-40B4-BE49-F238E27FC236}">
                <a16:creationId xmlns:a16="http://schemas.microsoft.com/office/drawing/2014/main" id="{F869A392-A03F-25C9-12A0-B77B92DA64E5}"/>
              </a:ext>
            </a:extLst>
          </p:cNvPr>
          <p:cNvSpPr txBox="1"/>
          <p:nvPr/>
        </p:nvSpPr>
        <p:spPr bwMode="auto">
          <a:xfrm>
            <a:off x="5757565" y="791838"/>
            <a:ext cx="4514563" cy="1808765"/>
          </a:xfrm>
          <a:prstGeom prst="rect">
            <a:avLst/>
          </a:prstGeom>
          <a:ln w="12700">
            <a:miter lim="400000"/>
          </a:ln>
        </p:spPr>
        <p:txBody>
          <a:bodyPr wrap="square" lIns="45719" rIns="45719">
            <a:spAutoFit/>
          </a:bodyPr>
          <a:lstStyle/>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endParaRPr lang="de-DE" sz="1200" dirty="0">
              <a:latin typeface="Verdana"/>
              <a:ea typeface="Verdana"/>
            </a:endParaRP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r>
              <a:rPr lang="de-DE" sz="1200" dirty="0">
                <a:latin typeface="Verdana"/>
                <a:ea typeface="Verdana"/>
              </a:rPr>
              <a:t>Weitere Informationen zur effektiven Klassenführung finden Sie im mebis Magazin unter:</a:t>
            </a: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r>
              <a:rPr lang="de-DE" sz="1200" dirty="0">
                <a:solidFill>
                  <a:srgbClr val="31619B"/>
                </a:solidFill>
                <a:latin typeface="Verdana"/>
                <a:ea typeface="Verdana"/>
                <a:hlinkClick r:id="rId4" tooltip="https://mebis.bycs.de/dsdz/klassenfuehrung">
                  <a:extLst>
                    <a:ext uri="{A12FA001-AC4F-418D-AE19-62706E023703}">
                      <ahyp:hlinkClr xmlns:ahyp="http://schemas.microsoft.com/office/drawing/2018/hyperlinkcolor" val="tx"/>
                    </a:ext>
                  </a:extLst>
                </a:hlinkClick>
              </a:rPr>
              <a:t>https://mebis.bycs.de/dsdz/klassenfuehrung</a:t>
            </a:r>
            <a:r>
              <a:rPr lang="de-DE" sz="1200" dirty="0">
                <a:solidFill>
                  <a:srgbClr val="31619B"/>
                </a:solidFill>
                <a:latin typeface="Verdana"/>
                <a:ea typeface="Verdana"/>
              </a:rPr>
              <a:t> </a:t>
            </a: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endParaRPr sz="1200" dirty="0">
              <a:latin typeface="Verdana"/>
              <a:ea typeface="Verdana"/>
            </a:endParaRPr>
          </a:p>
          <a:p>
            <a:pPr defTabSz="801929">
              <a:lnSpc>
                <a:spcPct val="120000"/>
              </a:lnSpc>
              <a:spcBef>
                <a:spcPts val="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pPr>
            <a:r>
              <a:rPr sz="1200" dirty="0">
                <a:latin typeface="Verdana"/>
                <a:ea typeface="Verdana"/>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5" name="Foliennummernplatzhalter 5"/>
          <p:cNvSpPr txBox="1">
            <a:spLocks noGrp="1"/>
          </p:cNvSpPr>
          <p:nvPr>
            <p:ph type="sldNum" sz="quarter" idx="2"/>
          </p:nvPr>
        </p:nvSpPr>
        <p:spPr bwMode="auto">
          <a:xfrm>
            <a:off x="10145127" y="7111327"/>
            <a:ext cx="127001" cy="127001"/>
          </a:xfrm>
          <a:prstGeom prst="rect">
            <a:avLst/>
          </a:prstGeom>
        </p:spPr>
        <p:txBody>
          <a:bodyPr/>
          <a:lstStyle/>
          <a:p>
            <a:pPr>
              <a:defRPr/>
            </a:pPr>
            <a:fld id="{86CB4B4D-7CA3-9044-876B-883B54F8677D}" type="slidenum">
              <a:rPr/>
              <a:t>4</a:t>
            </a:fld>
            <a:endParaRPr dirty="0"/>
          </a:p>
        </p:txBody>
      </p:sp>
      <p:sp>
        <p:nvSpPr>
          <p:cNvPr id="476" name="Raute 8"/>
          <p:cNvSpPr/>
          <p:nvPr/>
        </p:nvSpPr>
        <p:spPr bwMode="auto">
          <a:xfrm>
            <a:off x="7223855" y="5416911"/>
            <a:ext cx="1854201" cy="1193800"/>
          </a:xfrm>
          <a:prstGeom prst="diamond">
            <a:avLst/>
          </a:prstGeom>
          <a:solidFill>
            <a:srgbClr val="649DA3"/>
          </a:solidFill>
          <a:ln w="12700">
            <a:miter lim="400000"/>
          </a:ln>
        </p:spPr>
        <p:txBody>
          <a:bodyPr lIns="45719" rIns="45719" anchor="ctr"/>
          <a:lstStyle/>
          <a:p>
            <a:pPr algn="ctr">
              <a:defRPr>
                <a:solidFill>
                  <a:srgbClr val="FFFFFF"/>
                </a:solidFill>
              </a:defRPr>
            </a:pPr>
            <a:endParaRPr dirty="0"/>
          </a:p>
        </p:txBody>
      </p:sp>
      <p:sp>
        <p:nvSpPr>
          <p:cNvPr id="477" name="Titel 1"/>
          <p:cNvSpPr txBox="1">
            <a:spLocks noGrp="1"/>
          </p:cNvSpPr>
          <p:nvPr>
            <p:ph type="title"/>
          </p:nvPr>
        </p:nvSpPr>
        <p:spPr bwMode="auto">
          <a:xfrm>
            <a:off x="602350" y="491187"/>
            <a:ext cx="9914078" cy="634349"/>
          </a:xfrm>
          <a:prstGeom prst="rect">
            <a:avLst/>
          </a:prstGeom>
        </p:spPr>
        <p:txBody>
          <a:bodyPr/>
          <a:lstStyle>
            <a:lvl1pPr>
              <a:defRPr sz="4000"/>
            </a:lvl1pPr>
          </a:lstStyle>
          <a:p>
            <a:pPr>
              <a:defRPr/>
            </a:pPr>
            <a:r>
              <a:rPr lang="de-DE" dirty="0">
                <a:solidFill>
                  <a:srgbClr val="31619B"/>
                </a:solidFill>
              </a:rPr>
              <a:t>Anleitung</a:t>
            </a:r>
            <a:endParaRPr dirty="0">
              <a:solidFill>
                <a:srgbClr val="31619B"/>
              </a:solidFill>
            </a:endParaRPr>
          </a:p>
        </p:txBody>
      </p:sp>
      <p:sp>
        <p:nvSpPr>
          <p:cNvPr id="478" name="Inhaltsplatzhalter 2"/>
          <p:cNvSpPr txBox="1">
            <a:spLocks noGrp="1"/>
          </p:cNvSpPr>
          <p:nvPr>
            <p:ph type="body" sz="half" idx="1"/>
          </p:nvPr>
        </p:nvSpPr>
        <p:spPr bwMode="auto">
          <a:xfrm>
            <a:off x="602350" y="1218181"/>
            <a:ext cx="4605754" cy="5686201"/>
          </a:xfrm>
          <a:prstGeom prst="rect">
            <a:avLst/>
          </a:prstGeom>
        </p:spPr>
        <p:txBody>
          <a:bodyPr/>
          <a:lstStyle/>
          <a:p>
            <a:pPr marL="320756" indent="-320756" defTabSz="769851">
              <a:spcBef>
                <a:spcPts val="700"/>
              </a:spcBef>
              <a:buSzPct val="100000"/>
              <a:buAutoNum type="arabicPeriod"/>
              <a:defRPr sz="950" b="1">
                <a:solidFill>
                  <a:srgbClr val="194D83"/>
                </a:solidFill>
              </a:defRPr>
            </a:pPr>
            <a:r>
              <a:rPr lang="de-DE" dirty="0">
                <a:solidFill>
                  <a:srgbClr val="31619B"/>
                </a:solidFill>
              </a:rPr>
              <a:t>Überblick verschaffen</a:t>
            </a:r>
            <a:r>
              <a:rPr lang="de-DE" dirty="0"/>
              <a:t>: </a:t>
            </a:r>
            <a:r>
              <a:rPr lang="de-DE" b="0" dirty="0">
                <a:solidFill>
                  <a:srgbClr val="000000"/>
                </a:solidFill>
              </a:rPr>
              <a:t>Lesen Sie die Vorderseite der vorliegenden Karten.</a:t>
            </a:r>
            <a:endParaRPr dirty="0"/>
          </a:p>
          <a:p>
            <a:pPr marL="320756" indent="-320756" defTabSz="769851">
              <a:spcBef>
                <a:spcPts val="700"/>
              </a:spcBef>
              <a:buClr>
                <a:srgbClr val="194D83"/>
              </a:buClr>
              <a:buSzPct val="100000"/>
              <a:buAutoNum type="arabicPeriod"/>
              <a:defRPr sz="950" b="1">
                <a:solidFill>
                  <a:srgbClr val="194D83"/>
                </a:solidFill>
              </a:defRPr>
            </a:pPr>
            <a:r>
              <a:rPr lang="de-DE" dirty="0">
                <a:solidFill>
                  <a:srgbClr val="31619B"/>
                </a:solidFill>
              </a:rPr>
              <a:t>Selbstreflexion anstoßen</a:t>
            </a:r>
            <a:r>
              <a:rPr lang="de-DE" dirty="0"/>
              <a:t>:</a:t>
            </a:r>
            <a:r>
              <a:rPr lang="de-DE" b="0" dirty="0">
                <a:solidFill>
                  <a:srgbClr val="000000"/>
                </a:solidFill>
              </a:rPr>
              <a:t> Schätzen Sie auf der Skala ein, in welchen Bereich Sie sich wie sicher fühlen.</a:t>
            </a:r>
            <a:endParaRPr dirty="0"/>
          </a:p>
          <a:p>
            <a:pPr marL="320756" indent="-320756" defTabSz="769851">
              <a:spcBef>
                <a:spcPts val="700"/>
              </a:spcBef>
              <a:buSzPct val="100000"/>
              <a:buAutoNum type="arabicPeriod"/>
              <a:defRPr sz="950" b="1">
                <a:solidFill>
                  <a:srgbClr val="194D83"/>
                </a:solidFill>
              </a:defRPr>
            </a:pPr>
            <a:r>
              <a:rPr lang="de-DE" dirty="0">
                <a:solidFill>
                  <a:srgbClr val="31619B"/>
                </a:solidFill>
              </a:rPr>
              <a:t>Gewichtung vornehmen: </a:t>
            </a:r>
            <a:r>
              <a:rPr lang="de-DE" b="0" dirty="0">
                <a:solidFill>
                  <a:srgbClr val="000000"/>
                </a:solidFill>
              </a:rPr>
              <a:t>Ordnen Sie die Karten aufsteigend/absteigend an. Die Karte mit den Punkten, bei denen Sie die größten Herausforderungen für Ihren Unterricht sehen, liegt oben.</a:t>
            </a:r>
            <a:endParaRPr dirty="0"/>
          </a:p>
          <a:p>
            <a:pPr marL="320756" indent="-320756" defTabSz="769851">
              <a:spcBef>
                <a:spcPts val="700"/>
              </a:spcBef>
              <a:buSzPct val="100000"/>
              <a:buAutoNum type="arabicPeriod"/>
              <a:defRPr sz="950" b="1">
                <a:solidFill>
                  <a:srgbClr val="194D83"/>
                </a:solidFill>
              </a:defRPr>
            </a:pPr>
            <a:r>
              <a:rPr lang="de-DE" dirty="0">
                <a:solidFill>
                  <a:srgbClr val="31619B"/>
                </a:solidFill>
              </a:rPr>
              <a:t>Sich die eigenen Stärken bewusst machen: </a:t>
            </a:r>
            <a:r>
              <a:rPr lang="de-DE" b="0" dirty="0">
                <a:solidFill>
                  <a:srgbClr val="000000"/>
                </a:solidFill>
              </a:rPr>
              <a:t>Nehmen Sie eine Karte, bei denen Sie sich sicher fühlen. Notieren Sie Antworten auf die Reflexionsfragen auf der Rückseite und konkrete Beispiele aus Ihrem Unterricht.</a:t>
            </a:r>
            <a:endParaRPr dirty="0"/>
          </a:p>
          <a:p>
            <a:pPr marL="320756" indent="-320756" defTabSz="769851">
              <a:spcBef>
                <a:spcPts val="700"/>
              </a:spcBef>
              <a:buSzPct val="100000"/>
              <a:buAutoNum type="arabicPeriod"/>
              <a:defRPr sz="950" b="1">
                <a:solidFill>
                  <a:srgbClr val="194D83"/>
                </a:solidFill>
              </a:defRPr>
            </a:pPr>
            <a:r>
              <a:rPr lang="de-DE" dirty="0">
                <a:solidFill>
                  <a:srgbClr val="31619B"/>
                </a:solidFill>
              </a:rPr>
              <a:t>Herausforderungen identifizieren</a:t>
            </a:r>
            <a:r>
              <a:rPr lang="de-DE" dirty="0"/>
              <a:t>: </a:t>
            </a:r>
            <a:r>
              <a:rPr lang="de-DE" b="0" dirty="0">
                <a:solidFill>
                  <a:srgbClr val="000000"/>
                </a:solidFill>
              </a:rPr>
              <a:t>Wählen Sie nun die Karte aus, bei der Sie die größten Herausforderungen sehen. Gehen Sie die Reflexionsfragen auf der Rückseite durch und markieren Sie diejenigen, die Ihnen besonders wichtig sind. </a:t>
            </a:r>
            <a:endParaRPr dirty="0"/>
          </a:p>
          <a:p>
            <a:pPr marL="320756" indent="-320756" defTabSz="769851">
              <a:spcBef>
                <a:spcPts val="700"/>
              </a:spcBef>
              <a:buSzPct val="100000"/>
              <a:buAutoNum type="arabicPeriod"/>
              <a:defRPr sz="950" b="1">
                <a:solidFill>
                  <a:srgbClr val="194D83"/>
                </a:solidFill>
              </a:defRPr>
            </a:pPr>
            <a:r>
              <a:rPr lang="de-DE" dirty="0">
                <a:solidFill>
                  <a:srgbClr val="31619B"/>
                </a:solidFill>
              </a:rPr>
              <a:t>Anregungen finden: </a:t>
            </a:r>
            <a:r>
              <a:rPr lang="de-DE" b="0" dirty="0">
                <a:solidFill>
                  <a:srgbClr val="000000"/>
                </a:solidFill>
              </a:rPr>
              <a:t>Sichten Sie das Material dazu (QR-Code) und überlegen Sie, welche der Praxisbeispiele für ihren Unterricht umsetzbar wären. </a:t>
            </a:r>
            <a:endParaRPr dirty="0"/>
          </a:p>
          <a:p>
            <a:pPr marL="320756" indent="-320756" defTabSz="769851">
              <a:spcBef>
                <a:spcPts val="700"/>
              </a:spcBef>
              <a:buSzPct val="100000"/>
              <a:buAutoNum type="arabicPeriod"/>
              <a:defRPr sz="950" b="1">
                <a:solidFill>
                  <a:srgbClr val="194D83"/>
                </a:solidFill>
              </a:defRPr>
            </a:pPr>
            <a:r>
              <a:rPr lang="de-DE" dirty="0">
                <a:solidFill>
                  <a:srgbClr val="31619B"/>
                </a:solidFill>
              </a:rPr>
              <a:t>Zielsetzungen formulieren: </a:t>
            </a:r>
            <a:r>
              <a:rPr lang="de-DE" b="0" dirty="0">
                <a:solidFill>
                  <a:srgbClr val="000000"/>
                </a:solidFill>
              </a:rPr>
              <a:t>Formulieren Sie ausgehend von ihren Ergebnissen zwei bis drei konkrete Ziele, die Sie gleich in ihrem Unterricht umsetzen können.</a:t>
            </a:r>
            <a:endParaRPr dirty="0"/>
          </a:p>
          <a:p>
            <a:pPr marL="320756" indent="-320756" defTabSz="769851">
              <a:spcBef>
                <a:spcPts val="700"/>
              </a:spcBef>
              <a:buSzPct val="100000"/>
              <a:buAutoNum type="arabicPeriod"/>
              <a:defRPr sz="950" b="1">
                <a:solidFill>
                  <a:srgbClr val="194D83"/>
                </a:solidFill>
              </a:defRPr>
            </a:pPr>
            <a:r>
              <a:rPr lang="de-DE" dirty="0">
                <a:solidFill>
                  <a:srgbClr val="31619B"/>
                </a:solidFill>
              </a:rPr>
              <a:t>In den Austausch treten</a:t>
            </a:r>
            <a:r>
              <a:rPr lang="de-DE" dirty="0"/>
              <a:t>: </a:t>
            </a:r>
            <a:r>
              <a:rPr lang="de-DE" b="0" dirty="0">
                <a:solidFill>
                  <a:srgbClr val="000000"/>
                </a:solidFill>
              </a:rPr>
              <a:t>Tauschen Sie sich mit den anderen Teilnehmerinnen und Teilnehmern aus. Sehen Sie die gleichen Herausforderungen? Welche Impulse fanden Sie hilfreich und umsetzbar? Welche schulischen Strukturen würden Sie bei einer souveränen Klassenführung unterstützen?  </a:t>
            </a:r>
            <a:endParaRPr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081000" y="2084593"/>
            <a:ext cx="1831589" cy="3940225"/>
          </a:xfrm>
          <a:prstGeom prst="rect">
            <a:avLst/>
          </a:prstGeom>
          <a:ln>
            <a:solidFill>
              <a:srgbClr val="31619B"/>
            </a:solidFill>
          </a:ln>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8297422" y="2078116"/>
            <a:ext cx="1841207" cy="3953180"/>
          </a:xfrm>
          <a:prstGeom prst="rect">
            <a:avLst/>
          </a:prstGeom>
          <a:ln>
            <a:solidFill>
              <a:srgbClr val="31619B"/>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Titel 1"/>
          <p:cNvSpPr txBox="1">
            <a:spLocks noGrp="1"/>
          </p:cNvSpPr>
          <p:nvPr>
            <p:ph type="title" idx="4294967295"/>
          </p:nvPr>
        </p:nvSpPr>
        <p:spPr bwMode="auto">
          <a:xfrm>
            <a:off x="607458" y="387123"/>
            <a:ext cx="9913937" cy="579437"/>
          </a:xfrm>
          <a:prstGeom prst="rect">
            <a:avLst/>
          </a:prstGeom>
        </p:spPr>
        <p:txBody>
          <a:bodyPr>
            <a:normAutofit fontScale="90000"/>
          </a:bodyPr>
          <a:lstStyle/>
          <a:p>
            <a:pPr defTabSz="585408">
              <a:lnSpc>
                <a:spcPct val="100000"/>
              </a:lnSpc>
              <a:tabLst>
                <a:tab pos="254000" algn="l"/>
                <a:tab pos="508000" algn="l"/>
                <a:tab pos="774700" algn="l"/>
                <a:tab pos="1028700" algn="l"/>
                <a:tab pos="1295400" algn="l"/>
                <a:tab pos="1549400" algn="l"/>
                <a:tab pos="1816100" algn="l"/>
                <a:tab pos="2070100" algn="l"/>
                <a:tab pos="2324100" algn="l"/>
                <a:tab pos="2590800" algn="l"/>
                <a:tab pos="2844800" algn="l"/>
                <a:tab pos="3111500" algn="l"/>
              </a:tabLst>
              <a:defRPr sz="900">
                <a:solidFill>
                  <a:srgbClr val="FFFFFF"/>
                </a:solidFill>
              </a:defRPr>
            </a:pPr>
            <a:r>
              <a:rPr lang="de-DE" sz="4400" dirty="0">
                <a:solidFill>
                  <a:srgbClr val="31619B"/>
                </a:solidFill>
              </a:rPr>
              <a:t>Hinweise zur Nutzung</a:t>
            </a:r>
            <a:br>
              <a:rPr lang="de-DE" sz="4400" dirty="0">
                <a:solidFill>
                  <a:srgbClr val="31619B"/>
                </a:solidFill>
              </a:rPr>
            </a:br>
            <a:endParaRPr sz="4400" b="0" dirty="0">
              <a:solidFill>
                <a:srgbClr val="31619B"/>
              </a:solidFill>
            </a:endParaRPr>
          </a:p>
        </p:txBody>
      </p:sp>
      <p:sp>
        <p:nvSpPr>
          <p:cNvPr id="488" name="Oval"/>
          <p:cNvSpPr/>
          <p:nvPr/>
        </p:nvSpPr>
        <p:spPr bwMode="auto">
          <a:xfrm>
            <a:off x="633962" y="4321546"/>
            <a:ext cx="2160000" cy="2160000"/>
          </a:xfrm>
          <a:prstGeom prst="ellipse">
            <a:avLst/>
          </a:prstGeom>
          <a:solidFill>
            <a:srgbClr val="31619B"/>
          </a:solidFill>
          <a:ln w="12700" cap="flat">
            <a:noFill/>
            <a:miter lim="400000"/>
          </a:ln>
          <a:effectLst/>
        </p:spPr>
        <p:txBody>
          <a:bodyPr wrap="square" lIns="45719" tIns="45719" rIns="45719" bIns="45719" numCol="1" anchor="ctr">
            <a:noAutofit/>
          </a:bodyPr>
          <a:lstStyle/>
          <a:p>
            <a:pPr algn="ctr">
              <a:lnSpc>
                <a:spcPct val="120000"/>
              </a:lnSpc>
              <a:defRPr>
                <a:solidFill>
                  <a:srgbClr val="FFFFFF"/>
                </a:solidFill>
              </a:defRPr>
            </a:pPr>
            <a:endParaRPr/>
          </a:p>
        </p:txBody>
      </p:sp>
      <p:sp>
        <p:nvSpPr>
          <p:cNvPr id="489" name="Bitte beachten Sie: Hier beidseitig über  die kurze Seite drucken!"/>
          <p:cNvSpPr txBox="1"/>
          <p:nvPr/>
        </p:nvSpPr>
        <p:spPr bwMode="auto">
          <a:xfrm>
            <a:off x="891251" y="4826853"/>
            <a:ext cx="1632030" cy="1084464"/>
          </a:xfrm>
          <a:prstGeom prst="rect">
            <a:avLst/>
          </a:prstGeom>
          <a:solidFill>
            <a:srgbClr val="31619B"/>
          </a:solidFill>
          <a:ln w="12700" cap="flat">
            <a:noFill/>
            <a:miter lim="400000"/>
          </a:ln>
          <a:effectLst/>
        </p:spPr>
        <p:txBody>
          <a:bodyPr wrap="square" lIns="0" tIns="0" rIns="0" bIns="0" numCol="1" anchor="ctr">
            <a:spAutoFit/>
          </a:bodyPr>
          <a:lstStyle/>
          <a:p>
            <a:pPr algn="ctr">
              <a:lnSpc>
                <a:spcPct val="120000"/>
              </a:lnSpc>
              <a:defRPr sz="1200" b="1">
                <a:solidFill>
                  <a:srgbClr val="FFFFFF"/>
                </a:solidFill>
                <a:latin typeface="Verdana"/>
                <a:ea typeface="Verdana"/>
                <a:cs typeface="Verdana"/>
              </a:defRPr>
            </a:pPr>
            <a:r>
              <a:rPr dirty="0"/>
              <a:t>Bitte </a:t>
            </a:r>
            <a:r>
              <a:rPr dirty="0" err="1"/>
              <a:t>beachten</a:t>
            </a:r>
            <a:r>
              <a:rPr dirty="0"/>
              <a:t> Sie:</a:t>
            </a:r>
            <a:br>
              <a:rPr dirty="0"/>
            </a:br>
            <a:r>
              <a:rPr lang="de-DE" dirty="0"/>
              <a:t>Karten</a:t>
            </a:r>
            <a:r>
              <a:rPr dirty="0"/>
              <a:t> </a:t>
            </a:r>
            <a:r>
              <a:rPr u="sng" dirty="0" err="1"/>
              <a:t>beidseitig</a:t>
            </a:r>
            <a:r>
              <a:rPr u="sng" dirty="0"/>
              <a:t> </a:t>
            </a:r>
            <a:r>
              <a:rPr dirty="0" err="1"/>
              <a:t>über</a:t>
            </a:r>
            <a:r>
              <a:rPr dirty="0"/>
              <a:t> </a:t>
            </a:r>
            <a:br>
              <a:rPr dirty="0"/>
            </a:br>
            <a:r>
              <a:rPr u="sng" dirty="0"/>
              <a:t>die </a:t>
            </a:r>
            <a:r>
              <a:rPr u="sng" dirty="0" err="1"/>
              <a:t>kurze</a:t>
            </a:r>
            <a:r>
              <a:rPr u="sng" dirty="0"/>
              <a:t> </a:t>
            </a:r>
            <a:r>
              <a:rPr u="sng" dirty="0" err="1"/>
              <a:t>Seite</a:t>
            </a:r>
            <a:br>
              <a:rPr u="sng" dirty="0"/>
            </a:br>
            <a:r>
              <a:rPr dirty="0" err="1"/>
              <a:t>drucken</a:t>
            </a:r>
            <a:r>
              <a:rPr dirty="0"/>
              <a:t>!</a:t>
            </a:r>
          </a:p>
        </p:txBody>
      </p:sp>
      <p:sp>
        <p:nvSpPr>
          <p:cNvPr id="491" name="Inhaltsplatzhalter 8"/>
          <p:cNvSpPr txBox="1"/>
          <p:nvPr/>
        </p:nvSpPr>
        <p:spPr bwMode="auto">
          <a:xfrm>
            <a:off x="625538" y="1002292"/>
            <a:ext cx="4938888" cy="2232662"/>
          </a:xfrm>
          <a:prstGeom prst="rect">
            <a:avLst/>
          </a:prstGeom>
          <a:ln w="12700">
            <a:miter lim="400000"/>
          </a:ln>
        </p:spPr>
        <p:txBody>
          <a:bodyPr lIns="0" tIns="0" rIns="0" bIns="0">
            <a:spAutoFit/>
          </a:bodyPr>
          <a:lstStyle/>
          <a:p>
            <a:pPr defTabSz="801929">
              <a:lnSpc>
                <a:spcPct val="120000"/>
              </a:lnSpc>
              <a:spcBef>
                <a:spcPts val="800"/>
              </a:spcBef>
              <a:defRPr sz="1400" b="1">
                <a:solidFill>
                  <a:srgbClr val="FFFFFF"/>
                </a:solidFill>
                <a:latin typeface="Verdana"/>
                <a:ea typeface="Verdana"/>
                <a:cs typeface="Verdana"/>
              </a:defRPr>
            </a:pPr>
            <a:br>
              <a:rPr lang="de-DE" dirty="0">
                <a:solidFill>
                  <a:srgbClr val="002060"/>
                </a:solidFill>
              </a:rPr>
            </a:br>
            <a:r>
              <a:rPr lang="de-DE" dirty="0">
                <a:solidFill>
                  <a:srgbClr val="31619B"/>
                </a:solidFill>
              </a:rPr>
              <a:t>Inhalt:</a:t>
            </a:r>
            <a:br>
              <a:rPr lang="de-DE" dirty="0">
                <a:solidFill>
                  <a:srgbClr val="31619B"/>
                </a:solidFill>
              </a:rPr>
            </a:br>
            <a:r>
              <a:rPr lang="de-DE" dirty="0">
                <a:solidFill>
                  <a:srgbClr val="31619B"/>
                </a:solidFill>
              </a:rPr>
              <a:t>8 </a:t>
            </a:r>
            <a:r>
              <a:rPr lang="de-DE" sz="1400" dirty="0">
                <a:solidFill>
                  <a:srgbClr val="31619B"/>
                </a:solidFill>
                <a:latin typeface="Verdana"/>
                <a:ea typeface="Verdana"/>
                <a:cs typeface="Verdana"/>
              </a:rPr>
              <a:t>Karten</a:t>
            </a:r>
            <a:r>
              <a:rPr lang="de-DE" dirty="0">
                <a:solidFill>
                  <a:srgbClr val="31619B"/>
                </a:solidFill>
              </a:rPr>
              <a:t> </a:t>
            </a:r>
            <a:r>
              <a:rPr lang="de-DE" b="0" dirty="0">
                <a:solidFill>
                  <a:srgbClr val="002060"/>
                </a:solidFill>
              </a:rPr>
              <a:t>pro Teilnehmenden plus Anleitung </a:t>
            </a:r>
            <a:endParaRPr lang="de-DE" sz="1500" dirty="0">
              <a:solidFill>
                <a:srgbClr val="002060"/>
              </a:solidFill>
            </a:endParaRPr>
          </a:p>
          <a:p>
            <a:pPr defTabSz="801929">
              <a:lnSpc>
                <a:spcPct val="120000"/>
              </a:lnSpc>
              <a:spcBef>
                <a:spcPts val="800"/>
              </a:spcBef>
              <a:defRPr sz="1400" b="1">
                <a:solidFill>
                  <a:srgbClr val="FFFFFF"/>
                </a:solidFill>
                <a:latin typeface="Verdana"/>
                <a:ea typeface="Verdana"/>
                <a:cs typeface="Verdana"/>
              </a:defRPr>
            </a:pPr>
            <a:r>
              <a:rPr lang="de-DE" dirty="0">
                <a:solidFill>
                  <a:srgbClr val="31619B"/>
                </a:solidFill>
              </a:rPr>
              <a:t>Vorbereitung:</a:t>
            </a:r>
            <a:br>
              <a:rPr lang="de-DE" dirty="0">
                <a:solidFill>
                  <a:srgbClr val="002060"/>
                </a:solidFill>
              </a:rPr>
            </a:br>
            <a:r>
              <a:rPr lang="de-DE" b="0" dirty="0">
                <a:solidFill>
                  <a:srgbClr val="002060"/>
                </a:solidFill>
              </a:rPr>
              <a:t>Karten farbig beidseitig über die kurze Seite ausdrucken und mit einem Papierschneider ausschneiden</a:t>
            </a:r>
            <a:endParaRPr lang="de-DE" sz="1500" dirty="0">
              <a:solidFill>
                <a:srgbClr val="002060"/>
              </a:solidFill>
            </a:endParaRPr>
          </a:p>
          <a:p>
            <a:pPr defTabSz="801929">
              <a:lnSpc>
                <a:spcPct val="120000"/>
              </a:lnSpc>
              <a:spcBef>
                <a:spcPts val="800"/>
              </a:spcBef>
              <a:defRPr sz="1400">
                <a:solidFill>
                  <a:srgbClr val="FFFFFF"/>
                </a:solidFill>
                <a:latin typeface="Verdana"/>
                <a:ea typeface="Verdana"/>
                <a:cs typeface="Verdana"/>
              </a:defRPr>
            </a:pPr>
            <a:r>
              <a:rPr lang="de-DE" dirty="0">
                <a:solidFill>
                  <a:srgbClr val="002060"/>
                </a:solidFill>
              </a:rPr>
              <a:t>Anleitung für methodisches Vorgehen ausdrucken</a:t>
            </a:r>
            <a:endParaRPr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13" name="AutoShape 11"/>
          <p:cNvSpPr/>
          <p:nvPr/>
        </p:nvSpPr>
        <p:spPr bwMode="auto">
          <a:xfrm flipH="1" flipV="1">
            <a:off x="7505075" y="613518"/>
            <a:ext cx="2844000" cy="35698"/>
          </a:xfrm>
          <a:prstGeom prst="line">
            <a:avLst/>
          </a:prstGeom>
          <a:ln w="38100" cap="rnd">
            <a:solidFill>
              <a:srgbClr val="D3D3DD"/>
            </a:solidFill>
            <a:prstDash val="sysDot"/>
          </a:ln>
        </p:spPr>
        <p:txBody>
          <a:bodyPr lIns="45719" rIns="45719"/>
          <a:lstStyle/>
          <a:p>
            <a:pPr>
              <a:defRPr/>
            </a:pPr>
            <a:endParaRPr/>
          </a:p>
        </p:txBody>
      </p:sp>
      <p:sp>
        <p:nvSpPr>
          <p:cNvPr id="545" name="AutoShape 11"/>
          <p:cNvSpPr/>
          <p:nvPr/>
        </p:nvSpPr>
        <p:spPr bwMode="auto">
          <a:xfrm flipH="1" flipV="1">
            <a:off x="3872049" y="611033"/>
            <a:ext cx="2503216" cy="1"/>
          </a:xfrm>
          <a:prstGeom prst="line">
            <a:avLst/>
          </a:prstGeom>
          <a:ln w="38100" cap="rnd">
            <a:solidFill>
              <a:srgbClr val="D3D3DD"/>
            </a:solidFill>
            <a:prstDash val="sysDot"/>
          </a:ln>
        </p:spPr>
        <p:txBody>
          <a:bodyPr lIns="45719" rIns="45719"/>
          <a:lstStyle/>
          <a:p>
            <a:pPr>
              <a:defRPr/>
            </a:pPr>
            <a:endParaRPr/>
          </a:p>
        </p:txBody>
      </p:sp>
      <p:sp>
        <p:nvSpPr>
          <p:cNvPr id="548" name="AutoShape 11"/>
          <p:cNvSpPr/>
          <p:nvPr/>
        </p:nvSpPr>
        <p:spPr bwMode="auto">
          <a:xfrm flipH="1" flipV="1">
            <a:off x="277332" y="608605"/>
            <a:ext cx="2503216" cy="1"/>
          </a:xfrm>
          <a:prstGeom prst="line">
            <a:avLst/>
          </a:prstGeom>
          <a:ln w="38100" cap="rnd">
            <a:solidFill>
              <a:srgbClr val="D3D3DD"/>
            </a:solidFill>
            <a:prstDash val="sysDot"/>
          </a:ln>
        </p:spPr>
        <p:txBody>
          <a:bodyPr lIns="45719" rIns="45719"/>
          <a:lstStyle/>
          <a:p>
            <a:pPr>
              <a:defRPr/>
            </a:pPr>
            <a:endParaRPr/>
          </a:p>
        </p:txBody>
      </p:sp>
      <p:sp>
        <p:nvSpPr>
          <p:cNvPr id="493" name="Rechteck"/>
          <p:cNvSpPr/>
          <p:nvPr/>
        </p:nvSpPr>
        <p:spPr bwMode="auto">
          <a:xfrm>
            <a:off x="3620542" y="4498405"/>
            <a:ext cx="1248669" cy="647517"/>
          </a:xfrm>
          <a:prstGeom prst="rect">
            <a:avLst/>
          </a:prstGeom>
          <a:solidFill>
            <a:srgbClr val="FFFFFF"/>
          </a:solidFill>
          <a:ln w="12700">
            <a:solidFill>
              <a:srgbClr val="FFFFFF"/>
            </a:solidFill>
            <a:miter/>
          </a:ln>
        </p:spPr>
        <p:txBody>
          <a:bodyPr lIns="45719" rIns="45719" anchor="ctr"/>
          <a:lstStyle/>
          <a:p>
            <a:pPr>
              <a:defRPr/>
            </a:pPr>
            <a:endParaRPr/>
          </a:p>
        </p:txBody>
      </p:sp>
      <p:sp>
        <p:nvSpPr>
          <p:cNvPr id="494" name="Inhaltsplatzhalter 70"/>
          <p:cNvSpPr txBox="1"/>
          <p:nvPr/>
        </p:nvSpPr>
        <p:spPr bwMode="auto">
          <a:xfrm>
            <a:off x="3905746" y="450759"/>
            <a:ext cx="2844000" cy="165482"/>
          </a:xfrm>
          <a:prstGeom prst="rect">
            <a:avLst/>
          </a:prstGeom>
          <a:ln w="12700">
            <a:miter lim="400000"/>
          </a:ln>
        </p:spPr>
        <p:txBody>
          <a:bodyPr lIns="0" tIns="0" rIns="0" bIns="0" anchor="ctr">
            <a:normAutofit fontScale="85000" lnSpcReduction="10000"/>
          </a:bodyPr>
          <a:lstStyle>
            <a:lvl1pPr algn="ctr" defTabSz="761832">
              <a:lnSpc>
                <a:spcPct val="120000"/>
              </a:lnSpc>
              <a:spcBef>
                <a:spcPts val="700"/>
              </a:spcBef>
              <a:defRPr sz="1150" b="1">
                <a:solidFill>
                  <a:srgbClr val="FFFFFF"/>
                </a:solidFill>
                <a:latin typeface="Verdana"/>
                <a:ea typeface="Verdana"/>
                <a:cs typeface="Verdana"/>
              </a:defRPr>
            </a:lvl1pPr>
          </a:lstStyle>
          <a:p>
            <a:pPr>
              <a:defRPr/>
            </a:pPr>
            <a:r>
              <a:t>Start</a:t>
            </a:r>
          </a:p>
        </p:txBody>
      </p:sp>
      <p:sp>
        <p:nvSpPr>
          <p:cNvPr id="497" name="Inhaltsplatzhalter 2"/>
          <p:cNvSpPr txBox="1"/>
          <p:nvPr/>
        </p:nvSpPr>
        <p:spPr bwMode="auto">
          <a:xfrm rot="16199998">
            <a:off x="2201504" y="2682973"/>
            <a:ext cx="2548187" cy="183813"/>
          </a:xfrm>
          <a:prstGeom prst="rect">
            <a:avLst/>
          </a:prstGeom>
          <a:ln w="12700">
            <a:miter lim="400000"/>
          </a:ln>
        </p:spPr>
        <p:txBody>
          <a:bodyPr lIns="0" tIns="0" rIns="0" bIns="0">
            <a:normAutofit/>
          </a:bodyPr>
          <a:lstStyle>
            <a:lvl1pPr indent="9525" defTabSz="801929">
              <a:spcBef>
                <a:spcPts val="800"/>
              </a:spcBef>
              <a:defRPr sz="500">
                <a:solidFill>
                  <a:srgbClr val="AABAC5"/>
                </a:solidFill>
                <a:latin typeface="Verdana"/>
                <a:ea typeface="Verdana"/>
                <a:cs typeface="Verdana"/>
              </a:defRPr>
            </a:lvl1pPr>
          </a:lstStyle>
          <a:p>
            <a:pPr>
              <a:defRPr/>
            </a:pPr>
            <a:r>
              <a:rPr lang="de-DE" noProof="0"/>
              <a:t>iStock.com/Oksana Latysheva </a:t>
            </a:r>
          </a:p>
        </p:txBody>
      </p:sp>
      <p:sp>
        <p:nvSpPr>
          <p:cNvPr id="499" name="Textplatzhalter 13"/>
          <p:cNvSpPr txBox="1"/>
          <p:nvPr/>
        </p:nvSpPr>
        <p:spPr bwMode="auto">
          <a:xfrm>
            <a:off x="3900392" y="833994"/>
            <a:ext cx="2570995" cy="559577"/>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dirty="0"/>
              <a:t>Konsequente Regelanwendung</a:t>
            </a:r>
            <a:endParaRPr dirty="0"/>
          </a:p>
        </p:txBody>
      </p:sp>
      <p:sp>
        <p:nvSpPr>
          <p:cNvPr id="501" name="Textplatzhalter 13"/>
          <p:cNvSpPr txBox="1"/>
          <p:nvPr/>
        </p:nvSpPr>
        <p:spPr bwMode="auto">
          <a:xfrm>
            <a:off x="7505075" y="833994"/>
            <a:ext cx="2751263" cy="559577"/>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dirty="0"/>
              <a:t>Angemessen Reaktion auf Störungen</a:t>
            </a:r>
            <a:endParaRPr dirty="0"/>
          </a:p>
        </p:txBody>
      </p:sp>
      <p:sp>
        <p:nvSpPr>
          <p:cNvPr id="502" name="Inhaltsplatzhalter 11"/>
          <p:cNvSpPr txBox="1"/>
          <p:nvPr/>
        </p:nvSpPr>
        <p:spPr bwMode="auto">
          <a:xfrm>
            <a:off x="301735" y="1472572"/>
            <a:ext cx="2844000" cy="208117"/>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dirty="0"/>
              <a:t>sichtbar- transparent- klar</a:t>
            </a:r>
            <a:endParaRPr dirty="0"/>
          </a:p>
        </p:txBody>
      </p:sp>
      <p:sp>
        <p:nvSpPr>
          <p:cNvPr id="503" name="Inhaltsplatzhalter 11"/>
          <p:cNvSpPr txBox="1"/>
          <p:nvPr/>
        </p:nvSpPr>
        <p:spPr bwMode="auto">
          <a:xfrm>
            <a:off x="301735" y="2054154"/>
            <a:ext cx="2844000" cy="1538883"/>
          </a:xfrm>
          <a:prstGeom prst="rect">
            <a:avLst/>
          </a:prstGeom>
          <a:ln w="12700">
            <a:miter lim="400000"/>
          </a:ln>
        </p:spPr>
        <p:txBody>
          <a:bodyPr lIns="0" tIns="0" rIns="0" bIns="0">
            <a:spAutoFit/>
          </a:bodyPr>
          <a:lstStyle/>
          <a:p>
            <a:pPr defTabSz="801929">
              <a:spcBef>
                <a:spcPts val="400"/>
              </a:spcBef>
              <a:defRPr sz="1000">
                <a:solidFill>
                  <a:srgbClr val="3B3838"/>
                </a:solidFill>
                <a:latin typeface="Verdana"/>
                <a:ea typeface="Verdana"/>
                <a:cs typeface="Verdana"/>
              </a:defRPr>
            </a:pPr>
            <a:r>
              <a:rPr lang="de-DE" dirty="0"/>
              <a:t>Bei der Integration digitaler Endgeräte in den Unterricht ist ein bewusster Umgang mit Ablenkungspotenzialen unerlässlich. Lehrkräfte </a:t>
            </a:r>
            <a:r>
              <a:rPr lang="de-DE" b="1" dirty="0"/>
              <a:t>entwickeln</a:t>
            </a:r>
            <a:r>
              <a:rPr lang="de-DE" dirty="0"/>
              <a:t> </a:t>
            </a:r>
            <a:r>
              <a:rPr lang="de-DE" b="1" dirty="0"/>
              <a:t>Strategien</a:t>
            </a:r>
            <a:r>
              <a:rPr lang="de-DE" dirty="0"/>
              <a:t>, um </a:t>
            </a:r>
            <a:r>
              <a:rPr lang="de-DE" b="1" dirty="0"/>
              <a:t>Ablenkungen proaktiv </a:t>
            </a:r>
            <a:r>
              <a:rPr lang="de-DE" dirty="0"/>
              <a:t>zu </a:t>
            </a:r>
            <a:r>
              <a:rPr lang="de-DE" b="1" dirty="0"/>
              <a:t>minimieren</a:t>
            </a:r>
            <a:r>
              <a:rPr lang="de-DE" dirty="0"/>
              <a:t>. Dazu gehört ein fundiertes Wissen über </a:t>
            </a:r>
            <a:r>
              <a:rPr lang="de-DE" b="1" dirty="0"/>
              <a:t>präventive Maßnahmen</a:t>
            </a:r>
            <a:r>
              <a:rPr lang="de-DE" dirty="0"/>
              <a:t>, wie z. B. der Einsatz von werbefreien Webvideos oder die Einführung von Ritualen zur Lenkung der Aufmerksamkeit</a:t>
            </a:r>
            <a:r>
              <a:rPr dirty="0"/>
              <a:t>.</a:t>
            </a:r>
          </a:p>
        </p:txBody>
      </p:sp>
      <p:sp>
        <p:nvSpPr>
          <p:cNvPr id="504" name="Inhaltsplatzhalter 11"/>
          <p:cNvSpPr txBox="1"/>
          <p:nvPr/>
        </p:nvSpPr>
        <p:spPr bwMode="auto">
          <a:xfrm>
            <a:off x="327302" y="339756"/>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dirty="0"/>
              <a:t>Störungsprävention</a:t>
            </a:r>
            <a:endParaRPr b="0" i="1" dirty="0"/>
          </a:p>
        </p:txBody>
      </p:sp>
      <p:grpSp>
        <p:nvGrpSpPr>
          <p:cNvPr id="512" name="Gruppieren 5"/>
          <p:cNvGrpSpPr/>
          <p:nvPr/>
        </p:nvGrpSpPr>
        <p:grpSpPr bwMode="auto">
          <a:xfrm>
            <a:off x="317725" y="6242089"/>
            <a:ext cx="2838361" cy="242798"/>
            <a:chOff x="0" y="0"/>
            <a:chExt cx="2838360" cy="242797"/>
          </a:xfrm>
        </p:grpSpPr>
        <p:sp>
          <p:nvSpPr>
            <p:cNvPr id="505" name="Rechteck 250"/>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508" name="Gruppieren 251"/>
            <p:cNvGrpSpPr/>
            <p:nvPr/>
          </p:nvGrpSpPr>
          <p:grpSpPr bwMode="auto">
            <a:xfrm>
              <a:off x="0" y="-1"/>
              <a:ext cx="2838361" cy="242799"/>
              <a:chOff x="0" y="0"/>
              <a:chExt cx="2838360" cy="242797"/>
            </a:xfrm>
          </p:grpSpPr>
          <p:sp>
            <p:nvSpPr>
              <p:cNvPr id="506" name="Rechteck 252"/>
              <p:cNvSpPr/>
              <p:nvPr/>
            </p:nvSpPr>
            <p:spPr bwMode="auto">
              <a:xfrm>
                <a:off x="1904165"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507" name="Rechteck 253"/>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509" name="Textfeld 262"/>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510" name="Textfeld 264"/>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511" name="Textfeld 266"/>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t>GRÜN</a:t>
              </a:r>
            </a:p>
          </p:txBody>
        </p:sp>
      </p:grpSp>
      <p:sp>
        <p:nvSpPr>
          <p:cNvPr id="517" name="Inhaltsplatzhalter 11"/>
          <p:cNvSpPr txBox="1"/>
          <p:nvPr/>
        </p:nvSpPr>
        <p:spPr bwMode="auto">
          <a:xfrm>
            <a:off x="7506034" y="1472572"/>
            <a:ext cx="2844000" cy="370841"/>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dirty="0"/>
              <a:t>sofort - transparent- verhältnismäßig</a:t>
            </a:r>
            <a:endParaRPr dirty="0"/>
          </a:p>
        </p:txBody>
      </p:sp>
      <p:sp>
        <p:nvSpPr>
          <p:cNvPr id="518" name="Rechteck"/>
          <p:cNvSpPr/>
          <p:nvPr/>
        </p:nvSpPr>
        <p:spPr bwMode="auto">
          <a:xfrm>
            <a:off x="7229020" y="3617118"/>
            <a:ext cx="1248669" cy="647517"/>
          </a:xfrm>
          <a:prstGeom prst="rect">
            <a:avLst/>
          </a:prstGeom>
          <a:solidFill>
            <a:srgbClr val="FFFFFF"/>
          </a:solidFill>
          <a:ln w="12700">
            <a:solidFill>
              <a:srgbClr val="FFFFFF"/>
            </a:solidFill>
            <a:miter/>
          </a:ln>
        </p:spPr>
        <p:txBody>
          <a:bodyPr lIns="45719" rIns="45719" anchor="ctr"/>
          <a:lstStyle/>
          <a:p>
            <a:pPr>
              <a:defRPr/>
            </a:pPr>
            <a:endParaRPr/>
          </a:p>
        </p:txBody>
      </p:sp>
      <p:sp>
        <p:nvSpPr>
          <p:cNvPr id="519" name="Inhaltsplatzhalter 11"/>
          <p:cNvSpPr txBox="1"/>
          <p:nvPr/>
        </p:nvSpPr>
        <p:spPr bwMode="auto">
          <a:xfrm>
            <a:off x="7505075" y="3513687"/>
            <a:ext cx="2764763" cy="2935034"/>
          </a:xfrm>
          <a:prstGeom prst="rect">
            <a:avLst/>
          </a:prstGeom>
          <a:ln w="12700">
            <a:miter lim="400000"/>
          </a:ln>
        </p:spPr>
        <p:txBody>
          <a:bodyPr wrap="square" lIns="0" tIns="0" rIns="0" bIns="0">
            <a:spAutoFit/>
          </a:bodyPr>
          <a:lstStyle/>
          <a:p>
            <a:pPr defTabSz="801929">
              <a:lnSpc>
                <a:spcPct val="120000"/>
              </a:lnSpc>
              <a:spcBef>
                <a:spcPts val="400"/>
              </a:spcBef>
              <a:defRPr sz="1000">
                <a:solidFill>
                  <a:srgbClr val="3B3838"/>
                </a:solidFill>
                <a:latin typeface="Verdana"/>
                <a:ea typeface="Verdana"/>
                <a:cs typeface="Verdana"/>
              </a:defRPr>
            </a:pPr>
            <a:r>
              <a:rPr lang="de-DE" dirty="0"/>
              <a:t>Bei der Arbeit mit digitalen Endgeräten treten neben den alltäglichen Störungen (z. B. Fremdbeschäftigung) </a:t>
            </a:r>
            <a:r>
              <a:rPr lang="de-DE" b="1" dirty="0"/>
              <a:t>auch andere Arten von Problemen</a:t>
            </a:r>
            <a:r>
              <a:rPr lang="de-DE" dirty="0"/>
              <a:t> auf, die unter Umständen über die Unterrichtszeit hinaus gelöst werden müssen (z. B. vergessene Passwörter, technische Schwierigkeiten oder pädagogische Störungen wie die Verletzung des Rechts am eigenen Bild). Die Lösung solcher Probleme erfordert ggf. </a:t>
            </a:r>
            <a:r>
              <a:rPr lang="de-DE" b="1" dirty="0"/>
              <a:t>schulinterne Unterstützungssysteme </a:t>
            </a:r>
            <a:r>
              <a:rPr lang="de-DE" dirty="0"/>
              <a:t>oder die </a:t>
            </a:r>
            <a:r>
              <a:rPr lang="de-DE" b="1" dirty="0"/>
              <a:t>Einbeziehung</a:t>
            </a:r>
            <a:r>
              <a:rPr lang="de-DE" dirty="0"/>
              <a:t> der </a:t>
            </a:r>
            <a:r>
              <a:rPr lang="de-DE" b="1" dirty="0"/>
              <a:t>Erziehungsberechtigten</a:t>
            </a:r>
            <a:r>
              <a:rPr lang="de-DE" dirty="0"/>
              <a:t>. Wie im analogen Unterricht ist auch hier eine </a:t>
            </a:r>
            <a:r>
              <a:rPr lang="de-DE" b="1" dirty="0"/>
              <a:t>angemessene Reaktion auf Störungen </a:t>
            </a:r>
            <a:r>
              <a:rPr lang="de-DE" dirty="0"/>
              <a:t>erforderlich. </a:t>
            </a:r>
            <a:endParaRPr lang="de-DE" dirty="0">
              <a:solidFill>
                <a:srgbClr val="194D83"/>
              </a:solidFill>
            </a:endParaRPr>
          </a:p>
        </p:txBody>
      </p:sp>
      <p:grpSp>
        <p:nvGrpSpPr>
          <p:cNvPr id="527" name="Gruppieren 5"/>
          <p:cNvGrpSpPr/>
          <p:nvPr/>
        </p:nvGrpSpPr>
        <p:grpSpPr bwMode="auto">
          <a:xfrm>
            <a:off x="7523251" y="6973942"/>
            <a:ext cx="2829219" cy="242802"/>
            <a:chOff x="0" y="-2"/>
            <a:chExt cx="2829218" cy="242801"/>
          </a:xfrm>
        </p:grpSpPr>
        <p:sp>
          <p:nvSpPr>
            <p:cNvPr id="520" name="Rechteck 250"/>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523" name="Gruppieren 251"/>
            <p:cNvGrpSpPr/>
            <p:nvPr/>
          </p:nvGrpSpPr>
          <p:grpSpPr bwMode="auto">
            <a:xfrm>
              <a:off x="0" y="-2"/>
              <a:ext cx="2829218" cy="242801"/>
              <a:chOff x="0" y="-1"/>
              <a:chExt cx="2829217" cy="242799"/>
            </a:xfrm>
          </p:grpSpPr>
          <p:sp>
            <p:nvSpPr>
              <p:cNvPr id="521" name="Rechteck 252"/>
              <p:cNvSpPr/>
              <p:nvPr/>
            </p:nvSpPr>
            <p:spPr bwMode="auto">
              <a:xfrm>
                <a:off x="1895021"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522" name="Rechteck 253"/>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524" name="Textfeld 262"/>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525" name="Textfeld 264"/>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526" name="Textfeld 266"/>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t>GRÜN</a:t>
              </a:r>
            </a:p>
          </p:txBody>
        </p:sp>
      </p:grpSp>
      <p:sp>
        <p:nvSpPr>
          <p:cNvPr id="528" name="Wie schätze ich mich selber ein?"/>
          <p:cNvSpPr txBox="1"/>
          <p:nvPr/>
        </p:nvSpPr>
        <p:spPr bwMode="auto">
          <a:xfrm>
            <a:off x="7720986" y="6545209"/>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Wie schätze ich mich selbst ein?</a:t>
            </a:r>
          </a:p>
        </p:txBody>
      </p:sp>
      <p:sp>
        <p:nvSpPr>
          <p:cNvPr id="529" name="Umsetzung im 1:1-Setting"/>
          <p:cNvSpPr txBox="1"/>
          <p:nvPr/>
        </p:nvSpPr>
        <p:spPr bwMode="auto">
          <a:xfrm>
            <a:off x="7746065" y="3312684"/>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dirty="0"/>
              <a:t>Umsetzung</a:t>
            </a:r>
            <a:endParaRPr dirty="0"/>
          </a:p>
        </p:txBody>
      </p:sp>
      <p:sp>
        <p:nvSpPr>
          <p:cNvPr id="533" name="Inhaltsplatzhalter 11"/>
          <p:cNvSpPr txBox="1"/>
          <p:nvPr/>
        </p:nvSpPr>
        <p:spPr bwMode="auto">
          <a:xfrm>
            <a:off x="3914125" y="1472572"/>
            <a:ext cx="2844000" cy="370841"/>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dirty="0"/>
              <a:t>nachvollziehbar - einheitlich - altersgerecht</a:t>
            </a:r>
            <a:endParaRPr dirty="0"/>
          </a:p>
        </p:txBody>
      </p:sp>
      <p:sp>
        <p:nvSpPr>
          <p:cNvPr id="534" name="Inhaltsplatzhalter 11"/>
          <p:cNvSpPr txBox="1"/>
          <p:nvPr/>
        </p:nvSpPr>
        <p:spPr bwMode="auto">
          <a:xfrm>
            <a:off x="3900392" y="2042669"/>
            <a:ext cx="2844000" cy="903709"/>
          </a:xfrm>
          <a:prstGeom prst="rect">
            <a:avLst/>
          </a:prstGeom>
          <a:ln w="12700">
            <a:miter lim="400000"/>
          </a:ln>
        </p:spPr>
        <p:txBody>
          <a:bodyPr lIns="0" tIns="0" rIns="0" bIns="0">
            <a:spAutoFit/>
          </a:bodyPr>
          <a:lstStyle/>
          <a:p>
            <a:pPr defTabSz="801929">
              <a:lnSpc>
                <a:spcPct val="120000"/>
              </a:lnSpc>
              <a:spcBef>
                <a:spcPts val="400"/>
              </a:spcBef>
              <a:defRPr sz="1000">
                <a:solidFill>
                  <a:srgbClr val="3B3838"/>
                </a:solidFill>
                <a:latin typeface="Verdana"/>
                <a:ea typeface="Verdana"/>
                <a:cs typeface="Verdana"/>
              </a:defRPr>
            </a:pPr>
            <a:r>
              <a:rPr lang="de-DE" dirty="0"/>
              <a:t>Für die Nutzung digitaler Endgeräte im Unterricht gibt es </a:t>
            </a:r>
            <a:r>
              <a:rPr lang="de-DE" b="1" dirty="0"/>
              <a:t>klare Regeln</a:t>
            </a:r>
            <a:r>
              <a:rPr lang="de-DE" dirty="0"/>
              <a:t>, die verschiedene Bereiche wie </a:t>
            </a:r>
            <a:r>
              <a:rPr lang="de-DE" b="1" dirty="0"/>
              <a:t>digitale Kommunikation</a:t>
            </a:r>
            <a:r>
              <a:rPr lang="de-DE" dirty="0"/>
              <a:t>, </a:t>
            </a:r>
            <a:r>
              <a:rPr lang="de-DE" b="1" dirty="0"/>
              <a:t>Arbeitsweise</a:t>
            </a:r>
            <a:r>
              <a:rPr lang="de-DE" dirty="0"/>
              <a:t> und </a:t>
            </a:r>
            <a:r>
              <a:rPr lang="de-DE" b="1" dirty="0"/>
              <a:t>Erreichbarkeit</a:t>
            </a:r>
            <a:r>
              <a:rPr lang="de-DE" dirty="0"/>
              <a:t> betreffen.</a:t>
            </a:r>
            <a:endParaRPr dirty="0"/>
          </a:p>
        </p:txBody>
      </p:sp>
      <p:sp>
        <p:nvSpPr>
          <p:cNvPr id="535" name="Inhaltsplatzhalter 11"/>
          <p:cNvSpPr txBox="1"/>
          <p:nvPr/>
        </p:nvSpPr>
        <p:spPr bwMode="auto">
          <a:xfrm>
            <a:off x="3914125" y="4498405"/>
            <a:ext cx="2844000" cy="903709"/>
          </a:xfrm>
          <a:prstGeom prst="rect">
            <a:avLst/>
          </a:prstGeom>
          <a:ln w="12700">
            <a:miter lim="400000"/>
          </a:ln>
        </p:spPr>
        <p:txBody>
          <a:bodyPr lIns="0" tIns="0" rIns="0" bIns="0">
            <a:spAutoFit/>
          </a:bodyPr>
          <a:lstStyle/>
          <a:p>
            <a:pPr defTabSz="801929">
              <a:lnSpc>
                <a:spcPct val="120000"/>
              </a:lnSpc>
              <a:spcBef>
                <a:spcPts val="400"/>
              </a:spcBef>
              <a:defRPr sz="1000">
                <a:solidFill>
                  <a:srgbClr val="3B3838"/>
                </a:solidFill>
                <a:latin typeface="Verdana"/>
                <a:ea typeface="Verdana"/>
                <a:cs typeface="Verdana"/>
              </a:defRPr>
            </a:pPr>
            <a:r>
              <a:rPr lang="de-DE" dirty="0"/>
              <a:t>Dazu gehören etwa ein </a:t>
            </a:r>
            <a:r>
              <a:rPr lang="de-DE" b="1" dirty="0"/>
              <a:t>ritualisierter Unterrichtsbeginn</a:t>
            </a:r>
            <a:r>
              <a:rPr lang="de-DE" dirty="0"/>
              <a:t> (z. B. Einloggen auf Lernplattform), feste Regeln für Phasen, in denen die Geräte nicht genutzt werden, sowie das Verbot der Fremdbeschäftigung. </a:t>
            </a:r>
            <a:endParaRPr lang="de-DE" dirty="0">
              <a:solidFill>
                <a:srgbClr val="194D83"/>
              </a:solidFill>
            </a:endParaRPr>
          </a:p>
        </p:txBody>
      </p:sp>
      <p:grpSp>
        <p:nvGrpSpPr>
          <p:cNvPr id="543" name="Gruppieren 5"/>
          <p:cNvGrpSpPr/>
          <p:nvPr/>
        </p:nvGrpSpPr>
        <p:grpSpPr bwMode="auto">
          <a:xfrm>
            <a:off x="3900392" y="6242089"/>
            <a:ext cx="2829219" cy="242802"/>
            <a:chOff x="0" y="-2"/>
            <a:chExt cx="2829218" cy="242801"/>
          </a:xfrm>
        </p:grpSpPr>
        <p:sp>
          <p:nvSpPr>
            <p:cNvPr id="536" name="Rechteck 250"/>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539" name="Gruppieren 251"/>
            <p:cNvGrpSpPr/>
            <p:nvPr/>
          </p:nvGrpSpPr>
          <p:grpSpPr bwMode="auto">
            <a:xfrm>
              <a:off x="0" y="-2"/>
              <a:ext cx="2829218" cy="242801"/>
              <a:chOff x="0" y="-1"/>
              <a:chExt cx="2829217" cy="242799"/>
            </a:xfrm>
          </p:grpSpPr>
          <p:sp>
            <p:nvSpPr>
              <p:cNvPr id="537" name="Rechteck 252"/>
              <p:cNvSpPr/>
              <p:nvPr/>
            </p:nvSpPr>
            <p:spPr bwMode="auto">
              <a:xfrm>
                <a:off x="1895021"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538" name="Rechteck 253"/>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540" name="Textfeld 262"/>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541" name="Textfeld 264"/>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542" name="Textfeld 266"/>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t>GRÜN</a:t>
              </a:r>
            </a:p>
          </p:txBody>
        </p:sp>
      </p:grpSp>
      <p:sp>
        <p:nvSpPr>
          <p:cNvPr id="551" name="Umsetzung im 1:1-Setting"/>
          <p:cNvSpPr txBox="1"/>
          <p:nvPr/>
        </p:nvSpPr>
        <p:spPr bwMode="auto">
          <a:xfrm>
            <a:off x="4097536" y="1689406"/>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dirty="0"/>
              <a:t>Umsetzung</a:t>
            </a:r>
            <a:endParaRPr dirty="0"/>
          </a:p>
        </p:txBody>
      </p:sp>
      <p:sp>
        <p:nvSpPr>
          <p:cNvPr id="553" name="Wie schätze ich mich selber ein?"/>
          <p:cNvSpPr txBox="1"/>
          <p:nvPr/>
        </p:nvSpPr>
        <p:spPr bwMode="auto">
          <a:xfrm>
            <a:off x="4136014" y="5818575"/>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Wie schätze ich mich selbst ein?</a:t>
            </a:r>
          </a:p>
        </p:txBody>
      </p:sp>
      <p:sp>
        <p:nvSpPr>
          <p:cNvPr id="555" name="Textplatzhalter 13"/>
          <p:cNvSpPr txBox="1"/>
          <p:nvPr/>
        </p:nvSpPr>
        <p:spPr bwMode="auto">
          <a:xfrm>
            <a:off x="277332" y="833994"/>
            <a:ext cx="2570995" cy="559577"/>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dirty="0"/>
              <a:t>Präventive Maßnahmen gegen Störungen</a:t>
            </a:r>
            <a:endParaRPr dirty="0"/>
          </a:p>
        </p:txBody>
      </p:sp>
      <p:sp>
        <p:nvSpPr>
          <p:cNvPr id="556" name="Wie schätze ich mich selber ein?"/>
          <p:cNvSpPr txBox="1"/>
          <p:nvPr/>
        </p:nvSpPr>
        <p:spPr bwMode="auto">
          <a:xfrm>
            <a:off x="526383" y="5828461"/>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Wie schätze ich mich selbst ein?</a:t>
            </a:r>
          </a:p>
        </p:txBody>
      </p:sp>
      <p:sp>
        <p:nvSpPr>
          <p:cNvPr id="558" name="Umsetzung im 1:1-Setting"/>
          <p:cNvSpPr txBox="1"/>
          <p:nvPr/>
        </p:nvSpPr>
        <p:spPr bwMode="auto">
          <a:xfrm>
            <a:off x="526383" y="1647414"/>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dirty="0"/>
              <a:t>Umsetzung</a:t>
            </a:r>
            <a:endParaRPr dirty="0"/>
          </a:p>
        </p:txBody>
      </p:sp>
      <p:sp>
        <p:nvSpPr>
          <p:cNvPr id="5" name="Freeform 25"/>
          <p:cNvSpPr/>
          <p:nvPr/>
        </p:nvSpPr>
        <p:spPr bwMode="auto">
          <a:xfrm>
            <a:off x="239541" y="1699471"/>
            <a:ext cx="136240" cy="136240"/>
          </a:xfrm>
          <a:prstGeom prst="ellipse">
            <a:avLst/>
          </a:prstGeom>
          <a:solidFill>
            <a:srgbClr val="FAFAFF"/>
          </a:solidFill>
          <a:ln w="76200" cap="sq">
            <a:solidFill>
              <a:srgbClr val="64CBEB"/>
            </a:solidFill>
            <a:miter/>
          </a:ln>
        </p:spPr>
        <p:txBody>
          <a:bodyPr lIns="45719" rIns="45719"/>
          <a:lstStyle/>
          <a:p>
            <a:pPr>
              <a:defRPr/>
            </a:pPr>
            <a:endParaRPr/>
          </a:p>
        </p:txBody>
      </p:sp>
      <p:sp>
        <p:nvSpPr>
          <p:cNvPr id="6" name="Freeform 25"/>
          <p:cNvSpPr/>
          <p:nvPr/>
        </p:nvSpPr>
        <p:spPr bwMode="auto">
          <a:xfrm>
            <a:off x="235056" y="5875001"/>
            <a:ext cx="136240" cy="136240"/>
          </a:xfrm>
          <a:prstGeom prst="ellipse">
            <a:avLst/>
          </a:prstGeom>
          <a:solidFill>
            <a:srgbClr val="FAFAFF"/>
          </a:solidFill>
          <a:ln w="76200" cap="sq">
            <a:solidFill>
              <a:srgbClr val="64CBEB"/>
            </a:solidFill>
            <a:miter/>
          </a:ln>
        </p:spPr>
        <p:txBody>
          <a:bodyPr lIns="45719" rIns="45719"/>
          <a:lstStyle/>
          <a:p>
            <a:pPr>
              <a:defRPr/>
            </a:pPr>
            <a:endParaRPr/>
          </a:p>
        </p:txBody>
      </p:sp>
      <p:sp>
        <p:nvSpPr>
          <p:cNvPr id="7" name="Freeform 22"/>
          <p:cNvSpPr/>
          <p:nvPr/>
        </p:nvSpPr>
        <p:spPr bwMode="auto">
          <a:xfrm>
            <a:off x="3832537" y="1746794"/>
            <a:ext cx="131596" cy="131596"/>
          </a:xfrm>
          <a:prstGeom prst="ellipse">
            <a:avLst/>
          </a:prstGeom>
          <a:solidFill>
            <a:srgbClr val="FAFAFF"/>
          </a:solidFill>
          <a:ln w="76200" cap="sq">
            <a:solidFill>
              <a:srgbClr val="64CBEB"/>
            </a:solidFill>
            <a:miter/>
          </a:ln>
        </p:spPr>
        <p:txBody>
          <a:bodyPr lIns="45719" rIns="45719"/>
          <a:lstStyle/>
          <a:p>
            <a:pPr>
              <a:defRPr/>
            </a:pPr>
            <a:endParaRPr/>
          </a:p>
        </p:txBody>
      </p:sp>
      <p:sp>
        <p:nvSpPr>
          <p:cNvPr id="8" name="Freeform 22"/>
          <p:cNvSpPr/>
          <p:nvPr/>
        </p:nvSpPr>
        <p:spPr bwMode="auto">
          <a:xfrm>
            <a:off x="3837441" y="5875888"/>
            <a:ext cx="131596" cy="131596"/>
          </a:xfrm>
          <a:prstGeom prst="ellipse">
            <a:avLst/>
          </a:prstGeom>
          <a:solidFill>
            <a:srgbClr val="FAFAFF"/>
          </a:solidFill>
          <a:ln w="76200" cap="sq">
            <a:solidFill>
              <a:srgbClr val="64CBEB"/>
            </a:solidFill>
            <a:miter/>
          </a:ln>
        </p:spPr>
        <p:txBody>
          <a:bodyPr lIns="45719" rIns="45719"/>
          <a:lstStyle/>
          <a:p>
            <a:pPr>
              <a:defRPr/>
            </a:pPr>
            <a:endParaRPr/>
          </a:p>
        </p:txBody>
      </p:sp>
      <p:sp>
        <p:nvSpPr>
          <p:cNvPr id="9" name="Freeform 22"/>
          <p:cNvSpPr/>
          <p:nvPr/>
        </p:nvSpPr>
        <p:spPr bwMode="auto">
          <a:xfrm>
            <a:off x="7439277" y="3346695"/>
            <a:ext cx="131596" cy="131596"/>
          </a:xfrm>
          <a:prstGeom prst="ellipse">
            <a:avLst/>
          </a:prstGeom>
          <a:solidFill>
            <a:srgbClr val="FAFAFF"/>
          </a:solidFill>
          <a:ln w="76200" cap="sq">
            <a:solidFill>
              <a:srgbClr val="64CBEB"/>
            </a:solidFill>
            <a:miter/>
          </a:ln>
        </p:spPr>
        <p:txBody>
          <a:bodyPr lIns="45719" rIns="45719"/>
          <a:lstStyle/>
          <a:p>
            <a:pPr>
              <a:defRPr/>
            </a:pPr>
            <a:endParaRPr/>
          </a:p>
        </p:txBody>
      </p:sp>
      <p:sp>
        <p:nvSpPr>
          <p:cNvPr id="10" name="Freeform 22"/>
          <p:cNvSpPr/>
          <p:nvPr/>
        </p:nvSpPr>
        <p:spPr bwMode="auto">
          <a:xfrm>
            <a:off x="7439277" y="6588357"/>
            <a:ext cx="131596" cy="131596"/>
          </a:xfrm>
          <a:prstGeom prst="ellipse">
            <a:avLst/>
          </a:prstGeom>
          <a:solidFill>
            <a:srgbClr val="FAFAFF"/>
          </a:solidFill>
          <a:ln w="76200" cap="sq">
            <a:solidFill>
              <a:srgbClr val="64CBEB"/>
            </a:solidFill>
            <a:miter/>
          </a:ln>
        </p:spPr>
        <p:txBody>
          <a:bodyPr lIns="45719" rIns="45719"/>
          <a:lstStyle/>
          <a:p>
            <a:pPr>
              <a:defRPr/>
            </a:pPr>
            <a:endParaRPr/>
          </a:p>
        </p:txBody>
      </p:sp>
      <p:sp>
        <p:nvSpPr>
          <p:cNvPr id="11" name="Inhaltsplatzhalter 11">
            <a:extLst>
              <a:ext uri="{FF2B5EF4-FFF2-40B4-BE49-F238E27FC236}">
                <a16:creationId xmlns:a16="http://schemas.microsoft.com/office/drawing/2014/main" id="{1DDE8825-59CA-EFA9-D287-568C4700C91C}"/>
              </a:ext>
            </a:extLst>
          </p:cNvPr>
          <p:cNvSpPr txBox="1"/>
          <p:nvPr/>
        </p:nvSpPr>
        <p:spPr bwMode="auto">
          <a:xfrm>
            <a:off x="318547" y="152408"/>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dirty="0"/>
              <a:t>Effektive Klassenführung</a:t>
            </a:r>
            <a:endParaRPr dirty="0"/>
          </a:p>
        </p:txBody>
      </p:sp>
      <p:sp>
        <p:nvSpPr>
          <p:cNvPr id="12" name="Inhaltsplatzhalter 11">
            <a:extLst>
              <a:ext uri="{FF2B5EF4-FFF2-40B4-BE49-F238E27FC236}">
                <a16:creationId xmlns:a16="http://schemas.microsoft.com/office/drawing/2014/main" id="{91368F5A-F332-2EC2-28AB-EC5927D17642}"/>
              </a:ext>
            </a:extLst>
          </p:cNvPr>
          <p:cNvSpPr txBox="1"/>
          <p:nvPr/>
        </p:nvSpPr>
        <p:spPr bwMode="auto">
          <a:xfrm>
            <a:off x="3918350" y="336302"/>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dirty="0"/>
              <a:t>Störungsprävention</a:t>
            </a:r>
            <a:endParaRPr b="0" i="1" dirty="0"/>
          </a:p>
        </p:txBody>
      </p:sp>
      <p:sp>
        <p:nvSpPr>
          <p:cNvPr id="13" name="Inhaltsplatzhalter 11">
            <a:extLst>
              <a:ext uri="{FF2B5EF4-FFF2-40B4-BE49-F238E27FC236}">
                <a16:creationId xmlns:a16="http://schemas.microsoft.com/office/drawing/2014/main" id="{05A6C191-0BE7-0EAB-A3AD-DA7D5050FFC2}"/>
              </a:ext>
            </a:extLst>
          </p:cNvPr>
          <p:cNvSpPr txBox="1"/>
          <p:nvPr/>
        </p:nvSpPr>
        <p:spPr bwMode="auto">
          <a:xfrm>
            <a:off x="3900392" y="151372"/>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dirty="0"/>
              <a:t>Effektive Klassenführung</a:t>
            </a:r>
            <a:endParaRPr dirty="0"/>
          </a:p>
        </p:txBody>
      </p:sp>
      <p:sp>
        <p:nvSpPr>
          <p:cNvPr id="14" name="Inhaltsplatzhalter 11">
            <a:extLst>
              <a:ext uri="{FF2B5EF4-FFF2-40B4-BE49-F238E27FC236}">
                <a16:creationId xmlns:a16="http://schemas.microsoft.com/office/drawing/2014/main" id="{2174481D-441C-EF33-C128-E32C4DBBDBF6}"/>
              </a:ext>
            </a:extLst>
          </p:cNvPr>
          <p:cNvSpPr txBox="1"/>
          <p:nvPr/>
        </p:nvSpPr>
        <p:spPr bwMode="auto">
          <a:xfrm>
            <a:off x="7515861" y="339756"/>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dirty="0"/>
              <a:t>Störungsprävention</a:t>
            </a:r>
            <a:endParaRPr b="0" i="1" dirty="0"/>
          </a:p>
        </p:txBody>
      </p:sp>
      <p:sp>
        <p:nvSpPr>
          <p:cNvPr id="15" name="Inhaltsplatzhalter 11">
            <a:extLst>
              <a:ext uri="{FF2B5EF4-FFF2-40B4-BE49-F238E27FC236}">
                <a16:creationId xmlns:a16="http://schemas.microsoft.com/office/drawing/2014/main" id="{BE5A1F9A-AB69-882C-CC9F-AFD678641BDC}"/>
              </a:ext>
            </a:extLst>
          </p:cNvPr>
          <p:cNvSpPr txBox="1"/>
          <p:nvPr/>
        </p:nvSpPr>
        <p:spPr bwMode="auto">
          <a:xfrm>
            <a:off x="7515861" y="163366"/>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dirty="0"/>
              <a:t>Effektive Klassenführung</a:t>
            </a:r>
            <a:endParaRPr dirty="0"/>
          </a:p>
        </p:txBody>
      </p:sp>
      <p:grpSp>
        <p:nvGrpSpPr>
          <p:cNvPr id="18" name="Gruppieren 17">
            <a:extLst>
              <a:ext uri="{FF2B5EF4-FFF2-40B4-BE49-F238E27FC236}">
                <a16:creationId xmlns:a16="http://schemas.microsoft.com/office/drawing/2014/main" id="{AB08E65C-4DD8-A0A4-DA41-296CEE294CA8}"/>
              </a:ext>
            </a:extLst>
          </p:cNvPr>
          <p:cNvGrpSpPr/>
          <p:nvPr/>
        </p:nvGrpSpPr>
        <p:grpSpPr>
          <a:xfrm rot="10800000">
            <a:off x="2505024" y="447372"/>
            <a:ext cx="670604" cy="319281"/>
            <a:chOff x="1141276" y="235784"/>
            <a:chExt cx="670604" cy="319281"/>
          </a:xfrm>
        </p:grpSpPr>
        <p:sp>
          <p:nvSpPr>
            <p:cNvPr id="19" name="Pfeil nach rechts 18">
              <a:extLst>
                <a:ext uri="{FF2B5EF4-FFF2-40B4-BE49-F238E27FC236}">
                  <a16:creationId xmlns:a16="http://schemas.microsoft.com/office/drawing/2014/main" id="{8EC3B837-B353-DF15-C10A-4DD8F9D360A0}"/>
                </a:ext>
              </a:extLst>
            </p:cNvPr>
            <p:cNvSpPr/>
            <p:nvPr/>
          </p:nvSpPr>
          <p:spPr bwMode="auto">
            <a:xfrm>
              <a:off x="1147899" y="235784"/>
              <a:ext cx="663981" cy="319279"/>
            </a:xfrm>
            <a:prstGeom prst="rightArrow">
              <a:avLst>
                <a:gd name="adj1" fmla="val 99999"/>
                <a:gd name="adj2" fmla="val 40570"/>
              </a:avLst>
            </a:prstGeom>
            <a:solidFill>
              <a:srgbClr val="64CBEB">
                <a:alpha val="89804"/>
              </a:srgbClr>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20" name="Dreieck 19">
              <a:extLst>
                <a:ext uri="{FF2B5EF4-FFF2-40B4-BE49-F238E27FC236}">
                  <a16:creationId xmlns:a16="http://schemas.microsoft.com/office/drawing/2014/main" id="{F32C6034-5C20-AE85-B123-EE695A7D90AA}"/>
                </a:ext>
              </a:extLst>
            </p:cNvPr>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grpSp>
        <p:nvGrpSpPr>
          <p:cNvPr id="22" name="Gruppieren 21">
            <a:extLst>
              <a:ext uri="{FF2B5EF4-FFF2-40B4-BE49-F238E27FC236}">
                <a16:creationId xmlns:a16="http://schemas.microsoft.com/office/drawing/2014/main" id="{2A8E3110-4006-4172-9574-E9274FED4AC0}"/>
              </a:ext>
            </a:extLst>
          </p:cNvPr>
          <p:cNvGrpSpPr/>
          <p:nvPr/>
        </p:nvGrpSpPr>
        <p:grpSpPr>
          <a:xfrm rot="10800000">
            <a:off x="6133199" y="443496"/>
            <a:ext cx="670604" cy="319281"/>
            <a:chOff x="1141276" y="235784"/>
            <a:chExt cx="670604" cy="319281"/>
          </a:xfrm>
        </p:grpSpPr>
        <p:sp>
          <p:nvSpPr>
            <p:cNvPr id="23" name="Pfeil nach rechts 22">
              <a:extLst>
                <a:ext uri="{FF2B5EF4-FFF2-40B4-BE49-F238E27FC236}">
                  <a16:creationId xmlns:a16="http://schemas.microsoft.com/office/drawing/2014/main" id="{93105FE6-AC29-56C0-3DE2-61B7E31697A5}"/>
                </a:ext>
              </a:extLst>
            </p:cNvPr>
            <p:cNvSpPr/>
            <p:nvPr/>
          </p:nvSpPr>
          <p:spPr bwMode="auto">
            <a:xfrm>
              <a:off x="1147899" y="235784"/>
              <a:ext cx="663981" cy="319279"/>
            </a:xfrm>
            <a:prstGeom prst="rightArrow">
              <a:avLst>
                <a:gd name="adj1" fmla="val 99999"/>
                <a:gd name="adj2" fmla="val 40570"/>
              </a:avLst>
            </a:prstGeom>
            <a:solidFill>
              <a:srgbClr val="64CBEB">
                <a:alpha val="90000"/>
              </a:srgbClr>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24" name="Dreieck 23">
              <a:extLst>
                <a:ext uri="{FF2B5EF4-FFF2-40B4-BE49-F238E27FC236}">
                  <a16:creationId xmlns:a16="http://schemas.microsoft.com/office/drawing/2014/main" id="{B26C93EC-053E-DB8C-A1E6-F48651405AE6}"/>
                </a:ext>
              </a:extLst>
            </p:cNvPr>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grpSp>
        <p:nvGrpSpPr>
          <p:cNvPr id="25" name="Gruppieren 24">
            <a:extLst>
              <a:ext uri="{FF2B5EF4-FFF2-40B4-BE49-F238E27FC236}">
                <a16:creationId xmlns:a16="http://schemas.microsoft.com/office/drawing/2014/main" id="{A3515645-74F1-09CA-3D29-D0B87614F6D3}"/>
              </a:ext>
            </a:extLst>
          </p:cNvPr>
          <p:cNvGrpSpPr/>
          <p:nvPr/>
        </p:nvGrpSpPr>
        <p:grpSpPr>
          <a:xfrm rot="10800000">
            <a:off x="9707317" y="478964"/>
            <a:ext cx="670604" cy="319281"/>
            <a:chOff x="1141276" y="235784"/>
            <a:chExt cx="670604" cy="319281"/>
          </a:xfrm>
        </p:grpSpPr>
        <p:sp>
          <p:nvSpPr>
            <p:cNvPr id="26" name="Pfeil nach rechts 25">
              <a:extLst>
                <a:ext uri="{FF2B5EF4-FFF2-40B4-BE49-F238E27FC236}">
                  <a16:creationId xmlns:a16="http://schemas.microsoft.com/office/drawing/2014/main" id="{654A0CDF-EE7B-E94A-1658-832F5444DF1C}"/>
                </a:ext>
              </a:extLst>
            </p:cNvPr>
            <p:cNvSpPr/>
            <p:nvPr/>
          </p:nvSpPr>
          <p:spPr bwMode="auto">
            <a:xfrm>
              <a:off x="1147899" y="235784"/>
              <a:ext cx="663981" cy="319279"/>
            </a:xfrm>
            <a:prstGeom prst="rightArrow">
              <a:avLst>
                <a:gd name="adj1" fmla="val 99999"/>
                <a:gd name="adj2" fmla="val 40570"/>
              </a:avLst>
            </a:prstGeom>
            <a:solidFill>
              <a:srgbClr val="64CBEB">
                <a:alpha val="90000"/>
              </a:srgbClr>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27" name="Dreieck 26">
              <a:extLst>
                <a:ext uri="{FF2B5EF4-FFF2-40B4-BE49-F238E27FC236}">
                  <a16:creationId xmlns:a16="http://schemas.microsoft.com/office/drawing/2014/main" id="{93929165-30A6-D6C0-BB48-5EAA5775778C}"/>
                </a:ext>
              </a:extLst>
            </p:cNvPr>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61" name="Inhaltsplatzhalter 1"/>
          <p:cNvSpPr txBox="1">
            <a:spLocks noGrp="1"/>
          </p:cNvSpPr>
          <p:nvPr>
            <p:ph type="body" sz="quarter" idx="4294967295"/>
          </p:nvPr>
        </p:nvSpPr>
        <p:spPr bwMode="auto">
          <a:xfrm>
            <a:off x="295865" y="3351404"/>
            <a:ext cx="2844000" cy="2168953"/>
          </a:xfrm>
          <a:prstGeom prst="rect">
            <a:avLst/>
          </a:prstGeom>
        </p:spPr>
        <p:txBody>
          <a:bodyPr/>
          <a:lstStyle/>
          <a:p>
            <a:pPr marL="95250" indent="-95250">
              <a:spcBef>
                <a:spcPts val="400"/>
              </a:spcBef>
              <a:buSzPct val="100000"/>
              <a:buFont typeface="Arial"/>
              <a:buChar char="•"/>
              <a:defRPr sz="900">
                <a:latin typeface="Verdana"/>
                <a:ea typeface="Verdana"/>
                <a:cs typeface="Verdana"/>
              </a:defRPr>
            </a:pPr>
            <a:r>
              <a:rPr lang="de-DE" sz="900" dirty="0"/>
              <a:t>Seien Sie auf mögliche Störungen vorbereitet! (z. B. Elterninformation, griffbereite Konsequenz)</a:t>
            </a:r>
            <a:endParaRPr sz="900" dirty="0"/>
          </a:p>
          <a:p>
            <a:pPr marL="95250" indent="-95250">
              <a:spcBef>
                <a:spcPts val="400"/>
              </a:spcBef>
              <a:buSzPct val="100000"/>
              <a:buFont typeface="Arial"/>
              <a:buChar char="•"/>
              <a:defRPr sz="900">
                <a:latin typeface="Verdana"/>
                <a:ea typeface="Verdana"/>
                <a:cs typeface="Verdana"/>
              </a:defRPr>
            </a:pPr>
            <a:r>
              <a:rPr lang="de-DE" sz="900" dirty="0"/>
              <a:t>Fordern Sie die Einhaltung der Regeln strikt ein!</a:t>
            </a:r>
            <a:endParaRPr sz="900" dirty="0"/>
          </a:p>
          <a:p>
            <a:pPr marL="95250" indent="-95250">
              <a:spcBef>
                <a:spcPts val="400"/>
              </a:spcBef>
              <a:buSzPct val="100000"/>
              <a:buFont typeface="Arial"/>
              <a:buChar char="•"/>
              <a:defRPr sz="900">
                <a:latin typeface="Verdana"/>
                <a:ea typeface="Verdana"/>
                <a:cs typeface="Verdana"/>
              </a:defRPr>
            </a:pPr>
            <a:r>
              <a:rPr lang="de-DE" sz="900" dirty="0"/>
              <a:t>Nutzen Sie kollegialen Austausch aktiv!</a:t>
            </a:r>
            <a:endParaRPr sz="900" dirty="0"/>
          </a:p>
          <a:p>
            <a:pPr marL="95250" indent="-95250">
              <a:spcBef>
                <a:spcPts val="400"/>
              </a:spcBef>
              <a:buSzPct val="100000"/>
              <a:buFont typeface="Arial"/>
              <a:buChar char="•"/>
              <a:defRPr sz="900">
                <a:latin typeface="Verdana"/>
                <a:ea typeface="Verdana"/>
                <a:cs typeface="Verdana"/>
              </a:defRPr>
            </a:pPr>
            <a:r>
              <a:rPr lang="de-DE" sz="900" dirty="0"/>
              <a:t>Binden Sie bei medienpädagogischen Problemen die schulinternen Unterstützungsangebote, Erziehungsberechtigten bzw. den Ausbildungsbetrieb mit ein! </a:t>
            </a:r>
            <a:endParaRPr sz="900" dirty="0"/>
          </a:p>
        </p:txBody>
      </p:sp>
      <p:sp>
        <p:nvSpPr>
          <p:cNvPr id="562" name="Inhaltsplatzhalter 3"/>
          <p:cNvSpPr txBox="1"/>
          <p:nvPr/>
        </p:nvSpPr>
        <p:spPr bwMode="auto">
          <a:xfrm>
            <a:off x="7494820" y="930383"/>
            <a:ext cx="2890015" cy="2317091"/>
          </a:xfrm>
          <a:prstGeom prst="rect">
            <a:avLst/>
          </a:prstGeom>
          <a:ln w="12700">
            <a:miter lim="400000"/>
          </a:ln>
        </p:spPr>
        <p:txBody>
          <a:bodyPr lIns="0" tIns="0" rIns="0" bIns="0">
            <a:normAutofit/>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überprüfe ich, ob die Lernenden ihre digitalen Endgeräte wie vorgesehen nutzen?</a:t>
            </a: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lenke ich in Instruktionsphasen die Aufmerksamkeit weiterhin auf mich? </a:t>
            </a: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Plane ich im Vorfeld, wo die Geräte in den verschiedenen Unterrichtsphasen platziert werden sollen, und mit welchen Anweisungen vermittle ich das den Lernenden? </a:t>
            </a: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Welche technischen Vorkehrungen treffe ich, um Unterrichtsstörungen vorzubeugen?</a:t>
            </a:r>
          </a:p>
        </p:txBody>
      </p:sp>
      <p:sp>
        <p:nvSpPr>
          <p:cNvPr id="565" name="Inhaltsplatzhalter 3"/>
          <p:cNvSpPr txBox="1"/>
          <p:nvPr/>
        </p:nvSpPr>
        <p:spPr bwMode="auto">
          <a:xfrm>
            <a:off x="7508082" y="3351405"/>
            <a:ext cx="2876753" cy="2124005"/>
          </a:xfrm>
          <a:prstGeom prst="rect">
            <a:avLst/>
          </a:prstGeom>
          <a:ln w="12700">
            <a:miter lim="400000"/>
          </a:ln>
        </p:spPr>
        <p:txBody>
          <a:bodyPr lIns="0" tIns="0" rIns="0" bIns="0">
            <a:normAutofit/>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dirty="0"/>
              <a:t>Einigen Sie sich auf verbindliche Regeln!</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Bleiben Sie präsent. Stellen Sie sicher, dass die Lernenden ihre Aufmerksamkeit in Instruktionsphasen weg vom Gerät auf Sie richten (z. B. Gerät an den Tischrand legen)!</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t>Wechseln Sie gezielt Ihre Position im Klassenraum, so dass im Laufe einer Unterrichtsstunde alle Lernenden Ihre Nähe wahrnehmen! </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Geben Sie bestimmte Geräteeinstellungen vor und fordern Sie deren Umsetzung ein (z. B. Geräte stummschalten)!</a:t>
            </a:r>
            <a:endParaRPr dirty="0"/>
          </a:p>
        </p:txBody>
      </p:sp>
      <p:sp>
        <p:nvSpPr>
          <p:cNvPr id="566" name="Inhaltsplatzhalter 7"/>
          <p:cNvSpPr txBox="1"/>
          <p:nvPr/>
        </p:nvSpPr>
        <p:spPr bwMode="auto">
          <a:xfrm>
            <a:off x="7583164" y="6998010"/>
            <a:ext cx="1116342"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u="sng" dirty="0">
                <a:solidFill>
                  <a:schemeClr val="accent1">
                    <a:lumMod val="75000"/>
                  </a:schemeClr>
                </a:solidFill>
                <a:hlinkClick r:id="rId3" tooltip="https://mebis.bycs.de/dsdz/klassenf%C3%BChrung/111">
                  <a:extLst>
                    <a:ext uri="{A12FA001-AC4F-418D-AE19-62706E023703}">
                      <ahyp:hlinkClr xmlns:ahyp="http://schemas.microsoft.com/office/drawing/2018/hyperlinkcolor" val="tx"/>
                    </a:ext>
                  </a:extLst>
                </a:hlinkClick>
              </a:rPr>
              <a:t>https://mebis.bycs.de/dsdz/klassenf</a:t>
            </a:r>
            <a:r>
              <a:rPr lang="de-DE" u="sng" dirty="0">
                <a:solidFill>
                  <a:schemeClr val="accent1">
                    <a:lumMod val="75000"/>
                  </a:schemeClr>
                </a:solidFill>
                <a:hlinkClick r:id="rId3" tooltip="https://mebis.bycs.de/dsdz/klassenf%C3%BChrung/111">
                  <a:extLst>
                    <a:ext uri="{A12FA001-AC4F-418D-AE19-62706E023703}">
                      <ahyp:hlinkClr xmlns:ahyp="http://schemas.microsoft.com/office/drawing/2018/hyperlinkcolor" val="tx"/>
                    </a:ext>
                  </a:extLst>
                </a:hlinkClick>
              </a:rPr>
              <a:t>ue</a:t>
            </a:r>
            <a:r>
              <a:rPr u="sng" dirty="0">
                <a:solidFill>
                  <a:schemeClr val="accent1">
                    <a:lumMod val="75000"/>
                  </a:schemeClr>
                </a:solidFill>
                <a:hlinkClick r:id="rId3" tooltip="https://mebis.bycs.de/dsdz/klassenf%C3%BChrung/111">
                  <a:extLst>
                    <a:ext uri="{A12FA001-AC4F-418D-AE19-62706E023703}">
                      <ahyp:hlinkClr xmlns:ahyp="http://schemas.microsoft.com/office/drawing/2018/hyperlinkcolor" val="tx"/>
                    </a:ext>
                  </a:extLst>
                </a:hlinkClick>
              </a:rPr>
              <a:t>hrung/111</a:t>
            </a:r>
            <a:endParaRPr dirty="0">
              <a:solidFill>
                <a:schemeClr val="accent1">
                  <a:lumMod val="75000"/>
                </a:schemeClr>
              </a:solidFill>
            </a:endParaRPr>
          </a:p>
        </p:txBody>
      </p:sp>
      <p:pic>
        <p:nvPicPr>
          <p:cNvPr id="567" name="Bildplatzhalter 21" descr="Bildplatzhalter 21"/>
          <p:cNvPicPr>
            <a:picLocks noGrp="1" noChangeAspect="1"/>
          </p:cNvPicPr>
          <p:nvPr>
            <p:ph type="pic" idx="4294967295"/>
          </p:nvPr>
        </p:nvPicPr>
        <p:blipFill>
          <a:blip r:embed="rId4"/>
          <a:srcRect t="1462" b="1462"/>
          <a:stretch/>
        </p:blipFill>
        <p:spPr bwMode="auto">
          <a:xfrm>
            <a:off x="9648843" y="6542332"/>
            <a:ext cx="729597" cy="708263"/>
          </a:xfrm>
          <a:prstGeom prst="rect">
            <a:avLst/>
          </a:prstGeom>
        </p:spPr>
      </p:pic>
      <p:pic>
        <p:nvPicPr>
          <p:cNvPr id="568" name="Bildplatzhalter 19" descr="Bildplatzhalter 19"/>
          <p:cNvPicPr>
            <a:picLocks noGrp="1" noChangeAspect="1"/>
          </p:cNvPicPr>
          <p:nvPr>
            <p:ph type="pic" idx="4294967295"/>
          </p:nvPr>
        </p:nvPicPr>
        <p:blipFill>
          <a:blip r:embed="rId5"/>
          <a:srcRect t="1462" b="1462"/>
          <a:stretch/>
        </p:blipFill>
        <p:spPr bwMode="auto">
          <a:xfrm>
            <a:off x="6052282" y="6541607"/>
            <a:ext cx="731092" cy="709715"/>
          </a:xfrm>
          <a:prstGeom prst="rect">
            <a:avLst/>
          </a:prstGeom>
        </p:spPr>
      </p:pic>
      <p:sp>
        <p:nvSpPr>
          <p:cNvPr id="569" name="Inhaltsplatzhalter 8"/>
          <p:cNvSpPr txBox="1"/>
          <p:nvPr/>
        </p:nvSpPr>
        <p:spPr bwMode="auto">
          <a:xfrm>
            <a:off x="3961786" y="7010555"/>
            <a:ext cx="1077920"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u="sng" dirty="0">
                <a:solidFill>
                  <a:schemeClr val="accent1">
                    <a:lumMod val="75000"/>
                  </a:schemeClr>
                </a:solidFill>
                <a:hlinkClick r:id="rId6" tooltip="https://mebis.bycs.de/dsdz/klassenf%C3%BChrung/112">
                  <a:extLst>
                    <a:ext uri="{A12FA001-AC4F-418D-AE19-62706E023703}">
                      <ahyp:hlinkClr xmlns:ahyp="http://schemas.microsoft.com/office/drawing/2018/hyperlinkcolor" val="tx"/>
                    </a:ext>
                  </a:extLst>
                </a:hlinkClick>
              </a:rPr>
              <a:t>https://mebis.bycs.de/dsdz/klassenf</a:t>
            </a:r>
            <a:r>
              <a:rPr lang="de-DE" u="sng" dirty="0">
                <a:solidFill>
                  <a:schemeClr val="accent1">
                    <a:lumMod val="75000"/>
                  </a:schemeClr>
                </a:solidFill>
                <a:hlinkClick r:id="rId6" tooltip="https://mebis.bycs.de/dsdz/klassenf%C3%BChrung/112">
                  <a:extLst>
                    <a:ext uri="{A12FA001-AC4F-418D-AE19-62706E023703}">
                      <ahyp:hlinkClr xmlns:ahyp="http://schemas.microsoft.com/office/drawing/2018/hyperlinkcolor" val="tx"/>
                    </a:ext>
                  </a:extLst>
                </a:hlinkClick>
              </a:rPr>
              <a:t>ue</a:t>
            </a:r>
            <a:r>
              <a:rPr u="sng" dirty="0">
                <a:solidFill>
                  <a:schemeClr val="accent1">
                    <a:lumMod val="75000"/>
                  </a:schemeClr>
                </a:solidFill>
                <a:hlinkClick r:id="rId6" tooltip="https://mebis.bycs.de/dsdz/klassenf%C3%BChrung/112">
                  <a:extLst>
                    <a:ext uri="{A12FA001-AC4F-418D-AE19-62706E023703}">
                      <ahyp:hlinkClr xmlns:ahyp="http://schemas.microsoft.com/office/drawing/2018/hyperlinkcolor" val="tx"/>
                    </a:ext>
                  </a:extLst>
                </a:hlinkClick>
              </a:rPr>
              <a:t>hrung/112</a:t>
            </a:r>
            <a:endParaRPr dirty="0">
              <a:solidFill>
                <a:schemeClr val="accent1">
                  <a:lumMod val="75000"/>
                </a:schemeClr>
              </a:solidFill>
            </a:endParaRPr>
          </a:p>
        </p:txBody>
      </p:sp>
      <p:sp>
        <p:nvSpPr>
          <p:cNvPr id="570" name="AutoShape 11"/>
          <p:cNvSpPr/>
          <p:nvPr/>
        </p:nvSpPr>
        <p:spPr bwMode="auto">
          <a:xfrm flipH="1" flipV="1">
            <a:off x="325117" y="378447"/>
            <a:ext cx="2851172" cy="1"/>
          </a:xfrm>
          <a:prstGeom prst="line">
            <a:avLst/>
          </a:prstGeom>
          <a:ln w="38100" cap="rnd">
            <a:solidFill>
              <a:srgbClr val="D3D3DD"/>
            </a:solidFill>
            <a:prstDash val="sysDot"/>
          </a:ln>
        </p:spPr>
        <p:txBody>
          <a:bodyPr lIns="45719" rIns="45719"/>
          <a:lstStyle/>
          <a:p>
            <a:pPr>
              <a:defRPr/>
            </a:pPr>
            <a:endParaRPr/>
          </a:p>
        </p:txBody>
      </p:sp>
      <p:sp>
        <p:nvSpPr>
          <p:cNvPr id="573" name="Inhaltsplatzhalter 1"/>
          <p:cNvSpPr txBox="1"/>
          <p:nvPr/>
        </p:nvSpPr>
        <p:spPr bwMode="auto">
          <a:xfrm>
            <a:off x="294836" y="930383"/>
            <a:ext cx="2844000" cy="2053853"/>
          </a:xfrm>
          <a:prstGeom prst="rect">
            <a:avLst/>
          </a:prstGeom>
          <a:ln w="12700">
            <a:miter lim="400000"/>
          </a:ln>
        </p:spPr>
        <p:txBody>
          <a:bodyPr lIns="0" tIns="0" rIns="0" bIns="0">
            <a:normAutofit/>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dirty="0"/>
              <a:t>Mit welchen Formen von Störungen rechne ich im Unterricht und wie gehe ich gezielt damit um?</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Welche Konsequenzen folgen auf Störungen und wie setze ich diese um?</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Wie viel Unterrichtszeit räume ich ein, um mit den Lernenden über ein Fehlverhalten zu sprechen?</a:t>
            </a:r>
            <a:endParaRPr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An wen wende ich mich, wenn ich bei der Entscheidung über geeignete Reaktionen auf Fehlverhalten unsicher bin?</a:t>
            </a:r>
            <a:endParaRPr dirty="0"/>
          </a:p>
        </p:txBody>
      </p:sp>
      <p:sp>
        <p:nvSpPr>
          <p:cNvPr id="574" name="Reflexionsfragen"/>
          <p:cNvSpPr txBox="1"/>
          <p:nvPr/>
        </p:nvSpPr>
        <p:spPr bwMode="auto">
          <a:xfrm>
            <a:off x="530552" y="657174"/>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Reflexionsfragen</a:t>
            </a:r>
          </a:p>
        </p:txBody>
      </p:sp>
      <p:sp>
        <p:nvSpPr>
          <p:cNvPr id="576" name="Impulse"/>
          <p:cNvSpPr txBox="1"/>
          <p:nvPr/>
        </p:nvSpPr>
        <p:spPr bwMode="auto">
          <a:xfrm>
            <a:off x="539723" y="3046250"/>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dirty="0"/>
              <a:t>Impulse</a:t>
            </a:r>
          </a:p>
        </p:txBody>
      </p:sp>
      <p:sp>
        <p:nvSpPr>
          <p:cNvPr id="578" name="AutoShape 11"/>
          <p:cNvSpPr/>
          <p:nvPr/>
        </p:nvSpPr>
        <p:spPr bwMode="auto">
          <a:xfrm flipH="1">
            <a:off x="246865" y="5515740"/>
            <a:ext cx="2851172" cy="1"/>
          </a:xfrm>
          <a:prstGeom prst="line">
            <a:avLst/>
          </a:prstGeom>
          <a:ln w="38100" cap="rnd">
            <a:solidFill>
              <a:srgbClr val="D3D3DD"/>
            </a:solidFill>
            <a:prstDash val="sysDot"/>
          </a:ln>
        </p:spPr>
        <p:txBody>
          <a:bodyPr lIns="45719" rIns="45719"/>
          <a:lstStyle/>
          <a:p>
            <a:pPr>
              <a:defRPr/>
            </a:pPr>
            <a:endParaRPr/>
          </a:p>
        </p:txBody>
      </p:sp>
      <p:sp>
        <p:nvSpPr>
          <p:cNvPr id="579" name="Textfeld 59"/>
          <p:cNvSpPr txBox="1"/>
          <p:nvPr/>
        </p:nvSpPr>
        <p:spPr bwMode="auto">
          <a:xfrm>
            <a:off x="316772" y="5625016"/>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rPr lang="de-DE" noProof="0" dirty="0"/>
              <a:t>Platz für Ihre Notizen:</a:t>
            </a:r>
          </a:p>
        </p:txBody>
      </p:sp>
      <p:sp>
        <p:nvSpPr>
          <p:cNvPr id="580" name="Gerade Verbindung 13"/>
          <p:cNvSpPr/>
          <p:nvPr/>
        </p:nvSpPr>
        <p:spPr bwMode="auto">
          <a:xfrm>
            <a:off x="280577" y="6032460"/>
            <a:ext cx="2844801" cy="1"/>
          </a:xfrm>
          <a:prstGeom prst="line">
            <a:avLst/>
          </a:prstGeom>
          <a:ln w="7620">
            <a:solidFill>
              <a:srgbClr val="AABAC5"/>
            </a:solidFill>
            <a:miter/>
          </a:ln>
        </p:spPr>
        <p:txBody>
          <a:bodyPr lIns="45719" rIns="45719"/>
          <a:lstStyle/>
          <a:p>
            <a:pPr>
              <a:defRPr/>
            </a:pPr>
            <a:endParaRPr/>
          </a:p>
        </p:txBody>
      </p:sp>
      <p:sp>
        <p:nvSpPr>
          <p:cNvPr id="581" name="Gerade Verbindung 55"/>
          <p:cNvSpPr/>
          <p:nvPr/>
        </p:nvSpPr>
        <p:spPr bwMode="auto">
          <a:xfrm>
            <a:off x="286545" y="6339525"/>
            <a:ext cx="2832865" cy="1"/>
          </a:xfrm>
          <a:prstGeom prst="line">
            <a:avLst/>
          </a:prstGeom>
          <a:ln w="7620">
            <a:solidFill>
              <a:srgbClr val="AABAC5"/>
            </a:solidFill>
            <a:miter/>
          </a:ln>
        </p:spPr>
        <p:txBody>
          <a:bodyPr lIns="45719" rIns="45719"/>
          <a:lstStyle/>
          <a:p>
            <a:pPr>
              <a:defRPr/>
            </a:pPr>
            <a:endParaRPr/>
          </a:p>
        </p:txBody>
      </p:sp>
      <p:sp>
        <p:nvSpPr>
          <p:cNvPr id="582" name="Inhaltsplatzhalter 8"/>
          <p:cNvSpPr txBox="1"/>
          <p:nvPr/>
        </p:nvSpPr>
        <p:spPr bwMode="auto">
          <a:xfrm>
            <a:off x="367608" y="6959755"/>
            <a:ext cx="1073544"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u="sng" dirty="0">
                <a:solidFill>
                  <a:schemeClr val="accent1">
                    <a:lumMod val="75000"/>
                  </a:schemeClr>
                </a:solidFill>
                <a:hlinkClick r:id="rId7" tooltip="https://mebis.bycs.de/dsdz/klassenf%C3%BChrung/113">
                  <a:extLst>
                    <a:ext uri="{A12FA001-AC4F-418D-AE19-62706E023703}">
                      <ahyp:hlinkClr xmlns:ahyp="http://schemas.microsoft.com/office/drawing/2018/hyperlinkcolor" val="tx"/>
                    </a:ext>
                  </a:extLst>
                </a:hlinkClick>
              </a:rPr>
              <a:t>https://mebis.bycs.de/dsdz/klassenf</a:t>
            </a:r>
            <a:r>
              <a:rPr lang="de-DE" u="sng" dirty="0">
                <a:solidFill>
                  <a:schemeClr val="accent1">
                    <a:lumMod val="75000"/>
                  </a:schemeClr>
                </a:solidFill>
                <a:hlinkClick r:id="rId7" tooltip="https://mebis.bycs.de/dsdz/klassenf%C3%BChrung/113">
                  <a:extLst>
                    <a:ext uri="{A12FA001-AC4F-418D-AE19-62706E023703}">
                      <ahyp:hlinkClr xmlns:ahyp="http://schemas.microsoft.com/office/drawing/2018/hyperlinkcolor" val="tx"/>
                    </a:ext>
                  </a:extLst>
                </a:hlinkClick>
              </a:rPr>
              <a:t>ue</a:t>
            </a:r>
            <a:r>
              <a:rPr u="sng" dirty="0">
                <a:solidFill>
                  <a:schemeClr val="accent1">
                    <a:lumMod val="75000"/>
                  </a:schemeClr>
                </a:solidFill>
                <a:hlinkClick r:id="rId7" tooltip="https://mebis.bycs.de/dsdz/klassenf%C3%BChrung/113">
                  <a:extLst>
                    <a:ext uri="{A12FA001-AC4F-418D-AE19-62706E023703}">
                      <ahyp:hlinkClr xmlns:ahyp="http://schemas.microsoft.com/office/drawing/2018/hyperlinkcolor" val="tx"/>
                    </a:ext>
                  </a:extLst>
                </a:hlinkClick>
              </a:rPr>
              <a:t>hrung/113</a:t>
            </a:r>
            <a:endParaRPr dirty="0">
              <a:solidFill>
                <a:schemeClr val="accent1">
                  <a:lumMod val="75000"/>
                </a:schemeClr>
              </a:solidFill>
            </a:endParaRPr>
          </a:p>
        </p:txBody>
      </p:sp>
      <p:sp>
        <p:nvSpPr>
          <p:cNvPr id="584" name="Mehr zu diesen Themen im mebis Magazin"/>
          <p:cNvSpPr txBox="1"/>
          <p:nvPr/>
        </p:nvSpPr>
        <p:spPr bwMode="auto">
          <a:xfrm>
            <a:off x="272613" y="6504708"/>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noProof="0" dirty="0"/>
              <a:t>Mehr zu diesen Themen im mebis Magazin</a:t>
            </a:r>
          </a:p>
        </p:txBody>
      </p:sp>
      <p:sp>
        <p:nvSpPr>
          <p:cNvPr id="585" name="AutoShape 11"/>
          <p:cNvSpPr/>
          <p:nvPr/>
        </p:nvSpPr>
        <p:spPr bwMode="auto">
          <a:xfrm flipH="1">
            <a:off x="266879" y="7360774"/>
            <a:ext cx="2851172" cy="1"/>
          </a:xfrm>
          <a:prstGeom prst="line">
            <a:avLst/>
          </a:prstGeom>
          <a:ln w="38100" cap="rnd">
            <a:solidFill>
              <a:srgbClr val="D3D3DD"/>
            </a:solidFill>
            <a:prstDash val="sysDot"/>
          </a:ln>
        </p:spPr>
        <p:txBody>
          <a:bodyPr lIns="45719" rIns="45719"/>
          <a:lstStyle/>
          <a:p>
            <a:pPr>
              <a:defRPr/>
            </a:pPr>
            <a:endParaRPr/>
          </a:p>
        </p:txBody>
      </p:sp>
      <p:sp>
        <p:nvSpPr>
          <p:cNvPr id="586" name="AutoShape 11"/>
          <p:cNvSpPr/>
          <p:nvPr/>
        </p:nvSpPr>
        <p:spPr bwMode="auto">
          <a:xfrm flipH="1" flipV="1">
            <a:off x="4068863" y="382818"/>
            <a:ext cx="2711993" cy="1"/>
          </a:xfrm>
          <a:prstGeom prst="line">
            <a:avLst/>
          </a:prstGeom>
          <a:ln w="38100" cap="rnd">
            <a:solidFill>
              <a:srgbClr val="D3D3DD"/>
            </a:solidFill>
            <a:prstDash val="sysDot"/>
          </a:ln>
        </p:spPr>
        <p:txBody>
          <a:bodyPr lIns="45719" rIns="45719"/>
          <a:lstStyle/>
          <a:p>
            <a:pPr>
              <a:defRPr/>
            </a:pPr>
            <a:endParaRPr/>
          </a:p>
        </p:txBody>
      </p:sp>
      <p:sp>
        <p:nvSpPr>
          <p:cNvPr id="589" name="AutoShape 11"/>
          <p:cNvSpPr/>
          <p:nvPr/>
        </p:nvSpPr>
        <p:spPr bwMode="auto">
          <a:xfrm flipH="1">
            <a:off x="3892650" y="5515740"/>
            <a:ext cx="2851172" cy="1"/>
          </a:xfrm>
          <a:prstGeom prst="line">
            <a:avLst/>
          </a:prstGeom>
          <a:ln w="38100" cap="rnd">
            <a:solidFill>
              <a:srgbClr val="D3D3DD"/>
            </a:solidFill>
            <a:prstDash val="sysDot"/>
          </a:ln>
        </p:spPr>
        <p:txBody>
          <a:bodyPr lIns="45719" rIns="45719"/>
          <a:lstStyle/>
          <a:p>
            <a:pPr>
              <a:defRPr/>
            </a:pPr>
            <a:endParaRPr/>
          </a:p>
        </p:txBody>
      </p:sp>
      <p:sp>
        <p:nvSpPr>
          <p:cNvPr id="590" name="Textfeld 59"/>
          <p:cNvSpPr txBox="1"/>
          <p:nvPr/>
        </p:nvSpPr>
        <p:spPr bwMode="auto">
          <a:xfrm>
            <a:off x="3883719" y="5625016"/>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t>Platz für Ihre Notizen:</a:t>
            </a:r>
          </a:p>
        </p:txBody>
      </p:sp>
      <p:sp>
        <p:nvSpPr>
          <p:cNvPr id="591" name="Gerade Verbindung 13"/>
          <p:cNvSpPr/>
          <p:nvPr/>
        </p:nvSpPr>
        <p:spPr bwMode="auto">
          <a:xfrm>
            <a:off x="3881206" y="6023183"/>
            <a:ext cx="2844801" cy="1"/>
          </a:xfrm>
          <a:prstGeom prst="line">
            <a:avLst/>
          </a:prstGeom>
          <a:ln w="7620">
            <a:solidFill>
              <a:srgbClr val="AABAC5"/>
            </a:solidFill>
            <a:miter/>
          </a:ln>
        </p:spPr>
        <p:txBody>
          <a:bodyPr lIns="45719" rIns="45719"/>
          <a:lstStyle/>
          <a:p>
            <a:pPr>
              <a:defRPr/>
            </a:pPr>
            <a:endParaRPr/>
          </a:p>
        </p:txBody>
      </p:sp>
      <p:sp>
        <p:nvSpPr>
          <p:cNvPr id="592" name="Gerade Verbindung 55"/>
          <p:cNvSpPr/>
          <p:nvPr/>
        </p:nvSpPr>
        <p:spPr bwMode="auto">
          <a:xfrm>
            <a:off x="3887175" y="6330248"/>
            <a:ext cx="2832864" cy="1"/>
          </a:xfrm>
          <a:prstGeom prst="line">
            <a:avLst/>
          </a:prstGeom>
          <a:ln w="7620">
            <a:solidFill>
              <a:srgbClr val="AABAC5"/>
            </a:solidFill>
            <a:miter/>
          </a:ln>
        </p:spPr>
        <p:txBody>
          <a:bodyPr lIns="45719" rIns="45719"/>
          <a:lstStyle/>
          <a:p>
            <a:pPr>
              <a:defRPr/>
            </a:pPr>
            <a:endParaRPr/>
          </a:p>
        </p:txBody>
      </p:sp>
      <p:sp>
        <p:nvSpPr>
          <p:cNvPr id="593" name="Mehr zu diesen Themen im mebis Magazin"/>
          <p:cNvSpPr txBox="1"/>
          <p:nvPr/>
        </p:nvSpPr>
        <p:spPr bwMode="auto">
          <a:xfrm>
            <a:off x="3847494" y="6504708"/>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noProof="0" dirty="0"/>
              <a:t>Mehr zu diesen Themen im mebis Magazin</a:t>
            </a:r>
          </a:p>
        </p:txBody>
      </p:sp>
      <p:sp>
        <p:nvSpPr>
          <p:cNvPr id="594" name="AutoShape 11"/>
          <p:cNvSpPr/>
          <p:nvPr/>
        </p:nvSpPr>
        <p:spPr bwMode="auto">
          <a:xfrm flipH="1">
            <a:off x="3867508" y="7351497"/>
            <a:ext cx="2851172" cy="1"/>
          </a:xfrm>
          <a:prstGeom prst="line">
            <a:avLst/>
          </a:prstGeom>
          <a:ln w="38100" cap="rnd">
            <a:solidFill>
              <a:srgbClr val="D3D3DD"/>
            </a:solidFill>
            <a:prstDash val="sysDot"/>
          </a:ln>
        </p:spPr>
        <p:txBody>
          <a:bodyPr lIns="45719" rIns="45719"/>
          <a:lstStyle/>
          <a:p>
            <a:pPr>
              <a:defRPr/>
            </a:pPr>
            <a:endParaRPr/>
          </a:p>
        </p:txBody>
      </p:sp>
      <p:sp>
        <p:nvSpPr>
          <p:cNvPr id="595" name="Inhaltsplatzhalter 2"/>
          <p:cNvSpPr txBox="1"/>
          <p:nvPr/>
        </p:nvSpPr>
        <p:spPr bwMode="auto">
          <a:xfrm>
            <a:off x="3902113" y="3317242"/>
            <a:ext cx="2844001" cy="2124006"/>
          </a:xfrm>
          <a:prstGeom prst="rect">
            <a:avLst/>
          </a:prstGeom>
          <a:ln w="12700">
            <a:miter lim="400000"/>
          </a:ln>
        </p:spPr>
        <p:txBody>
          <a:bodyPr lIns="0" tIns="0" rIns="0" bIns="0">
            <a:normAutofit/>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dirty="0"/>
              <a:t>Machen Sie Ihre Erwartungen an die Klasse deutlich!</a:t>
            </a:r>
            <a:endParaRPr lang="de-DE" sz="800"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Behalten Sie gewohnte Abläufe bei und entwickeln Sie gemeinsam mit den Lernenden neue Rituale für die geänderte Unterrichtssituation!</a:t>
            </a:r>
            <a:endParaRPr lang="de-DE" sz="800"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Seien Sie Vorbild für einen reflektierten Umgang mit Medien!</a:t>
            </a:r>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Legen Sie Zeiten fest, zu denen Sie erreichbar sind!</a:t>
            </a:r>
            <a:endParaRPr lang="de-DE" sz="800" dirty="0"/>
          </a:p>
          <a:p>
            <a:pPr marL="95250" indent="-95250" defTabSz="801929">
              <a:lnSpc>
                <a:spcPct val="120000"/>
              </a:lnSpc>
              <a:spcBef>
                <a:spcPts val="400"/>
              </a:spcBef>
              <a:buSzPct val="100000"/>
              <a:buFont typeface="Arial"/>
              <a:buChar char="•"/>
              <a:defRPr sz="900">
                <a:latin typeface="Verdana"/>
                <a:ea typeface="Verdana"/>
                <a:cs typeface="Verdana"/>
              </a:defRPr>
            </a:pPr>
            <a:r>
              <a:rPr lang="de-DE" dirty="0"/>
              <a:t>Regeln Sie die Form der Kommunikation! </a:t>
            </a:r>
            <a:endParaRPr dirty="0"/>
          </a:p>
        </p:txBody>
      </p:sp>
      <p:sp>
        <p:nvSpPr>
          <p:cNvPr id="596" name="Impulse"/>
          <p:cNvSpPr txBox="1"/>
          <p:nvPr/>
        </p:nvSpPr>
        <p:spPr bwMode="auto">
          <a:xfrm>
            <a:off x="4135144" y="3046250"/>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t>Impulse</a:t>
            </a:r>
          </a:p>
        </p:txBody>
      </p:sp>
      <p:sp>
        <p:nvSpPr>
          <p:cNvPr id="598" name="Inhaltsplatzhalter 2"/>
          <p:cNvSpPr txBox="1"/>
          <p:nvPr/>
        </p:nvSpPr>
        <p:spPr bwMode="auto">
          <a:xfrm>
            <a:off x="3907745" y="943569"/>
            <a:ext cx="2844000" cy="1843470"/>
          </a:xfrm>
          <a:prstGeom prst="rect">
            <a:avLst/>
          </a:prstGeom>
          <a:ln w="12700">
            <a:miter lim="400000"/>
          </a:ln>
        </p:spPr>
        <p:txBody>
          <a:bodyPr lIns="0" tIns="0" rIns="0" bIns="0">
            <a:normAutofit/>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führe ich Regeln und Rituale ein und etabliere diese dauerhaft?</a:t>
            </a:r>
            <a:endParaRPr sz="900" dirty="0">
              <a:latin typeface="Verdana"/>
              <a:ea typeface="Verdana"/>
              <a:cs typeface="Verdana"/>
            </a:endParaRP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sorge ich dafür, dass allen Lernenden klar ist, was ich konkret von ihnen erwarte?</a:t>
            </a: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und wann erreichen mich die Lernenden und umgekehrt?</a:t>
            </a: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Welche Erwartungen habe ich an die Form der Kommunikation?</a:t>
            </a:r>
            <a:endParaRPr sz="900" dirty="0">
              <a:latin typeface="Verdana"/>
              <a:ea typeface="Verdana"/>
              <a:cs typeface="Verdana"/>
            </a:endParaRPr>
          </a:p>
        </p:txBody>
      </p:sp>
      <p:sp>
        <p:nvSpPr>
          <p:cNvPr id="599" name="Reflexionsfragen"/>
          <p:cNvSpPr txBox="1"/>
          <p:nvPr/>
        </p:nvSpPr>
        <p:spPr bwMode="auto">
          <a:xfrm>
            <a:off x="4072513" y="657174"/>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Reflexionsfragen</a:t>
            </a:r>
          </a:p>
        </p:txBody>
      </p:sp>
      <p:sp>
        <p:nvSpPr>
          <p:cNvPr id="601" name="AutoShape 11"/>
          <p:cNvSpPr/>
          <p:nvPr/>
        </p:nvSpPr>
        <p:spPr bwMode="auto">
          <a:xfrm flipH="1" flipV="1">
            <a:off x="7656966" y="378447"/>
            <a:ext cx="2711993" cy="1"/>
          </a:xfrm>
          <a:prstGeom prst="line">
            <a:avLst/>
          </a:prstGeom>
          <a:ln w="38100" cap="rnd">
            <a:solidFill>
              <a:srgbClr val="D3D3DD"/>
            </a:solidFill>
            <a:prstDash val="sysDot"/>
          </a:ln>
        </p:spPr>
        <p:txBody>
          <a:bodyPr lIns="45719" rIns="45719"/>
          <a:lstStyle/>
          <a:p>
            <a:pPr>
              <a:defRPr/>
            </a:pPr>
            <a:endParaRPr/>
          </a:p>
        </p:txBody>
      </p:sp>
      <p:sp>
        <p:nvSpPr>
          <p:cNvPr id="604" name="AutoShape 11"/>
          <p:cNvSpPr/>
          <p:nvPr/>
        </p:nvSpPr>
        <p:spPr bwMode="auto">
          <a:xfrm flipH="1">
            <a:off x="7490446" y="5515740"/>
            <a:ext cx="2851172" cy="1"/>
          </a:xfrm>
          <a:prstGeom prst="line">
            <a:avLst/>
          </a:prstGeom>
          <a:ln w="38100" cap="rnd">
            <a:solidFill>
              <a:srgbClr val="D3D3DD"/>
            </a:solidFill>
            <a:prstDash val="sysDot"/>
          </a:ln>
        </p:spPr>
        <p:txBody>
          <a:bodyPr lIns="45719" rIns="45719"/>
          <a:lstStyle/>
          <a:p>
            <a:pPr>
              <a:defRPr/>
            </a:pPr>
            <a:endParaRPr/>
          </a:p>
        </p:txBody>
      </p:sp>
      <p:sp>
        <p:nvSpPr>
          <p:cNvPr id="605" name="Textfeld 59"/>
          <p:cNvSpPr txBox="1"/>
          <p:nvPr/>
        </p:nvSpPr>
        <p:spPr bwMode="auto">
          <a:xfrm>
            <a:off x="7504093" y="5625016"/>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t>Platz für Ihre Notizen:</a:t>
            </a:r>
          </a:p>
        </p:txBody>
      </p:sp>
      <p:sp>
        <p:nvSpPr>
          <p:cNvPr id="606" name="Gerade Verbindung 13"/>
          <p:cNvSpPr/>
          <p:nvPr/>
        </p:nvSpPr>
        <p:spPr bwMode="auto">
          <a:xfrm>
            <a:off x="7501580" y="6018565"/>
            <a:ext cx="2844801" cy="1"/>
          </a:xfrm>
          <a:prstGeom prst="line">
            <a:avLst/>
          </a:prstGeom>
          <a:ln w="7620">
            <a:solidFill>
              <a:srgbClr val="AABAC5"/>
            </a:solidFill>
            <a:miter/>
          </a:ln>
        </p:spPr>
        <p:txBody>
          <a:bodyPr lIns="45719" rIns="45719"/>
          <a:lstStyle/>
          <a:p>
            <a:pPr>
              <a:defRPr/>
            </a:pPr>
            <a:endParaRPr/>
          </a:p>
        </p:txBody>
      </p:sp>
      <p:sp>
        <p:nvSpPr>
          <p:cNvPr id="607" name="Gerade Verbindung 55"/>
          <p:cNvSpPr/>
          <p:nvPr/>
        </p:nvSpPr>
        <p:spPr bwMode="auto">
          <a:xfrm>
            <a:off x="7507549" y="6325630"/>
            <a:ext cx="2832865" cy="1"/>
          </a:xfrm>
          <a:prstGeom prst="line">
            <a:avLst/>
          </a:prstGeom>
          <a:ln w="7620">
            <a:solidFill>
              <a:srgbClr val="AABAC5"/>
            </a:solidFill>
            <a:miter/>
          </a:ln>
        </p:spPr>
        <p:txBody>
          <a:bodyPr lIns="45719" rIns="45719"/>
          <a:lstStyle/>
          <a:p>
            <a:pPr>
              <a:defRPr/>
            </a:pPr>
            <a:endParaRPr/>
          </a:p>
        </p:txBody>
      </p:sp>
      <p:sp>
        <p:nvSpPr>
          <p:cNvPr id="608" name="Mehr zu diesen Themen im mebis Magazin"/>
          <p:cNvSpPr txBox="1"/>
          <p:nvPr/>
        </p:nvSpPr>
        <p:spPr bwMode="auto">
          <a:xfrm>
            <a:off x="7468729" y="6490814"/>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noProof="0" dirty="0"/>
              <a:t>Mehr zu diesen Themen im mebis Magazin</a:t>
            </a:r>
          </a:p>
        </p:txBody>
      </p:sp>
      <p:sp>
        <p:nvSpPr>
          <p:cNvPr id="609" name="AutoShape 11"/>
          <p:cNvSpPr/>
          <p:nvPr/>
        </p:nvSpPr>
        <p:spPr bwMode="auto">
          <a:xfrm flipH="1">
            <a:off x="7487882" y="7346880"/>
            <a:ext cx="2851172" cy="1"/>
          </a:xfrm>
          <a:prstGeom prst="line">
            <a:avLst/>
          </a:prstGeom>
          <a:ln w="38100" cap="rnd">
            <a:solidFill>
              <a:srgbClr val="D3D3DD"/>
            </a:solidFill>
            <a:prstDash val="sysDot"/>
          </a:ln>
        </p:spPr>
        <p:txBody>
          <a:bodyPr lIns="45719" rIns="45719"/>
          <a:lstStyle/>
          <a:p>
            <a:pPr>
              <a:defRPr/>
            </a:pPr>
            <a:endParaRPr/>
          </a:p>
        </p:txBody>
      </p:sp>
      <p:sp>
        <p:nvSpPr>
          <p:cNvPr id="610" name="Impulse"/>
          <p:cNvSpPr txBox="1"/>
          <p:nvPr/>
        </p:nvSpPr>
        <p:spPr bwMode="auto">
          <a:xfrm>
            <a:off x="7739736" y="3046250"/>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t>Impulse</a:t>
            </a:r>
          </a:p>
        </p:txBody>
      </p:sp>
      <p:sp>
        <p:nvSpPr>
          <p:cNvPr id="612" name="Reflexionsfragen"/>
          <p:cNvSpPr txBox="1"/>
          <p:nvPr/>
        </p:nvSpPr>
        <p:spPr bwMode="auto">
          <a:xfrm>
            <a:off x="7739736" y="657174"/>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Reflexionsfragen</a:t>
            </a:r>
          </a:p>
        </p:txBody>
      </p:sp>
      <p:pic>
        <p:nvPicPr>
          <p:cNvPr id="2" name="Bildplatzhalter 19" descr="Bildplatzhalter 19"/>
          <p:cNvPicPr>
            <a:picLocks noChangeAspect="1"/>
          </p:cNvPicPr>
          <p:nvPr/>
        </p:nvPicPr>
        <p:blipFill>
          <a:blip r:embed="rId5"/>
          <a:srcRect t="1462" b="1462"/>
          <a:stretch/>
        </p:blipFill>
        <p:spPr bwMode="auto">
          <a:xfrm>
            <a:off x="2453728" y="6525298"/>
            <a:ext cx="731092" cy="709715"/>
          </a:xfrm>
          <a:prstGeom prst="rect">
            <a:avLst/>
          </a:prstGeom>
          <a:ln w="12700">
            <a:miter lim="400000"/>
          </a:ln>
        </p:spPr>
      </p:pic>
      <p:sp>
        <p:nvSpPr>
          <p:cNvPr id="9" name="Freeform 22"/>
          <p:cNvSpPr/>
          <p:nvPr/>
        </p:nvSpPr>
        <p:spPr bwMode="auto">
          <a:xfrm>
            <a:off x="3843787" y="3086346"/>
            <a:ext cx="131596" cy="131596"/>
          </a:xfrm>
          <a:prstGeom prst="ellipse">
            <a:avLst/>
          </a:prstGeom>
          <a:solidFill>
            <a:srgbClr val="FAFAFF"/>
          </a:solidFill>
          <a:ln w="76200" cap="sq">
            <a:solidFill>
              <a:srgbClr val="64CBEB"/>
            </a:solidFill>
            <a:miter/>
          </a:ln>
        </p:spPr>
        <p:txBody>
          <a:bodyPr lIns="45719" rIns="45719"/>
          <a:lstStyle/>
          <a:p>
            <a:pPr>
              <a:defRPr/>
            </a:pPr>
            <a:endParaRPr/>
          </a:p>
        </p:txBody>
      </p:sp>
      <p:sp>
        <p:nvSpPr>
          <p:cNvPr id="10" name="Freeform 22"/>
          <p:cNvSpPr/>
          <p:nvPr/>
        </p:nvSpPr>
        <p:spPr bwMode="auto">
          <a:xfrm>
            <a:off x="233427" y="697858"/>
            <a:ext cx="131596" cy="131596"/>
          </a:xfrm>
          <a:prstGeom prst="ellipse">
            <a:avLst/>
          </a:prstGeom>
          <a:solidFill>
            <a:srgbClr val="FAFAFF"/>
          </a:solidFill>
          <a:ln w="76200" cap="sq">
            <a:solidFill>
              <a:srgbClr val="64CBEB"/>
            </a:solidFill>
            <a:miter/>
          </a:ln>
        </p:spPr>
        <p:txBody>
          <a:bodyPr lIns="45719" rIns="45719"/>
          <a:lstStyle/>
          <a:p>
            <a:pPr>
              <a:defRPr/>
            </a:pPr>
            <a:endParaRPr/>
          </a:p>
        </p:txBody>
      </p:sp>
      <p:sp>
        <p:nvSpPr>
          <p:cNvPr id="15" name="Freeform 22"/>
          <p:cNvSpPr/>
          <p:nvPr/>
        </p:nvSpPr>
        <p:spPr bwMode="auto">
          <a:xfrm>
            <a:off x="3847642" y="697858"/>
            <a:ext cx="131596" cy="131596"/>
          </a:xfrm>
          <a:prstGeom prst="ellipse">
            <a:avLst/>
          </a:prstGeom>
          <a:solidFill>
            <a:srgbClr val="FAFAFF"/>
          </a:solidFill>
          <a:ln w="76200" cap="sq">
            <a:solidFill>
              <a:srgbClr val="64CBEB"/>
            </a:solidFill>
            <a:miter/>
          </a:ln>
        </p:spPr>
        <p:txBody>
          <a:bodyPr lIns="45719" rIns="45719"/>
          <a:lstStyle/>
          <a:p>
            <a:pPr>
              <a:defRPr/>
            </a:pPr>
            <a:endParaRPr/>
          </a:p>
        </p:txBody>
      </p:sp>
      <p:sp>
        <p:nvSpPr>
          <p:cNvPr id="16" name="Freeform 22"/>
          <p:cNvSpPr/>
          <p:nvPr/>
        </p:nvSpPr>
        <p:spPr bwMode="auto">
          <a:xfrm>
            <a:off x="240288" y="3086346"/>
            <a:ext cx="131596" cy="131596"/>
          </a:xfrm>
          <a:prstGeom prst="ellipse">
            <a:avLst/>
          </a:prstGeom>
          <a:solidFill>
            <a:srgbClr val="FAFAFF"/>
          </a:solidFill>
          <a:ln w="76200" cap="sq">
            <a:solidFill>
              <a:srgbClr val="64CBEB"/>
            </a:solidFill>
            <a:miter/>
          </a:ln>
        </p:spPr>
        <p:txBody>
          <a:bodyPr lIns="45719" rIns="45719"/>
          <a:lstStyle/>
          <a:p>
            <a:pPr>
              <a:defRPr/>
            </a:pPr>
            <a:endParaRPr/>
          </a:p>
        </p:txBody>
      </p:sp>
      <p:sp>
        <p:nvSpPr>
          <p:cNvPr id="17" name="Freeform 25"/>
          <p:cNvSpPr/>
          <p:nvPr/>
        </p:nvSpPr>
        <p:spPr bwMode="auto">
          <a:xfrm>
            <a:off x="7441892" y="3086346"/>
            <a:ext cx="136240" cy="136240"/>
          </a:xfrm>
          <a:prstGeom prst="ellipse">
            <a:avLst/>
          </a:prstGeom>
          <a:solidFill>
            <a:srgbClr val="FAFAFF"/>
          </a:solidFill>
          <a:ln w="76200" cap="sq">
            <a:solidFill>
              <a:srgbClr val="64CBEB"/>
            </a:solidFill>
            <a:miter/>
          </a:ln>
        </p:spPr>
        <p:txBody>
          <a:bodyPr lIns="45719" rIns="45719"/>
          <a:lstStyle/>
          <a:p>
            <a:pPr>
              <a:defRPr/>
            </a:pPr>
            <a:endParaRPr/>
          </a:p>
        </p:txBody>
      </p:sp>
      <p:sp>
        <p:nvSpPr>
          <p:cNvPr id="18" name="Freeform 25"/>
          <p:cNvSpPr/>
          <p:nvPr/>
        </p:nvSpPr>
        <p:spPr bwMode="auto">
          <a:xfrm>
            <a:off x="7431156" y="697858"/>
            <a:ext cx="136240" cy="136240"/>
          </a:xfrm>
          <a:prstGeom prst="ellipse">
            <a:avLst/>
          </a:prstGeom>
          <a:solidFill>
            <a:srgbClr val="FAFAFF"/>
          </a:solidFill>
          <a:ln w="76200" cap="sq">
            <a:solidFill>
              <a:srgbClr val="64CBEB"/>
            </a:solidFill>
            <a:miter/>
          </a:ln>
        </p:spPr>
        <p:txBody>
          <a:bodyPr lIns="45719" rIns="45719"/>
          <a:lstStyle/>
          <a:p>
            <a:pPr>
              <a:defRPr/>
            </a:pPr>
            <a:endParaRPr/>
          </a:p>
        </p:txBody>
      </p:sp>
      <p:grpSp>
        <p:nvGrpSpPr>
          <p:cNvPr id="7" name="Gruppieren 6">
            <a:extLst>
              <a:ext uri="{FF2B5EF4-FFF2-40B4-BE49-F238E27FC236}">
                <a16:creationId xmlns:a16="http://schemas.microsoft.com/office/drawing/2014/main" id="{F2307B7F-3CF3-D128-2936-93B2D6736641}"/>
              </a:ext>
            </a:extLst>
          </p:cNvPr>
          <p:cNvGrpSpPr/>
          <p:nvPr/>
        </p:nvGrpSpPr>
        <p:grpSpPr>
          <a:xfrm>
            <a:off x="192348" y="177016"/>
            <a:ext cx="676407" cy="372736"/>
            <a:chOff x="1135473" y="212097"/>
            <a:chExt cx="676407" cy="372736"/>
          </a:xfrm>
        </p:grpSpPr>
        <p:sp>
          <p:nvSpPr>
            <p:cNvPr id="3" name="Pfeil nach rechts 2">
              <a:extLst>
                <a:ext uri="{FF2B5EF4-FFF2-40B4-BE49-F238E27FC236}">
                  <a16:creationId xmlns:a16="http://schemas.microsoft.com/office/drawing/2014/main" id="{6FE4B633-16A8-253B-5BA7-FBF7D6C3845E}"/>
                </a:ext>
              </a:extLst>
            </p:cNvPr>
            <p:cNvSpPr/>
            <p:nvPr/>
          </p:nvSpPr>
          <p:spPr bwMode="auto">
            <a:xfrm>
              <a:off x="1147899" y="235784"/>
              <a:ext cx="663981" cy="319279"/>
            </a:xfrm>
            <a:prstGeom prst="rightArrow">
              <a:avLst>
                <a:gd name="adj1" fmla="val 99999"/>
                <a:gd name="adj2" fmla="val 40570"/>
              </a:avLst>
            </a:prstGeom>
            <a:solidFill>
              <a:srgbClr val="64CBEB">
                <a:alpha val="90000"/>
              </a:srgb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4" name="Dreieck 3">
              <a:extLst>
                <a:ext uri="{FF2B5EF4-FFF2-40B4-BE49-F238E27FC236}">
                  <a16:creationId xmlns:a16="http://schemas.microsoft.com/office/drawing/2014/main" id="{E048CF80-5013-4BA6-6567-974505024C1C}"/>
                </a:ext>
              </a:extLst>
            </p:cNvPr>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grpSp>
        <p:nvGrpSpPr>
          <p:cNvPr id="13" name="Gruppieren 12">
            <a:extLst>
              <a:ext uri="{FF2B5EF4-FFF2-40B4-BE49-F238E27FC236}">
                <a16:creationId xmlns:a16="http://schemas.microsoft.com/office/drawing/2014/main" id="{66914E18-4854-E435-3BB5-A49586AA9377}"/>
              </a:ext>
            </a:extLst>
          </p:cNvPr>
          <p:cNvGrpSpPr/>
          <p:nvPr/>
        </p:nvGrpSpPr>
        <p:grpSpPr>
          <a:xfrm>
            <a:off x="3805611" y="200703"/>
            <a:ext cx="676407" cy="372736"/>
            <a:chOff x="1135473" y="212097"/>
            <a:chExt cx="676407" cy="372736"/>
          </a:xfrm>
        </p:grpSpPr>
        <p:sp>
          <p:nvSpPr>
            <p:cNvPr id="14" name="Pfeil nach rechts 13">
              <a:extLst>
                <a:ext uri="{FF2B5EF4-FFF2-40B4-BE49-F238E27FC236}">
                  <a16:creationId xmlns:a16="http://schemas.microsoft.com/office/drawing/2014/main" id="{7FB9B482-1444-B381-665F-7DE0A27D346E}"/>
                </a:ext>
              </a:extLst>
            </p:cNvPr>
            <p:cNvSpPr/>
            <p:nvPr/>
          </p:nvSpPr>
          <p:spPr bwMode="auto">
            <a:xfrm>
              <a:off x="1147899" y="235784"/>
              <a:ext cx="663981" cy="319279"/>
            </a:xfrm>
            <a:prstGeom prst="rightArrow">
              <a:avLst>
                <a:gd name="adj1" fmla="val 99999"/>
                <a:gd name="adj2" fmla="val 40570"/>
              </a:avLst>
            </a:prstGeom>
            <a:solidFill>
              <a:srgbClr val="64CBEB">
                <a:alpha val="90000"/>
              </a:srgb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19" name="Dreieck 18">
              <a:extLst>
                <a:ext uri="{FF2B5EF4-FFF2-40B4-BE49-F238E27FC236}">
                  <a16:creationId xmlns:a16="http://schemas.microsoft.com/office/drawing/2014/main" id="{69E7310D-044A-50EA-2EB5-2094D2105C5E}"/>
                </a:ext>
              </a:extLst>
            </p:cNvPr>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grpSp>
        <p:nvGrpSpPr>
          <p:cNvPr id="20" name="Gruppieren 19">
            <a:extLst>
              <a:ext uri="{FF2B5EF4-FFF2-40B4-BE49-F238E27FC236}">
                <a16:creationId xmlns:a16="http://schemas.microsoft.com/office/drawing/2014/main" id="{A6B2EF8D-D67F-EE7C-07D6-C46AA270339E}"/>
              </a:ext>
            </a:extLst>
          </p:cNvPr>
          <p:cNvGrpSpPr/>
          <p:nvPr/>
        </p:nvGrpSpPr>
        <p:grpSpPr>
          <a:xfrm>
            <a:off x="7401532" y="191722"/>
            <a:ext cx="676407" cy="372736"/>
            <a:chOff x="1135473" y="212097"/>
            <a:chExt cx="676407" cy="372736"/>
          </a:xfrm>
        </p:grpSpPr>
        <p:sp>
          <p:nvSpPr>
            <p:cNvPr id="21" name="Pfeil nach rechts 20">
              <a:extLst>
                <a:ext uri="{FF2B5EF4-FFF2-40B4-BE49-F238E27FC236}">
                  <a16:creationId xmlns:a16="http://schemas.microsoft.com/office/drawing/2014/main" id="{F6BA46F7-DF7E-2637-5D9D-287B6D500D55}"/>
                </a:ext>
              </a:extLst>
            </p:cNvPr>
            <p:cNvSpPr/>
            <p:nvPr/>
          </p:nvSpPr>
          <p:spPr bwMode="auto">
            <a:xfrm>
              <a:off x="1147899" y="235784"/>
              <a:ext cx="663981" cy="319279"/>
            </a:xfrm>
            <a:prstGeom prst="rightArrow">
              <a:avLst>
                <a:gd name="adj1" fmla="val 99999"/>
                <a:gd name="adj2" fmla="val 40570"/>
              </a:avLst>
            </a:prstGeom>
            <a:solidFill>
              <a:srgbClr val="64CBEB">
                <a:alpha val="90000"/>
              </a:srgb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22" name="Dreieck 21">
              <a:extLst>
                <a:ext uri="{FF2B5EF4-FFF2-40B4-BE49-F238E27FC236}">
                  <a16:creationId xmlns:a16="http://schemas.microsoft.com/office/drawing/2014/main" id="{4CE51D07-7B03-01C4-E06D-8E7F5B608EAE}"/>
                </a:ext>
              </a:extLst>
            </p:cNvPr>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17" name="Textplatzhalter 13"/>
          <p:cNvSpPr txBox="1"/>
          <p:nvPr/>
        </p:nvSpPr>
        <p:spPr bwMode="auto">
          <a:xfrm>
            <a:off x="299051" y="836709"/>
            <a:ext cx="3166703" cy="559577"/>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dirty="0"/>
              <a:t>Durchgängig Beschäftigung mit Unterrichtsinhalten</a:t>
            </a:r>
            <a:endParaRPr dirty="0"/>
          </a:p>
        </p:txBody>
      </p:sp>
      <p:sp>
        <p:nvSpPr>
          <p:cNvPr id="619" name="Inhaltsplatzhalter 11"/>
          <p:cNvSpPr txBox="1"/>
          <p:nvPr/>
        </p:nvSpPr>
        <p:spPr bwMode="auto">
          <a:xfrm>
            <a:off x="326748" y="2532229"/>
            <a:ext cx="2844000" cy="2750368"/>
          </a:xfrm>
          <a:prstGeom prst="rect">
            <a:avLst/>
          </a:prstGeom>
          <a:ln w="12700">
            <a:miter lim="400000"/>
          </a:ln>
        </p:spPr>
        <p:txBody>
          <a:bodyPr lIns="0" tIns="0" rIns="0" bIns="0">
            <a:spAutoFit/>
          </a:bodyPr>
          <a:lstStyle/>
          <a:p>
            <a:pPr defTabSz="801929">
              <a:lnSpc>
                <a:spcPct val="120000"/>
              </a:lnSpc>
              <a:spcBef>
                <a:spcPts val="800"/>
              </a:spcBef>
              <a:defRPr sz="1000">
                <a:solidFill>
                  <a:srgbClr val="3B3838"/>
                </a:solidFill>
                <a:latin typeface="Verdana"/>
                <a:ea typeface="Verdana"/>
                <a:cs typeface="Verdana"/>
              </a:defRPr>
            </a:pPr>
            <a:r>
              <a:rPr lang="de-DE" dirty="0"/>
              <a:t>Beim Unterrichten mit digitalen Endgeräten eröffnen sich </a:t>
            </a:r>
            <a:r>
              <a:rPr lang="de-DE" b="1" dirty="0"/>
              <a:t>zusätzliche</a:t>
            </a:r>
            <a:r>
              <a:rPr lang="de-DE" dirty="0"/>
              <a:t> </a:t>
            </a:r>
            <a:r>
              <a:rPr lang="de-DE" b="1" dirty="0"/>
              <a:t>Möglichkeiten</a:t>
            </a:r>
            <a:r>
              <a:rPr lang="de-DE" dirty="0"/>
              <a:t> zur effektiven Gestaltung von </a:t>
            </a:r>
            <a:r>
              <a:rPr lang="de-DE" b="1" dirty="0"/>
              <a:t>Lehr- und Lernprozessen. </a:t>
            </a:r>
            <a:r>
              <a:rPr lang="de-DE" dirty="0"/>
              <a:t>Schülerinnen und Schüler können durch </a:t>
            </a:r>
            <a:r>
              <a:rPr lang="de-DE" b="1" dirty="0"/>
              <a:t>differenzierte</a:t>
            </a:r>
            <a:r>
              <a:rPr lang="de-DE" dirty="0"/>
              <a:t> </a:t>
            </a:r>
            <a:r>
              <a:rPr lang="de-DE" b="1" dirty="0"/>
              <a:t>Materialien</a:t>
            </a:r>
            <a:r>
              <a:rPr lang="de-DE" dirty="0"/>
              <a:t> und </a:t>
            </a:r>
            <a:r>
              <a:rPr lang="de-DE" b="1" dirty="0"/>
              <a:t>geeignete</a:t>
            </a:r>
            <a:r>
              <a:rPr lang="de-DE" dirty="0"/>
              <a:t> </a:t>
            </a:r>
            <a:r>
              <a:rPr lang="de-DE" b="1" dirty="0"/>
              <a:t>Unterstützungsangebote</a:t>
            </a:r>
            <a:r>
              <a:rPr lang="de-DE" dirty="0"/>
              <a:t> begleitet werden. So beschäftigen sie sich unabhängig vom jeweiligen Leistungsstand</a:t>
            </a:r>
            <a:r>
              <a:rPr lang="de-DE" b="1" dirty="0"/>
              <a:t> ohne Unterbrechungen </a:t>
            </a:r>
            <a:r>
              <a:rPr lang="de-DE" dirty="0"/>
              <a:t>mit den Lerninhalten. Zudem nutzen die Lernenden nur die für den Unterricht notwendigen Medien und Programme. Dadurch wird der </a:t>
            </a:r>
            <a:r>
              <a:rPr lang="de-DE" b="1" dirty="0"/>
              <a:t>Fokus auf die Lerninhalte gelenkt</a:t>
            </a:r>
            <a:r>
              <a:rPr lang="de-DE" dirty="0"/>
              <a:t> und eine kontinuierliche Auseinandersetzung mit dem Lernmaterial gefördert. </a:t>
            </a:r>
            <a:endParaRPr dirty="0"/>
          </a:p>
        </p:txBody>
      </p:sp>
      <p:sp>
        <p:nvSpPr>
          <p:cNvPr id="620" name="Textplatzhalter 13"/>
          <p:cNvSpPr txBox="1"/>
          <p:nvPr/>
        </p:nvSpPr>
        <p:spPr bwMode="auto">
          <a:xfrm>
            <a:off x="3894586" y="836709"/>
            <a:ext cx="2834950" cy="559577"/>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dirty="0"/>
              <a:t>Einhaltung vorgegebener Zeiten</a:t>
            </a:r>
            <a:endParaRPr dirty="0"/>
          </a:p>
        </p:txBody>
      </p:sp>
      <p:sp>
        <p:nvSpPr>
          <p:cNvPr id="622" name="Inhaltsplatzhalter 11"/>
          <p:cNvSpPr txBox="1"/>
          <p:nvPr/>
        </p:nvSpPr>
        <p:spPr bwMode="auto">
          <a:xfrm>
            <a:off x="3918350" y="2537487"/>
            <a:ext cx="2844000" cy="2381036"/>
          </a:xfrm>
          <a:prstGeom prst="rect">
            <a:avLst/>
          </a:prstGeom>
          <a:ln w="12700">
            <a:miter lim="400000"/>
          </a:ln>
        </p:spPr>
        <p:txBody>
          <a:bodyPr lIns="0" tIns="0" rIns="0" bIns="0">
            <a:spAutoFit/>
          </a:bodyPr>
          <a:lstStyle/>
          <a:p>
            <a:pPr defTabSz="801929">
              <a:lnSpc>
                <a:spcPct val="120000"/>
              </a:lnSpc>
              <a:spcBef>
                <a:spcPts val="800"/>
              </a:spcBef>
              <a:defRPr sz="1000">
                <a:solidFill>
                  <a:srgbClr val="3B3838"/>
                </a:solidFill>
                <a:latin typeface="Verdana"/>
                <a:ea typeface="Verdana"/>
                <a:cs typeface="Verdana"/>
              </a:defRPr>
            </a:pPr>
            <a:r>
              <a:rPr lang="de-DE" dirty="0"/>
              <a:t>Ein effektives Unterrichten mit digitalen Endgeräten erfordert </a:t>
            </a:r>
            <a:r>
              <a:rPr lang="de-DE" b="1" dirty="0"/>
              <a:t>nachvollziehbare Zeitangaben </a:t>
            </a:r>
            <a:r>
              <a:rPr lang="de-DE" dirty="0"/>
              <a:t>und ein sinnvolles </a:t>
            </a:r>
            <a:r>
              <a:rPr lang="de-DE" b="1" dirty="0"/>
              <a:t>Zusammenspiel</a:t>
            </a:r>
            <a:r>
              <a:rPr lang="de-DE" dirty="0"/>
              <a:t> von </a:t>
            </a:r>
            <a:r>
              <a:rPr lang="de-DE" b="1" dirty="0"/>
              <a:t>unterrichtlicher</a:t>
            </a:r>
            <a:r>
              <a:rPr lang="de-DE" dirty="0"/>
              <a:t> </a:t>
            </a:r>
            <a:r>
              <a:rPr lang="de-DE" b="1" dirty="0"/>
              <a:t>Arbeitszeit</a:t>
            </a:r>
            <a:r>
              <a:rPr lang="de-DE" dirty="0"/>
              <a:t> und </a:t>
            </a:r>
            <a:r>
              <a:rPr lang="de-DE" b="1" dirty="0"/>
              <a:t>außerunterrichtlichen</a:t>
            </a:r>
            <a:r>
              <a:rPr lang="de-DE" dirty="0"/>
              <a:t> </a:t>
            </a:r>
            <a:r>
              <a:rPr lang="de-DE" b="1" dirty="0"/>
              <a:t>Aufgaben</a:t>
            </a:r>
            <a:r>
              <a:rPr lang="de-DE" dirty="0"/>
              <a:t>. </a:t>
            </a:r>
            <a:r>
              <a:rPr lang="de-DE" b="1" dirty="0"/>
              <a:t>Klare</a:t>
            </a:r>
            <a:r>
              <a:rPr lang="de-DE" dirty="0"/>
              <a:t> </a:t>
            </a:r>
            <a:r>
              <a:rPr lang="de-DE" b="1" dirty="0"/>
              <a:t>Abgabefristen</a:t>
            </a:r>
            <a:r>
              <a:rPr lang="de-DE" dirty="0"/>
              <a:t> ermöglichen den Schülerinnen und Schülern eine </a:t>
            </a:r>
            <a:r>
              <a:rPr lang="de-DE" b="1" dirty="0"/>
              <a:t>strukturierte</a:t>
            </a:r>
            <a:r>
              <a:rPr lang="de-DE" dirty="0"/>
              <a:t> </a:t>
            </a:r>
            <a:r>
              <a:rPr lang="de-DE" b="1" dirty="0"/>
              <a:t>Planung</a:t>
            </a:r>
            <a:r>
              <a:rPr lang="de-DE" dirty="0"/>
              <a:t> und fördern ihre </a:t>
            </a:r>
            <a:r>
              <a:rPr lang="de-DE" b="1" dirty="0"/>
              <a:t>Eigenverantwortung</a:t>
            </a:r>
            <a:r>
              <a:rPr lang="de-DE" dirty="0"/>
              <a:t> und </a:t>
            </a:r>
            <a:r>
              <a:rPr lang="de-DE" b="1" dirty="0"/>
              <a:t>Zeitmanagementkompetenz</a:t>
            </a:r>
            <a:r>
              <a:rPr lang="de-DE" dirty="0"/>
              <a:t>. Die Abstimmung von Unterrichts- und Selbstlernzeiten unterstützt einen nachhaltigen Lernprozess. </a:t>
            </a:r>
            <a:endParaRPr dirty="0"/>
          </a:p>
        </p:txBody>
      </p:sp>
      <p:sp>
        <p:nvSpPr>
          <p:cNvPr id="623" name="Textplatzhalter 13"/>
          <p:cNvSpPr txBox="1"/>
          <p:nvPr/>
        </p:nvSpPr>
        <p:spPr bwMode="auto">
          <a:xfrm>
            <a:off x="7486522" y="836709"/>
            <a:ext cx="3119328" cy="264111"/>
          </a:xfrm>
          <a:prstGeom prst="rect">
            <a:avLst/>
          </a:prstGeom>
          <a:ln w="12700">
            <a:miter lim="400000"/>
          </a:ln>
        </p:spPr>
        <p:txBody>
          <a:bodyPr lIns="0" tIns="0" rIns="0" bIns="0">
            <a:spAutoFit/>
          </a:bodyPr>
          <a:lstStyle>
            <a:lvl1pPr defTabSz="801929">
              <a:lnSpc>
                <a:spcPct val="120000"/>
              </a:lnSpc>
              <a:spcBef>
                <a:spcPts val="800"/>
              </a:spcBef>
              <a:defRPr sz="1600">
                <a:latin typeface="Verdana"/>
                <a:ea typeface="Verdana"/>
                <a:cs typeface="Verdana"/>
              </a:defRPr>
            </a:lvl1pPr>
          </a:lstStyle>
          <a:p>
            <a:pPr>
              <a:defRPr/>
            </a:pPr>
            <a:r>
              <a:rPr lang="de-DE" dirty="0"/>
              <a:t>Effektive Lernorganisation</a:t>
            </a:r>
            <a:endParaRPr dirty="0"/>
          </a:p>
        </p:txBody>
      </p:sp>
      <p:sp>
        <p:nvSpPr>
          <p:cNvPr id="625" name="Inhaltsplatzhalter 11"/>
          <p:cNvSpPr txBox="1"/>
          <p:nvPr/>
        </p:nvSpPr>
        <p:spPr bwMode="auto">
          <a:xfrm>
            <a:off x="7494934" y="2537487"/>
            <a:ext cx="2844000" cy="2750368"/>
          </a:xfrm>
          <a:prstGeom prst="rect">
            <a:avLst/>
          </a:prstGeom>
          <a:ln w="12700">
            <a:miter lim="400000"/>
          </a:ln>
        </p:spPr>
        <p:txBody>
          <a:bodyPr lIns="0" tIns="0" rIns="0" bIns="0">
            <a:spAutoFit/>
          </a:bodyPr>
          <a:lstStyle/>
          <a:p>
            <a:pPr defTabSz="801929">
              <a:lnSpc>
                <a:spcPct val="120000"/>
              </a:lnSpc>
              <a:spcBef>
                <a:spcPts val="800"/>
              </a:spcBef>
              <a:defRPr sz="1000">
                <a:solidFill>
                  <a:srgbClr val="3B3838"/>
                </a:solidFill>
                <a:latin typeface="Verdana"/>
                <a:ea typeface="Verdana"/>
                <a:cs typeface="Verdana"/>
              </a:defRPr>
            </a:pPr>
            <a:r>
              <a:rPr lang="de-DE" dirty="0"/>
              <a:t>Die effiziente Nutzung der Unterrichtszeit wird durch </a:t>
            </a:r>
            <a:r>
              <a:rPr lang="de-DE" b="1" dirty="0"/>
              <a:t>etablierte</a:t>
            </a:r>
            <a:r>
              <a:rPr lang="de-DE" dirty="0"/>
              <a:t> </a:t>
            </a:r>
            <a:r>
              <a:rPr lang="de-DE" b="1" dirty="0"/>
              <a:t>Routinen und Rituale im Umgang mit digitalen Geräten</a:t>
            </a:r>
            <a:r>
              <a:rPr lang="de-DE" dirty="0"/>
              <a:t> unterstützt. So können die Schülerinnen und Schüler </a:t>
            </a:r>
            <a:r>
              <a:rPr lang="de-DE" b="1" dirty="0"/>
              <a:t>selbstständig</a:t>
            </a:r>
            <a:r>
              <a:rPr lang="de-DE" dirty="0"/>
              <a:t> </a:t>
            </a:r>
            <a:r>
              <a:rPr lang="de-DE" b="1" dirty="0"/>
              <a:t>arbeiten</a:t>
            </a:r>
            <a:r>
              <a:rPr lang="de-DE" dirty="0"/>
              <a:t>, ohne dass nachträgliche Erklärungen notwendig sind. </a:t>
            </a:r>
            <a:r>
              <a:rPr lang="de-DE" b="1" dirty="0"/>
              <a:t>Technische</a:t>
            </a:r>
            <a:r>
              <a:rPr lang="de-DE" dirty="0"/>
              <a:t> </a:t>
            </a:r>
            <a:r>
              <a:rPr lang="de-DE" b="1" dirty="0"/>
              <a:t>Hürden</a:t>
            </a:r>
            <a:r>
              <a:rPr lang="de-DE" dirty="0"/>
              <a:t> werden </a:t>
            </a:r>
            <a:r>
              <a:rPr lang="de-DE" b="1" dirty="0"/>
              <a:t>im Vorfeld berücksichtigt</a:t>
            </a:r>
            <a:r>
              <a:rPr lang="de-DE" dirty="0"/>
              <a:t>, indem z. B. </a:t>
            </a:r>
            <a:r>
              <a:rPr lang="de-DE" b="1" dirty="0"/>
              <a:t>Bedienkompetenzen</a:t>
            </a:r>
            <a:r>
              <a:rPr lang="de-DE" dirty="0"/>
              <a:t> </a:t>
            </a:r>
            <a:r>
              <a:rPr lang="de-DE" b="1" dirty="0"/>
              <a:t>gezielt</a:t>
            </a:r>
            <a:r>
              <a:rPr lang="de-DE" dirty="0"/>
              <a:t> vorab </a:t>
            </a:r>
            <a:r>
              <a:rPr lang="de-DE" b="1" dirty="0"/>
              <a:t>eingeübt</a:t>
            </a:r>
            <a:r>
              <a:rPr lang="de-DE" dirty="0"/>
              <a:t> werden und </a:t>
            </a:r>
            <a:r>
              <a:rPr lang="de-DE" b="1" dirty="0"/>
              <a:t>Passwörter</a:t>
            </a:r>
            <a:r>
              <a:rPr lang="de-DE" dirty="0"/>
              <a:t> den Lernenden </a:t>
            </a:r>
            <a:r>
              <a:rPr lang="de-DE" b="1" dirty="0"/>
              <a:t>bekannt</a:t>
            </a:r>
            <a:r>
              <a:rPr lang="de-DE" dirty="0"/>
              <a:t> sind. Dadurch werden unnötige Unterbrechungen vermieden und ein reibungsloser Unterrichtsablauf ermöglicht. </a:t>
            </a:r>
            <a:endParaRPr dirty="0"/>
          </a:p>
        </p:txBody>
      </p:sp>
      <p:sp>
        <p:nvSpPr>
          <p:cNvPr id="627" name="Inhaltsplatzhalter 70"/>
          <p:cNvSpPr txBox="1"/>
          <p:nvPr/>
        </p:nvSpPr>
        <p:spPr bwMode="auto">
          <a:xfrm>
            <a:off x="3905746" y="450759"/>
            <a:ext cx="2844000" cy="165482"/>
          </a:xfrm>
          <a:prstGeom prst="rect">
            <a:avLst/>
          </a:prstGeom>
          <a:ln w="12700">
            <a:miter lim="400000"/>
          </a:ln>
        </p:spPr>
        <p:txBody>
          <a:bodyPr lIns="0" tIns="0" rIns="0" bIns="0" anchor="ctr">
            <a:normAutofit fontScale="85000" lnSpcReduction="10000"/>
          </a:bodyPr>
          <a:lstStyle>
            <a:lvl1pPr algn="ctr" defTabSz="761832">
              <a:lnSpc>
                <a:spcPct val="120000"/>
              </a:lnSpc>
              <a:spcBef>
                <a:spcPts val="700"/>
              </a:spcBef>
              <a:defRPr sz="1150" b="1">
                <a:solidFill>
                  <a:srgbClr val="FFFFFF"/>
                </a:solidFill>
                <a:latin typeface="Verdana"/>
                <a:ea typeface="Verdana"/>
                <a:cs typeface="Verdana"/>
              </a:defRPr>
            </a:lvl1pPr>
          </a:lstStyle>
          <a:p>
            <a:pPr>
              <a:defRPr/>
            </a:pPr>
            <a:r>
              <a:t>Start</a:t>
            </a:r>
          </a:p>
        </p:txBody>
      </p:sp>
      <p:sp>
        <p:nvSpPr>
          <p:cNvPr id="630" name="Inhaltsplatzhalter 70"/>
          <p:cNvSpPr txBox="1"/>
          <p:nvPr/>
        </p:nvSpPr>
        <p:spPr bwMode="auto">
          <a:xfrm>
            <a:off x="7506144" y="451901"/>
            <a:ext cx="2844000" cy="190501"/>
          </a:xfrm>
          <a:prstGeom prst="rect">
            <a:avLst/>
          </a:prstGeom>
          <a:ln w="12700">
            <a:miter lim="400000"/>
          </a:ln>
        </p:spPr>
        <p:txBody>
          <a:bodyPr lIns="0" tIns="0" rIns="0" bIns="0" anchor="ctr">
            <a:spAutoFit/>
          </a:bodyPr>
          <a:lstStyle>
            <a:lvl1pPr algn="ctr" defTabSz="801929">
              <a:lnSpc>
                <a:spcPct val="120000"/>
              </a:lnSpc>
              <a:spcBef>
                <a:spcPts val="800"/>
              </a:spcBef>
              <a:defRPr sz="1200" b="1">
                <a:solidFill>
                  <a:srgbClr val="FFFFFF"/>
                </a:solidFill>
                <a:latin typeface="Verdana"/>
                <a:ea typeface="Verdana"/>
                <a:cs typeface="Verdana"/>
              </a:defRPr>
            </a:lvl1pPr>
          </a:lstStyle>
          <a:p>
            <a:pPr>
              <a:defRPr/>
            </a:pPr>
            <a:r>
              <a:t>Start</a:t>
            </a:r>
          </a:p>
        </p:txBody>
      </p:sp>
      <p:sp>
        <p:nvSpPr>
          <p:cNvPr id="631" name="Inhaltsplatzhalter 11"/>
          <p:cNvSpPr txBox="1"/>
          <p:nvPr/>
        </p:nvSpPr>
        <p:spPr bwMode="auto">
          <a:xfrm>
            <a:off x="291643" y="1461821"/>
            <a:ext cx="2844000" cy="370841"/>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noProof="0" dirty="0"/>
              <a:t>erkennbare Beschäftigung mit Lerninhalten - Beseitigung von Lernhindernissen</a:t>
            </a:r>
          </a:p>
        </p:txBody>
      </p:sp>
      <p:sp>
        <p:nvSpPr>
          <p:cNvPr id="632" name="AutoShape 11"/>
          <p:cNvSpPr/>
          <p:nvPr/>
        </p:nvSpPr>
        <p:spPr bwMode="auto">
          <a:xfrm flipH="1" flipV="1">
            <a:off x="7451728" y="606745"/>
            <a:ext cx="2851172" cy="1"/>
          </a:xfrm>
          <a:prstGeom prst="line">
            <a:avLst/>
          </a:prstGeom>
          <a:ln w="38100" cap="rnd">
            <a:solidFill>
              <a:srgbClr val="D3D3DD"/>
            </a:solidFill>
            <a:prstDash val="sysDot"/>
          </a:ln>
        </p:spPr>
        <p:txBody>
          <a:bodyPr lIns="45719" rIns="45719"/>
          <a:lstStyle/>
          <a:p>
            <a:pPr>
              <a:defRPr/>
            </a:pPr>
            <a:endParaRPr/>
          </a:p>
        </p:txBody>
      </p:sp>
      <p:sp>
        <p:nvSpPr>
          <p:cNvPr id="635" name="Inhaltsplatzhalter 11"/>
          <p:cNvSpPr txBox="1"/>
          <p:nvPr/>
        </p:nvSpPr>
        <p:spPr bwMode="auto">
          <a:xfrm>
            <a:off x="7503651" y="1461821"/>
            <a:ext cx="2844000" cy="370841"/>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dirty="0"/>
              <a:t>eingeübte Abläufe - flüssige Übergänge </a:t>
            </a:r>
            <a:endParaRPr dirty="0"/>
          </a:p>
        </p:txBody>
      </p:sp>
      <p:sp>
        <p:nvSpPr>
          <p:cNvPr id="636" name="Textfeld 14"/>
          <p:cNvSpPr txBox="1"/>
          <p:nvPr/>
        </p:nvSpPr>
        <p:spPr bwMode="auto">
          <a:xfrm>
            <a:off x="6489696" y="618076"/>
            <a:ext cx="510350" cy="307341"/>
          </a:xfrm>
          <a:prstGeom prst="rect">
            <a:avLst/>
          </a:prstGeom>
          <a:ln w="12700">
            <a:miter lim="400000"/>
          </a:ln>
        </p:spPr>
        <p:txBody>
          <a:bodyPr lIns="45719" rIns="45719">
            <a:spAutoFit/>
          </a:bodyPr>
          <a:lstStyle>
            <a:lvl1pPr>
              <a:defRPr sz="1400">
                <a:solidFill>
                  <a:srgbClr val="FFFFFF"/>
                </a:solidFill>
                <a:latin typeface="Verdana"/>
                <a:ea typeface="Verdana"/>
                <a:cs typeface="Verdana"/>
              </a:defRPr>
            </a:lvl1pPr>
          </a:lstStyle>
          <a:p>
            <a:pPr>
              <a:defRPr/>
            </a:pPr>
            <a:r>
              <a:t>1.2</a:t>
            </a:r>
          </a:p>
        </p:txBody>
      </p:sp>
      <p:sp>
        <p:nvSpPr>
          <p:cNvPr id="637" name="Inhaltsplatzhalter 11"/>
          <p:cNvSpPr txBox="1"/>
          <p:nvPr/>
        </p:nvSpPr>
        <p:spPr bwMode="auto">
          <a:xfrm>
            <a:off x="3885536" y="1461821"/>
            <a:ext cx="2844000" cy="370841"/>
          </a:xfrm>
          <a:prstGeom prst="rect">
            <a:avLst/>
          </a:prstGeom>
          <a:ln w="12700">
            <a:miter lim="400000"/>
          </a:ln>
        </p:spPr>
        <p:txBody>
          <a:bodyPr lIns="0" tIns="0" rIns="0" bIns="0">
            <a:normAutofit/>
          </a:bodyPr>
          <a:lstStyle>
            <a:lvl1pPr defTabSz="801929">
              <a:spcBef>
                <a:spcPts val="400"/>
              </a:spcBef>
              <a:defRPr sz="1000">
                <a:solidFill>
                  <a:srgbClr val="3B3838"/>
                </a:solidFill>
                <a:latin typeface="Verdana"/>
                <a:ea typeface="Verdana"/>
                <a:cs typeface="Verdana"/>
              </a:defRPr>
            </a:lvl1pPr>
          </a:lstStyle>
          <a:p>
            <a:pPr>
              <a:defRPr/>
            </a:pPr>
            <a:r>
              <a:rPr lang="de-DE" noProof="0" dirty="0"/>
              <a:t>angemessenes Unterrichtstempo – nachvollziehbare Zeitvorgaben</a:t>
            </a:r>
          </a:p>
        </p:txBody>
      </p:sp>
      <p:sp>
        <p:nvSpPr>
          <p:cNvPr id="638" name="AutoShape 11"/>
          <p:cNvSpPr/>
          <p:nvPr/>
        </p:nvSpPr>
        <p:spPr bwMode="auto">
          <a:xfrm flipH="1" flipV="1">
            <a:off x="3890668" y="614214"/>
            <a:ext cx="2503216" cy="1"/>
          </a:xfrm>
          <a:prstGeom prst="line">
            <a:avLst/>
          </a:prstGeom>
          <a:ln w="38100" cap="rnd">
            <a:solidFill>
              <a:srgbClr val="D3D3DD"/>
            </a:solidFill>
            <a:prstDash val="sysDot"/>
          </a:ln>
        </p:spPr>
        <p:txBody>
          <a:bodyPr lIns="45719" rIns="45719"/>
          <a:lstStyle/>
          <a:p>
            <a:pPr>
              <a:defRPr/>
            </a:pPr>
            <a:endParaRPr/>
          </a:p>
        </p:txBody>
      </p:sp>
      <p:sp>
        <p:nvSpPr>
          <p:cNvPr id="641" name="AutoShape 11"/>
          <p:cNvSpPr/>
          <p:nvPr/>
        </p:nvSpPr>
        <p:spPr bwMode="auto">
          <a:xfrm flipH="1" flipV="1">
            <a:off x="299051" y="613650"/>
            <a:ext cx="2503216" cy="1"/>
          </a:xfrm>
          <a:prstGeom prst="line">
            <a:avLst/>
          </a:prstGeom>
          <a:ln w="38100" cap="rnd">
            <a:solidFill>
              <a:srgbClr val="D3D3DD"/>
            </a:solidFill>
            <a:prstDash val="sysDot"/>
          </a:ln>
        </p:spPr>
        <p:txBody>
          <a:bodyPr lIns="45719" rIns="45719"/>
          <a:lstStyle/>
          <a:p>
            <a:pPr>
              <a:defRPr/>
            </a:pPr>
            <a:endParaRPr/>
          </a:p>
        </p:txBody>
      </p:sp>
      <p:sp>
        <p:nvSpPr>
          <p:cNvPr id="644" name="Umsetzung im 1:1-Setting"/>
          <p:cNvSpPr txBox="1"/>
          <p:nvPr/>
        </p:nvSpPr>
        <p:spPr bwMode="auto">
          <a:xfrm>
            <a:off x="520059" y="2212076"/>
            <a:ext cx="2383591"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dirty="0"/>
              <a:t>Umsetzung</a:t>
            </a:r>
            <a:endParaRPr dirty="0"/>
          </a:p>
        </p:txBody>
      </p:sp>
      <p:grpSp>
        <p:nvGrpSpPr>
          <p:cNvPr id="653" name="Gruppieren 5"/>
          <p:cNvGrpSpPr/>
          <p:nvPr/>
        </p:nvGrpSpPr>
        <p:grpSpPr bwMode="auto">
          <a:xfrm>
            <a:off x="326748" y="6213523"/>
            <a:ext cx="2838361" cy="242798"/>
            <a:chOff x="0" y="0"/>
            <a:chExt cx="2838360" cy="242797"/>
          </a:xfrm>
        </p:grpSpPr>
        <p:sp>
          <p:nvSpPr>
            <p:cNvPr id="646" name="Rechteck 250"/>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649" name="Gruppieren 251"/>
            <p:cNvGrpSpPr/>
            <p:nvPr/>
          </p:nvGrpSpPr>
          <p:grpSpPr bwMode="auto">
            <a:xfrm>
              <a:off x="0" y="-1"/>
              <a:ext cx="2838361" cy="242799"/>
              <a:chOff x="0" y="0"/>
              <a:chExt cx="2838360" cy="242797"/>
            </a:xfrm>
          </p:grpSpPr>
          <p:sp>
            <p:nvSpPr>
              <p:cNvPr id="647" name="Rechteck 252"/>
              <p:cNvSpPr/>
              <p:nvPr/>
            </p:nvSpPr>
            <p:spPr bwMode="auto">
              <a:xfrm>
                <a:off x="1904165"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648" name="Rechteck 253"/>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650" name="Textfeld 262"/>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651" name="Textfeld 264"/>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652" name="Textfeld 266"/>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t>GRÜN</a:t>
              </a:r>
            </a:p>
          </p:txBody>
        </p:sp>
      </p:grpSp>
      <p:sp>
        <p:nvSpPr>
          <p:cNvPr id="654" name="Wie schätze ich mich selber ein?"/>
          <p:cNvSpPr txBox="1"/>
          <p:nvPr/>
        </p:nvSpPr>
        <p:spPr bwMode="auto">
          <a:xfrm>
            <a:off x="537900" y="5830250"/>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Wie schätze ich mich selbst ein?</a:t>
            </a:r>
          </a:p>
        </p:txBody>
      </p:sp>
      <p:sp>
        <p:nvSpPr>
          <p:cNvPr id="656" name="Umsetzung im 1:1-Setting"/>
          <p:cNvSpPr txBox="1"/>
          <p:nvPr/>
        </p:nvSpPr>
        <p:spPr bwMode="auto">
          <a:xfrm>
            <a:off x="4125991" y="2212076"/>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dirty="0"/>
              <a:t>Umsetzung</a:t>
            </a:r>
            <a:endParaRPr dirty="0"/>
          </a:p>
        </p:txBody>
      </p:sp>
      <p:grpSp>
        <p:nvGrpSpPr>
          <p:cNvPr id="665" name="Gruppieren 5"/>
          <p:cNvGrpSpPr/>
          <p:nvPr/>
        </p:nvGrpSpPr>
        <p:grpSpPr bwMode="auto">
          <a:xfrm>
            <a:off x="3925606" y="5675291"/>
            <a:ext cx="2829219" cy="242802"/>
            <a:chOff x="0" y="-2"/>
            <a:chExt cx="2829218" cy="242801"/>
          </a:xfrm>
        </p:grpSpPr>
        <p:sp>
          <p:nvSpPr>
            <p:cNvPr id="658" name="Rechteck 250"/>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661" name="Gruppieren 251"/>
            <p:cNvGrpSpPr/>
            <p:nvPr/>
          </p:nvGrpSpPr>
          <p:grpSpPr bwMode="auto">
            <a:xfrm>
              <a:off x="0" y="-2"/>
              <a:ext cx="2829218" cy="242801"/>
              <a:chOff x="0" y="-1"/>
              <a:chExt cx="2829217" cy="242799"/>
            </a:xfrm>
          </p:grpSpPr>
          <p:sp>
            <p:nvSpPr>
              <p:cNvPr id="659" name="Rechteck 252"/>
              <p:cNvSpPr/>
              <p:nvPr/>
            </p:nvSpPr>
            <p:spPr bwMode="auto">
              <a:xfrm>
                <a:off x="1895021"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660" name="Rechteck 253"/>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662" name="Textfeld 262"/>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663" name="Textfeld 264"/>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664" name="Textfeld 266"/>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t>GRÜN</a:t>
              </a:r>
            </a:p>
          </p:txBody>
        </p:sp>
      </p:grpSp>
      <p:sp>
        <p:nvSpPr>
          <p:cNvPr id="666" name="Wie schätze ich mich selber ein?"/>
          <p:cNvSpPr txBox="1"/>
          <p:nvPr/>
        </p:nvSpPr>
        <p:spPr bwMode="auto">
          <a:xfrm>
            <a:off x="4136014" y="5241565"/>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Wie schätze ich mich selbst ein?</a:t>
            </a:r>
          </a:p>
        </p:txBody>
      </p:sp>
      <p:sp>
        <p:nvSpPr>
          <p:cNvPr id="668" name="Umsetzung im 1:1-Setting"/>
          <p:cNvSpPr txBox="1"/>
          <p:nvPr/>
        </p:nvSpPr>
        <p:spPr bwMode="auto">
          <a:xfrm>
            <a:off x="7729262" y="2212076"/>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dirty="0"/>
              <a:t>Umsetzung</a:t>
            </a:r>
            <a:endParaRPr dirty="0"/>
          </a:p>
        </p:txBody>
      </p:sp>
      <p:grpSp>
        <p:nvGrpSpPr>
          <p:cNvPr id="677" name="Gruppieren 5"/>
          <p:cNvGrpSpPr/>
          <p:nvPr/>
        </p:nvGrpSpPr>
        <p:grpSpPr bwMode="auto">
          <a:xfrm>
            <a:off x="7511041" y="5918093"/>
            <a:ext cx="2829219" cy="242802"/>
            <a:chOff x="0" y="-2"/>
            <a:chExt cx="2829218" cy="242801"/>
          </a:xfrm>
        </p:grpSpPr>
        <p:sp>
          <p:nvSpPr>
            <p:cNvPr id="670" name="Rechteck 250"/>
            <p:cNvSpPr/>
            <p:nvPr/>
          </p:nvSpPr>
          <p:spPr bwMode="auto">
            <a:xfrm>
              <a:off x="937916" y="-1"/>
              <a:ext cx="943631" cy="242799"/>
            </a:xfrm>
            <a:prstGeom prst="rect">
              <a:avLst/>
            </a:prstGeom>
            <a:noFill/>
            <a:ln w="22225" cap="flat">
              <a:solidFill>
                <a:srgbClr val="FFA312"/>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nvGrpSpPr>
            <p:cNvPr id="673" name="Gruppieren 251"/>
            <p:cNvGrpSpPr/>
            <p:nvPr/>
          </p:nvGrpSpPr>
          <p:grpSpPr bwMode="auto">
            <a:xfrm>
              <a:off x="0" y="-2"/>
              <a:ext cx="2829218" cy="242801"/>
              <a:chOff x="0" y="-1"/>
              <a:chExt cx="2829217" cy="242799"/>
            </a:xfrm>
          </p:grpSpPr>
          <p:sp>
            <p:nvSpPr>
              <p:cNvPr id="671" name="Rechteck 252"/>
              <p:cNvSpPr/>
              <p:nvPr/>
            </p:nvSpPr>
            <p:spPr bwMode="auto">
              <a:xfrm>
                <a:off x="1895021" y="-1"/>
                <a:ext cx="934196" cy="242799"/>
              </a:xfrm>
              <a:prstGeom prst="rect">
                <a:avLst/>
              </a:prstGeom>
              <a:noFill/>
              <a:ln w="22225" cap="flat">
                <a:solidFill>
                  <a:srgbClr val="FF6161"/>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sp>
            <p:nvSpPr>
              <p:cNvPr id="672" name="Rechteck 253"/>
              <p:cNvSpPr/>
              <p:nvPr/>
            </p:nvSpPr>
            <p:spPr bwMode="auto">
              <a:xfrm>
                <a:off x="0" y="-1"/>
                <a:ext cx="916347" cy="242799"/>
              </a:xfrm>
              <a:prstGeom prst="rect">
                <a:avLst/>
              </a:prstGeom>
              <a:noFill/>
              <a:ln w="22225" cap="flat">
                <a:solidFill>
                  <a:srgbClr val="008204"/>
                </a:solidFill>
                <a:prstDash val="solid"/>
                <a:miter lim="800000"/>
              </a:ln>
              <a:effectLst/>
            </p:spPr>
            <p:txBody>
              <a:bodyPr wrap="square" lIns="45719" tIns="45719" rIns="45719" bIns="45719" numCol="1" anchor="ctr">
                <a:noAutofit/>
              </a:bodyPr>
              <a:lstStyle/>
              <a:p>
                <a:pPr algn="ctr">
                  <a:defRPr b="1">
                    <a:solidFill>
                      <a:srgbClr val="FFFFFF"/>
                    </a:solidFill>
                  </a:defRPr>
                </a:pPr>
                <a:endParaRPr/>
              </a:p>
            </p:txBody>
          </p:sp>
        </p:grpSp>
        <p:sp>
          <p:nvSpPr>
            <p:cNvPr id="674" name="Textfeld 262"/>
            <p:cNvSpPr txBox="1"/>
            <p:nvPr/>
          </p:nvSpPr>
          <p:spPr bwMode="auto">
            <a:xfrm>
              <a:off x="1923018" y="62615"/>
              <a:ext cx="893437"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6161"/>
                  </a:solidFill>
                  <a:latin typeface="Verdana"/>
                  <a:ea typeface="Verdana"/>
                  <a:cs typeface="Verdana"/>
                </a:defRPr>
              </a:lvl1pPr>
            </a:lstStyle>
            <a:p>
              <a:pPr>
                <a:defRPr/>
              </a:pPr>
              <a:r>
                <a:t>ROT</a:t>
              </a:r>
            </a:p>
          </p:txBody>
        </p:sp>
        <p:sp>
          <p:nvSpPr>
            <p:cNvPr id="675" name="Textfeld 264"/>
            <p:cNvSpPr txBox="1"/>
            <p:nvPr/>
          </p:nvSpPr>
          <p:spPr bwMode="auto">
            <a:xfrm>
              <a:off x="923775" y="62615"/>
              <a:ext cx="956823" cy="127001"/>
            </a:xfrm>
            <a:prstGeom prst="rect">
              <a:avLst/>
            </a:prstGeom>
            <a:noFill/>
            <a:ln w="12700" cap="flat">
              <a:noFill/>
              <a:miter lim="400000"/>
            </a:ln>
            <a:effectLst/>
          </p:spPr>
          <p:txBody>
            <a:bodyPr wrap="square" lIns="0" tIns="0" rIns="0" bIns="0" numCol="1" anchor="t">
              <a:spAutoFit/>
            </a:bodyPr>
            <a:lstStyle>
              <a:lvl1pPr algn="ctr">
                <a:defRPr sz="800" b="1">
                  <a:solidFill>
                    <a:srgbClr val="FFA312"/>
                  </a:solidFill>
                  <a:latin typeface="Verdana"/>
                  <a:ea typeface="Verdana"/>
                  <a:cs typeface="Verdana"/>
                </a:defRPr>
              </a:lvl1pPr>
            </a:lstStyle>
            <a:p>
              <a:pPr>
                <a:defRPr/>
              </a:pPr>
              <a:r>
                <a:t>GELB</a:t>
              </a:r>
            </a:p>
          </p:txBody>
        </p:sp>
        <p:sp>
          <p:nvSpPr>
            <p:cNvPr id="676" name="Textfeld 266"/>
            <p:cNvSpPr txBox="1"/>
            <p:nvPr/>
          </p:nvSpPr>
          <p:spPr bwMode="auto">
            <a:xfrm>
              <a:off x="5006" y="62615"/>
              <a:ext cx="914230" cy="127001"/>
            </a:xfrm>
            <a:prstGeom prst="rect">
              <a:avLst/>
            </a:prstGeom>
            <a:noFill/>
            <a:ln w="12700" cap="flat">
              <a:noFill/>
              <a:miter lim="400000"/>
            </a:ln>
            <a:effectLst/>
          </p:spPr>
          <p:txBody>
            <a:bodyPr wrap="square" lIns="0" tIns="0" rIns="0" bIns="0" numCol="1" anchor="t">
              <a:spAutoFit/>
            </a:bodyPr>
            <a:lstStyle>
              <a:lvl1pPr algn="ctr">
                <a:defRPr sz="800" b="1">
                  <a:solidFill>
                    <a:srgbClr val="008204"/>
                  </a:solidFill>
                  <a:latin typeface="Verdana"/>
                  <a:ea typeface="Verdana"/>
                  <a:cs typeface="Verdana"/>
                </a:defRPr>
              </a:lvl1pPr>
            </a:lstStyle>
            <a:p>
              <a:pPr>
                <a:defRPr/>
              </a:pPr>
              <a:r>
                <a:t>GRÜN</a:t>
              </a:r>
            </a:p>
          </p:txBody>
        </p:sp>
      </p:grpSp>
      <p:sp>
        <p:nvSpPr>
          <p:cNvPr id="678" name="Wie schätze ich mich selber ein?"/>
          <p:cNvSpPr txBox="1"/>
          <p:nvPr/>
        </p:nvSpPr>
        <p:spPr bwMode="auto">
          <a:xfrm>
            <a:off x="7756614" y="5497732"/>
            <a:ext cx="2408671" cy="246221"/>
          </a:xfrm>
          <a:prstGeom prst="rect">
            <a:avLst/>
          </a:prstGeom>
          <a:ln w="12700">
            <a:miter lim="400000"/>
          </a:ln>
        </p:spPr>
        <p:txBody>
          <a:bodyPr wrap="none"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Wie schätze ich mich selbst ein?</a:t>
            </a:r>
          </a:p>
        </p:txBody>
      </p:sp>
      <p:sp>
        <p:nvSpPr>
          <p:cNvPr id="2" name="Freeform 16"/>
          <p:cNvSpPr/>
          <p:nvPr/>
        </p:nvSpPr>
        <p:spPr bwMode="auto">
          <a:xfrm>
            <a:off x="245420" y="2276326"/>
            <a:ext cx="128498" cy="128498"/>
          </a:xfrm>
          <a:prstGeom prst="ellipse">
            <a:avLst/>
          </a:prstGeom>
          <a:solidFill>
            <a:srgbClr val="FAFAFF"/>
          </a:solidFill>
          <a:ln w="76200" cap="sq">
            <a:solidFill>
              <a:srgbClr val="649DA3"/>
            </a:solidFill>
            <a:miter/>
          </a:ln>
        </p:spPr>
        <p:txBody>
          <a:bodyPr lIns="45719" rIns="45719"/>
          <a:lstStyle/>
          <a:p>
            <a:pPr>
              <a:defRPr/>
            </a:pPr>
            <a:endParaRPr/>
          </a:p>
        </p:txBody>
      </p:sp>
      <p:sp>
        <p:nvSpPr>
          <p:cNvPr id="3" name="Freeform 16"/>
          <p:cNvSpPr/>
          <p:nvPr/>
        </p:nvSpPr>
        <p:spPr bwMode="auto">
          <a:xfrm>
            <a:off x="245420" y="5867549"/>
            <a:ext cx="128498" cy="128498"/>
          </a:xfrm>
          <a:prstGeom prst="ellipse">
            <a:avLst/>
          </a:prstGeom>
          <a:solidFill>
            <a:srgbClr val="FAFAFF"/>
          </a:solidFill>
          <a:ln w="76200" cap="sq">
            <a:solidFill>
              <a:srgbClr val="649DA3"/>
            </a:solidFill>
            <a:miter/>
          </a:ln>
        </p:spPr>
        <p:txBody>
          <a:bodyPr lIns="45719" rIns="45719"/>
          <a:lstStyle/>
          <a:p>
            <a:pPr>
              <a:defRPr/>
            </a:pPr>
            <a:endParaRPr/>
          </a:p>
        </p:txBody>
      </p:sp>
      <p:sp>
        <p:nvSpPr>
          <p:cNvPr id="4" name="Freeform 16"/>
          <p:cNvSpPr/>
          <p:nvPr/>
        </p:nvSpPr>
        <p:spPr bwMode="auto">
          <a:xfrm>
            <a:off x="3851352" y="2276326"/>
            <a:ext cx="128498" cy="128498"/>
          </a:xfrm>
          <a:prstGeom prst="ellipse">
            <a:avLst/>
          </a:prstGeom>
          <a:solidFill>
            <a:srgbClr val="FAFAFF"/>
          </a:solidFill>
          <a:ln w="76200" cap="sq">
            <a:solidFill>
              <a:srgbClr val="649DA3"/>
            </a:solidFill>
            <a:miter/>
          </a:ln>
        </p:spPr>
        <p:txBody>
          <a:bodyPr lIns="45719" rIns="45719"/>
          <a:lstStyle/>
          <a:p>
            <a:pPr>
              <a:defRPr/>
            </a:pPr>
            <a:endParaRPr/>
          </a:p>
        </p:txBody>
      </p:sp>
      <p:sp>
        <p:nvSpPr>
          <p:cNvPr id="5" name="Freeform 16"/>
          <p:cNvSpPr/>
          <p:nvPr/>
        </p:nvSpPr>
        <p:spPr bwMode="auto">
          <a:xfrm>
            <a:off x="3851352" y="5282597"/>
            <a:ext cx="128498" cy="128498"/>
          </a:xfrm>
          <a:prstGeom prst="ellipse">
            <a:avLst/>
          </a:prstGeom>
          <a:solidFill>
            <a:srgbClr val="FAFAFF"/>
          </a:solidFill>
          <a:ln w="76200" cap="sq">
            <a:solidFill>
              <a:srgbClr val="649DA3"/>
            </a:solidFill>
            <a:miter/>
          </a:ln>
        </p:spPr>
        <p:txBody>
          <a:bodyPr lIns="45719" rIns="45719"/>
          <a:lstStyle/>
          <a:p>
            <a:pPr>
              <a:defRPr/>
            </a:pPr>
            <a:endParaRPr/>
          </a:p>
        </p:txBody>
      </p:sp>
      <p:sp>
        <p:nvSpPr>
          <p:cNvPr id="6" name="Freeform 16"/>
          <p:cNvSpPr/>
          <p:nvPr/>
        </p:nvSpPr>
        <p:spPr bwMode="auto">
          <a:xfrm>
            <a:off x="7439402" y="2277127"/>
            <a:ext cx="128498" cy="128498"/>
          </a:xfrm>
          <a:prstGeom prst="ellipse">
            <a:avLst/>
          </a:prstGeom>
          <a:solidFill>
            <a:srgbClr val="FAFAFF"/>
          </a:solidFill>
          <a:ln w="76200" cap="sq">
            <a:solidFill>
              <a:srgbClr val="649DA3"/>
            </a:solidFill>
            <a:miter/>
          </a:ln>
        </p:spPr>
        <p:txBody>
          <a:bodyPr lIns="45719" rIns="45719"/>
          <a:lstStyle/>
          <a:p>
            <a:pPr>
              <a:defRPr/>
            </a:pPr>
            <a:endParaRPr/>
          </a:p>
        </p:txBody>
      </p:sp>
      <p:sp>
        <p:nvSpPr>
          <p:cNvPr id="7" name="Freeform 16"/>
          <p:cNvSpPr/>
          <p:nvPr/>
        </p:nvSpPr>
        <p:spPr bwMode="auto">
          <a:xfrm>
            <a:off x="7439402" y="5551403"/>
            <a:ext cx="128498" cy="128498"/>
          </a:xfrm>
          <a:prstGeom prst="ellipse">
            <a:avLst/>
          </a:prstGeom>
          <a:solidFill>
            <a:srgbClr val="FAFAFF"/>
          </a:solidFill>
          <a:ln w="76200" cap="sq">
            <a:solidFill>
              <a:srgbClr val="649DA3"/>
            </a:solidFill>
            <a:miter/>
          </a:ln>
        </p:spPr>
        <p:txBody>
          <a:bodyPr lIns="45719" rIns="45719"/>
          <a:lstStyle/>
          <a:p>
            <a:pPr>
              <a:defRPr/>
            </a:pPr>
            <a:endParaRPr/>
          </a:p>
        </p:txBody>
      </p:sp>
      <p:sp>
        <p:nvSpPr>
          <p:cNvPr id="11" name="Inhaltsplatzhalter 11">
            <a:extLst>
              <a:ext uri="{FF2B5EF4-FFF2-40B4-BE49-F238E27FC236}">
                <a16:creationId xmlns:a16="http://schemas.microsoft.com/office/drawing/2014/main" id="{81ED4141-5E7F-C305-D2AA-E96D86483B3E}"/>
              </a:ext>
            </a:extLst>
          </p:cNvPr>
          <p:cNvSpPr txBox="1"/>
          <p:nvPr/>
        </p:nvSpPr>
        <p:spPr bwMode="auto">
          <a:xfrm>
            <a:off x="326748" y="324167"/>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dirty="0"/>
              <a:t>Effektive Nutzung der Lernzeit</a:t>
            </a:r>
            <a:endParaRPr b="0" i="1" dirty="0"/>
          </a:p>
        </p:txBody>
      </p:sp>
      <p:sp>
        <p:nvSpPr>
          <p:cNvPr id="12" name="Inhaltsplatzhalter 11">
            <a:extLst>
              <a:ext uri="{FF2B5EF4-FFF2-40B4-BE49-F238E27FC236}">
                <a16:creationId xmlns:a16="http://schemas.microsoft.com/office/drawing/2014/main" id="{88B039D4-9850-056A-EF77-211EB5854B8F}"/>
              </a:ext>
            </a:extLst>
          </p:cNvPr>
          <p:cNvSpPr txBox="1"/>
          <p:nvPr/>
        </p:nvSpPr>
        <p:spPr bwMode="auto">
          <a:xfrm>
            <a:off x="291643" y="147659"/>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dirty="0"/>
              <a:t>Effektive Klassenführung</a:t>
            </a:r>
            <a:endParaRPr dirty="0"/>
          </a:p>
        </p:txBody>
      </p:sp>
      <p:sp>
        <p:nvSpPr>
          <p:cNvPr id="13" name="Inhaltsplatzhalter 11">
            <a:extLst>
              <a:ext uri="{FF2B5EF4-FFF2-40B4-BE49-F238E27FC236}">
                <a16:creationId xmlns:a16="http://schemas.microsoft.com/office/drawing/2014/main" id="{F301B4EC-D893-4955-F691-1735DF40C4D8}"/>
              </a:ext>
            </a:extLst>
          </p:cNvPr>
          <p:cNvSpPr txBox="1"/>
          <p:nvPr/>
        </p:nvSpPr>
        <p:spPr bwMode="auto">
          <a:xfrm>
            <a:off x="3909964" y="324167"/>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dirty="0"/>
              <a:t>Effektive Nutzung der Lernzeit</a:t>
            </a:r>
            <a:endParaRPr b="0" i="1" dirty="0"/>
          </a:p>
        </p:txBody>
      </p:sp>
      <p:sp>
        <p:nvSpPr>
          <p:cNvPr id="14" name="Inhaltsplatzhalter 11">
            <a:extLst>
              <a:ext uri="{FF2B5EF4-FFF2-40B4-BE49-F238E27FC236}">
                <a16:creationId xmlns:a16="http://schemas.microsoft.com/office/drawing/2014/main" id="{88AA1F4B-D003-9134-9BF2-F8ACEA99E6A5}"/>
              </a:ext>
            </a:extLst>
          </p:cNvPr>
          <p:cNvSpPr txBox="1"/>
          <p:nvPr/>
        </p:nvSpPr>
        <p:spPr bwMode="auto">
          <a:xfrm>
            <a:off x="3909964" y="147659"/>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dirty="0"/>
              <a:t>Effektive Klassenführung</a:t>
            </a:r>
            <a:endParaRPr dirty="0"/>
          </a:p>
        </p:txBody>
      </p:sp>
      <p:sp>
        <p:nvSpPr>
          <p:cNvPr id="15" name="Inhaltsplatzhalter 11">
            <a:extLst>
              <a:ext uri="{FF2B5EF4-FFF2-40B4-BE49-F238E27FC236}">
                <a16:creationId xmlns:a16="http://schemas.microsoft.com/office/drawing/2014/main" id="{E4F96A92-855C-F707-F569-2E86F908887C}"/>
              </a:ext>
            </a:extLst>
          </p:cNvPr>
          <p:cNvSpPr txBox="1"/>
          <p:nvPr/>
        </p:nvSpPr>
        <p:spPr bwMode="auto">
          <a:xfrm>
            <a:off x="7506144" y="324167"/>
            <a:ext cx="2844000" cy="165110"/>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b="0" i="1" dirty="0"/>
              <a:t>Effektive Nutzung der Lernzeit</a:t>
            </a:r>
            <a:endParaRPr b="0" i="1" dirty="0"/>
          </a:p>
        </p:txBody>
      </p:sp>
      <p:sp>
        <p:nvSpPr>
          <p:cNvPr id="16" name="Inhaltsplatzhalter 11">
            <a:extLst>
              <a:ext uri="{FF2B5EF4-FFF2-40B4-BE49-F238E27FC236}">
                <a16:creationId xmlns:a16="http://schemas.microsoft.com/office/drawing/2014/main" id="{547EA34A-0F5D-A675-A3B1-E2ACBDED6C5D}"/>
              </a:ext>
            </a:extLst>
          </p:cNvPr>
          <p:cNvSpPr txBox="1"/>
          <p:nvPr/>
        </p:nvSpPr>
        <p:spPr bwMode="auto">
          <a:xfrm>
            <a:off x="7494934" y="147659"/>
            <a:ext cx="2844000" cy="165045"/>
          </a:xfrm>
          <a:prstGeom prst="rect">
            <a:avLst/>
          </a:prstGeom>
          <a:ln w="12700">
            <a:miter lim="400000"/>
          </a:ln>
        </p:spPr>
        <p:txBody>
          <a:bodyPr lIns="0" tIns="0" rIns="0" bIns="0">
            <a:spAutoFit/>
          </a:bodyPr>
          <a:lstStyle>
            <a:lvl1pPr defTabSz="801929">
              <a:lnSpc>
                <a:spcPct val="120000"/>
              </a:lnSpc>
              <a:spcBef>
                <a:spcPts val="800"/>
              </a:spcBef>
              <a:defRPr sz="1000" b="1">
                <a:solidFill>
                  <a:srgbClr val="3B3838"/>
                </a:solidFill>
                <a:latin typeface="Verdana"/>
                <a:ea typeface="Verdana"/>
                <a:cs typeface="Verdana"/>
              </a:defRPr>
            </a:lvl1pPr>
          </a:lstStyle>
          <a:p>
            <a:pPr>
              <a:defRPr/>
            </a:pPr>
            <a:r>
              <a:rPr lang="de-DE"/>
              <a:t>Effektive Klassenführung</a:t>
            </a:r>
            <a:endParaRPr/>
          </a:p>
        </p:txBody>
      </p:sp>
      <p:grpSp>
        <p:nvGrpSpPr>
          <p:cNvPr id="17" name="Gruppieren 16">
            <a:extLst>
              <a:ext uri="{FF2B5EF4-FFF2-40B4-BE49-F238E27FC236}">
                <a16:creationId xmlns:a16="http://schemas.microsoft.com/office/drawing/2014/main" id="{489D6B25-5078-9F10-81ED-D9729BF0EF54}"/>
              </a:ext>
            </a:extLst>
          </p:cNvPr>
          <p:cNvGrpSpPr/>
          <p:nvPr/>
        </p:nvGrpSpPr>
        <p:grpSpPr>
          <a:xfrm rot="10800000">
            <a:off x="2505024" y="447372"/>
            <a:ext cx="670604" cy="319281"/>
            <a:chOff x="1141276" y="235784"/>
            <a:chExt cx="670604" cy="319281"/>
          </a:xfrm>
        </p:grpSpPr>
        <p:sp>
          <p:nvSpPr>
            <p:cNvPr id="18" name="Pfeil nach rechts 17">
              <a:extLst>
                <a:ext uri="{FF2B5EF4-FFF2-40B4-BE49-F238E27FC236}">
                  <a16:creationId xmlns:a16="http://schemas.microsoft.com/office/drawing/2014/main" id="{0E67E515-4D58-9638-307D-C0C13D5DB86C}"/>
                </a:ext>
              </a:extLst>
            </p:cNvPr>
            <p:cNvSpPr/>
            <p:nvPr/>
          </p:nvSpPr>
          <p:spPr bwMode="auto">
            <a:xfrm>
              <a:off x="1147899" y="235784"/>
              <a:ext cx="663981" cy="319279"/>
            </a:xfrm>
            <a:prstGeom prst="rightArrow">
              <a:avLst>
                <a:gd name="adj1" fmla="val 99999"/>
                <a:gd name="adj2" fmla="val 40570"/>
              </a:avLst>
            </a:prstGeom>
            <a:solidFill>
              <a:srgbClr val="649DA3"/>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19" name="Dreieck 18">
              <a:extLst>
                <a:ext uri="{FF2B5EF4-FFF2-40B4-BE49-F238E27FC236}">
                  <a16:creationId xmlns:a16="http://schemas.microsoft.com/office/drawing/2014/main" id="{AC45F583-B315-F039-B70F-D8246DE5B368}"/>
                </a:ext>
              </a:extLst>
            </p:cNvPr>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grpSp>
        <p:nvGrpSpPr>
          <p:cNvPr id="20" name="Gruppieren 19">
            <a:extLst>
              <a:ext uri="{FF2B5EF4-FFF2-40B4-BE49-F238E27FC236}">
                <a16:creationId xmlns:a16="http://schemas.microsoft.com/office/drawing/2014/main" id="{36E8CB00-2640-5AB8-D9CF-749B1F27340D}"/>
              </a:ext>
            </a:extLst>
          </p:cNvPr>
          <p:cNvGrpSpPr/>
          <p:nvPr/>
        </p:nvGrpSpPr>
        <p:grpSpPr>
          <a:xfrm rot="10800000">
            <a:off x="9731899" y="444566"/>
            <a:ext cx="670604" cy="319281"/>
            <a:chOff x="1141276" y="235784"/>
            <a:chExt cx="670604" cy="319281"/>
          </a:xfrm>
        </p:grpSpPr>
        <p:sp>
          <p:nvSpPr>
            <p:cNvPr id="21" name="Pfeil nach rechts 20">
              <a:extLst>
                <a:ext uri="{FF2B5EF4-FFF2-40B4-BE49-F238E27FC236}">
                  <a16:creationId xmlns:a16="http://schemas.microsoft.com/office/drawing/2014/main" id="{17E65530-097E-0584-80FD-F82E090EA9C7}"/>
                </a:ext>
              </a:extLst>
            </p:cNvPr>
            <p:cNvSpPr/>
            <p:nvPr/>
          </p:nvSpPr>
          <p:spPr bwMode="auto">
            <a:xfrm>
              <a:off x="1147899" y="235784"/>
              <a:ext cx="663981" cy="319279"/>
            </a:xfrm>
            <a:prstGeom prst="rightArrow">
              <a:avLst>
                <a:gd name="adj1" fmla="val 99999"/>
                <a:gd name="adj2" fmla="val 40570"/>
              </a:avLst>
            </a:prstGeom>
            <a:solidFill>
              <a:srgbClr val="649DA3">
                <a:alpha val="90000"/>
              </a:srgbClr>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22" name="Dreieck 21">
              <a:extLst>
                <a:ext uri="{FF2B5EF4-FFF2-40B4-BE49-F238E27FC236}">
                  <a16:creationId xmlns:a16="http://schemas.microsoft.com/office/drawing/2014/main" id="{324A8796-083D-A6CC-C3AE-DBA5B1CB4B4C}"/>
                </a:ext>
              </a:extLst>
            </p:cNvPr>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grpSp>
        <p:nvGrpSpPr>
          <p:cNvPr id="23" name="Gruppieren 22">
            <a:extLst>
              <a:ext uri="{FF2B5EF4-FFF2-40B4-BE49-F238E27FC236}">
                <a16:creationId xmlns:a16="http://schemas.microsoft.com/office/drawing/2014/main" id="{5B4A4C48-CB2E-FB0D-C374-08A8B527E083}"/>
              </a:ext>
            </a:extLst>
          </p:cNvPr>
          <p:cNvGrpSpPr/>
          <p:nvPr/>
        </p:nvGrpSpPr>
        <p:grpSpPr>
          <a:xfrm rot="10800000">
            <a:off x="6121773" y="462299"/>
            <a:ext cx="670604" cy="319281"/>
            <a:chOff x="1141276" y="235784"/>
            <a:chExt cx="670604" cy="319281"/>
          </a:xfrm>
        </p:grpSpPr>
        <p:sp>
          <p:nvSpPr>
            <p:cNvPr id="24" name="Pfeil nach rechts 23">
              <a:extLst>
                <a:ext uri="{FF2B5EF4-FFF2-40B4-BE49-F238E27FC236}">
                  <a16:creationId xmlns:a16="http://schemas.microsoft.com/office/drawing/2014/main" id="{8F0BE841-DCE7-6085-CAF0-158E871D283D}"/>
                </a:ext>
              </a:extLst>
            </p:cNvPr>
            <p:cNvSpPr/>
            <p:nvPr/>
          </p:nvSpPr>
          <p:spPr bwMode="auto">
            <a:xfrm>
              <a:off x="1147899" y="235784"/>
              <a:ext cx="663981" cy="319279"/>
            </a:xfrm>
            <a:prstGeom prst="rightArrow">
              <a:avLst>
                <a:gd name="adj1" fmla="val 99999"/>
                <a:gd name="adj2" fmla="val 40570"/>
              </a:avLst>
            </a:prstGeom>
            <a:solidFill>
              <a:srgbClr val="649DA3"/>
            </a:solidFill>
            <a:ln w="12700" cap="flat">
              <a:noFill/>
              <a:prstDash val="solid"/>
              <a:miter lim="800000"/>
            </a:ln>
            <a:effectLst>
              <a:outerShdw blurRad="50800" dist="38100" dir="8100000" algn="tr" rotWithShape="0">
                <a:prstClr val="black">
                  <a:alpha val="40000"/>
                </a:prst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25" name="Dreieck 24">
              <a:extLst>
                <a:ext uri="{FF2B5EF4-FFF2-40B4-BE49-F238E27FC236}">
                  <a16:creationId xmlns:a16="http://schemas.microsoft.com/office/drawing/2014/main" id="{13EFA85E-EBB4-F5E4-2452-0F5B7445B4DC}"/>
                </a:ext>
              </a:extLst>
            </p:cNvPr>
            <p:cNvSpPr/>
            <p:nvPr/>
          </p:nvSpPr>
          <p:spPr bwMode="auto">
            <a:xfrm rot="5400000">
              <a:off x="1028102" y="348959"/>
              <a:ext cx="319280" cy="92932"/>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81" name="Freeform 22"/>
          <p:cNvSpPr/>
          <p:nvPr/>
        </p:nvSpPr>
        <p:spPr bwMode="auto">
          <a:xfrm>
            <a:off x="3838293" y="2829721"/>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682" name="Freeform 22"/>
          <p:cNvSpPr/>
          <p:nvPr/>
        </p:nvSpPr>
        <p:spPr bwMode="auto">
          <a:xfrm>
            <a:off x="3838293" y="699891"/>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683" name="Freeform 22"/>
          <p:cNvSpPr/>
          <p:nvPr/>
        </p:nvSpPr>
        <p:spPr bwMode="auto">
          <a:xfrm>
            <a:off x="239790" y="3714337"/>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684" name="Freeform 22"/>
          <p:cNvSpPr/>
          <p:nvPr/>
        </p:nvSpPr>
        <p:spPr bwMode="auto">
          <a:xfrm>
            <a:off x="234195" y="699891"/>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685" name="Inhaltsplatzhalter 1"/>
          <p:cNvSpPr txBox="1">
            <a:spLocks noGrp="1"/>
          </p:cNvSpPr>
          <p:nvPr>
            <p:ph type="body" sz="quarter" idx="4294967295"/>
          </p:nvPr>
        </p:nvSpPr>
        <p:spPr bwMode="auto">
          <a:xfrm>
            <a:off x="280976" y="913450"/>
            <a:ext cx="2844000" cy="2797687"/>
          </a:xfrm>
          <a:prstGeom prst="rect">
            <a:avLst/>
          </a:prstGeom>
        </p:spPr>
        <p:txBody>
          <a:bodyPr vertOverflow="overflow" horzOverflow="overflow" vert="horz" wrap="square" lIns="0" tIns="0" rIns="0" bIns="0" numCol="1" spcCol="0" rtlCol="0" fromWordArt="0" anchor="t" anchorCtr="0" forceAA="0" compatLnSpc="0">
            <a:noAutofit/>
          </a:bodyPr>
          <a:lstStyle/>
          <a:p>
            <a:pPr marL="95250" indent="-95250">
              <a:spcBef>
                <a:spcPts val="400"/>
              </a:spcBef>
              <a:buSzPct val="100000"/>
              <a:buFont typeface="Arial"/>
              <a:buChar char="•"/>
              <a:defRPr sz="900">
                <a:latin typeface="Verdana"/>
                <a:ea typeface="Verdana"/>
                <a:cs typeface="Verdana"/>
              </a:defRPr>
            </a:pPr>
            <a:r>
              <a:rPr lang="de-DE" sz="900" dirty="0"/>
              <a:t>Wissen die Lernenden über das Angebot zur Materialbereitstellung Bescheid und sind sie in der Lage, die Struktur zu nutzen?</a:t>
            </a:r>
            <a:endParaRPr sz="900" dirty="0"/>
          </a:p>
          <a:p>
            <a:pPr marL="95250" indent="-95250">
              <a:spcBef>
                <a:spcPts val="400"/>
              </a:spcBef>
              <a:buSzPct val="100000"/>
              <a:buFont typeface="Arial"/>
              <a:buChar char="•"/>
              <a:defRPr sz="900">
                <a:latin typeface="Verdana"/>
                <a:ea typeface="Verdana"/>
                <a:cs typeface="Verdana"/>
              </a:defRPr>
            </a:pPr>
            <a:r>
              <a:rPr lang="de-DE" sz="900" dirty="0"/>
              <a:t>Welche Erfordernisse entstehen, wenn ich den Workflow und Unterstützungsbedarf aus Sicht der Lernenden nachvollziehe? </a:t>
            </a:r>
            <a:endParaRPr sz="900" dirty="0"/>
          </a:p>
          <a:p>
            <a:pPr marL="95250" indent="-95250">
              <a:spcBef>
                <a:spcPts val="400"/>
              </a:spcBef>
              <a:buSzPct val="100000"/>
              <a:buFont typeface="Arial"/>
              <a:buChar char="•"/>
              <a:defRPr sz="900">
                <a:latin typeface="Verdana"/>
                <a:ea typeface="Verdana"/>
                <a:cs typeface="Verdana"/>
              </a:defRPr>
            </a:pPr>
            <a:r>
              <a:rPr lang="de-DE" sz="900" dirty="0"/>
              <a:t>Auf welche Weise leite ich die neuen Arbeitsweisen an, um den Unterrichtsfluss aufrechtzuerhalten?</a:t>
            </a:r>
            <a:endParaRPr sz="900" dirty="0"/>
          </a:p>
          <a:p>
            <a:pPr marL="95250" indent="-95250">
              <a:spcBef>
                <a:spcPts val="400"/>
              </a:spcBef>
              <a:buSzPct val="100000"/>
              <a:buFont typeface="Arial"/>
              <a:buChar char="•"/>
              <a:defRPr sz="900">
                <a:latin typeface="Verdana"/>
                <a:ea typeface="Verdana"/>
                <a:cs typeface="Verdana"/>
              </a:defRPr>
            </a:pPr>
            <a:r>
              <a:rPr lang="de-DE" sz="900" dirty="0"/>
              <a:t>Inwiefern plane ich ausreichend Zeit für die Einarbeitung in neue Abläufe (z. B. Öffnen, Abspeichern, Auffinden und Abgeben von Dateien) ein?</a:t>
            </a:r>
            <a:endParaRPr sz="900" dirty="0"/>
          </a:p>
          <a:p>
            <a:pPr marL="95250" indent="-95250">
              <a:spcBef>
                <a:spcPts val="400"/>
              </a:spcBef>
              <a:buSzPct val="100000"/>
              <a:buFont typeface="Arial"/>
              <a:buChar char="•"/>
              <a:defRPr sz="900">
                <a:latin typeface="Verdana"/>
                <a:ea typeface="Verdana"/>
                <a:cs typeface="Verdana"/>
              </a:defRPr>
            </a:pPr>
            <a:r>
              <a:rPr lang="de-DE" sz="900" dirty="0"/>
              <a:t>Werden die notwendigen Funktionen und Anwendungen mit den Lernenden eingeübt?</a:t>
            </a:r>
            <a:endParaRPr sz="900" dirty="0"/>
          </a:p>
        </p:txBody>
      </p:sp>
      <p:sp>
        <p:nvSpPr>
          <p:cNvPr id="688" name="Inhaltsplatzhalter 2"/>
          <p:cNvSpPr txBox="1"/>
          <p:nvPr/>
        </p:nvSpPr>
        <p:spPr bwMode="auto">
          <a:xfrm>
            <a:off x="3888954" y="947843"/>
            <a:ext cx="2844408" cy="1551262"/>
          </a:xfrm>
          <a:prstGeom prst="rect">
            <a:avLst/>
          </a:prstGeom>
          <a:ln w="12700">
            <a:miter lim="400000"/>
          </a:ln>
        </p:spPr>
        <p:txBody>
          <a:bodyPr lIns="0" tIns="0" rIns="0" bIns="0">
            <a:normAutofit/>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viel Arbeitszeit veranschlage ich für die Bewältigung einer bestimmten digitalen Aufgabe inner-/außerhalb des Unterrichts?</a:t>
            </a: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Welche Abgabemodalitäten sollen gelten (z. B. Abgabezeitpunkt, Kommunikationswege etc.)?</a:t>
            </a: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Wodurch lässt sich eine Überforderung der Lernenden durch zeitintensive digitale Aufgaben vermeiden?</a:t>
            </a:r>
          </a:p>
        </p:txBody>
      </p:sp>
      <p:sp>
        <p:nvSpPr>
          <p:cNvPr id="691" name="AutoShape 11"/>
          <p:cNvSpPr/>
          <p:nvPr/>
        </p:nvSpPr>
        <p:spPr bwMode="auto">
          <a:xfrm flipH="1" flipV="1">
            <a:off x="325888" y="381135"/>
            <a:ext cx="2851172" cy="1"/>
          </a:xfrm>
          <a:prstGeom prst="line">
            <a:avLst/>
          </a:prstGeom>
          <a:ln w="38100" cap="rnd">
            <a:solidFill>
              <a:srgbClr val="D3D3DD"/>
            </a:solidFill>
            <a:prstDash val="sysDot"/>
          </a:ln>
        </p:spPr>
        <p:txBody>
          <a:bodyPr lIns="45719" rIns="45719"/>
          <a:lstStyle/>
          <a:p>
            <a:pPr>
              <a:defRPr/>
            </a:pPr>
            <a:endParaRPr/>
          </a:p>
        </p:txBody>
      </p:sp>
      <p:sp>
        <p:nvSpPr>
          <p:cNvPr id="694" name="Reflexionsfragen"/>
          <p:cNvSpPr txBox="1"/>
          <p:nvPr/>
        </p:nvSpPr>
        <p:spPr bwMode="auto">
          <a:xfrm>
            <a:off x="533191" y="660159"/>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dirty="0"/>
              <a:t>Reflexionsfragen</a:t>
            </a:r>
            <a:endParaRPr dirty="0"/>
          </a:p>
        </p:txBody>
      </p:sp>
      <p:sp>
        <p:nvSpPr>
          <p:cNvPr id="695" name="AutoShape 11"/>
          <p:cNvSpPr/>
          <p:nvPr/>
        </p:nvSpPr>
        <p:spPr bwMode="auto">
          <a:xfrm flipH="1" flipV="1">
            <a:off x="4083444" y="381135"/>
            <a:ext cx="2711993" cy="1"/>
          </a:xfrm>
          <a:prstGeom prst="line">
            <a:avLst/>
          </a:prstGeom>
          <a:ln w="38100" cap="rnd">
            <a:solidFill>
              <a:srgbClr val="D3D3DD"/>
            </a:solidFill>
            <a:prstDash val="sysDot"/>
          </a:ln>
        </p:spPr>
        <p:txBody>
          <a:bodyPr lIns="45719" rIns="45719"/>
          <a:lstStyle/>
          <a:p>
            <a:pPr>
              <a:defRPr/>
            </a:pPr>
            <a:endParaRPr/>
          </a:p>
        </p:txBody>
      </p:sp>
      <p:sp>
        <p:nvSpPr>
          <p:cNvPr id="698" name="Reflexionsfragen"/>
          <p:cNvSpPr txBox="1"/>
          <p:nvPr/>
        </p:nvSpPr>
        <p:spPr bwMode="auto">
          <a:xfrm>
            <a:off x="4129785" y="662305"/>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lang="de-DE" noProof="0" dirty="0"/>
              <a:t>Reflexionsfragen</a:t>
            </a:r>
          </a:p>
        </p:txBody>
      </p:sp>
      <p:sp>
        <p:nvSpPr>
          <p:cNvPr id="699" name="AutoShape 11"/>
          <p:cNvSpPr/>
          <p:nvPr/>
        </p:nvSpPr>
        <p:spPr bwMode="auto">
          <a:xfrm flipH="1" flipV="1">
            <a:off x="7681240" y="381135"/>
            <a:ext cx="2711993" cy="1"/>
          </a:xfrm>
          <a:prstGeom prst="line">
            <a:avLst/>
          </a:prstGeom>
          <a:ln w="38100" cap="rnd">
            <a:solidFill>
              <a:srgbClr val="D3D3DD"/>
            </a:solidFill>
            <a:prstDash val="sysDot"/>
          </a:ln>
        </p:spPr>
        <p:txBody>
          <a:bodyPr lIns="45719" rIns="45719"/>
          <a:lstStyle/>
          <a:p>
            <a:pPr>
              <a:defRPr/>
            </a:pPr>
            <a:endParaRPr/>
          </a:p>
        </p:txBody>
      </p:sp>
      <p:sp>
        <p:nvSpPr>
          <p:cNvPr id="704" name="AutoShape 11"/>
          <p:cNvSpPr/>
          <p:nvPr/>
        </p:nvSpPr>
        <p:spPr bwMode="auto">
          <a:xfrm flipH="1">
            <a:off x="291427" y="5536449"/>
            <a:ext cx="2851172" cy="1"/>
          </a:xfrm>
          <a:prstGeom prst="line">
            <a:avLst/>
          </a:prstGeom>
          <a:ln w="38100" cap="rnd">
            <a:solidFill>
              <a:srgbClr val="D3D3DD"/>
            </a:solidFill>
            <a:prstDash val="sysDot"/>
          </a:ln>
        </p:spPr>
        <p:txBody>
          <a:bodyPr lIns="45719" rIns="45719"/>
          <a:lstStyle/>
          <a:p>
            <a:pPr>
              <a:defRPr/>
            </a:pPr>
            <a:endParaRPr/>
          </a:p>
        </p:txBody>
      </p:sp>
      <p:sp>
        <p:nvSpPr>
          <p:cNvPr id="705" name="Textfeld 59"/>
          <p:cNvSpPr txBox="1"/>
          <p:nvPr/>
        </p:nvSpPr>
        <p:spPr bwMode="auto">
          <a:xfrm>
            <a:off x="283090" y="5638911"/>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t>Platz für Ihre Notizen:</a:t>
            </a:r>
          </a:p>
        </p:txBody>
      </p:sp>
      <p:sp>
        <p:nvSpPr>
          <p:cNvPr id="706" name="Gerade Verbindung 13"/>
          <p:cNvSpPr/>
          <p:nvPr/>
        </p:nvSpPr>
        <p:spPr bwMode="auto">
          <a:xfrm>
            <a:off x="280577" y="6032460"/>
            <a:ext cx="2844801" cy="1"/>
          </a:xfrm>
          <a:prstGeom prst="line">
            <a:avLst/>
          </a:prstGeom>
          <a:ln w="7620">
            <a:solidFill>
              <a:srgbClr val="AABAC5"/>
            </a:solidFill>
            <a:miter/>
          </a:ln>
        </p:spPr>
        <p:txBody>
          <a:bodyPr lIns="45719" rIns="45719"/>
          <a:lstStyle/>
          <a:p>
            <a:pPr>
              <a:defRPr/>
            </a:pPr>
            <a:endParaRPr/>
          </a:p>
        </p:txBody>
      </p:sp>
      <p:sp>
        <p:nvSpPr>
          <p:cNvPr id="707" name="Gerade Verbindung 55"/>
          <p:cNvSpPr/>
          <p:nvPr/>
        </p:nvSpPr>
        <p:spPr bwMode="auto">
          <a:xfrm>
            <a:off x="286545" y="6339525"/>
            <a:ext cx="2832865" cy="1"/>
          </a:xfrm>
          <a:prstGeom prst="line">
            <a:avLst/>
          </a:prstGeom>
          <a:ln w="7620">
            <a:solidFill>
              <a:srgbClr val="AABAC5"/>
            </a:solidFill>
            <a:miter/>
          </a:ln>
        </p:spPr>
        <p:txBody>
          <a:bodyPr lIns="45719" rIns="45719"/>
          <a:lstStyle/>
          <a:p>
            <a:pPr>
              <a:defRPr/>
            </a:pPr>
            <a:endParaRPr/>
          </a:p>
        </p:txBody>
      </p:sp>
      <p:sp>
        <p:nvSpPr>
          <p:cNvPr id="708" name="Mehr zu diesen Themen im mebis Magazin"/>
          <p:cNvSpPr txBox="1"/>
          <p:nvPr/>
        </p:nvSpPr>
        <p:spPr bwMode="auto">
          <a:xfrm>
            <a:off x="280577" y="6492135"/>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noProof="0" dirty="0"/>
              <a:t>Mehr zu diesen Themen im mebis Magazin</a:t>
            </a:r>
          </a:p>
        </p:txBody>
      </p:sp>
      <p:sp>
        <p:nvSpPr>
          <p:cNvPr id="709" name="AutoShape 11"/>
          <p:cNvSpPr/>
          <p:nvPr/>
        </p:nvSpPr>
        <p:spPr bwMode="auto">
          <a:xfrm flipH="1">
            <a:off x="266879" y="7372063"/>
            <a:ext cx="2851172" cy="1"/>
          </a:xfrm>
          <a:prstGeom prst="line">
            <a:avLst/>
          </a:prstGeom>
          <a:ln w="38100" cap="rnd">
            <a:solidFill>
              <a:srgbClr val="D3D3DD"/>
            </a:solidFill>
            <a:prstDash val="sysDot"/>
          </a:ln>
        </p:spPr>
        <p:txBody>
          <a:bodyPr lIns="45719" rIns="45719"/>
          <a:lstStyle/>
          <a:p>
            <a:pPr>
              <a:defRPr/>
            </a:pPr>
            <a:endParaRPr/>
          </a:p>
        </p:txBody>
      </p:sp>
      <p:sp>
        <p:nvSpPr>
          <p:cNvPr id="710" name="AutoShape 11"/>
          <p:cNvSpPr/>
          <p:nvPr/>
        </p:nvSpPr>
        <p:spPr bwMode="auto">
          <a:xfrm flipH="1">
            <a:off x="3895995" y="5536448"/>
            <a:ext cx="2851172" cy="1"/>
          </a:xfrm>
          <a:prstGeom prst="line">
            <a:avLst/>
          </a:prstGeom>
          <a:ln w="38100" cap="rnd">
            <a:solidFill>
              <a:srgbClr val="D3D3DD"/>
            </a:solidFill>
            <a:prstDash val="sysDot"/>
          </a:ln>
        </p:spPr>
        <p:txBody>
          <a:bodyPr lIns="45719" rIns="45719"/>
          <a:lstStyle/>
          <a:p>
            <a:pPr>
              <a:defRPr/>
            </a:pPr>
            <a:endParaRPr/>
          </a:p>
        </p:txBody>
      </p:sp>
      <p:sp>
        <p:nvSpPr>
          <p:cNvPr id="711" name="Textfeld 59"/>
          <p:cNvSpPr txBox="1"/>
          <p:nvPr/>
        </p:nvSpPr>
        <p:spPr bwMode="auto">
          <a:xfrm>
            <a:off x="3883719" y="5629634"/>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t>Platz für Ihre Notizen:</a:t>
            </a:r>
          </a:p>
        </p:txBody>
      </p:sp>
      <p:sp>
        <p:nvSpPr>
          <p:cNvPr id="712" name="Gerade Verbindung 13"/>
          <p:cNvSpPr/>
          <p:nvPr/>
        </p:nvSpPr>
        <p:spPr bwMode="auto">
          <a:xfrm>
            <a:off x="3881206" y="6023183"/>
            <a:ext cx="2844801" cy="1"/>
          </a:xfrm>
          <a:prstGeom prst="line">
            <a:avLst/>
          </a:prstGeom>
          <a:ln w="7620">
            <a:solidFill>
              <a:srgbClr val="AABAC5"/>
            </a:solidFill>
            <a:miter/>
          </a:ln>
        </p:spPr>
        <p:txBody>
          <a:bodyPr lIns="45719" rIns="45719"/>
          <a:lstStyle/>
          <a:p>
            <a:pPr>
              <a:defRPr/>
            </a:pPr>
            <a:endParaRPr/>
          </a:p>
        </p:txBody>
      </p:sp>
      <p:sp>
        <p:nvSpPr>
          <p:cNvPr id="713" name="Gerade Verbindung 55"/>
          <p:cNvSpPr/>
          <p:nvPr/>
        </p:nvSpPr>
        <p:spPr bwMode="auto">
          <a:xfrm>
            <a:off x="3887175" y="6330248"/>
            <a:ext cx="2832864" cy="1"/>
          </a:xfrm>
          <a:prstGeom prst="line">
            <a:avLst/>
          </a:prstGeom>
          <a:ln w="7620">
            <a:solidFill>
              <a:srgbClr val="AABAC5"/>
            </a:solidFill>
            <a:miter/>
          </a:ln>
        </p:spPr>
        <p:txBody>
          <a:bodyPr lIns="45719" rIns="45719"/>
          <a:lstStyle/>
          <a:p>
            <a:pPr>
              <a:defRPr/>
            </a:pPr>
            <a:endParaRPr/>
          </a:p>
        </p:txBody>
      </p:sp>
      <p:sp>
        <p:nvSpPr>
          <p:cNvPr id="714" name="Mehr zu diesen Themen im mebis Magazin"/>
          <p:cNvSpPr txBox="1"/>
          <p:nvPr/>
        </p:nvSpPr>
        <p:spPr bwMode="auto">
          <a:xfrm>
            <a:off x="3873991" y="6496783"/>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noProof="0" dirty="0"/>
              <a:t>Mehr zu diesen Themen im mebis Magazin</a:t>
            </a:r>
          </a:p>
        </p:txBody>
      </p:sp>
      <p:sp>
        <p:nvSpPr>
          <p:cNvPr id="715" name="AutoShape 11"/>
          <p:cNvSpPr/>
          <p:nvPr/>
        </p:nvSpPr>
        <p:spPr bwMode="auto">
          <a:xfrm flipH="1">
            <a:off x="3867508" y="7362786"/>
            <a:ext cx="2851172" cy="1"/>
          </a:xfrm>
          <a:prstGeom prst="line">
            <a:avLst/>
          </a:prstGeom>
          <a:ln w="38100" cap="rnd">
            <a:solidFill>
              <a:srgbClr val="D3D3DD"/>
            </a:solidFill>
            <a:prstDash val="sysDot"/>
          </a:ln>
        </p:spPr>
        <p:txBody>
          <a:bodyPr lIns="45719" rIns="45719"/>
          <a:lstStyle/>
          <a:p>
            <a:pPr>
              <a:defRPr/>
            </a:pPr>
            <a:endParaRPr/>
          </a:p>
        </p:txBody>
      </p:sp>
      <p:sp>
        <p:nvSpPr>
          <p:cNvPr id="716" name="AutoShape 11"/>
          <p:cNvSpPr/>
          <p:nvPr/>
        </p:nvSpPr>
        <p:spPr bwMode="auto">
          <a:xfrm flipH="1">
            <a:off x="7501580" y="5533250"/>
            <a:ext cx="2851172" cy="1"/>
          </a:xfrm>
          <a:prstGeom prst="line">
            <a:avLst/>
          </a:prstGeom>
          <a:ln w="38100" cap="rnd">
            <a:solidFill>
              <a:srgbClr val="D3D3DD"/>
            </a:solidFill>
            <a:prstDash val="sysDot"/>
          </a:ln>
        </p:spPr>
        <p:txBody>
          <a:bodyPr lIns="45719" rIns="45719"/>
          <a:lstStyle/>
          <a:p>
            <a:pPr>
              <a:defRPr/>
            </a:pPr>
            <a:endParaRPr/>
          </a:p>
        </p:txBody>
      </p:sp>
      <p:sp>
        <p:nvSpPr>
          <p:cNvPr id="717" name="Textfeld 59"/>
          <p:cNvSpPr txBox="1"/>
          <p:nvPr/>
        </p:nvSpPr>
        <p:spPr bwMode="auto">
          <a:xfrm>
            <a:off x="7504093" y="5625016"/>
            <a:ext cx="2675817" cy="127001"/>
          </a:xfrm>
          <a:prstGeom prst="rect">
            <a:avLst/>
          </a:prstGeom>
          <a:ln w="12700">
            <a:miter lim="400000"/>
          </a:ln>
        </p:spPr>
        <p:txBody>
          <a:bodyPr lIns="0" tIns="0" rIns="0" bIns="0">
            <a:spAutoFit/>
          </a:bodyPr>
          <a:lstStyle>
            <a:lvl1pPr>
              <a:defRPr sz="800" b="1">
                <a:latin typeface="Verdana"/>
                <a:ea typeface="Verdana"/>
                <a:cs typeface="Verdana"/>
              </a:defRPr>
            </a:lvl1pPr>
          </a:lstStyle>
          <a:p>
            <a:pPr>
              <a:defRPr/>
            </a:pPr>
            <a:r>
              <a:t>Platz für Ihre Notizen:</a:t>
            </a:r>
          </a:p>
        </p:txBody>
      </p:sp>
      <p:sp>
        <p:nvSpPr>
          <p:cNvPr id="718" name="Gerade Verbindung 13"/>
          <p:cNvSpPr/>
          <p:nvPr/>
        </p:nvSpPr>
        <p:spPr bwMode="auto">
          <a:xfrm>
            <a:off x="7501580" y="6018565"/>
            <a:ext cx="2844801" cy="1"/>
          </a:xfrm>
          <a:prstGeom prst="line">
            <a:avLst/>
          </a:prstGeom>
          <a:ln w="7620">
            <a:solidFill>
              <a:srgbClr val="AABAC5"/>
            </a:solidFill>
            <a:miter/>
          </a:ln>
        </p:spPr>
        <p:txBody>
          <a:bodyPr lIns="45719" rIns="45719"/>
          <a:lstStyle/>
          <a:p>
            <a:pPr>
              <a:defRPr/>
            </a:pPr>
            <a:endParaRPr/>
          </a:p>
        </p:txBody>
      </p:sp>
      <p:sp>
        <p:nvSpPr>
          <p:cNvPr id="719" name="Gerade Verbindung 55"/>
          <p:cNvSpPr/>
          <p:nvPr/>
        </p:nvSpPr>
        <p:spPr bwMode="auto">
          <a:xfrm>
            <a:off x="7507549" y="6325630"/>
            <a:ext cx="2832865" cy="1"/>
          </a:xfrm>
          <a:prstGeom prst="line">
            <a:avLst/>
          </a:prstGeom>
          <a:ln w="7620">
            <a:solidFill>
              <a:srgbClr val="AABAC5"/>
            </a:solidFill>
            <a:miter/>
          </a:ln>
        </p:spPr>
        <p:txBody>
          <a:bodyPr lIns="45719" rIns="45719"/>
          <a:lstStyle/>
          <a:p>
            <a:pPr>
              <a:defRPr/>
            </a:pPr>
            <a:endParaRPr/>
          </a:p>
        </p:txBody>
      </p:sp>
      <p:sp>
        <p:nvSpPr>
          <p:cNvPr id="720" name="Mehr zu diesen Themen im mebis Magazin"/>
          <p:cNvSpPr txBox="1"/>
          <p:nvPr/>
        </p:nvSpPr>
        <p:spPr bwMode="auto">
          <a:xfrm>
            <a:off x="7480503" y="6490142"/>
            <a:ext cx="1673826" cy="345441"/>
          </a:xfrm>
          <a:prstGeom prst="rect">
            <a:avLst/>
          </a:prstGeom>
          <a:ln w="12700">
            <a:miter lim="400000"/>
          </a:ln>
        </p:spPr>
        <p:txBody>
          <a:bodyPr lIns="45719" rIns="45719">
            <a:spAutoFit/>
          </a:bodyPr>
          <a:lstStyle>
            <a:lvl1pPr>
              <a:defRPr sz="800" b="1">
                <a:latin typeface="Verdana"/>
                <a:ea typeface="Verdana"/>
                <a:cs typeface="Verdana"/>
              </a:defRPr>
            </a:lvl1pPr>
          </a:lstStyle>
          <a:p>
            <a:pPr>
              <a:defRPr/>
            </a:pPr>
            <a:r>
              <a:rPr lang="de-DE" noProof="0" dirty="0"/>
              <a:t>Mehr zu diesen Themen im mebis Magazin</a:t>
            </a:r>
          </a:p>
        </p:txBody>
      </p:sp>
      <p:sp>
        <p:nvSpPr>
          <p:cNvPr id="721" name="AutoShape 11"/>
          <p:cNvSpPr/>
          <p:nvPr/>
        </p:nvSpPr>
        <p:spPr bwMode="auto">
          <a:xfrm flipH="1">
            <a:off x="7487882" y="7369458"/>
            <a:ext cx="2851172" cy="1"/>
          </a:xfrm>
          <a:prstGeom prst="line">
            <a:avLst/>
          </a:prstGeom>
          <a:ln w="38100" cap="rnd">
            <a:solidFill>
              <a:srgbClr val="D3D3DD"/>
            </a:solidFill>
            <a:prstDash val="sysDot"/>
          </a:ln>
        </p:spPr>
        <p:txBody>
          <a:bodyPr lIns="45719" rIns="45719"/>
          <a:lstStyle/>
          <a:p>
            <a:pPr>
              <a:defRPr/>
            </a:pPr>
            <a:endParaRPr/>
          </a:p>
        </p:txBody>
      </p:sp>
      <p:sp>
        <p:nvSpPr>
          <p:cNvPr id="724" name="Impulse"/>
          <p:cNvSpPr txBox="1"/>
          <p:nvPr/>
        </p:nvSpPr>
        <p:spPr bwMode="auto">
          <a:xfrm>
            <a:off x="547649" y="3650006"/>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dirty="0"/>
              <a:t>Impulse</a:t>
            </a:r>
          </a:p>
        </p:txBody>
      </p:sp>
      <p:sp>
        <p:nvSpPr>
          <p:cNvPr id="725" name="Inhaltsplatzhalter 2"/>
          <p:cNvSpPr txBox="1"/>
          <p:nvPr/>
        </p:nvSpPr>
        <p:spPr bwMode="auto">
          <a:xfrm>
            <a:off x="3895995" y="3145340"/>
            <a:ext cx="2885548" cy="2462190"/>
          </a:xfrm>
          <a:prstGeom prst="rect">
            <a:avLst/>
          </a:prstGeom>
          <a:ln w="12700">
            <a:miter lim="400000"/>
          </a:ln>
        </p:spPr>
        <p:txBody>
          <a:bodyPr lIns="0" tIns="0" rIns="0" bIns="0">
            <a:normAutofit/>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Probieren Sie neue Programme und Anwendungen vor deren Verwendung im Unterricht selbst aus, um den Zeitaufwand besser abschätzen zu können.</a:t>
            </a: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Kommunizieren Sie deutlich einzuhaltende Fristen zur Bearbeitung und Abgabe einer Aufgabe!</a:t>
            </a: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Sprechen Sie sich bei zeitintensiven Aufgaben mit Kolleginnen und Kollegen ab!</a:t>
            </a:r>
          </a:p>
        </p:txBody>
      </p:sp>
      <p:sp>
        <p:nvSpPr>
          <p:cNvPr id="726" name="Impulse"/>
          <p:cNvSpPr txBox="1"/>
          <p:nvPr/>
        </p:nvSpPr>
        <p:spPr bwMode="auto">
          <a:xfrm>
            <a:off x="4143806" y="2786620"/>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dirty="0"/>
              <a:t>Impulse</a:t>
            </a:r>
          </a:p>
        </p:txBody>
      </p:sp>
      <p:sp>
        <p:nvSpPr>
          <p:cNvPr id="727" name="Inhaltsplatzhalter 1"/>
          <p:cNvSpPr txBox="1"/>
          <p:nvPr/>
        </p:nvSpPr>
        <p:spPr bwMode="auto">
          <a:xfrm>
            <a:off x="298599" y="3958049"/>
            <a:ext cx="2844000" cy="2059966"/>
          </a:xfrm>
          <a:prstGeom prst="rect">
            <a:avLst/>
          </a:prstGeom>
          <a:ln w="12700">
            <a:miter lim="400000"/>
          </a:ln>
        </p:spPr>
        <p:txBody>
          <a:bodyPr lIns="0" tIns="0" rIns="0" bIns="0">
            <a:normAutofit/>
          </a:bodyPr>
          <a:lstStyle/>
          <a:p>
            <a:pPr marL="95250" indent="-95250" defTabSz="801929">
              <a:spcBef>
                <a:spcPts val="400"/>
              </a:spcBef>
              <a:buClr>
                <a:srgbClr val="000000"/>
              </a:buClr>
              <a:buSzPct val="100000"/>
              <a:buFont typeface="Arial"/>
              <a:buChar char="•"/>
              <a:defRPr sz="900">
                <a:latin typeface="Verdana"/>
                <a:ea typeface="Verdana"/>
                <a:cs typeface="Verdana"/>
              </a:defRPr>
            </a:pPr>
            <a:r>
              <a:rPr lang="de-DE" dirty="0"/>
              <a:t>Erstellen Sie klare Arbeitsaufträge, die die erforderlichen Anwendungen berücksichtigen! (z. B. "Öffne das Arbeitsblatt in …, benenne es …")</a:t>
            </a:r>
            <a:endParaRPr dirty="0"/>
          </a:p>
          <a:p>
            <a:pPr marL="95250" indent="-95250" defTabSz="801929">
              <a:spcBef>
                <a:spcPts val="400"/>
              </a:spcBef>
              <a:buClr>
                <a:srgbClr val="000000"/>
              </a:buClr>
              <a:buSzPct val="100000"/>
              <a:buFont typeface="Arial"/>
              <a:buChar char="•"/>
              <a:defRPr sz="900">
                <a:latin typeface="Verdana"/>
                <a:ea typeface="Verdana"/>
                <a:cs typeface="Verdana"/>
              </a:defRPr>
            </a:pPr>
            <a:r>
              <a:rPr lang="de-DE" dirty="0"/>
              <a:t>Planen Sie genügend Zeit für die Einarbeitung in neue Arbeitsabläufe ein!</a:t>
            </a:r>
            <a:endParaRPr dirty="0"/>
          </a:p>
          <a:p>
            <a:pPr marL="95250" indent="-95250" defTabSz="801929">
              <a:spcBef>
                <a:spcPts val="400"/>
              </a:spcBef>
              <a:buClr>
                <a:srgbClr val="000000"/>
              </a:buClr>
              <a:buSzPct val="100000"/>
              <a:buFont typeface="Arial"/>
              <a:buChar char="•"/>
              <a:defRPr sz="900">
                <a:latin typeface="Verdana"/>
                <a:ea typeface="Verdana"/>
                <a:cs typeface="Verdana"/>
              </a:defRPr>
            </a:pPr>
            <a:r>
              <a:rPr lang="de-DE" dirty="0"/>
              <a:t>Üben Sie den Umgang mit dem Gerät und den erforderlichen Anwendungen!</a:t>
            </a:r>
            <a:endParaRPr dirty="0"/>
          </a:p>
          <a:p>
            <a:pPr marL="95250" indent="-95250" defTabSz="801929">
              <a:spcBef>
                <a:spcPts val="400"/>
              </a:spcBef>
              <a:buClr>
                <a:srgbClr val="000000"/>
              </a:buClr>
              <a:buSzPct val="100000"/>
              <a:buFont typeface="Arial"/>
              <a:buChar char="•"/>
              <a:defRPr sz="900">
                <a:latin typeface="Verdana"/>
                <a:ea typeface="Verdana"/>
                <a:cs typeface="Verdana"/>
              </a:defRPr>
            </a:pPr>
            <a:r>
              <a:rPr lang="de-DE" dirty="0"/>
              <a:t>Betrachten Sie Ihren Arbeitsablauf aus der Perspektive der Lernenden! </a:t>
            </a:r>
            <a:endParaRPr dirty="0"/>
          </a:p>
        </p:txBody>
      </p:sp>
      <p:sp>
        <p:nvSpPr>
          <p:cNvPr id="728" name="Freeform 22"/>
          <p:cNvSpPr/>
          <p:nvPr/>
        </p:nvSpPr>
        <p:spPr bwMode="auto">
          <a:xfrm>
            <a:off x="7437565" y="2880377"/>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729" name="Freeform 22"/>
          <p:cNvSpPr/>
          <p:nvPr/>
        </p:nvSpPr>
        <p:spPr bwMode="auto">
          <a:xfrm>
            <a:off x="7437565" y="695824"/>
            <a:ext cx="131596" cy="131596"/>
          </a:xfrm>
          <a:prstGeom prst="ellipse">
            <a:avLst/>
          </a:prstGeom>
          <a:solidFill>
            <a:srgbClr val="FAFAFF"/>
          </a:solidFill>
          <a:ln w="76200" cap="sq">
            <a:solidFill>
              <a:srgbClr val="649DA3"/>
            </a:solidFill>
            <a:miter/>
          </a:ln>
        </p:spPr>
        <p:txBody>
          <a:bodyPr lIns="45719" rIns="45719"/>
          <a:lstStyle/>
          <a:p>
            <a:pPr>
              <a:defRPr/>
            </a:pPr>
            <a:endParaRPr/>
          </a:p>
        </p:txBody>
      </p:sp>
      <p:sp>
        <p:nvSpPr>
          <p:cNvPr id="730" name="Inhaltsplatzhalter 2"/>
          <p:cNvSpPr txBox="1"/>
          <p:nvPr/>
        </p:nvSpPr>
        <p:spPr bwMode="auto">
          <a:xfrm>
            <a:off x="7501581" y="947775"/>
            <a:ext cx="2851172" cy="1658471"/>
          </a:xfrm>
          <a:prstGeom prst="rect">
            <a:avLst/>
          </a:prstGeom>
          <a:ln w="12700">
            <a:miter lim="400000"/>
          </a:ln>
        </p:spPr>
        <p:txBody>
          <a:bodyPr lIns="0" tIns="0" rIns="0" bIns="0">
            <a:normAutofit lnSpcReduction="10000"/>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Welche Möglichkeiten biete ich den Lernenden, um Tempo und Schwierigkeitsgrad individuell zu wählen? </a:t>
            </a: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Gibt es Unterstützungsangebote während selbstständiger Lernphasen?</a:t>
            </a: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gewährleiste ich, dass die Arbeitsaufträge für meine Klasse klar formuliert sind? </a:t>
            </a:r>
            <a:endParaRPr sz="900" dirty="0">
              <a:latin typeface="Verdana"/>
              <a:ea typeface="Verdana"/>
              <a:cs typeface="Verdana"/>
            </a:endParaRP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Wie fördere ich die Lernenden darin, Verantwortung für ihren Lernprozess zu übernehmen?</a:t>
            </a:r>
            <a:endParaRPr sz="900" dirty="0">
              <a:latin typeface="Verdana"/>
              <a:ea typeface="Verdana"/>
              <a:cs typeface="Verdana"/>
            </a:endParaRPr>
          </a:p>
        </p:txBody>
      </p:sp>
      <p:sp>
        <p:nvSpPr>
          <p:cNvPr id="731" name="Reflexionsfragen"/>
          <p:cNvSpPr txBox="1"/>
          <p:nvPr/>
        </p:nvSpPr>
        <p:spPr bwMode="auto">
          <a:xfrm>
            <a:off x="7735370" y="643756"/>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t>Reflexionsfragen</a:t>
            </a:r>
          </a:p>
        </p:txBody>
      </p:sp>
      <p:sp>
        <p:nvSpPr>
          <p:cNvPr id="732" name="Inhaltsplatzhalter 2"/>
          <p:cNvSpPr txBox="1"/>
          <p:nvPr/>
        </p:nvSpPr>
        <p:spPr bwMode="auto">
          <a:xfrm>
            <a:off x="7494820" y="3146925"/>
            <a:ext cx="2865286" cy="2044484"/>
          </a:xfrm>
          <a:prstGeom prst="rect">
            <a:avLst/>
          </a:prstGeom>
          <a:ln w="12700">
            <a:miter lim="400000"/>
          </a:ln>
        </p:spPr>
        <p:txBody>
          <a:bodyPr lIns="0" tIns="0" rIns="0" bIns="0">
            <a:normAutofit lnSpcReduction="10000"/>
          </a:bodyPr>
          <a:lstStyle/>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Bereiten Sie Ihren Unterricht konsequent mit differenzierten und individualisierten Inhalten vor!</a:t>
            </a: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Nutzen Sie die Möglichkeit digitaler Medien zur Visualisierung von Arbeitsaufträgen!</a:t>
            </a:r>
            <a:endParaRPr sz="900" dirty="0">
              <a:latin typeface="Verdana"/>
              <a:ea typeface="Verdana"/>
              <a:cs typeface="Verdana"/>
            </a:endParaRP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Berücksichtigen Sie technische Hürden in Ihrer Unterrichtsplanung!</a:t>
            </a: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Unterstützen Sie Ihre Schülerinnen und Schüler dabei, Verantwortung für ihren Lernprozess zu übernehmen!</a:t>
            </a:r>
          </a:p>
          <a:p>
            <a:pPr marL="95250" indent="-95250" defTabSz="801929">
              <a:lnSpc>
                <a:spcPct val="120000"/>
              </a:lnSpc>
              <a:spcBef>
                <a:spcPts val="400"/>
              </a:spcBef>
              <a:buSzPct val="100000"/>
              <a:buFont typeface="Arial"/>
              <a:buChar char="•"/>
              <a:defRPr sz="900">
                <a:latin typeface="Verdana"/>
                <a:ea typeface="Verdana"/>
                <a:cs typeface="Verdana"/>
              </a:defRPr>
            </a:pPr>
            <a:r>
              <a:rPr lang="de-DE" sz="900" dirty="0">
                <a:latin typeface="Verdana"/>
                <a:ea typeface="Verdana"/>
                <a:cs typeface="Verdana"/>
              </a:rPr>
              <a:t>Reflektieren Sie regelmäßig das Verhalten der Lernenden! </a:t>
            </a:r>
          </a:p>
          <a:p>
            <a:pPr marL="95250" indent="-95250" defTabSz="801929">
              <a:spcBef>
                <a:spcPts val="400"/>
              </a:spcBef>
              <a:buClr>
                <a:srgbClr val="000000"/>
              </a:buClr>
              <a:buSzPct val="100000"/>
              <a:buFont typeface="Arial"/>
              <a:buChar char="•"/>
              <a:defRPr sz="900">
                <a:latin typeface="Verdana"/>
                <a:ea typeface="Verdana"/>
                <a:cs typeface="Verdana"/>
              </a:defRPr>
            </a:pPr>
            <a:endParaRPr dirty="0"/>
          </a:p>
        </p:txBody>
      </p:sp>
      <p:sp>
        <p:nvSpPr>
          <p:cNvPr id="733" name="Impulse"/>
          <p:cNvSpPr txBox="1"/>
          <p:nvPr/>
        </p:nvSpPr>
        <p:spPr bwMode="auto">
          <a:xfrm>
            <a:off x="7735370" y="2797516"/>
            <a:ext cx="2383592" cy="243841"/>
          </a:xfrm>
          <a:prstGeom prst="rect">
            <a:avLst/>
          </a:prstGeom>
          <a:ln w="12700">
            <a:miter lim="400000"/>
          </a:ln>
        </p:spPr>
        <p:txBody>
          <a:bodyPr lIns="45719" rIns="45719">
            <a:spAutoFit/>
          </a:bodyPr>
          <a:lstStyle>
            <a:lvl1pPr defTabSz="801929">
              <a:spcBef>
                <a:spcPts val="400"/>
              </a:spcBef>
              <a:defRPr sz="1000" b="1">
                <a:solidFill>
                  <a:srgbClr val="3B3838"/>
                </a:solidFill>
                <a:latin typeface="Verdana"/>
                <a:ea typeface="Verdana"/>
                <a:cs typeface="Verdana"/>
              </a:defRPr>
            </a:lvl1pPr>
          </a:lstStyle>
          <a:p>
            <a:pPr>
              <a:defRPr/>
            </a:pPr>
            <a:r>
              <a:rPr dirty="0"/>
              <a:t>Impulse</a:t>
            </a:r>
          </a:p>
        </p:txBody>
      </p:sp>
      <p:pic>
        <p:nvPicPr>
          <p:cNvPr id="734" name="Bildplatzhalter 21" descr="Bildplatzhalter 21"/>
          <p:cNvPicPr>
            <a:picLocks noChangeAspect="1"/>
          </p:cNvPicPr>
          <p:nvPr/>
        </p:nvPicPr>
        <p:blipFill>
          <a:blip r:embed="rId3"/>
          <a:srcRect t="1462" b="1462"/>
          <a:stretch/>
        </p:blipFill>
        <p:spPr bwMode="auto">
          <a:xfrm>
            <a:off x="6046220" y="6552896"/>
            <a:ext cx="759902" cy="737683"/>
          </a:xfrm>
          <a:prstGeom prst="rect">
            <a:avLst/>
          </a:prstGeom>
          <a:ln w="12700">
            <a:miter lim="400000"/>
          </a:ln>
        </p:spPr>
      </p:pic>
      <p:pic>
        <p:nvPicPr>
          <p:cNvPr id="735" name="Bildplatzhalter 19" descr="Bildplatzhalter 19"/>
          <p:cNvPicPr>
            <a:picLocks noChangeAspect="1"/>
          </p:cNvPicPr>
          <p:nvPr/>
        </p:nvPicPr>
        <p:blipFill>
          <a:blip r:embed="rId4"/>
          <a:srcRect t="1462" b="1459"/>
          <a:stretch/>
        </p:blipFill>
        <p:spPr bwMode="auto">
          <a:xfrm>
            <a:off x="9638548" y="6529626"/>
            <a:ext cx="760176" cy="737949"/>
          </a:xfrm>
          <a:prstGeom prst="rect">
            <a:avLst/>
          </a:prstGeom>
          <a:ln w="12700">
            <a:miter lim="400000"/>
          </a:ln>
        </p:spPr>
      </p:pic>
      <p:pic>
        <p:nvPicPr>
          <p:cNvPr id="736" name="Bildplatzhalter 23" descr="Bildplatzhalter 23"/>
          <p:cNvPicPr>
            <a:picLocks noChangeAspect="1"/>
          </p:cNvPicPr>
          <p:nvPr/>
        </p:nvPicPr>
        <p:blipFill>
          <a:blip r:embed="rId5"/>
          <a:srcRect t="1462" b="1459"/>
          <a:stretch/>
        </p:blipFill>
        <p:spPr bwMode="auto">
          <a:xfrm>
            <a:off x="2429501" y="6535526"/>
            <a:ext cx="756511" cy="734391"/>
          </a:xfrm>
          <a:prstGeom prst="rect">
            <a:avLst/>
          </a:prstGeom>
          <a:ln w="12700">
            <a:miter lim="400000"/>
          </a:ln>
        </p:spPr>
      </p:pic>
      <p:sp>
        <p:nvSpPr>
          <p:cNvPr id="737" name="Inhaltsplatzhalter 9"/>
          <p:cNvSpPr txBox="1"/>
          <p:nvPr/>
        </p:nvSpPr>
        <p:spPr bwMode="auto">
          <a:xfrm>
            <a:off x="357441" y="6965434"/>
            <a:ext cx="984251"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u="sng" dirty="0">
                <a:solidFill>
                  <a:srgbClr val="649DA3"/>
                </a:solidFill>
                <a:hlinkClick r:id="rId6" tooltip="https://mebis.bycs.de/dsdz/klassenf%C3%BChrung/113">
                  <a:extLst>
                    <a:ext uri="{A12FA001-AC4F-418D-AE19-62706E023703}">
                      <ahyp:hlinkClr xmlns:ahyp="http://schemas.microsoft.com/office/drawing/2018/hyperlinkcolor" val="tx"/>
                    </a:ext>
                  </a:extLst>
                </a:hlinkClick>
              </a:rPr>
              <a:t>https://mebis.bycs.de/dsdz/klassenf</a:t>
            </a:r>
            <a:r>
              <a:rPr lang="de-DE" u="sng" dirty="0">
                <a:solidFill>
                  <a:srgbClr val="649DA3"/>
                </a:solidFill>
                <a:hlinkClick r:id="rId6" tooltip="https://mebis.bycs.de/dsdz/klassenf%C3%BChrung/113">
                  <a:extLst>
                    <a:ext uri="{A12FA001-AC4F-418D-AE19-62706E023703}">
                      <ahyp:hlinkClr xmlns:ahyp="http://schemas.microsoft.com/office/drawing/2018/hyperlinkcolor" val="tx"/>
                    </a:ext>
                  </a:extLst>
                </a:hlinkClick>
              </a:rPr>
              <a:t>ue</a:t>
            </a:r>
            <a:r>
              <a:rPr u="sng" dirty="0">
                <a:solidFill>
                  <a:srgbClr val="649DA3"/>
                </a:solidFill>
                <a:hlinkClick r:id="rId6" tooltip="https://mebis.bycs.de/dsdz/klassenf%C3%BChrung/113">
                  <a:extLst>
                    <a:ext uri="{A12FA001-AC4F-418D-AE19-62706E023703}">
                      <ahyp:hlinkClr xmlns:ahyp="http://schemas.microsoft.com/office/drawing/2018/hyperlinkcolor" val="tx"/>
                    </a:ext>
                  </a:extLst>
                </a:hlinkClick>
              </a:rPr>
              <a:t>hrung/123</a:t>
            </a:r>
            <a:endParaRPr dirty="0">
              <a:solidFill>
                <a:srgbClr val="649DA3"/>
              </a:solidFill>
            </a:endParaRPr>
          </a:p>
        </p:txBody>
      </p:sp>
      <p:sp>
        <p:nvSpPr>
          <p:cNvPr id="738" name="Inhaltsplatzhalter 8"/>
          <p:cNvSpPr txBox="1"/>
          <p:nvPr/>
        </p:nvSpPr>
        <p:spPr bwMode="auto">
          <a:xfrm>
            <a:off x="3961786" y="6967951"/>
            <a:ext cx="984251"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u="sng" dirty="0">
                <a:solidFill>
                  <a:srgbClr val="649DA3"/>
                </a:solidFill>
                <a:hlinkClick r:id="rId7" tooltip="https://mebis.bycs.de/dsdz/klassenf%C3%BChrung/122">
                  <a:extLst>
                    <a:ext uri="{A12FA001-AC4F-418D-AE19-62706E023703}">
                      <ahyp:hlinkClr xmlns:ahyp="http://schemas.microsoft.com/office/drawing/2018/hyperlinkcolor" val="tx"/>
                    </a:ext>
                  </a:extLst>
                </a:hlinkClick>
              </a:rPr>
              <a:t>https://mebis.bycs.de/dsdz/klassenf</a:t>
            </a:r>
            <a:r>
              <a:rPr lang="de-DE" u="sng" dirty="0">
                <a:solidFill>
                  <a:srgbClr val="649DA3"/>
                </a:solidFill>
                <a:hlinkClick r:id="rId7" tooltip="https://mebis.bycs.de/dsdz/klassenf%C3%BChrung/122">
                  <a:extLst>
                    <a:ext uri="{A12FA001-AC4F-418D-AE19-62706E023703}">
                      <ahyp:hlinkClr xmlns:ahyp="http://schemas.microsoft.com/office/drawing/2018/hyperlinkcolor" val="tx"/>
                    </a:ext>
                  </a:extLst>
                </a:hlinkClick>
              </a:rPr>
              <a:t>ue</a:t>
            </a:r>
            <a:r>
              <a:rPr u="sng" dirty="0">
                <a:solidFill>
                  <a:srgbClr val="649DA3"/>
                </a:solidFill>
                <a:hlinkClick r:id="rId7" tooltip="https://mebis.bycs.de/dsdz/klassenf%C3%BChrung/122">
                  <a:extLst>
                    <a:ext uri="{A12FA001-AC4F-418D-AE19-62706E023703}">
                      <ahyp:hlinkClr xmlns:ahyp="http://schemas.microsoft.com/office/drawing/2018/hyperlinkcolor" val="tx"/>
                    </a:ext>
                  </a:extLst>
                </a:hlinkClick>
              </a:rPr>
              <a:t>hrung/122</a:t>
            </a:r>
            <a:endParaRPr dirty="0">
              <a:solidFill>
                <a:srgbClr val="649DA3"/>
              </a:solidFill>
            </a:endParaRPr>
          </a:p>
        </p:txBody>
      </p:sp>
      <p:sp>
        <p:nvSpPr>
          <p:cNvPr id="739" name="Inhaltsplatzhalter 7"/>
          <p:cNvSpPr txBox="1"/>
          <p:nvPr/>
        </p:nvSpPr>
        <p:spPr bwMode="auto">
          <a:xfrm>
            <a:off x="7599360" y="6986531"/>
            <a:ext cx="984251" cy="275258"/>
          </a:xfrm>
          <a:prstGeom prst="rect">
            <a:avLst/>
          </a:prstGeom>
          <a:ln w="12700">
            <a:miter lim="400000"/>
          </a:ln>
        </p:spPr>
        <p:txBody>
          <a:bodyPr lIns="0" tIns="0" rIns="0" bIns="0">
            <a:normAutofit/>
          </a:bodyPr>
          <a:lstStyle>
            <a:lvl1pPr defTabSz="801929">
              <a:spcBef>
                <a:spcPts val="800"/>
              </a:spcBef>
              <a:defRPr sz="600" u="sng">
                <a:solidFill>
                  <a:srgbClr val="0563C1"/>
                </a:solidFill>
                <a:latin typeface="Verdana"/>
                <a:ea typeface="Verdana"/>
                <a:cs typeface="Verdana"/>
              </a:defRPr>
            </a:lvl1pPr>
          </a:lstStyle>
          <a:p>
            <a:pPr>
              <a:defRPr u="none">
                <a:solidFill>
                  <a:srgbClr val="194D83"/>
                </a:solidFill>
              </a:defRPr>
            </a:pPr>
            <a:r>
              <a:rPr u="sng" dirty="0">
                <a:solidFill>
                  <a:srgbClr val="649DA3"/>
                </a:solidFill>
                <a:hlinkClick r:id="rId8" tooltip="https://mebis.bycs.de/dsdz/klassenf%C3%BChrung/121">
                  <a:extLst>
                    <a:ext uri="{A12FA001-AC4F-418D-AE19-62706E023703}">
                      <ahyp:hlinkClr xmlns:ahyp="http://schemas.microsoft.com/office/drawing/2018/hyperlinkcolor" val="tx"/>
                    </a:ext>
                  </a:extLst>
                </a:hlinkClick>
              </a:rPr>
              <a:t>https://mebis.bycs.de/dsdz/klassenf</a:t>
            </a:r>
            <a:r>
              <a:rPr lang="de-DE" u="sng" dirty="0">
                <a:solidFill>
                  <a:srgbClr val="649DA3"/>
                </a:solidFill>
                <a:hlinkClick r:id="rId8" tooltip="https://mebis.bycs.de/dsdz/klassenf%C3%BChrung/121">
                  <a:extLst>
                    <a:ext uri="{A12FA001-AC4F-418D-AE19-62706E023703}">
                      <ahyp:hlinkClr xmlns:ahyp="http://schemas.microsoft.com/office/drawing/2018/hyperlinkcolor" val="tx"/>
                    </a:ext>
                  </a:extLst>
                </a:hlinkClick>
              </a:rPr>
              <a:t>ue</a:t>
            </a:r>
            <a:r>
              <a:rPr u="sng" dirty="0">
                <a:solidFill>
                  <a:srgbClr val="649DA3"/>
                </a:solidFill>
                <a:hlinkClick r:id="rId8" tooltip="https://mebis.bycs.de/dsdz/klassenf%C3%BChrung/121">
                  <a:extLst>
                    <a:ext uri="{A12FA001-AC4F-418D-AE19-62706E023703}">
                      <ahyp:hlinkClr xmlns:ahyp="http://schemas.microsoft.com/office/drawing/2018/hyperlinkcolor" val="tx"/>
                    </a:ext>
                  </a:extLst>
                </a:hlinkClick>
              </a:rPr>
              <a:t>hrung/121</a:t>
            </a:r>
            <a:endParaRPr dirty="0">
              <a:solidFill>
                <a:srgbClr val="649DA3"/>
              </a:solidFill>
            </a:endParaRPr>
          </a:p>
        </p:txBody>
      </p:sp>
      <p:grpSp>
        <p:nvGrpSpPr>
          <p:cNvPr id="5" name="Gruppieren 4">
            <a:extLst>
              <a:ext uri="{FF2B5EF4-FFF2-40B4-BE49-F238E27FC236}">
                <a16:creationId xmlns:a16="http://schemas.microsoft.com/office/drawing/2014/main" id="{29C06B15-D7B1-2530-5C25-198E17C874ED}"/>
              </a:ext>
            </a:extLst>
          </p:cNvPr>
          <p:cNvGrpSpPr/>
          <p:nvPr/>
        </p:nvGrpSpPr>
        <p:grpSpPr>
          <a:xfrm>
            <a:off x="192348" y="177016"/>
            <a:ext cx="676407" cy="372736"/>
            <a:chOff x="1135473" y="212097"/>
            <a:chExt cx="676407" cy="372736"/>
          </a:xfrm>
        </p:grpSpPr>
        <p:sp>
          <p:nvSpPr>
            <p:cNvPr id="6" name="Pfeil nach rechts 5">
              <a:extLst>
                <a:ext uri="{FF2B5EF4-FFF2-40B4-BE49-F238E27FC236}">
                  <a16:creationId xmlns:a16="http://schemas.microsoft.com/office/drawing/2014/main" id="{BA839878-C17E-0448-128A-2AD268CF78DE}"/>
                </a:ext>
              </a:extLst>
            </p:cNvPr>
            <p:cNvSpPr/>
            <p:nvPr/>
          </p:nvSpPr>
          <p:spPr bwMode="auto">
            <a:xfrm>
              <a:off x="1147899" y="235784"/>
              <a:ext cx="663981" cy="319279"/>
            </a:xfrm>
            <a:prstGeom prst="rightArrow">
              <a:avLst>
                <a:gd name="adj1" fmla="val 99999"/>
                <a:gd name="adj2" fmla="val 40570"/>
              </a:avLst>
            </a:prstGeom>
            <a:solidFill>
              <a:srgbClr val="649DA3">
                <a:alpha val="90000"/>
              </a:srgb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7" name="Dreieck 6">
              <a:extLst>
                <a:ext uri="{FF2B5EF4-FFF2-40B4-BE49-F238E27FC236}">
                  <a16:creationId xmlns:a16="http://schemas.microsoft.com/office/drawing/2014/main" id="{08C177D1-DBC6-B33D-74B3-2BEE0D1E9E84}"/>
                </a:ext>
              </a:extLst>
            </p:cNvPr>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grpSp>
        <p:nvGrpSpPr>
          <p:cNvPr id="8" name="Gruppieren 7">
            <a:extLst>
              <a:ext uri="{FF2B5EF4-FFF2-40B4-BE49-F238E27FC236}">
                <a16:creationId xmlns:a16="http://schemas.microsoft.com/office/drawing/2014/main" id="{06547B25-8F6C-E640-BBDA-D6623A1931D8}"/>
              </a:ext>
            </a:extLst>
          </p:cNvPr>
          <p:cNvGrpSpPr/>
          <p:nvPr/>
        </p:nvGrpSpPr>
        <p:grpSpPr>
          <a:xfrm>
            <a:off x="7397166" y="150768"/>
            <a:ext cx="676407" cy="372736"/>
            <a:chOff x="1135473" y="212097"/>
            <a:chExt cx="676407" cy="372736"/>
          </a:xfrm>
        </p:grpSpPr>
        <p:sp>
          <p:nvSpPr>
            <p:cNvPr id="9" name="Pfeil nach rechts 8">
              <a:extLst>
                <a:ext uri="{FF2B5EF4-FFF2-40B4-BE49-F238E27FC236}">
                  <a16:creationId xmlns:a16="http://schemas.microsoft.com/office/drawing/2014/main" id="{AC78AA40-67C0-10A3-1DE9-FF2068E539CE}"/>
                </a:ext>
              </a:extLst>
            </p:cNvPr>
            <p:cNvSpPr/>
            <p:nvPr/>
          </p:nvSpPr>
          <p:spPr bwMode="auto">
            <a:xfrm>
              <a:off x="1147899" y="235784"/>
              <a:ext cx="663981" cy="319279"/>
            </a:xfrm>
            <a:prstGeom prst="rightArrow">
              <a:avLst>
                <a:gd name="adj1" fmla="val 99999"/>
                <a:gd name="adj2" fmla="val 40570"/>
              </a:avLst>
            </a:prstGeom>
            <a:solidFill>
              <a:srgbClr val="649DA3">
                <a:alpha val="90000"/>
              </a:srgb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10" name="Dreieck 9">
              <a:extLst>
                <a:ext uri="{FF2B5EF4-FFF2-40B4-BE49-F238E27FC236}">
                  <a16:creationId xmlns:a16="http://schemas.microsoft.com/office/drawing/2014/main" id="{F543EEEE-A00B-9806-2A8C-A27ABD862ED9}"/>
                </a:ext>
              </a:extLst>
            </p:cNvPr>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grpSp>
        <p:nvGrpSpPr>
          <p:cNvPr id="11" name="Gruppieren 10">
            <a:extLst>
              <a:ext uri="{FF2B5EF4-FFF2-40B4-BE49-F238E27FC236}">
                <a16:creationId xmlns:a16="http://schemas.microsoft.com/office/drawing/2014/main" id="{B45EDE4B-41AB-3672-C6B4-8D6AEAD46ED4}"/>
              </a:ext>
            </a:extLst>
          </p:cNvPr>
          <p:cNvGrpSpPr/>
          <p:nvPr/>
        </p:nvGrpSpPr>
        <p:grpSpPr>
          <a:xfrm>
            <a:off x="3786670" y="169992"/>
            <a:ext cx="676407" cy="372736"/>
            <a:chOff x="1135473" y="212097"/>
            <a:chExt cx="676407" cy="372736"/>
          </a:xfrm>
        </p:grpSpPr>
        <p:sp>
          <p:nvSpPr>
            <p:cNvPr id="12" name="Pfeil nach rechts 11">
              <a:extLst>
                <a:ext uri="{FF2B5EF4-FFF2-40B4-BE49-F238E27FC236}">
                  <a16:creationId xmlns:a16="http://schemas.microsoft.com/office/drawing/2014/main" id="{B294C2AC-CDCB-3242-A072-BE671878D41D}"/>
                </a:ext>
              </a:extLst>
            </p:cNvPr>
            <p:cNvSpPr/>
            <p:nvPr/>
          </p:nvSpPr>
          <p:spPr bwMode="auto">
            <a:xfrm>
              <a:off x="1147899" y="235784"/>
              <a:ext cx="663981" cy="319279"/>
            </a:xfrm>
            <a:prstGeom prst="rightArrow">
              <a:avLst>
                <a:gd name="adj1" fmla="val 99999"/>
                <a:gd name="adj2" fmla="val 40570"/>
              </a:avLst>
            </a:prstGeom>
            <a:solidFill>
              <a:srgbClr val="649DA3">
                <a:alpha val="90000"/>
              </a:srgbClr>
            </a:solidFill>
            <a:ln w="12700" cap="flat">
              <a:noFill/>
              <a:prstDash val="solid"/>
              <a:miter lim="800000"/>
            </a:ln>
            <a:effectLst>
              <a:outerShdw blurRad="50800" dist="38100" dir="2700000" algn="tl" rotWithShape="0">
                <a:schemeClr val="accent1">
                  <a:lumMod val="75000"/>
                  <a:alpha val="94000"/>
                </a:schemeClr>
              </a:outerShdw>
            </a:effectLst>
          </p:spPr>
          <p:style>
            <a:lnRef idx="0">
              <a:srgbClr val="000000"/>
            </a:lnRef>
            <a:fillRef idx="0">
              <a:srgbClr val="000000"/>
            </a:fillRef>
            <a:effectRef idx="0">
              <a:srgbClr val="000000"/>
            </a:effectRef>
            <a:fontRef idx="none"/>
          </p:style>
          <p:txBody>
            <a:bodyPr rtlCol="0" anchor="ctr"/>
            <a:lstStyle/>
            <a:p>
              <a:pPr algn="ctr"/>
              <a:endParaRPr lang="de-DE" dirty="0"/>
            </a:p>
          </p:txBody>
        </p:sp>
        <p:sp>
          <p:nvSpPr>
            <p:cNvPr id="13" name="Dreieck 12">
              <a:extLst>
                <a:ext uri="{FF2B5EF4-FFF2-40B4-BE49-F238E27FC236}">
                  <a16:creationId xmlns:a16="http://schemas.microsoft.com/office/drawing/2014/main" id="{9A89182F-26CA-FE97-BC89-490B550033ED}"/>
                </a:ext>
              </a:extLst>
            </p:cNvPr>
            <p:cNvSpPr/>
            <p:nvPr/>
          </p:nvSpPr>
          <p:spPr bwMode="auto">
            <a:xfrm rot="5400000">
              <a:off x="997078" y="350492"/>
              <a:ext cx="372736" cy="95945"/>
            </a:xfrm>
            <a:prstGeom prst="triangle">
              <a:avLst>
                <a:gd name="adj" fmla="val 46064"/>
              </a:avLst>
            </a:prstGeom>
            <a:solidFill>
              <a:srgbClr val="FFFFFF"/>
            </a:solidFill>
            <a:ln w="12700" cap="flat">
              <a:noFill/>
              <a:prstDash val="solid"/>
              <a:miter lim="800000"/>
            </a:ln>
          </p:spPr>
          <p:style>
            <a:lnRef idx="0">
              <a:srgbClr val="000000"/>
            </a:lnRef>
            <a:fillRef idx="0">
              <a:srgbClr val="000000"/>
            </a:fillRef>
            <a:effectRef idx="0">
              <a:srgbClr val="000000"/>
            </a:effectRef>
            <a:fontRef idx="none"/>
          </p:style>
          <p:txBody>
            <a:bodyPr rtlCol="0" anchor="ctr"/>
            <a:lstStyle/>
            <a:p>
              <a:pPr algn="ctr"/>
              <a:endParaRPr lang="de-DE"/>
            </a:p>
          </p:txBody>
        </p:sp>
      </p:grpSp>
    </p:spTree>
  </p:cSld>
  <p:clrMapOvr>
    <a:masterClrMapping/>
  </p:clrMapOvr>
</p:sld>
</file>

<file path=ppt/theme/theme1.xml><?xml version="1.0" encoding="utf-8"?>
<a:theme xmlns:a="http://schemas.openxmlformats.org/drawingml/2006/main" name="Benutzerdefiniertes Design">
  <a:themeElements>
    <a:clrScheme name="Benutzerdefiniert 1">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enutzerdefiniertes Design">
      <a:majorFont>
        <a:latin typeface="Calibri"/>
        <a:ea typeface="Calibri"/>
        <a:cs typeface="Calibri"/>
      </a:majorFont>
      <a:minorFont>
        <a:latin typeface="Helvetica"/>
        <a:ea typeface="Helvetica"/>
        <a:cs typeface="Helvetica"/>
      </a:minorFont>
    </a:fontScheme>
    <a:fmtScheme name="Benutzerdefiniertes 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12700" cap="flat">
          <a:solidFill>
            <a:schemeClr val="accent1"/>
          </a:solidFill>
          <a:prstDash val="solid"/>
          <a:miter lim="800000"/>
        </a:ln>
      </a:spPr>
      <a:bodyPr/>
      <a:lstStyle/>
      <a:style>
        <a:lnRef idx="0">
          <a:srgbClr val="000000"/>
        </a:lnRef>
        <a:fillRef idx="0">
          <a:srgbClr val="000000"/>
        </a:fillRef>
        <a:effectRef idx="0">
          <a:srgbClr val="000000"/>
        </a:effectRef>
        <a:fontRef idx="none"/>
      </a:style>
    </a:spDef>
    <a:lnDef>
      <a:spPr bwMode="auto">
        <a:prstGeom prst="rect">
          <a:avLst/>
        </a:prstGeom>
        <a:noFill/>
        <a:ln w="12700" cap="flat">
          <a:solidFill>
            <a:schemeClr val="accent1"/>
          </a:solidFill>
          <a:prstDash val="solid"/>
          <a:miter lim="8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Benutzerdefiniertes Design">
  <a:themeElements>
    <a:clrScheme name="Benutzerdefiniertes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Benutzerdefiniertes Design">
      <a:majorFont>
        <a:latin typeface="Calibri"/>
        <a:ea typeface="Calibri"/>
        <a:cs typeface="Calibri"/>
      </a:majorFont>
      <a:minorFont>
        <a:latin typeface="Helvetica"/>
        <a:ea typeface="Helvetica"/>
        <a:cs typeface="Helvetica"/>
      </a:minorFont>
    </a:fontScheme>
    <a:fmtScheme name="Benutzerdefiniertes 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rgbClr val="FFFFFF"/>
        </a:solidFill>
        <a:ln w="12700" cap="flat">
          <a:solidFill>
            <a:schemeClr val="accent1"/>
          </a:solidFill>
          <a:prstDash val="solid"/>
          <a:miter lim="800000"/>
        </a:ln>
      </a:spPr>
      <a:bodyPr/>
      <a:lstStyle/>
      <a:style>
        <a:lnRef idx="0">
          <a:srgbClr val="000000"/>
        </a:lnRef>
        <a:fillRef idx="0">
          <a:srgbClr val="000000"/>
        </a:fillRef>
        <a:effectRef idx="0">
          <a:srgbClr val="000000"/>
        </a:effectRef>
        <a:fontRef idx="none"/>
      </a:style>
    </a:spDef>
    <a:lnDef>
      <a:spPr bwMode="auto">
        <a:prstGeom prst="rect">
          <a:avLst/>
        </a:prstGeom>
        <a:noFill/>
        <a:ln w="12700" cap="flat">
          <a:solidFill>
            <a:schemeClr val="accent1"/>
          </a:solidFill>
          <a:prstDash val="solid"/>
          <a:miter lim="800000"/>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2521</Words>
  <Application>Microsoft Macintosh PowerPoint</Application>
  <DocSecurity>0</DocSecurity>
  <PresentationFormat>Benutzerdefiniert</PresentationFormat>
  <Paragraphs>243</Paragraphs>
  <Slides>11</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Verdana</vt:lpstr>
      <vt:lpstr>Benutzerdefiniertes Design</vt:lpstr>
      <vt:lpstr>PowerPoint-Präsentation</vt:lpstr>
      <vt:lpstr>PowerPoint-Präsentation</vt:lpstr>
      <vt:lpstr>Zielsetzung</vt:lpstr>
      <vt:lpstr>Anleitung</vt:lpstr>
      <vt:lpstr>Hinweise zur Nutzung </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Wiedemann, Annika</dc:creator>
  <cp:keywords/>
  <dc:description/>
  <cp:lastModifiedBy>Viola Bauer</cp:lastModifiedBy>
  <cp:revision>81</cp:revision>
  <dcterms:modified xsi:type="dcterms:W3CDTF">2025-04-22T10:35:34Z</dcterms:modified>
  <cp:category/>
  <dc:identifier/>
  <cp:contentStatus/>
  <dc:language/>
  <cp:version/>
</cp:coreProperties>
</file>