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9"/>
  </p:normalViewPr>
  <p:slideViewPr>
    <p:cSldViewPr snapToGrid="0">
      <p:cViewPr varScale="1">
        <p:scale>
          <a:sx n="45" d="100"/>
          <a:sy n="45" d="100"/>
        </p:scale>
        <p:origin x="232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9" name="Shape 15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:in und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1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13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fstel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Aufstellung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kt (gro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kte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Fakten</a:t>
            </a:r>
          </a:p>
        </p:txBody>
      </p:sp>
      <p:sp>
        <p:nvSpPr>
          <p:cNvPr id="10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Quellenangab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Quellenangabe</a:t>
            </a:r>
          </a:p>
        </p:txBody>
      </p:sp>
      <p:sp>
        <p:nvSpPr>
          <p:cNvPr id="116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„Bemerkenswert“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alatschüssel mit gebratenem Reis, gekochten Eiern und Stäbchen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Schüssel mit Lachsfrikadellen, Salat und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Schüssel mit Pappardelle, Petersilienbutter, gerösteten Haselnüssen und geriebenem Parmesan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alatschüssel mit gebratenem Reis, gekochten Eiern und Stäbchen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Linien"/>
          <p:cNvSpPr/>
          <p:nvPr/>
        </p:nvSpPr>
        <p:spPr>
          <a:xfrm flipV="1">
            <a:off x="1700059" y="1861770"/>
            <a:ext cx="21568161" cy="4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38100" tIns="38100" rIns="38100" bIns="38100" anchor="ctr"/>
          <a:lstStyle/>
          <a:p>
            <a:pPr algn="l" defTabSz="457200">
              <a:defRPr sz="11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0" name="Text"/>
          <p:cNvSpPr txBox="1">
            <a:spLocks noGrp="1"/>
          </p:cNvSpPr>
          <p:nvPr>
            <p:ph type="body" sz="quarter" idx="21"/>
          </p:nvPr>
        </p:nvSpPr>
        <p:spPr>
          <a:xfrm>
            <a:off x="3619499" y="2120899"/>
            <a:ext cx="15716253" cy="546101"/>
          </a:xfrm>
          <a:prstGeom prst="rect">
            <a:avLst/>
          </a:prstGeom>
        </p:spPr>
        <p:txBody>
          <a:bodyPr lIns="38100" tIns="38100" rIns="38100" bIns="38100" anchor="b">
            <a:spAutoFit/>
          </a:bodyPr>
          <a:lstStyle>
            <a:lvl1pPr marL="0" indent="0" defTabSz="647700">
              <a:lnSpc>
                <a:spcPct val="80000"/>
              </a:lnSpc>
              <a:spcBef>
                <a:spcPts val="0"/>
              </a:spcBef>
              <a:buSzTx/>
              <a:buNone/>
              <a:defRPr sz="3200" cap="all" spc="160">
                <a:solidFill>
                  <a:srgbClr val="838787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151" name="Titeltext"/>
          <p:cNvSpPr txBox="1">
            <a:spLocks noGrp="1"/>
          </p:cNvSpPr>
          <p:nvPr>
            <p:ph type="title"/>
          </p:nvPr>
        </p:nvSpPr>
        <p:spPr>
          <a:xfrm>
            <a:off x="3619499" y="3333750"/>
            <a:ext cx="17145003" cy="762000"/>
          </a:xfrm>
          <a:prstGeom prst="rect">
            <a:avLst/>
          </a:prstGeom>
        </p:spPr>
        <p:txBody>
          <a:bodyPr lIns="38100" tIns="38100" rIns="38100" bIns="38100"/>
          <a:lstStyle>
            <a:lvl1pPr defTabSz="825500">
              <a:spcBef>
                <a:spcPts val="3900"/>
              </a:spcBef>
              <a:defRPr sz="8400" b="0" cap="all" spc="0">
                <a:solidFill>
                  <a:srgbClr val="34A5DA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lvl1pPr>
          </a:lstStyle>
          <a:p>
            <a:r>
              <a:t>Titeltext</a:t>
            </a:r>
          </a:p>
        </p:txBody>
      </p:sp>
      <p:sp>
        <p:nvSpPr>
          <p:cNvPr id="152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20278607" y="2171699"/>
            <a:ext cx="479029" cy="546101"/>
          </a:xfrm>
          <a:prstGeom prst="rect">
            <a:avLst/>
          </a:prstGeom>
        </p:spPr>
        <p:txBody>
          <a:bodyPr lIns="38100" tIns="38100" rIns="38100" bIns="38100" anchor="t"/>
          <a:lstStyle>
            <a:lvl1pPr algn="r" defTabSz="825500">
              <a:lnSpc>
                <a:spcPct val="80000"/>
              </a:lnSpc>
              <a:defRPr sz="3200">
                <a:solidFill>
                  <a:srgbClr val="838787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und Limonen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23" name="Autor:in und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24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F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chüssel mit Lachsfrikadellen, Salat und Humm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Folientitel</a:t>
            </a:r>
          </a:p>
        </p:txBody>
      </p:sp>
      <p:sp>
        <p:nvSpPr>
          <p:cNvPr id="34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Folien-Untertitel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titel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43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44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61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Schüssel mit Pappardelle, Petersilienbutter, gerösteten Haselnüssen und geriebenem Parmesan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6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bsch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el des Abschnitts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Titel des Abschnitts</a:t>
            </a:r>
          </a:p>
        </p:txBody>
      </p:sp>
      <p:sp>
        <p:nvSpPr>
          <p:cNvPr id="72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8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8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-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Agenda-Titel</a:t>
            </a:r>
          </a:p>
        </p:txBody>
      </p:sp>
      <p:sp>
        <p:nvSpPr>
          <p:cNvPr id="89" name="Agenda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Agenda-Untertitel</a:t>
            </a:r>
          </a:p>
        </p:txBody>
      </p:sp>
      <p:sp>
        <p:nvSpPr>
          <p:cNvPr id="90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Agendathemen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Folientitel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Datei"/>
          <p:cNvSpPr txBox="1"/>
          <p:nvPr/>
        </p:nvSpPr>
        <p:spPr>
          <a:xfrm>
            <a:off x="1619115" y="4753872"/>
            <a:ext cx="3520197" cy="507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algn="l" defTabSz="825500">
              <a:spcBef>
                <a:spcPts val="3400"/>
              </a:spcBef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>
              <a:spcBef>
                <a:spcPts val="0"/>
              </a:spcBef>
            </a:pPr>
            <a:r>
              <a:rPr lang="de-DE" dirty="0"/>
              <a:t>Datei/Link/Video…</a:t>
            </a:r>
            <a:endParaRPr dirty="0"/>
          </a:p>
        </p:txBody>
      </p:sp>
      <p:sp>
        <p:nvSpPr>
          <p:cNvPr id="165" name="(1) Bereitstellung"/>
          <p:cNvSpPr txBox="1"/>
          <p:nvPr/>
        </p:nvSpPr>
        <p:spPr>
          <a:xfrm>
            <a:off x="9744205" y="2762599"/>
            <a:ext cx="3311804" cy="56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rPr sz="3200" dirty="0"/>
              <a:t>(1) </a:t>
            </a:r>
            <a:r>
              <a:rPr lang="de-DE" sz="3200" dirty="0"/>
              <a:t>Bereitstellung</a:t>
            </a:r>
            <a:endParaRPr sz="3200" dirty="0"/>
          </a:p>
        </p:txBody>
      </p:sp>
      <p:sp>
        <p:nvSpPr>
          <p:cNvPr id="166" name="(3) Erstellen/Bearbeiten…"/>
          <p:cNvSpPr txBox="1"/>
          <p:nvPr/>
        </p:nvSpPr>
        <p:spPr>
          <a:xfrm>
            <a:off x="15545062" y="8544354"/>
            <a:ext cx="4558940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sz="3200" dirty="0"/>
              <a:t>(3) </a:t>
            </a:r>
            <a:r>
              <a:rPr lang="de-DE" sz="3200" dirty="0"/>
              <a:t>Erstellen/Bearbeiten</a:t>
            </a:r>
            <a:endParaRPr sz="3200" dirty="0"/>
          </a:p>
          <a:p>
            <a: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sz="3200" dirty="0"/>
              <a:t>(6) </a:t>
            </a:r>
            <a:r>
              <a:rPr lang="de-DE" sz="3200" dirty="0"/>
              <a:t>Überarbeiten</a:t>
            </a:r>
            <a:endParaRPr sz="3200" dirty="0"/>
          </a:p>
        </p:txBody>
      </p:sp>
      <p:sp>
        <p:nvSpPr>
          <p:cNvPr id="167" name="Präsentieren"/>
          <p:cNvSpPr txBox="1"/>
          <p:nvPr/>
        </p:nvSpPr>
        <p:spPr>
          <a:xfrm>
            <a:off x="20658179" y="8745900"/>
            <a:ext cx="2449388" cy="56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rPr lang="de-DE" sz="3200" dirty="0"/>
              <a:t>Präsentieren</a:t>
            </a:r>
            <a:endParaRPr sz="3200" dirty="0"/>
          </a:p>
        </p:txBody>
      </p:sp>
      <p:sp>
        <p:nvSpPr>
          <p:cNvPr id="168" name="(4) Einsammeln…"/>
          <p:cNvSpPr txBox="1"/>
          <p:nvPr/>
        </p:nvSpPr>
        <p:spPr>
          <a:xfrm>
            <a:off x="9731732" y="11899004"/>
            <a:ext cx="4889159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sz="3200" dirty="0"/>
              <a:t>(4) </a:t>
            </a:r>
            <a:r>
              <a:rPr lang="de-DE" sz="3200" dirty="0"/>
              <a:t>Einsammeln/Kontrolle</a:t>
            </a:r>
            <a:endParaRPr sz="3200" dirty="0"/>
          </a:p>
          <a:p>
            <a: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sz="3200" dirty="0"/>
              <a:t>(5) Feedback </a:t>
            </a:r>
            <a:r>
              <a:rPr lang="de-DE" sz="3200" dirty="0"/>
              <a:t>geben</a:t>
            </a:r>
            <a:endParaRPr sz="3200" dirty="0"/>
          </a:p>
        </p:txBody>
      </p:sp>
      <p:sp>
        <p:nvSpPr>
          <p:cNvPr id="169" name="(7) Kontrolle…"/>
          <p:cNvSpPr txBox="1"/>
          <p:nvPr/>
        </p:nvSpPr>
        <p:spPr>
          <a:xfrm>
            <a:off x="3103237" y="9297458"/>
            <a:ext cx="2492670" cy="56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sz="3200" dirty="0"/>
              <a:t>(7) </a:t>
            </a:r>
            <a:r>
              <a:rPr lang="de-DE" sz="3200" dirty="0"/>
              <a:t>Bewerten</a:t>
            </a:r>
            <a:endParaRPr sz="3200" dirty="0"/>
          </a:p>
        </p:txBody>
      </p:sp>
      <p:sp>
        <p:nvSpPr>
          <p:cNvPr id="171" name="(2) Öffnen"/>
          <p:cNvSpPr txBox="1"/>
          <p:nvPr/>
        </p:nvSpPr>
        <p:spPr>
          <a:xfrm>
            <a:off x="15619434" y="5826308"/>
            <a:ext cx="1997342" cy="56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rPr sz="3200" dirty="0"/>
              <a:t>(2) </a:t>
            </a:r>
            <a:r>
              <a:rPr lang="de-DE" sz="3200" dirty="0"/>
              <a:t>Öffnen</a:t>
            </a:r>
            <a:endParaRPr sz="3200" dirty="0"/>
          </a:p>
        </p:txBody>
      </p:sp>
      <p:sp>
        <p:nvSpPr>
          <p:cNvPr id="181" name="Verbindungslinie"/>
          <p:cNvSpPr/>
          <p:nvPr/>
        </p:nvSpPr>
        <p:spPr>
          <a:xfrm rot="212564">
            <a:off x="6883869" y="3966128"/>
            <a:ext cx="9230257" cy="13952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335" extrusionOk="0">
                <a:moveTo>
                  <a:pt x="0" y="16335"/>
                </a:moveTo>
                <a:cubicBezTo>
                  <a:pt x="6867" y="-3466"/>
                  <a:pt x="14067" y="-5265"/>
                  <a:pt x="21600" y="10937"/>
                </a:cubicBezTo>
              </a:path>
            </a:pathLst>
          </a:custGeom>
          <a:ln w="63500">
            <a:solidFill>
              <a:srgbClr val="838787"/>
            </a:solidFill>
            <a:miter lim="400000"/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182" name="Verbindungslinie"/>
          <p:cNvSpPr/>
          <p:nvPr/>
        </p:nvSpPr>
        <p:spPr>
          <a:xfrm>
            <a:off x="6836322" y="9796362"/>
            <a:ext cx="9648173" cy="13248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21600" y="0"/>
                </a:moveTo>
                <a:cubicBezTo>
                  <a:pt x="14430" y="21503"/>
                  <a:pt x="7230" y="21600"/>
                  <a:pt x="0" y="292"/>
                </a:cubicBezTo>
              </a:path>
            </a:pathLst>
          </a:custGeom>
          <a:ln w="63500">
            <a:solidFill>
              <a:srgbClr val="838787"/>
            </a:solidFill>
            <a:miter lim="400000"/>
            <a:headEnd type="triangle"/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174" name="Linien"/>
          <p:cNvSpPr/>
          <p:nvPr/>
        </p:nvSpPr>
        <p:spPr>
          <a:xfrm>
            <a:off x="18789686" y="7561917"/>
            <a:ext cx="1777343" cy="1"/>
          </a:xfrm>
          <a:prstGeom prst="line">
            <a:avLst/>
          </a:prstGeom>
          <a:ln w="63500">
            <a:solidFill>
              <a:srgbClr val="929292"/>
            </a:solidFill>
            <a:miter lim="400000"/>
            <a:tailEnd type="triangle"/>
          </a:ln>
        </p:spPr>
        <p:txBody>
          <a:bodyPr lIns="38100" tIns="38100" rIns="38100" bIns="38100" anchor="ctr"/>
          <a:lstStyle/>
          <a:p>
            <a:pPr defTabSz="825500">
              <a:lnSpc>
                <a:spcPct val="80000"/>
              </a:lnSpc>
              <a:defRPr sz="3800" cap="all">
                <a:solidFill>
                  <a:srgbClr val="838787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/>
          </a:p>
        </p:txBody>
      </p:sp>
      <p:sp>
        <p:nvSpPr>
          <p:cNvPr id="175" name="Workflow"/>
          <p:cNvSpPr txBox="1"/>
          <p:nvPr/>
        </p:nvSpPr>
        <p:spPr>
          <a:xfrm>
            <a:off x="2970551" y="1092611"/>
            <a:ext cx="15716252" cy="54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8100" tIns="38100" rIns="38100" bIns="38100" anchor="b">
            <a:spAutoFit/>
          </a:bodyPr>
          <a:lstStyle>
            <a:lvl1pPr algn="l" defTabSz="647700">
              <a:lnSpc>
                <a:spcPct val="80000"/>
              </a:lnSpc>
              <a:defRPr sz="3200" cap="all" spc="160">
                <a:solidFill>
                  <a:srgbClr val="838787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Workflow</a:t>
            </a:r>
          </a:p>
        </p:txBody>
      </p:sp>
      <p:sp>
        <p:nvSpPr>
          <p:cNvPr id="177" name="Tools zur Selbstorganisation des Lernens"/>
          <p:cNvSpPr txBox="1"/>
          <p:nvPr/>
        </p:nvSpPr>
        <p:spPr>
          <a:xfrm>
            <a:off x="18455137" y="4161944"/>
            <a:ext cx="3260774" cy="13952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rPr lang="de-DE" sz="2800" dirty="0">
                <a:latin typeface="Avenir Next" panose="020B0503020202020204" pitchFamily="34" charset="0"/>
              </a:rPr>
              <a:t>Tools zur Selbstorganisation des Lernens</a:t>
            </a:r>
            <a:endParaRPr sz="2800" dirty="0">
              <a:latin typeface="Avenir Next" panose="020B0503020202020204" pitchFamily="34" charset="0"/>
            </a:endParaRPr>
          </a:p>
        </p:txBody>
      </p:sp>
      <p:sp>
        <p:nvSpPr>
          <p:cNvPr id="178" name="Linien"/>
          <p:cNvSpPr/>
          <p:nvPr/>
        </p:nvSpPr>
        <p:spPr>
          <a:xfrm>
            <a:off x="12844687" y="7525914"/>
            <a:ext cx="1777343" cy="1"/>
          </a:xfrm>
          <a:prstGeom prst="line">
            <a:avLst/>
          </a:prstGeom>
          <a:ln w="63500">
            <a:solidFill>
              <a:srgbClr val="929292"/>
            </a:solidFill>
            <a:miter lim="400000"/>
            <a:tailEnd type="triangle"/>
          </a:ln>
        </p:spPr>
        <p:txBody>
          <a:bodyPr lIns="38100" tIns="38100" rIns="38100" bIns="38100" anchor="ctr"/>
          <a:lstStyle/>
          <a:p>
            <a:pPr defTabSz="825500">
              <a:lnSpc>
                <a:spcPct val="80000"/>
              </a:lnSpc>
              <a:defRPr sz="3800" cap="all">
                <a:solidFill>
                  <a:srgbClr val="838787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/>
          </a:p>
        </p:txBody>
      </p:sp>
      <p:sp>
        <p:nvSpPr>
          <p:cNvPr id="179" name="Linien"/>
          <p:cNvSpPr/>
          <p:nvPr/>
        </p:nvSpPr>
        <p:spPr>
          <a:xfrm flipH="1">
            <a:off x="8855533" y="7480715"/>
            <a:ext cx="1777344" cy="1"/>
          </a:xfrm>
          <a:prstGeom prst="line">
            <a:avLst/>
          </a:prstGeom>
          <a:ln w="63500">
            <a:solidFill>
              <a:srgbClr val="929292"/>
            </a:solidFill>
            <a:miter lim="400000"/>
            <a:tailEnd type="triangle"/>
          </a:ln>
        </p:spPr>
        <p:txBody>
          <a:bodyPr lIns="38100" tIns="38100" rIns="38100" bIns="38100" anchor="ctr"/>
          <a:lstStyle/>
          <a:p>
            <a:pPr defTabSz="825500">
              <a:lnSpc>
                <a:spcPct val="80000"/>
              </a:lnSpc>
              <a:defRPr sz="3800" cap="all">
                <a:solidFill>
                  <a:srgbClr val="838787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/>
          </a:p>
        </p:txBody>
      </p:sp>
      <p:sp>
        <p:nvSpPr>
          <p:cNvPr id="3" name="(2) Öffnen">
            <a:extLst>
              <a:ext uri="{FF2B5EF4-FFF2-40B4-BE49-F238E27FC236}">
                <a16:creationId xmlns:a16="http://schemas.microsoft.com/office/drawing/2014/main" id="{527EE9BA-A95C-ACB9-1347-60379CA78265}"/>
              </a:ext>
            </a:extLst>
          </p:cNvPr>
          <p:cNvSpPr txBox="1"/>
          <p:nvPr/>
        </p:nvSpPr>
        <p:spPr>
          <a:xfrm>
            <a:off x="10845242" y="7241220"/>
            <a:ext cx="2011769" cy="56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rPr lang="de-DE" sz="3200" dirty="0"/>
              <a:t>Austausch</a:t>
            </a:r>
            <a:endParaRPr sz="3200" dirty="0"/>
          </a:p>
        </p:txBody>
      </p:sp>
      <p:sp>
        <p:nvSpPr>
          <p:cNvPr id="4" name="Linien">
            <a:extLst>
              <a:ext uri="{FF2B5EF4-FFF2-40B4-BE49-F238E27FC236}">
                <a16:creationId xmlns:a16="http://schemas.microsoft.com/office/drawing/2014/main" id="{19FCCECB-FCFF-5BEF-42D9-F48AE11156CB}"/>
              </a:ext>
            </a:extLst>
          </p:cNvPr>
          <p:cNvSpPr/>
          <p:nvPr/>
        </p:nvSpPr>
        <p:spPr>
          <a:xfrm flipV="1">
            <a:off x="16114127" y="6773646"/>
            <a:ext cx="1007957" cy="1"/>
          </a:xfrm>
          <a:prstGeom prst="line">
            <a:avLst/>
          </a:prstGeom>
          <a:ln w="63500">
            <a:solidFill>
              <a:srgbClr val="929292"/>
            </a:solidFill>
            <a:miter lim="400000"/>
            <a:headEnd type="triangle"/>
            <a:tailEnd type="triangle"/>
          </a:ln>
        </p:spPr>
        <p:txBody>
          <a:bodyPr lIns="38100" tIns="38100" rIns="38100" bIns="38100" anchor="ctr"/>
          <a:lstStyle/>
          <a:p>
            <a:pPr defTabSz="825500">
              <a:lnSpc>
                <a:spcPct val="80000"/>
              </a:lnSpc>
              <a:defRPr sz="3800" cap="all">
                <a:solidFill>
                  <a:srgbClr val="838787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/>
          </a:p>
        </p:txBody>
      </p:sp>
      <p:pic>
        <p:nvPicPr>
          <p:cNvPr id="5" name="Grafik 4" descr="Schuljunge Silhouette">
            <a:extLst>
              <a:ext uri="{FF2B5EF4-FFF2-40B4-BE49-F238E27FC236}">
                <a16:creationId xmlns:a16="http://schemas.microsoft.com/office/drawing/2014/main" id="{8DB0DD21-7677-A1F1-3603-FE43136EA7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12440" y="6608997"/>
            <a:ext cx="1777342" cy="1777342"/>
          </a:xfrm>
          <a:prstGeom prst="rect">
            <a:avLst/>
          </a:prstGeom>
        </p:spPr>
      </p:pic>
      <p:pic>
        <p:nvPicPr>
          <p:cNvPr id="7" name="Grafik 6" descr="Schulmädchen Silhouette">
            <a:extLst>
              <a:ext uri="{FF2B5EF4-FFF2-40B4-BE49-F238E27FC236}">
                <a16:creationId xmlns:a16="http://schemas.microsoft.com/office/drawing/2014/main" id="{B2C2FDB1-4F95-9961-0321-EB5A8BB1F0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359411" y="6637242"/>
            <a:ext cx="1777342" cy="1777342"/>
          </a:xfrm>
          <a:prstGeom prst="rect">
            <a:avLst/>
          </a:prstGeom>
        </p:spPr>
      </p:pic>
      <p:pic>
        <p:nvPicPr>
          <p:cNvPr id="9" name="Grafik 8" descr="Lehrer Silhouette">
            <a:extLst>
              <a:ext uri="{FF2B5EF4-FFF2-40B4-BE49-F238E27FC236}">
                <a16:creationId xmlns:a16="http://schemas.microsoft.com/office/drawing/2014/main" id="{5F22832F-44A9-3D8D-978D-89B9BA91644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658179" y="6601189"/>
            <a:ext cx="1960045" cy="1960045"/>
          </a:xfrm>
          <a:prstGeom prst="rect">
            <a:avLst/>
          </a:prstGeom>
        </p:spPr>
      </p:pic>
      <p:pic>
        <p:nvPicPr>
          <p:cNvPr id="13" name="Grafik 12" descr="Benutzer Silhouette">
            <a:extLst>
              <a:ext uri="{FF2B5EF4-FFF2-40B4-BE49-F238E27FC236}">
                <a16:creationId xmlns:a16="http://schemas.microsoft.com/office/drawing/2014/main" id="{BE1D396D-2CD9-4093-F0EF-0192B1699195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 b="13369"/>
          <a:stretch/>
        </p:blipFill>
        <p:spPr>
          <a:xfrm>
            <a:off x="2705002" y="5076682"/>
            <a:ext cx="4695432" cy="4067734"/>
          </a:xfrm>
          <a:prstGeom prst="rect">
            <a:avLst/>
          </a:prstGeom>
        </p:spPr>
      </p:pic>
      <p:sp>
        <p:nvSpPr>
          <p:cNvPr id="16" name="(7) Kontrolle…">
            <a:extLst>
              <a:ext uri="{FF2B5EF4-FFF2-40B4-BE49-F238E27FC236}">
                <a16:creationId xmlns:a16="http://schemas.microsoft.com/office/drawing/2014/main" id="{5EEEFDAD-4131-0029-EF94-C00C8A9FDAC7}"/>
              </a:ext>
            </a:extLst>
          </p:cNvPr>
          <p:cNvSpPr txBox="1"/>
          <p:nvPr/>
        </p:nvSpPr>
        <p:spPr>
          <a:xfrm>
            <a:off x="1031617" y="3692043"/>
            <a:ext cx="8215391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sz="3200" dirty="0"/>
              <a:t>(</a:t>
            </a:r>
            <a:r>
              <a:rPr lang="de-DE" sz="3200" dirty="0"/>
              <a:t>0</a:t>
            </a:r>
            <a:r>
              <a:rPr sz="3200" dirty="0"/>
              <a:t>) </a:t>
            </a:r>
            <a:r>
              <a:rPr lang="de-DE" sz="3200" dirty="0"/>
              <a:t>Erstellen und Anpassen von Unterrichts-</a:t>
            </a:r>
          </a:p>
          <a:p>
            <a: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de-DE" sz="3200" dirty="0"/>
              <a:t>      materialien/ Arbeitsaufträgen</a:t>
            </a:r>
            <a:endParaRPr sz="3200" dirty="0"/>
          </a:p>
        </p:txBody>
      </p:sp>
      <p:pic>
        <p:nvPicPr>
          <p:cNvPr id="8" name="Grafik 7" descr="Ein Bild, das Schrift, Grafiken, Text, Typografie enthält.&#10;&#10;Automatisch generierte Beschreibung">
            <a:extLst>
              <a:ext uri="{FF2B5EF4-FFF2-40B4-BE49-F238E27FC236}">
                <a16:creationId xmlns:a16="http://schemas.microsoft.com/office/drawing/2014/main" id="{F711DF6B-47E5-23E6-D02C-4C77397E895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8133" y="827099"/>
            <a:ext cx="3209434" cy="69537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2CC254-2AB8-A5FF-2F77-6621D0C43E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Datei">
            <a:extLst>
              <a:ext uri="{FF2B5EF4-FFF2-40B4-BE49-F238E27FC236}">
                <a16:creationId xmlns:a16="http://schemas.microsoft.com/office/drawing/2014/main" id="{D5007987-F93A-6CDB-47A0-D66EA8C216EC}"/>
              </a:ext>
            </a:extLst>
          </p:cNvPr>
          <p:cNvSpPr txBox="1"/>
          <p:nvPr/>
        </p:nvSpPr>
        <p:spPr>
          <a:xfrm>
            <a:off x="10299835" y="3174447"/>
            <a:ext cx="3520197" cy="507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algn="l" defTabSz="825500">
              <a:spcBef>
                <a:spcPts val="3400"/>
              </a:spcBef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>
              <a:spcBef>
                <a:spcPts val="0"/>
              </a:spcBef>
            </a:pPr>
            <a:r>
              <a:rPr lang="de-DE" dirty="0"/>
              <a:t>Datei/Link/Video…</a:t>
            </a:r>
            <a:endParaRPr dirty="0"/>
          </a:p>
        </p:txBody>
      </p:sp>
      <p:sp>
        <p:nvSpPr>
          <p:cNvPr id="165" name="(1) Bereitstellung">
            <a:extLst>
              <a:ext uri="{FF2B5EF4-FFF2-40B4-BE49-F238E27FC236}">
                <a16:creationId xmlns:a16="http://schemas.microsoft.com/office/drawing/2014/main" id="{8937BE78-A2A0-A9BB-3EF8-64551A939862}"/>
              </a:ext>
            </a:extLst>
          </p:cNvPr>
          <p:cNvSpPr txBox="1"/>
          <p:nvPr/>
        </p:nvSpPr>
        <p:spPr>
          <a:xfrm>
            <a:off x="9744205" y="2762599"/>
            <a:ext cx="3311804" cy="56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rPr sz="3200" dirty="0"/>
              <a:t>(1) </a:t>
            </a:r>
            <a:r>
              <a:rPr lang="de-DE" sz="3200" dirty="0"/>
              <a:t>Bereitstellung</a:t>
            </a:r>
            <a:endParaRPr sz="3200" dirty="0"/>
          </a:p>
        </p:txBody>
      </p:sp>
      <p:sp>
        <p:nvSpPr>
          <p:cNvPr id="166" name="(3) Erstellen/Bearbeiten…">
            <a:extLst>
              <a:ext uri="{FF2B5EF4-FFF2-40B4-BE49-F238E27FC236}">
                <a16:creationId xmlns:a16="http://schemas.microsoft.com/office/drawing/2014/main" id="{6269FBB8-4E28-076F-8CCC-73E67F075534}"/>
              </a:ext>
            </a:extLst>
          </p:cNvPr>
          <p:cNvSpPr txBox="1"/>
          <p:nvPr/>
        </p:nvSpPr>
        <p:spPr>
          <a:xfrm>
            <a:off x="15545062" y="8544354"/>
            <a:ext cx="4558940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sz="3200" dirty="0"/>
              <a:t>(3) </a:t>
            </a:r>
            <a:r>
              <a:rPr lang="de-DE" sz="3200" dirty="0"/>
              <a:t>Erstellen/Bearbeiten</a:t>
            </a:r>
            <a:endParaRPr sz="3200" dirty="0"/>
          </a:p>
          <a:p>
            <a: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 sz="3200" dirty="0"/>
          </a:p>
        </p:txBody>
      </p:sp>
      <p:sp>
        <p:nvSpPr>
          <p:cNvPr id="167" name="Präsentieren">
            <a:extLst>
              <a:ext uri="{FF2B5EF4-FFF2-40B4-BE49-F238E27FC236}">
                <a16:creationId xmlns:a16="http://schemas.microsoft.com/office/drawing/2014/main" id="{B4407C16-BCEB-C29E-AEE8-06AB66D13F3D}"/>
              </a:ext>
            </a:extLst>
          </p:cNvPr>
          <p:cNvSpPr txBox="1"/>
          <p:nvPr/>
        </p:nvSpPr>
        <p:spPr>
          <a:xfrm>
            <a:off x="20658179" y="8745900"/>
            <a:ext cx="2449388" cy="56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rPr lang="de-DE" sz="3200" dirty="0"/>
              <a:t>Präsentieren</a:t>
            </a:r>
            <a:endParaRPr sz="3200" dirty="0"/>
          </a:p>
        </p:txBody>
      </p:sp>
      <p:sp>
        <p:nvSpPr>
          <p:cNvPr id="168" name="(4) Einsammeln…">
            <a:extLst>
              <a:ext uri="{FF2B5EF4-FFF2-40B4-BE49-F238E27FC236}">
                <a16:creationId xmlns:a16="http://schemas.microsoft.com/office/drawing/2014/main" id="{FC6B021A-AB14-6D49-1B7E-2FC6EC2F7FA0}"/>
              </a:ext>
            </a:extLst>
          </p:cNvPr>
          <p:cNvSpPr txBox="1"/>
          <p:nvPr/>
        </p:nvSpPr>
        <p:spPr>
          <a:xfrm>
            <a:off x="9731732" y="12145225"/>
            <a:ext cx="2989601" cy="56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sz="3200" dirty="0"/>
              <a:t>(4) </a:t>
            </a:r>
            <a:r>
              <a:rPr lang="de-DE" sz="3200" dirty="0"/>
              <a:t>Einsammeln</a:t>
            </a:r>
            <a:endParaRPr sz="3200" dirty="0"/>
          </a:p>
        </p:txBody>
      </p:sp>
      <p:sp>
        <p:nvSpPr>
          <p:cNvPr id="171" name="(2) Öffnen">
            <a:extLst>
              <a:ext uri="{FF2B5EF4-FFF2-40B4-BE49-F238E27FC236}">
                <a16:creationId xmlns:a16="http://schemas.microsoft.com/office/drawing/2014/main" id="{724BD30F-BA7E-D59D-C58A-F3863776A1C6}"/>
              </a:ext>
            </a:extLst>
          </p:cNvPr>
          <p:cNvSpPr txBox="1"/>
          <p:nvPr/>
        </p:nvSpPr>
        <p:spPr>
          <a:xfrm>
            <a:off x="15619434" y="5826308"/>
            <a:ext cx="1997342" cy="56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rPr sz="3200" dirty="0"/>
              <a:t>(2) </a:t>
            </a:r>
            <a:r>
              <a:rPr lang="de-DE" sz="3200" dirty="0"/>
              <a:t>Öffnen</a:t>
            </a:r>
            <a:endParaRPr sz="3200" dirty="0"/>
          </a:p>
        </p:txBody>
      </p:sp>
      <p:sp>
        <p:nvSpPr>
          <p:cNvPr id="181" name="Verbindungslinie">
            <a:extLst>
              <a:ext uri="{FF2B5EF4-FFF2-40B4-BE49-F238E27FC236}">
                <a16:creationId xmlns:a16="http://schemas.microsoft.com/office/drawing/2014/main" id="{D8282AF8-9617-3A14-1CEB-F5C88AE4A57A}"/>
              </a:ext>
            </a:extLst>
          </p:cNvPr>
          <p:cNvSpPr/>
          <p:nvPr/>
        </p:nvSpPr>
        <p:spPr>
          <a:xfrm rot="212564">
            <a:off x="6883869" y="3966128"/>
            <a:ext cx="9230257" cy="13952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335" extrusionOk="0">
                <a:moveTo>
                  <a:pt x="0" y="16335"/>
                </a:moveTo>
                <a:cubicBezTo>
                  <a:pt x="6867" y="-3466"/>
                  <a:pt x="14067" y="-5265"/>
                  <a:pt x="21600" y="10937"/>
                </a:cubicBezTo>
              </a:path>
            </a:pathLst>
          </a:custGeom>
          <a:ln w="63500">
            <a:solidFill>
              <a:srgbClr val="838787"/>
            </a:solidFill>
            <a:miter lim="400000"/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182" name="Verbindungslinie">
            <a:extLst>
              <a:ext uri="{FF2B5EF4-FFF2-40B4-BE49-F238E27FC236}">
                <a16:creationId xmlns:a16="http://schemas.microsoft.com/office/drawing/2014/main" id="{05C6B098-B460-391F-E52C-AAE0B441D9FC}"/>
              </a:ext>
            </a:extLst>
          </p:cNvPr>
          <p:cNvSpPr/>
          <p:nvPr/>
        </p:nvSpPr>
        <p:spPr>
          <a:xfrm>
            <a:off x="6836322" y="9796362"/>
            <a:ext cx="9648173" cy="13248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21600" y="0"/>
                </a:moveTo>
                <a:cubicBezTo>
                  <a:pt x="14430" y="21503"/>
                  <a:pt x="7230" y="21600"/>
                  <a:pt x="0" y="292"/>
                </a:cubicBezTo>
              </a:path>
            </a:pathLst>
          </a:custGeom>
          <a:ln w="63500">
            <a:solidFill>
              <a:srgbClr val="838787"/>
            </a:solidFill>
            <a:miter lim="400000"/>
            <a:headEnd type="triangle"/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174" name="Linien">
            <a:extLst>
              <a:ext uri="{FF2B5EF4-FFF2-40B4-BE49-F238E27FC236}">
                <a16:creationId xmlns:a16="http://schemas.microsoft.com/office/drawing/2014/main" id="{0D383304-47D3-7780-D656-20C1C0EC4600}"/>
              </a:ext>
            </a:extLst>
          </p:cNvPr>
          <p:cNvSpPr/>
          <p:nvPr/>
        </p:nvSpPr>
        <p:spPr>
          <a:xfrm>
            <a:off x="18789686" y="7561917"/>
            <a:ext cx="1777343" cy="1"/>
          </a:xfrm>
          <a:prstGeom prst="line">
            <a:avLst/>
          </a:prstGeom>
          <a:ln w="63500">
            <a:solidFill>
              <a:srgbClr val="929292"/>
            </a:solidFill>
            <a:miter lim="400000"/>
            <a:tailEnd type="triangle"/>
          </a:ln>
        </p:spPr>
        <p:txBody>
          <a:bodyPr lIns="38100" tIns="38100" rIns="38100" bIns="38100" anchor="ctr"/>
          <a:lstStyle/>
          <a:p>
            <a:pPr defTabSz="825500">
              <a:lnSpc>
                <a:spcPct val="80000"/>
              </a:lnSpc>
              <a:defRPr sz="3800" cap="all">
                <a:solidFill>
                  <a:srgbClr val="838787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/>
          </a:p>
        </p:txBody>
      </p:sp>
      <p:sp>
        <p:nvSpPr>
          <p:cNvPr id="175" name="Workflow">
            <a:extLst>
              <a:ext uri="{FF2B5EF4-FFF2-40B4-BE49-F238E27FC236}">
                <a16:creationId xmlns:a16="http://schemas.microsoft.com/office/drawing/2014/main" id="{6B5D7E5D-CBAE-AC38-1743-F3F92DC1FA5B}"/>
              </a:ext>
            </a:extLst>
          </p:cNvPr>
          <p:cNvSpPr txBox="1"/>
          <p:nvPr/>
        </p:nvSpPr>
        <p:spPr>
          <a:xfrm>
            <a:off x="2970551" y="1092611"/>
            <a:ext cx="15716252" cy="54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8100" tIns="38100" rIns="38100" bIns="38100" anchor="b">
            <a:spAutoFit/>
          </a:bodyPr>
          <a:lstStyle>
            <a:lvl1pPr algn="l" defTabSz="647700">
              <a:lnSpc>
                <a:spcPct val="80000"/>
              </a:lnSpc>
              <a:defRPr sz="3200" cap="all" spc="160">
                <a:solidFill>
                  <a:srgbClr val="838787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Workflow</a:t>
            </a:r>
          </a:p>
        </p:txBody>
      </p:sp>
      <p:sp>
        <p:nvSpPr>
          <p:cNvPr id="4" name="Linien">
            <a:extLst>
              <a:ext uri="{FF2B5EF4-FFF2-40B4-BE49-F238E27FC236}">
                <a16:creationId xmlns:a16="http://schemas.microsoft.com/office/drawing/2014/main" id="{D96BA544-F642-E0C0-F7A1-A5A9119269D4}"/>
              </a:ext>
            </a:extLst>
          </p:cNvPr>
          <p:cNvSpPr/>
          <p:nvPr/>
        </p:nvSpPr>
        <p:spPr>
          <a:xfrm flipV="1">
            <a:off x="16114127" y="6773646"/>
            <a:ext cx="1007957" cy="1"/>
          </a:xfrm>
          <a:prstGeom prst="line">
            <a:avLst/>
          </a:prstGeom>
          <a:ln w="63500">
            <a:solidFill>
              <a:srgbClr val="929292"/>
            </a:solidFill>
            <a:miter lim="400000"/>
            <a:headEnd type="triangle"/>
            <a:tailEnd type="triangle"/>
          </a:ln>
        </p:spPr>
        <p:txBody>
          <a:bodyPr lIns="38100" tIns="38100" rIns="38100" bIns="38100" anchor="ctr"/>
          <a:lstStyle/>
          <a:p>
            <a:pPr defTabSz="825500">
              <a:lnSpc>
                <a:spcPct val="80000"/>
              </a:lnSpc>
              <a:defRPr sz="3800" cap="all">
                <a:solidFill>
                  <a:srgbClr val="838787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/>
          </a:p>
        </p:txBody>
      </p:sp>
      <p:pic>
        <p:nvPicPr>
          <p:cNvPr id="5" name="Grafik 4" descr="Schuljunge Silhouette">
            <a:extLst>
              <a:ext uri="{FF2B5EF4-FFF2-40B4-BE49-F238E27FC236}">
                <a16:creationId xmlns:a16="http://schemas.microsoft.com/office/drawing/2014/main" id="{9F268413-AA98-C570-A955-8400C6D59F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12440" y="6608997"/>
            <a:ext cx="1777342" cy="1777342"/>
          </a:xfrm>
          <a:prstGeom prst="rect">
            <a:avLst/>
          </a:prstGeom>
        </p:spPr>
      </p:pic>
      <p:pic>
        <p:nvPicPr>
          <p:cNvPr id="7" name="Grafik 6" descr="Schulmädchen Silhouette">
            <a:extLst>
              <a:ext uri="{FF2B5EF4-FFF2-40B4-BE49-F238E27FC236}">
                <a16:creationId xmlns:a16="http://schemas.microsoft.com/office/drawing/2014/main" id="{E1D48FF2-2B91-B3F2-AE8A-F270D760FB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359411" y="6637242"/>
            <a:ext cx="1777342" cy="1777342"/>
          </a:xfrm>
          <a:prstGeom prst="rect">
            <a:avLst/>
          </a:prstGeom>
        </p:spPr>
      </p:pic>
      <p:pic>
        <p:nvPicPr>
          <p:cNvPr id="9" name="Grafik 8" descr="Lehrer Silhouette">
            <a:extLst>
              <a:ext uri="{FF2B5EF4-FFF2-40B4-BE49-F238E27FC236}">
                <a16:creationId xmlns:a16="http://schemas.microsoft.com/office/drawing/2014/main" id="{F0E53234-4802-DA9D-734C-B0FFA8BE2DC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658179" y="6601189"/>
            <a:ext cx="1960045" cy="1960045"/>
          </a:xfrm>
          <a:prstGeom prst="rect">
            <a:avLst/>
          </a:prstGeom>
        </p:spPr>
      </p:pic>
      <p:pic>
        <p:nvPicPr>
          <p:cNvPr id="13" name="Grafik 12" descr="Benutzer Silhouette">
            <a:extLst>
              <a:ext uri="{FF2B5EF4-FFF2-40B4-BE49-F238E27FC236}">
                <a16:creationId xmlns:a16="http://schemas.microsoft.com/office/drawing/2014/main" id="{C0C9372B-CF6F-77FD-8CC5-288747F31EDC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 b="13369"/>
          <a:stretch/>
        </p:blipFill>
        <p:spPr>
          <a:xfrm>
            <a:off x="2705002" y="5076682"/>
            <a:ext cx="4695432" cy="4067734"/>
          </a:xfrm>
          <a:prstGeom prst="rect">
            <a:avLst/>
          </a:prstGeom>
        </p:spPr>
      </p:pic>
      <p:pic>
        <p:nvPicPr>
          <p:cNvPr id="2" name="Grafik 1" descr="Ein Bild, das Schrift, Grafiken, Text, Typografie enthält.&#10;&#10;Automatisch generierte Beschreibung">
            <a:extLst>
              <a:ext uri="{FF2B5EF4-FFF2-40B4-BE49-F238E27FC236}">
                <a16:creationId xmlns:a16="http://schemas.microsoft.com/office/drawing/2014/main" id="{C3B0D755-53C6-F91E-F8AE-6BB259D5295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8133" y="827099"/>
            <a:ext cx="3209434" cy="69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10921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Macintosh PowerPoint</Application>
  <PresentationFormat>Benutzerdefiniert</PresentationFormat>
  <Paragraphs>21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Avenir Next</vt:lpstr>
      <vt:lpstr>DIN Alternate Bold</vt:lpstr>
      <vt:lpstr>DIN Condensed Bold</vt:lpstr>
      <vt:lpstr>Helvetica Neue</vt:lpstr>
      <vt:lpstr>Helvetica Neue Medium</vt:lpstr>
      <vt:lpstr>21_BasicWhite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Viola Bauer</cp:lastModifiedBy>
  <cp:revision>7</cp:revision>
  <dcterms:modified xsi:type="dcterms:W3CDTF">2024-11-16T06:21:56Z</dcterms:modified>
</cp:coreProperties>
</file>