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715" r:id="rId2"/>
    <p:sldMasterId id="2147483721" r:id="rId3"/>
    <p:sldMasterId id="2147483726" r:id="rId4"/>
    <p:sldMasterId id="2147483731" r:id="rId5"/>
    <p:sldMasterId id="2147483736" r:id="rId6"/>
    <p:sldMasterId id="2147483741" r:id="rId7"/>
    <p:sldMasterId id="2147483676" r:id="rId8"/>
  </p:sldMasterIdLst>
  <p:notesMasterIdLst>
    <p:notesMasterId r:id="rId36"/>
  </p:notesMasterIdLst>
  <p:sldIdLst>
    <p:sldId id="283" r:id="rId9"/>
    <p:sldId id="256" r:id="rId10"/>
    <p:sldId id="257" r:id="rId11"/>
    <p:sldId id="258" r:id="rId12"/>
    <p:sldId id="259" r:id="rId13"/>
    <p:sldId id="278" r:id="rId14"/>
    <p:sldId id="282" r:id="rId15"/>
    <p:sldId id="281" r:id="rId16"/>
    <p:sldId id="260" r:id="rId17"/>
    <p:sldId id="261" r:id="rId18"/>
    <p:sldId id="262" r:id="rId19"/>
    <p:sldId id="276" r:id="rId20"/>
    <p:sldId id="275" r:id="rId21"/>
    <p:sldId id="263" r:id="rId22"/>
    <p:sldId id="264" r:id="rId23"/>
    <p:sldId id="277" r:id="rId24"/>
    <p:sldId id="265" r:id="rId25"/>
    <p:sldId id="266" r:id="rId26"/>
    <p:sldId id="267" r:id="rId27"/>
    <p:sldId id="268" r:id="rId28"/>
    <p:sldId id="269" r:id="rId29"/>
    <p:sldId id="270" r:id="rId30"/>
    <p:sldId id="272" r:id="rId31"/>
    <p:sldId id="273" r:id="rId32"/>
    <p:sldId id="274" r:id="rId33"/>
    <p:sldId id="279" r:id="rId34"/>
    <p:sldId id="280" r:id="rId3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EBEB"/>
    <a:srgbClr val="E2E2E2"/>
    <a:srgbClr val="399A3C"/>
    <a:srgbClr val="008F6D"/>
    <a:srgbClr val="009299"/>
    <a:srgbClr val="0097D3"/>
    <a:srgbClr val="006DBD"/>
    <a:srgbClr val="005D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0"/>
    <p:restoredTop sz="74288"/>
  </p:normalViewPr>
  <p:slideViewPr>
    <p:cSldViewPr snapToGrid="0">
      <p:cViewPr varScale="1">
        <p:scale>
          <a:sx n="84" d="100"/>
          <a:sy n="84" d="100"/>
        </p:scale>
        <p:origin x="1448"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viewProps" Target="viewProps.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502B9EEC-DFA8-584D-A59C-F00003526DCF}">
      <dgm:prSet phldrT="" custT="1"/>
      <dgm:spPr bwMode="auto">
        <a:solidFill>
          <a:srgbClr val="6CA448"/>
        </a:solidFill>
      </dgm:spPr>
      <dgm:t>
        <a:bodyPr/>
        <a:lstStyle/>
        <a:p>
          <a:pPr>
            <a:buClr>
              <a:srgbClr val="000000"/>
            </a:buClr>
            <a:buSzPts val="1000"/>
            <a:buFont typeface="Symbol"/>
            <a:buNone/>
            <a:defRPr/>
          </a:pPr>
          <a:r>
            <a:rPr lang="de-DE" sz="1600" dirty="0">
              <a:latin typeface="Calibri" panose="020F0502020204030204" pitchFamily="34" charset="0"/>
              <a:cs typeface="Calibri" panose="020F0502020204030204" pitchFamily="34" charset="0"/>
            </a:rPr>
            <a:t>… eine aktive Auseinandersetzung mit Lerninhalten durch die kollaborative Erstellung kreativer Lernprodukte wie z. B. Präsentationen, Comics, Erklärvideos und Podcasts.</a:t>
          </a:r>
          <a:endParaRPr sz="1600" dirty="0">
            <a:latin typeface="Calibri" panose="020F0502020204030204" pitchFamily="34" charset="0"/>
            <a:cs typeface="Calibri" panose="020F0502020204030204" pitchFamily="34" charset="0"/>
          </a:endParaRPr>
        </a:p>
      </dgm:t>
    </dgm:pt>
    <dgm:pt modelId="{478DA31E-35A4-7C40-9A13-0063232CFCF4}" type="parTrans" cxnId="{5139938A-8DB1-424F-8CCE-A3B080DCAC30}">
      <dgm:prSet/>
      <dgm:spPr bwMode="auto"/>
      <dgm:t>
        <a:bodyPr/>
        <a:lstStyle/>
        <a:p>
          <a:pPr>
            <a:defRPr/>
          </a:pPr>
          <a:endParaRPr lang="de-DE"/>
        </a:p>
      </dgm:t>
    </dgm:pt>
    <dgm:pt modelId="{A4373099-077A-0E4A-8E61-054CAFC52214}" type="sibTrans" cxnId="{5139938A-8DB1-424F-8CCE-A3B080DCAC30}">
      <dgm:prSet/>
      <dgm:spPr bwMode="auto"/>
      <dgm:t>
        <a:bodyPr/>
        <a:lstStyle/>
        <a:p>
          <a:pPr>
            <a:defRPr/>
          </a:pPr>
          <a:endParaRPr lang="de-DE"/>
        </a:p>
      </dgm:t>
    </dgm:pt>
    <dgm:pt modelId="{577990B4-CC8A-8C4A-9C9B-BC77A478B69C}">
      <dgm:prSet phldrT="" custT="1"/>
      <dgm:spPr bwMode="auto">
        <a:solidFill>
          <a:srgbClr val="6CA448"/>
        </a:solidFill>
      </dgm:spPr>
      <dgm:t>
        <a:bodyPr/>
        <a:lstStyle/>
        <a:p>
          <a:pPr>
            <a:buClr>
              <a:srgbClr val="000000"/>
            </a:buClr>
            <a:buSzPts val="1000"/>
            <a:buFont typeface="Symbol"/>
            <a:buNone/>
            <a:defRPr/>
          </a:pPr>
          <a:r>
            <a:rPr lang="de-DE" sz="1600" dirty="0">
              <a:latin typeface="Calibri" panose="020F0502020204030204" pitchFamily="34" charset="0"/>
              <a:cs typeface="Calibri" panose="020F0502020204030204" pitchFamily="34" charset="0"/>
            </a:rPr>
            <a:t>… die flexible, zeit- und ortsunabhängige Erstellung und Bearbeitung von Medienprodukten.</a:t>
          </a:r>
          <a:endParaRPr sz="1600" dirty="0">
            <a:latin typeface="Calibri" panose="020F0502020204030204" pitchFamily="34" charset="0"/>
            <a:cs typeface="Calibri" panose="020F0502020204030204" pitchFamily="34" charset="0"/>
          </a:endParaRPr>
        </a:p>
      </dgm:t>
    </dgm:pt>
    <dgm:pt modelId="{F3F33682-4062-2144-A64E-6006912DE924}" type="parTrans" cxnId="{BA8E6608-7CD2-FD46-B015-9ACEBEDF6FD9}">
      <dgm:prSet/>
      <dgm:spPr bwMode="auto"/>
      <dgm:t>
        <a:bodyPr/>
        <a:lstStyle/>
        <a:p>
          <a:pPr>
            <a:defRPr/>
          </a:pPr>
          <a:endParaRPr lang="de-DE"/>
        </a:p>
      </dgm:t>
    </dgm:pt>
    <dgm:pt modelId="{379F242D-EFDF-6542-B5D4-12306E0002AB}" type="sibTrans" cxnId="{BA8E6608-7CD2-FD46-B015-9ACEBEDF6FD9}">
      <dgm:prSet/>
      <dgm:spPr bwMode="auto"/>
      <dgm:t>
        <a:bodyPr/>
        <a:lstStyle/>
        <a:p>
          <a:pPr>
            <a:defRPr/>
          </a:pPr>
          <a:endParaRPr lang="de-DE"/>
        </a:p>
      </dgm:t>
    </dgm:pt>
    <dgm:pt modelId="{5D6C5E1B-D11C-3149-8470-645AE1656A5C}">
      <dgm:prSet phldrT="" custT="1"/>
      <dgm:spPr bwMode="auto">
        <a:solidFill>
          <a:srgbClr val="6CA448"/>
        </a:solidFill>
      </dgm:spPr>
      <dgm:t>
        <a:bodyPr/>
        <a:lstStyle/>
        <a:p>
          <a:pPr>
            <a:buNone/>
            <a:defRPr/>
          </a:pPr>
          <a:r>
            <a:rPr lang="de-DE" sz="1600" dirty="0">
              <a:latin typeface="Calibri" panose="020F0502020204030204" pitchFamily="34" charset="0"/>
              <a:cs typeface="Calibri" panose="020F0502020204030204" pitchFamily="34" charset="0"/>
            </a:rPr>
            <a:t>… eine einfache Überarbeitung der Lernprodukte, um erhaltenes Feedback einzuarbeiten und Feedback als Teil des Lernprozesses zu verstehen. </a:t>
          </a:r>
          <a:endParaRPr sz="1600" dirty="0">
            <a:latin typeface="Calibri" panose="020F0502020204030204" pitchFamily="34" charset="0"/>
            <a:cs typeface="Calibri" panose="020F0502020204030204" pitchFamily="34" charset="0"/>
          </a:endParaRPr>
        </a:p>
      </dgm:t>
    </dgm:pt>
    <dgm:pt modelId="{B5EC5871-1FF6-3441-8F4A-0BA8E4BF6958}" type="parTrans" cxnId="{52199062-0802-2943-8B08-5AABC09913BE}">
      <dgm:prSet/>
      <dgm:spPr bwMode="auto"/>
      <dgm:t>
        <a:bodyPr/>
        <a:lstStyle/>
        <a:p>
          <a:pPr>
            <a:defRPr/>
          </a:pPr>
          <a:endParaRPr lang="de-DE"/>
        </a:p>
      </dgm:t>
    </dgm:pt>
    <dgm:pt modelId="{BB12EC44-094A-A24D-B306-AEE2A3EC7C41}" type="sibTrans" cxnId="{52199062-0802-2943-8B08-5AABC09913BE}">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C100251C-DC63-5B48-8C00-DD5CD7E7A4E3}" type="pres">
      <dgm:prSet presAssocID="{502B9EEC-DFA8-584D-A59C-F00003526DCF}" presName="parentText" presStyleLbl="node1" presStyleIdx="0" presStyleCnt="3">
        <dgm:presLayoutVars>
          <dgm:chMax val="0"/>
          <dgm:bulletEnabled val="1"/>
        </dgm:presLayoutVars>
      </dgm:prSet>
      <dgm:spPr bwMode="auto"/>
    </dgm:pt>
    <dgm:pt modelId="{83FC28F7-EA50-B046-96A6-E23E900BF22E}" type="pres">
      <dgm:prSet presAssocID="{A4373099-077A-0E4A-8E61-054CAFC52214}" presName="spacer" presStyleCnt="0"/>
      <dgm:spPr bwMode="auto"/>
    </dgm:pt>
    <dgm:pt modelId="{17980EC9-90B6-1C4A-8249-06E31D03D34A}" type="pres">
      <dgm:prSet presAssocID="{577990B4-CC8A-8C4A-9C9B-BC77A478B69C}" presName="parentText" presStyleLbl="node1" presStyleIdx="1" presStyleCnt="3">
        <dgm:presLayoutVars>
          <dgm:chMax val="0"/>
          <dgm:bulletEnabled val="1"/>
        </dgm:presLayoutVars>
      </dgm:prSet>
      <dgm:spPr bwMode="auto"/>
    </dgm:pt>
    <dgm:pt modelId="{474A8151-8FF9-B746-829B-3DEEF6312B7B}" type="pres">
      <dgm:prSet presAssocID="{379F242D-EFDF-6542-B5D4-12306E0002AB}" presName="spacer" presStyleCnt="0"/>
      <dgm:spPr bwMode="auto"/>
    </dgm:pt>
    <dgm:pt modelId="{B1F13AB4-E23D-7446-911D-3C756445833D}" type="pres">
      <dgm:prSet presAssocID="{5D6C5E1B-D11C-3149-8470-645AE1656A5C}" presName="parentText" presStyleLbl="node1" presStyleIdx="2" presStyleCnt="3">
        <dgm:presLayoutVars>
          <dgm:chMax val="0"/>
          <dgm:bulletEnabled val="1"/>
        </dgm:presLayoutVars>
      </dgm:prSet>
      <dgm:spPr bwMode="auto"/>
    </dgm:pt>
  </dgm:ptLst>
  <dgm:cxnLst>
    <dgm:cxn modelId="{BA8E6608-7CD2-FD46-B015-9ACEBEDF6FD9}" srcId="{17959EBF-2EFC-5C41-8DEA-1AF03848A6D5}" destId="{577990B4-CC8A-8C4A-9C9B-BC77A478B69C}" srcOrd="1" destOrd="0" parTransId="{F3F33682-4062-2144-A64E-6006912DE924}" sibTransId="{379F242D-EFDF-6542-B5D4-12306E0002AB}"/>
    <dgm:cxn modelId="{FADA9125-5A68-A94C-AC43-5C8919CED9B3}" type="presOf" srcId="{577990B4-CC8A-8C4A-9C9B-BC77A478B69C}" destId="{17980EC9-90B6-1C4A-8249-06E31D03D34A}"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352FD658-0946-3E49-9E37-C63954C14B60}" type="presOf" srcId="{5D6C5E1B-D11C-3149-8470-645AE1656A5C}" destId="{B1F13AB4-E23D-7446-911D-3C756445833D}" srcOrd="0" destOrd="0" presId="urn:microsoft.com/office/officeart/2005/8/layout/vList2"/>
    <dgm:cxn modelId="{52199062-0802-2943-8B08-5AABC09913BE}" srcId="{17959EBF-2EFC-5C41-8DEA-1AF03848A6D5}" destId="{5D6C5E1B-D11C-3149-8470-645AE1656A5C}" srcOrd="2" destOrd="0" parTransId="{B5EC5871-1FF6-3441-8F4A-0BA8E4BF6958}" sibTransId="{BB12EC44-094A-A24D-B306-AEE2A3EC7C41}"/>
    <dgm:cxn modelId="{5139938A-8DB1-424F-8CCE-A3B080DCAC30}" srcId="{17959EBF-2EFC-5C41-8DEA-1AF03848A6D5}" destId="{502B9EEC-DFA8-584D-A59C-F00003526DCF}" srcOrd="0" destOrd="0" parTransId="{478DA31E-35A4-7C40-9A13-0063232CFCF4}" sibTransId="{A4373099-077A-0E4A-8E61-054CAFC52214}"/>
    <dgm:cxn modelId="{6F40F5FA-1309-BC48-9853-4433D375EA4C}" type="presOf" srcId="{502B9EEC-DFA8-584D-A59C-F00003526DCF}" destId="{C100251C-DC63-5B48-8C00-DD5CD7E7A4E3}" srcOrd="0" destOrd="0" presId="urn:microsoft.com/office/officeart/2005/8/layout/vList2"/>
    <dgm:cxn modelId="{E2F48FB6-D4E0-D74E-92DB-A32E083AA812}" type="presParOf" srcId="{1FE08623-E8A4-234A-BF00-360001389615}" destId="{C100251C-DC63-5B48-8C00-DD5CD7E7A4E3}" srcOrd="0" destOrd="0" presId="urn:microsoft.com/office/officeart/2005/8/layout/vList2"/>
    <dgm:cxn modelId="{A57C2CFE-B5FD-D94A-A892-A46F2DC0C084}" type="presParOf" srcId="{1FE08623-E8A4-234A-BF00-360001389615}" destId="{83FC28F7-EA50-B046-96A6-E23E900BF22E}" srcOrd="1" destOrd="0" presId="urn:microsoft.com/office/officeart/2005/8/layout/vList2"/>
    <dgm:cxn modelId="{4824434B-1F02-E74A-BEDA-9E9806BD5BBB}" type="presParOf" srcId="{1FE08623-E8A4-234A-BF00-360001389615}" destId="{17980EC9-90B6-1C4A-8249-06E31D03D34A}" srcOrd="2" destOrd="0" presId="urn:microsoft.com/office/officeart/2005/8/layout/vList2"/>
    <dgm:cxn modelId="{FA34CC2F-9083-204F-A980-FCD6037B9FDF}" type="presParOf" srcId="{1FE08623-E8A4-234A-BF00-360001389615}" destId="{474A8151-8FF9-B746-829B-3DEEF6312B7B}" srcOrd="3" destOrd="0" presId="urn:microsoft.com/office/officeart/2005/8/layout/vList2"/>
    <dgm:cxn modelId="{E484ADDF-D126-EC42-904A-11E7F4FAC47A}" type="presParOf" srcId="{1FE08623-E8A4-234A-BF00-360001389615}" destId="{B1F13AB4-E23D-7446-911D-3C756445833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CAA0C4-14D4-2542-BDBC-DA162504347E}" type="doc">
      <dgm:prSet loTypeId="urn:microsoft.com/office/officeart/2005/8/layout/vList5" loCatId="" qsTypeId="urn:microsoft.com/office/officeart/2005/8/quickstyle/simple1" qsCatId="simple" csTypeId="urn:microsoft.com/office/officeart/2005/8/colors/accent1_2" csCatId="accent1" phldr="1"/>
      <dgm:spPr bwMode="auto"/>
      <dgm:t>
        <a:bodyPr/>
        <a:lstStyle/>
        <a:p>
          <a:pPr>
            <a:defRPr/>
          </a:pPr>
          <a:endParaRPr lang="de-DE"/>
        </a:p>
      </dgm:t>
    </dgm:pt>
    <dgm:pt modelId="{F3AF6C04-7988-1141-A962-F98138332EFD}">
      <dgm:prSet phldrT="[Text]"/>
      <dgm:spPr bwMode="auto">
        <a:solidFill>
          <a:srgbClr val="6CA448"/>
        </a:solidFill>
      </dgm:spPr>
      <dgm:t>
        <a:bodyPr/>
        <a:lstStyle/>
        <a:p>
          <a:pPr>
            <a:defRPr/>
          </a:pPr>
          <a:r>
            <a:rPr lang="de-DE"/>
            <a:t>Kooperation und Interaktion</a:t>
          </a:r>
          <a:endParaRPr dirty="0"/>
        </a:p>
      </dgm:t>
    </dgm:pt>
    <dgm:pt modelId="{D9268B65-A53F-B847-AA28-98E92D339E1B}" type="parTrans" cxnId="{D698133E-71ED-F547-8E61-C23FD6EE5E88}">
      <dgm:prSet/>
      <dgm:spPr bwMode="auto"/>
      <dgm:t>
        <a:bodyPr/>
        <a:lstStyle/>
        <a:p>
          <a:pPr>
            <a:defRPr/>
          </a:pPr>
          <a:endParaRPr lang="de-DE"/>
        </a:p>
      </dgm:t>
    </dgm:pt>
    <dgm:pt modelId="{E6158595-A7AC-644F-B0AB-24B0151BCFF1}" type="sibTrans" cxnId="{D698133E-71ED-F547-8E61-C23FD6EE5E88}">
      <dgm:prSet/>
      <dgm:spPr bwMode="auto"/>
      <dgm:t>
        <a:bodyPr/>
        <a:lstStyle/>
        <a:p>
          <a:pPr>
            <a:defRPr/>
          </a:pPr>
          <a:endParaRPr lang="de-DE"/>
        </a:p>
      </dgm:t>
    </dgm:pt>
    <dgm:pt modelId="{62412A4C-F50D-194C-A0B6-D2FE923EDAAD}">
      <dgm:prSet phldrT="[Text]"/>
      <dgm:spPr bwMode="auto">
        <a:solidFill>
          <a:srgbClr val="6CA448"/>
        </a:solidFill>
      </dgm:spPr>
      <dgm:t>
        <a:bodyPr/>
        <a:lstStyle/>
        <a:p>
          <a:pPr>
            <a:defRPr/>
          </a:pPr>
          <a:r>
            <a:rPr lang="de-DE"/>
            <a:t>Produktorientierung</a:t>
          </a:r>
          <a:endParaRPr/>
        </a:p>
      </dgm:t>
    </dgm:pt>
    <dgm:pt modelId="{C4EE80F4-2E30-814D-A511-D58BBC2CD5F4}" type="parTrans" cxnId="{C7FB3A59-8B87-F848-9851-92F6F29E200C}">
      <dgm:prSet/>
      <dgm:spPr bwMode="auto"/>
      <dgm:t>
        <a:bodyPr/>
        <a:lstStyle/>
        <a:p>
          <a:pPr>
            <a:defRPr/>
          </a:pPr>
          <a:endParaRPr lang="de-DE"/>
        </a:p>
      </dgm:t>
    </dgm:pt>
    <dgm:pt modelId="{ACEDCF20-B0A9-F34C-BB47-C157B8CEF396}" type="sibTrans" cxnId="{C7FB3A59-8B87-F848-9851-92F6F29E200C}">
      <dgm:prSet/>
      <dgm:spPr bwMode="auto"/>
      <dgm:t>
        <a:bodyPr/>
        <a:lstStyle/>
        <a:p>
          <a:pPr>
            <a:defRPr/>
          </a:pPr>
          <a:endParaRPr lang="de-DE"/>
        </a:p>
      </dgm:t>
    </dgm:pt>
    <dgm:pt modelId="{A48AB4F3-7B91-254E-8A8D-2A76E2D6FFDE}">
      <dgm:prSet phldrT="[Text]" custT="1"/>
      <dgm:spPr bwMode="auto">
        <a:solidFill>
          <a:srgbClr val="6CA448">
            <a:alpha val="46000"/>
          </a:srgbClr>
        </a:solidFill>
      </dgm:spPr>
      <dgm:t>
        <a:bodyPr/>
        <a:lstStyle/>
        <a:p>
          <a:pPr>
            <a:buNone/>
            <a:defRPr/>
          </a:pPr>
          <a:r>
            <a:rPr lang="de-DE" sz="1400" dirty="0">
              <a:solidFill>
                <a:srgbClr val="1C1D2F"/>
              </a:solidFill>
            </a:rPr>
            <a:t>Intelligente schüleraktivierende Lernaufgaben…</a:t>
          </a:r>
          <a:endParaRPr lang="de-DE" sz="1400" dirty="0"/>
        </a:p>
      </dgm:t>
    </dgm:pt>
    <dgm:pt modelId="{AD7562E2-9F2C-2F43-BBBF-3F78AFBCB9AC}" type="parTrans" cxnId="{00966FFB-F2E4-F646-B2BB-8C13112FBCB9}">
      <dgm:prSet/>
      <dgm:spPr bwMode="auto"/>
      <dgm:t>
        <a:bodyPr/>
        <a:lstStyle/>
        <a:p>
          <a:pPr>
            <a:defRPr/>
          </a:pPr>
          <a:endParaRPr lang="de-DE"/>
        </a:p>
      </dgm:t>
    </dgm:pt>
    <dgm:pt modelId="{6DA37336-DD92-944F-AEDB-F8874225B2B4}" type="sibTrans" cxnId="{00966FFB-F2E4-F646-B2BB-8C13112FBCB9}">
      <dgm:prSet/>
      <dgm:spPr bwMode="auto"/>
      <dgm:t>
        <a:bodyPr/>
        <a:lstStyle/>
        <a:p>
          <a:pPr>
            <a:defRPr/>
          </a:pPr>
          <a:endParaRPr lang="de-DE"/>
        </a:p>
      </dgm:t>
    </dgm:pt>
    <dgm:pt modelId="{657ABB2D-F449-864E-8EE9-B338591D4FD7}">
      <dgm:prSet phldrT="" custT="1"/>
      <dgm:spPr bwMode="auto">
        <a:solidFill>
          <a:srgbClr val="6CA448">
            <a:alpha val="44990"/>
          </a:srgbClr>
        </a:solidFill>
      </dgm:spPr>
      <dgm:t>
        <a:bodyPr/>
        <a:lstStyle/>
        <a:p>
          <a:pPr>
            <a:defRPr/>
          </a:pPr>
          <a:r>
            <a:rPr lang="de-DE" sz="1400" dirty="0">
              <a:solidFill>
                <a:srgbClr val="1C1D2F"/>
              </a:solidFill>
            </a:rPr>
            <a:t>… eröffnen individuelle und kooperative Lernwege.</a:t>
          </a:r>
          <a:endParaRPr lang="de-DE" sz="1400" dirty="0"/>
        </a:p>
      </dgm:t>
    </dgm:pt>
    <dgm:pt modelId="{54D1AD51-7489-3547-8B93-E38370A67A51}" type="parTrans" cxnId="{2641FC36-6C3E-A449-86C6-4B30D1CF70B3}">
      <dgm:prSet/>
      <dgm:spPr bwMode="auto"/>
      <dgm:t>
        <a:bodyPr/>
        <a:lstStyle/>
        <a:p>
          <a:pPr>
            <a:defRPr/>
          </a:pPr>
          <a:endParaRPr lang="de-DE"/>
        </a:p>
      </dgm:t>
    </dgm:pt>
    <dgm:pt modelId="{9A572B79-EB1C-F04F-A4A8-DF71BE837A8C}" type="sibTrans" cxnId="{2641FC36-6C3E-A449-86C6-4B30D1CF70B3}">
      <dgm:prSet/>
      <dgm:spPr bwMode="auto"/>
      <dgm:t>
        <a:bodyPr/>
        <a:lstStyle/>
        <a:p>
          <a:pPr>
            <a:defRPr/>
          </a:pPr>
          <a:endParaRPr lang="de-DE"/>
        </a:p>
      </dgm:t>
    </dgm:pt>
    <dgm:pt modelId="{E7562AB1-BC09-4285-8950-12D9A143AF67}">
      <dgm:prSet phldrT="[Text]" custT="1"/>
      <dgm:spPr bwMode="auto">
        <a:solidFill>
          <a:srgbClr val="6CA448">
            <a:alpha val="44990"/>
          </a:srgbClr>
        </a:solidFill>
      </dgm:spPr>
      <dgm:t>
        <a:bodyPr/>
        <a:lstStyle/>
        <a:p>
          <a:pPr>
            <a:buNone/>
            <a:defRPr/>
          </a:pPr>
          <a:r>
            <a:rPr lang="de-DE" sz="1400" dirty="0">
              <a:solidFill>
                <a:srgbClr val="1C1D2F"/>
              </a:solidFill>
            </a:rPr>
            <a:t>Intelligente schüleraktivierende Lernaufgaben…</a:t>
          </a:r>
          <a:endParaRPr lang="de-DE" sz="1400" dirty="0"/>
        </a:p>
      </dgm:t>
    </dgm:pt>
    <dgm:pt modelId="{51835271-3C2F-4536-9D48-36805050B923}" type="parTrans" cxnId="{161A5C8E-5AC8-42B6-91B2-10E56622DAF5}">
      <dgm:prSet/>
      <dgm:spPr/>
      <dgm:t>
        <a:bodyPr/>
        <a:lstStyle/>
        <a:p>
          <a:endParaRPr lang="de-DE"/>
        </a:p>
      </dgm:t>
    </dgm:pt>
    <dgm:pt modelId="{DA859216-00DC-42B5-9F4A-BED2177266C1}" type="sibTrans" cxnId="{161A5C8E-5AC8-42B6-91B2-10E56622DAF5}">
      <dgm:prSet/>
      <dgm:spPr/>
      <dgm:t>
        <a:bodyPr/>
        <a:lstStyle/>
        <a:p>
          <a:endParaRPr lang="de-DE"/>
        </a:p>
      </dgm:t>
    </dgm:pt>
    <dgm:pt modelId="{D9654D0B-CC5B-4619-8DD6-AACFD2E677CE}">
      <dgm:prSet phldrT="[Text]" custT="1"/>
      <dgm:spPr bwMode="auto">
        <a:solidFill>
          <a:srgbClr val="6CA448">
            <a:alpha val="44990"/>
          </a:srgbClr>
        </a:solidFill>
      </dgm:spPr>
      <dgm:t>
        <a:bodyPr/>
        <a:lstStyle/>
        <a:p>
          <a:pPr>
            <a:defRPr/>
          </a:pPr>
          <a:r>
            <a:rPr lang="de-DE" sz="1400" dirty="0">
              <a:solidFill>
                <a:srgbClr val="1C1D2F"/>
              </a:solidFill>
            </a:rPr>
            <a:t>… schaffen vielseitige Kooperationsanlässe und ermöglichen eine unterstützende Interaktion zwischen den Schülerinnen und Schülern (soziale Eingebundenheit).</a:t>
          </a:r>
          <a:endParaRPr lang="de-DE" sz="1400" dirty="0"/>
        </a:p>
      </dgm:t>
    </dgm:pt>
    <dgm:pt modelId="{68D56361-59B7-4A52-88F1-A3D6EE3B5B61}" type="parTrans" cxnId="{A726293A-E4A6-4CD1-A8D2-593B5762F519}">
      <dgm:prSet/>
      <dgm:spPr/>
      <dgm:t>
        <a:bodyPr/>
        <a:lstStyle/>
        <a:p>
          <a:endParaRPr lang="de-DE"/>
        </a:p>
      </dgm:t>
    </dgm:pt>
    <dgm:pt modelId="{2690D3BA-3554-4264-9E23-F6611611FA5E}" type="sibTrans" cxnId="{A726293A-E4A6-4CD1-A8D2-593B5762F519}">
      <dgm:prSet/>
      <dgm:spPr/>
      <dgm:t>
        <a:bodyPr/>
        <a:lstStyle/>
        <a:p>
          <a:endParaRPr lang="de-DE"/>
        </a:p>
      </dgm:t>
    </dgm:pt>
    <dgm:pt modelId="{B3BBEDF1-1FCC-44B1-A6E6-49C607C7CE57}">
      <dgm:prSet phldrT="[Text]" custT="1"/>
      <dgm:spPr bwMode="auto">
        <a:solidFill>
          <a:srgbClr val="6CA448">
            <a:alpha val="46000"/>
          </a:srgbClr>
        </a:solidFill>
      </dgm:spPr>
      <dgm:t>
        <a:bodyPr/>
        <a:lstStyle/>
        <a:p>
          <a:pPr>
            <a:buFont typeface="Arial" panose="020B0604020202020204" pitchFamily="34" charset="0"/>
            <a:buChar char="•"/>
            <a:defRPr/>
          </a:pPr>
          <a:r>
            <a:rPr lang="de-DE" sz="1400" dirty="0">
              <a:solidFill>
                <a:srgbClr val="1C1D2F"/>
              </a:solidFill>
            </a:rPr>
            <a:t>… zielen auf ein materielles oder immaterielles Lernprodukt (Erklärung, Ergebnistext, Präsentation, Begriffsnetz, Visualisierung, digitale Medienprodukte wie Podcasts, Blogs, Websites, E-Books, Erklärvideos u. a.), das in einer geeigneten Sozialform kriterienorientiert ausgewertet, diskutiert, in einen Zusammenhang eingeordnet und weiterentwickelt werden kann.</a:t>
          </a:r>
          <a:endParaRPr lang="de-DE" sz="1400" dirty="0"/>
        </a:p>
      </dgm:t>
    </dgm:pt>
    <dgm:pt modelId="{99E583A9-F44B-4AA2-9FFB-BD9612D2143A}" type="parTrans" cxnId="{68723BC3-4016-438A-AD40-43E08792AEBE}">
      <dgm:prSet/>
      <dgm:spPr/>
      <dgm:t>
        <a:bodyPr/>
        <a:lstStyle/>
        <a:p>
          <a:endParaRPr lang="de-DE"/>
        </a:p>
      </dgm:t>
    </dgm:pt>
    <dgm:pt modelId="{38375B90-9D63-42D4-8686-BF212330ED82}" type="sibTrans" cxnId="{68723BC3-4016-438A-AD40-43E08792AEBE}">
      <dgm:prSet/>
      <dgm:spPr/>
      <dgm:t>
        <a:bodyPr/>
        <a:lstStyle/>
        <a:p>
          <a:endParaRPr lang="de-DE"/>
        </a:p>
      </dgm:t>
    </dgm:pt>
    <dgm:pt modelId="{D7503D9C-044A-CC4E-940F-1CD6353DDAE3}" type="pres">
      <dgm:prSet presAssocID="{48CAA0C4-14D4-2542-BDBC-DA162504347E}" presName="Name0" presStyleCnt="0">
        <dgm:presLayoutVars>
          <dgm:dir/>
          <dgm:animLvl val="lvl"/>
          <dgm:resizeHandles val="exact"/>
        </dgm:presLayoutVars>
      </dgm:prSet>
      <dgm:spPr bwMode="auto"/>
    </dgm:pt>
    <dgm:pt modelId="{A025BC44-51DC-FE4E-9914-A92E282702B5}" type="pres">
      <dgm:prSet presAssocID="{F3AF6C04-7988-1141-A962-F98138332EFD}" presName="linNode" presStyleCnt="0"/>
      <dgm:spPr bwMode="auto"/>
    </dgm:pt>
    <dgm:pt modelId="{021D90FA-048A-1D4B-87F6-9B16F417CE55}" type="pres">
      <dgm:prSet presAssocID="{F3AF6C04-7988-1141-A962-F98138332EFD}" presName="parentText" presStyleLbl="node1" presStyleIdx="0" presStyleCnt="2" custScaleX="51673">
        <dgm:presLayoutVars>
          <dgm:chMax val="1"/>
          <dgm:bulletEnabled val="1"/>
        </dgm:presLayoutVars>
      </dgm:prSet>
      <dgm:spPr bwMode="auto"/>
    </dgm:pt>
    <dgm:pt modelId="{EB3468F0-2C2E-0F49-859C-1BFFD9CB5E51}" type="pres">
      <dgm:prSet presAssocID="{F3AF6C04-7988-1141-A962-F98138332EFD}" presName="descendantText" presStyleLbl="alignAccFollowNode1" presStyleIdx="0" presStyleCnt="2" custScaleY="120219">
        <dgm:presLayoutVars>
          <dgm:bulletEnabled val="1"/>
        </dgm:presLayoutVars>
      </dgm:prSet>
      <dgm:spPr bwMode="auto"/>
    </dgm:pt>
    <dgm:pt modelId="{65A0FEF6-3EFA-B04C-8438-967274021233}" type="pres">
      <dgm:prSet presAssocID="{E6158595-A7AC-644F-B0AB-24B0151BCFF1}" presName="sp" presStyleCnt="0"/>
      <dgm:spPr bwMode="auto"/>
    </dgm:pt>
    <dgm:pt modelId="{AD29A91C-4A4C-8A49-8314-6E6F811CFEC1}" type="pres">
      <dgm:prSet presAssocID="{62412A4C-F50D-194C-A0B6-D2FE923EDAAD}" presName="linNode" presStyleCnt="0"/>
      <dgm:spPr bwMode="auto"/>
    </dgm:pt>
    <dgm:pt modelId="{D5A4B4F1-F8A4-524D-BA0F-926EB7798803}" type="pres">
      <dgm:prSet presAssocID="{62412A4C-F50D-194C-A0B6-D2FE923EDAAD}" presName="parentText" presStyleLbl="node1" presStyleIdx="1" presStyleCnt="2" custScaleX="52793">
        <dgm:presLayoutVars>
          <dgm:chMax val="1"/>
          <dgm:bulletEnabled val="1"/>
        </dgm:presLayoutVars>
      </dgm:prSet>
      <dgm:spPr bwMode="auto"/>
    </dgm:pt>
    <dgm:pt modelId="{2309C08C-CA30-6F46-9CE6-C5E094C07BFD}" type="pres">
      <dgm:prSet presAssocID="{62412A4C-F50D-194C-A0B6-D2FE923EDAAD}" presName="descendantText" presStyleLbl="alignAccFollowNode1" presStyleIdx="1" presStyleCnt="2" custScaleY="104835">
        <dgm:presLayoutVars>
          <dgm:bulletEnabled val="1"/>
        </dgm:presLayoutVars>
      </dgm:prSet>
      <dgm:spPr bwMode="auto"/>
    </dgm:pt>
  </dgm:ptLst>
  <dgm:cxnLst>
    <dgm:cxn modelId="{6FB4AA0D-FB8B-40E0-A2D1-893B85567A77}" type="presOf" srcId="{B3BBEDF1-1FCC-44B1-A6E6-49C607C7CE57}" destId="{2309C08C-CA30-6F46-9CE6-C5E094C07BFD}" srcOrd="0" destOrd="1" presId="urn:microsoft.com/office/officeart/2005/8/layout/vList5"/>
    <dgm:cxn modelId="{7A2D172F-2F47-420D-BEAC-EE1FA0612B32}" type="presOf" srcId="{D9654D0B-CC5B-4619-8DD6-AACFD2E677CE}" destId="{EB3468F0-2C2E-0F49-859C-1BFFD9CB5E51}" srcOrd="0" destOrd="1" presId="urn:microsoft.com/office/officeart/2005/8/layout/vList5"/>
    <dgm:cxn modelId="{2641FC36-6C3E-A449-86C6-4B30D1CF70B3}" srcId="{F3AF6C04-7988-1141-A962-F98138332EFD}" destId="{657ABB2D-F449-864E-8EE9-B338591D4FD7}" srcOrd="2" destOrd="0" parTransId="{54D1AD51-7489-3547-8B93-E38370A67A51}" sibTransId="{9A572B79-EB1C-F04F-A4A8-DF71BE837A8C}"/>
    <dgm:cxn modelId="{A726293A-E4A6-4CD1-A8D2-593B5762F519}" srcId="{F3AF6C04-7988-1141-A962-F98138332EFD}" destId="{D9654D0B-CC5B-4619-8DD6-AACFD2E677CE}" srcOrd="1" destOrd="0" parTransId="{68D56361-59B7-4A52-88F1-A3D6EE3B5B61}" sibTransId="{2690D3BA-3554-4264-9E23-F6611611FA5E}"/>
    <dgm:cxn modelId="{D698133E-71ED-F547-8E61-C23FD6EE5E88}" srcId="{48CAA0C4-14D4-2542-BDBC-DA162504347E}" destId="{F3AF6C04-7988-1141-A962-F98138332EFD}" srcOrd="0" destOrd="0" parTransId="{D9268B65-A53F-B847-AA28-98E92D339E1B}" sibTransId="{E6158595-A7AC-644F-B0AB-24B0151BCFF1}"/>
    <dgm:cxn modelId="{B3ABB94C-5824-2B44-A8F0-468D62C827DC}" type="presOf" srcId="{62412A4C-F50D-194C-A0B6-D2FE923EDAAD}" destId="{D5A4B4F1-F8A4-524D-BA0F-926EB7798803}" srcOrd="0" destOrd="0" presId="urn:microsoft.com/office/officeart/2005/8/layout/vList5"/>
    <dgm:cxn modelId="{C7FB3A59-8B87-F848-9851-92F6F29E200C}" srcId="{48CAA0C4-14D4-2542-BDBC-DA162504347E}" destId="{62412A4C-F50D-194C-A0B6-D2FE923EDAAD}" srcOrd="1" destOrd="0" parTransId="{C4EE80F4-2E30-814D-A511-D58BBC2CD5F4}" sibTransId="{ACEDCF20-B0A9-F34C-BB47-C157B8CEF396}"/>
    <dgm:cxn modelId="{C9BA4366-F549-8B4A-8DD3-A7AFD63AD2B3}" type="presOf" srcId="{F3AF6C04-7988-1141-A962-F98138332EFD}" destId="{021D90FA-048A-1D4B-87F6-9B16F417CE55}" srcOrd="0" destOrd="0" presId="urn:microsoft.com/office/officeart/2005/8/layout/vList5"/>
    <dgm:cxn modelId="{52D9FE7D-AA7B-2A44-81BB-E579E4152E81}" type="presOf" srcId="{657ABB2D-F449-864E-8EE9-B338591D4FD7}" destId="{EB3468F0-2C2E-0F49-859C-1BFFD9CB5E51}" srcOrd="0" destOrd="2" presId="urn:microsoft.com/office/officeart/2005/8/layout/vList5"/>
    <dgm:cxn modelId="{161A5C8E-5AC8-42B6-91B2-10E56622DAF5}" srcId="{F3AF6C04-7988-1141-A962-F98138332EFD}" destId="{E7562AB1-BC09-4285-8950-12D9A143AF67}" srcOrd="0" destOrd="0" parTransId="{51835271-3C2F-4536-9D48-36805050B923}" sibTransId="{DA859216-00DC-42B5-9F4A-BED2177266C1}"/>
    <dgm:cxn modelId="{E46460A2-59A4-4240-BF55-6B71FAEF5015}" type="presOf" srcId="{E7562AB1-BC09-4285-8950-12D9A143AF67}" destId="{EB3468F0-2C2E-0F49-859C-1BFFD9CB5E51}" srcOrd="0" destOrd="0" presId="urn:microsoft.com/office/officeart/2005/8/layout/vList5"/>
    <dgm:cxn modelId="{68723BC3-4016-438A-AD40-43E08792AEBE}" srcId="{62412A4C-F50D-194C-A0B6-D2FE923EDAAD}" destId="{B3BBEDF1-1FCC-44B1-A6E6-49C607C7CE57}" srcOrd="1" destOrd="0" parTransId="{99E583A9-F44B-4AA2-9FFB-BD9612D2143A}" sibTransId="{38375B90-9D63-42D4-8686-BF212330ED82}"/>
    <dgm:cxn modelId="{EE339FCA-5029-C944-B1E8-9498378AC21F}" type="presOf" srcId="{A48AB4F3-7B91-254E-8A8D-2A76E2D6FFDE}" destId="{2309C08C-CA30-6F46-9CE6-C5E094C07BFD}" srcOrd="0" destOrd="0" presId="urn:microsoft.com/office/officeart/2005/8/layout/vList5"/>
    <dgm:cxn modelId="{946C9EF3-48A1-4941-9F47-C5FE1FF37945}" type="presOf" srcId="{48CAA0C4-14D4-2542-BDBC-DA162504347E}" destId="{D7503D9C-044A-CC4E-940F-1CD6353DDAE3}" srcOrd="0" destOrd="0" presId="urn:microsoft.com/office/officeart/2005/8/layout/vList5"/>
    <dgm:cxn modelId="{00966FFB-F2E4-F646-B2BB-8C13112FBCB9}" srcId="{62412A4C-F50D-194C-A0B6-D2FE923EDAAD}" destId="{A48AB4F3-7B91-254E-8A8D-2A76E2D6FFDE}" srcOrd="0" destOrd="0" parTransId="{AD7562E2-9F2C-2F43-BBBF-3F78AFBCB9AC}" sibTransId="{6DA37336-DD92-944F-AEDB-F8874225B2B4}"/>
    <dgm:cxn modelId="{7E40C0E5-3370-E047-9203-3733BE5B4AA0}" type="presParOf" srcId="{D7503D9C-044A-CC4E-940F-1CD6353DDAE3}" destId="{A025BC44-51DC-FE4E-9914-A92E282702B5}" srcOrd="0" destOrd="0" presId="urn:microsoft.com/office/officeart/2005/8/layout/vList5"/>
    <dgm:cxn modelId="{716FA587-F758-144A-AD22-8D3280E98AF7}" type="presParOf" srcId="{A025BC44-51DC-FE4E-9914-A92E282702B5}" destId="{021D90FA-048A-1D4B-87F6-9B16F417CE55}" srcOrd="0" destOrd="0" presId="urn:microsoft.com/office/officeart/2005/8/layout/vList5"/>
    <dgm:cxn modelId="{CF968D28-86C8-3348-BF0F-7FC7BC9421F6}" type="presParOf" srcId="{A025BC44-51DC-FE4E-9914-A92E282702B5}" destId="{EB3468F0-2C2E-0F49-859C-1BFFD9CB5E51}" srcOrd="1" destOrd="0" presId="urn:microsoft.com/office/officeart/2005/8/layout/vList5"/>
    <dgm:cxn modelId="{CC2152DC-36EF-4647-9CB3-28728CBA2B87}" type="presParOf" srcId="{D7503D9C-044A-CC4E-940F-1CD6353DDAE3}" destId="{65A0FEF6-3EFA-B04C-8438-967274021233}" srcOrd="1" destOrd="0" presId="urn:microsoft.com/office/officeart/2005/8/layout/vList5"/>
    <dgm:cxn modelId="{FFD3953D-1F31-E74A-81EB-F709882651D2}" type="presParOf" srcId="{D7503D9C-044A-CC4E-940F-1CD6353DDAE3}" destId="{AD29A91C-4A4C-8A49-8314-6E6F811CFEC1}" srcOrd="2" destOrd="0" presId="urn:microsoft.com/office/officeart/2005/8/layout/vList5"/>
    <dgm:cxn modelId="{8A3A80EF-0A2C-D749-920C-2FDDF8F7EF7B}" type="presParOf" srcId="{AD29A91C-4A4C-8A49-8314-6E6F811CFEC1}" destId="{D5A4B4F1-F8A4-524D-BA0F-926EB7798803}" srcOrd="0" destOrd="0" presId="urn:microsoft.com/office/officeart/2005/8/layout/vList5"/>
    <dgm:cxn modelId="{0CF4ADBC-D08D-FF44-B76D-3BB65584C606}" type="presParOf" srcId="{AD29A91C-4A4C-8A49-8314-6E6F811CFEC1}" destId="{2309C08C-CA30-6F46-9CE6-C5E094C07BF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FD6620AE-08A5-E04E-8D0B-1B8B7D5C4803}">
      <dgm:prSet phldrT="" custT="1"/>
      <dgm:spPr bwMode="auto">
        <a:solidFill>
          <a:srgbClr val="6CA448"/>
        </a:solidFill>
      </dgm:spPr>
      <dgm:t>
        <a:bodyPr/>
        <a:lstStyle/>
        <a:p>
          <a:pPr>
            <a:buFont typeface="Symbol"/>
            <a:buChar char=""/>
            <a:defRPr/>
          </a:pPr>
          <a:r>
            <a:rPr lang="de-DE" sz="1600" dirty="0"/>
            <a:t>… das Einüben und Reflektieren von Strategien zur Arbeits- und Lernorganisation sowie den nachhaltigen Wissenserwerb. </a:t>
          </a:r>
          <a:endParaRPr sz="1600" dirty="0"/>
        </a:p>
      </dgm:t>
    </dgm:pt>
    <dgm:pt modelId="{3C10CD17-0972-B143-AC91-758B59FB273F}" type="parTrans" cxnId="{3462519F-47F2-EA49-9985-61CB44BD82BE}">
      <dgm:prSet/>
      <dgm:spPr bwMode="auto"/>
      <dgm:t>
        <a:bodyPr/>
        <a:lstStyle/>
        <a:p>
          <a:pPr>
            <a:defRPr/>
          </a:pPr>
          <a:endParaRPr lang="de-DE"/>
        </a:p>
      </dgm:t>
    </dgm:pt>
    <dgm:pt modelId="{DE0DA0E3-F610-944D-84D6-C4661053B31A}" type="sibTrans" cxnId="{3462519F-47F2-EA49-9985-61CB44BD82BE}">
      <dgm:prSet/>
      <dgm:spPr bwMode="auto"/>
      <dgm:t>
        <a:bodyPr/>
        <a:lstStyle/>
        <a:p>
          <a:pPr>
            <a:defRPr/>
          </a:pPr>
          <a:endParaRPr lang="de-DE"/>
        </a:p>
      </dgm:t>
    </dgm:pt>
    <dgm:pt modelId="{E42EA843-023E-6B46-BF89-F1AF80CB03F1}">
      <dgm:prSet phldrT="" custT="1"/>
      <dgm:spPr bwMode="auto">
        <a:solidFill>
          <a:srgbClr val="6CA448"/>
        </a:solidFill>
      </dgm:spPr>
      <dgm:t>
        <a:bodyPr/>
        <a:lstStyle/>
        <a:p>
          <a:pPr>
            <a:buFont typeface="Symbol"/>
            <a:buChar char=""/>
            <a:defRPr/>
          </a:pPr>
          <a:r>
            <a:rPr lang="de-DE" sz="1600" dirty="0"/>
            <a:t>… die eigene Medienanwendung kritisch zu reflektieren und Medien aller Art zielgerichtet, sozial verantwortlich und gewinnbringend einzusetzen. </a:t>
          </a:r>
          <a:endParaRPr sz="1600" dirty="0"/>
        </a:p>
      </dgm:t>
    </dgm:pt>
    <dgm:pt modelId="{BD9C3EDF-3F5E-8341-ABB9-5A9DDD1FF744}" type="parTrans" cxnId="{F6243273-2DC9-AD49-985D-53A3B2463500}">
      <dgm:prSet/>
      <dgm:spPr bwMode="auto"/>
      <dgm:t>
        <a:bodyPr/>
        <a:lstStyle/>
        <a:p>
          <a:pPr>
            <a:defRPr/>
          </a:pPr>
          <a:endParaRPr lang="de-DE"/>
        </a:p>
      </dgm:t>
    </dgm:pt>
    <dgm:pt modelId="{D503429A-B481-E445-8C45-BE2A382F5EC0}" type="sibTrans" cxnId="{F6243273-2DC9-AD49-985D-53A3B2463500}">
      <dgm:prSet/>
      <dgm:spPr bwMode="auto"/>
      <dgm:t>
        <a:bodyPr/>
        <a:lstStyle/>
        <a:p>
          <a:pPr>
            <a:defRPr/>
          </a:pPr>
          <a:endParaRPr lang="de-DE"/>
        </a:p>
      </dgm:t>
    </dgm:pt>
    <dgm:pt modelId="{0EE880F2-53EE-EA4B-83EF-E64AA02995B5}">
      <dgm:prSet phldrT="" custT="1"/>
      <dgm:spPr bwMode="auto">
        <a:solidFill>
          <a:srgbClr val="6CA448"/>
        </a:solidFill>
      </dgm:spPr>
      <dgm:t>
        <a:bodyPr/>
        <a:lstStyle/>
        <a:p>
          <a:pPr>
            <a:buNone/>
            <a:defRPr/>
          </a:pPr>
          <a:r>
            <a:rPr lang="de-DE" sz="1600" dirty="0"/>
            <a:t>… einen fachintegrativen systematischen Medienkompetenzaufbau durch regelmäßige und reflektierte Nutzung.</a:t>
          </a:r>
          <a:endParaRPr sz="1600" dirty="0"/>
        </a:p>
      </dgm:t>
    </dgm:pt>
    <dgm:pt modelId="{08FBD77B-C8B1-5C4E-AF07-1901BACC911D}" type="parTrans" cxnId="{8365A6F4-BDD4-0C47-871F-162B3113E3B6}">
      <dgm:prSet/>
      <dgm:spPr bwMode="auto"/>
      <dgm:t>
        <a:bodyPr/>
        <a:lstStyle/>
        <a:p>
          <a:pPr>
            <a:defRPr/>
          </a:pPr>
          <a:endParaRPr lang="de-DE"/>
        </a:p>
      </dgm:t>
    </dgm:pt>
    <dgm:pt modelId="{51F1E9DB-B0A5-884C-A3BA-83AEBC23008A}" type="sibTrans" cxnId="{8365A6F4-BDD4-0C47-871F-162B3113E3B6}">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12DB2E18-446E-2F46-90DE-00C85A1036B3}" type="pres">
      <dgm:prSet presAssocID="{FD6620AE-08A5-E04E-8D0B-1B8B7D5C4803}" presName="parentText" presStyleLbl="node1" presStyleIdx="0" presStyleCnt="3">
        <dgm:presLayoutVars>
          <dgm:chMax val="0"/>
          <dgm:bulletEnabled val="1"/>
        </dgm:presLayoutVars>
      </dgm:prSet>
      <dgm:spPr bwMode="auto"/>
    </dgm:pt>
    <dgm:pt modelId="{C5503B03-D1CD-1546-A95A-E188DB7FF4C3}" type="pres">
      <dgm:prSet presAssocID="{DE0DA0E3-F610-944D-84D6-C4661053B31A}" presName="spacer" presStyleCnt="0"/>
      <dgm:spPr bwMode="auto"/>
    </dgm:pt>
    <dgm:pt modelId="{0FA3663A-03A5-E247-B510-B7ED3CDA4711}" type="pres">
      <dgm:prSet presAssocID="{E42EA843-023E-6B46-BF89-F1AF80CB03F1}" presName="parentText" presStyleLbl="node1" presStyleIdx="1" presStyleCnt="3">
        <dgm:presLayoutVars>
          <dgm:chMax val="0"/>
          <dgm:bulletEnabled val="1"/>
        </dgm:presLayoutVars>
      </dgm:prSet>
      <dgm:spPr bwMode="auto"/>
    </dgm:pt>
    <dgm:pt modelId="{8104CF54-1C61-CC4C-B31D-78C0DB81FA84}" type="pres">
      <dgm:prSet presAssocID="{D503429A-B481-E445-8C45-BE2A382F5EC0}" presName="spacer" presStyleCnt="0"/>
      <dgm:spPr bwMode="auto"/>
    </dgm:pt>
    <dgm:pt modelId="{52AB182F-960F-0E49-B5B0-50532C32BFE0}" type="pres">
      <dgm:prSet presAssocID="{0EE880F2-53EE-EA4B-83EF-E64AA02995B5}" presName="parentText" presStyleLbl="node1" presStyleIdx="2" presStyleCnt="3">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941A0340-748C-F741-A5D1-668ECC862EF8}" type="presOf" srcId="{0EE880F2-53EE-EA4B-83EF-E64AA02995B5}" destId="{52AB182F-960F-0E49-B5B0-50532C32BFE0}" srcOrd="0" destOrd="0" presId="urn:microsoft.com/office/officeart/2005/8/layout/vList2"/>
    <dgm:cxn modelId="{F6243273-2DC9-AD49-985D-53A3B2463500}" srcId="{17959EBF-2EFC-5C41-8DEA-1AF03848A6D5}" destId="{E42EA843-023E-6B46-BF89-F1AF80CB03F1}" srcOrd="1" destOrd="0" parTransId="{BD9C3EDF-3F5E-8341-ABB9-5A9DDD1FF744}" sibTransId="{D503429A-B481-E445-8C45-BE2A382F5EC0}"/>
    <dgm:cxn modelId="{3462519F-47F2-EA49-9985-61CB44BD82BE}" srcId="{17959EBF-2EFC-5C41-8DEA-1AF03848A6D5}" destId="{FD6620AE-08A5-E04E-8D0B-1B8B7D5C4803}" srcOrd="0" destOrd="0" parTransId="{3C10CD17-0972-B143-AC91-758B59FB273F}" sibTransId="{DE0DA0E3-F610-944D-84D6-C4661053B31A}"/>
    <dgm:cxn modelId="{F7481BC1-1BB2-5A45-A5C8-30B22F037D0E}" type="presOf" srcId="{FD6620AE-08A5-E04E-8D0B-1B8B7D5C4803}" destId="{12DB2E18-446E-2F46-90DE-00C85A1036B3}" srcOrd="0" destOrd="0" presId="urn:microsoft.com/office/officeart/2005/8/layout/vList2"/>
    <dgm:cxn modelId="{635372EA-0283-5448-BF93-0B419BFECDEB}" type="presOf" srcId="{E42EA843-023E-6B46-BF89-F1AF80CB03F1}" destId="{0FA3663A-03A5-E247-B510-B7ED3CDA4711}" srcOrd="0" destOrd="0" presId="urn:microsoft.com/office/officeart/2005/8/layout/vList2"/>
    <dgm:cxn modelId="{8365A6F4-BDD4-0C47-871F-162B3113E3B6}" srcId="{17959EBF-2EFC-5C41-8DEA-1AF03848A6D5}" destId="{0EE880F2-53EE-EA4B-83EF-E64AA02995B5}" srcOrd="2" destOrd="0" parTransId="{08FBD77B-C8B1-5C4E-AF07-1901BACC911D}" sibTransId="{51F1E9DB-B0A5-884C-A3BA-83AEBC23008A}"/>
    <dgm:cxn modelId="{5CE42889-DE3D-4D4F-BDA5-C2E273EEA8B5}" type="presParOf" srcId="{1FE08623-E8A4-234A-BF00-360001389615}" destId="{12DB2E18-446E-2F46-90DE-00C85A1036B3}" srcOrd="0" destOrd="0" presId="urn:microsoft.com/office/officeart/2005/8/layout/vList2"/>
    <dgm:cxn modelId="{31A30E17-70A5-9E4A-AAB9-B5ADF8397D12}" type="presParOf" srcId="{1FE08623-E8A4-234A-BF00-360001389615}" destId="{C5503B03-D1CD-1546-A95A-E188DB7FF4C3}" srcOrd="1" destOrd="0" presId="urn:microsoft.com/office/officeart/2005/8/layout/vList2"/>
    <dgm:cxn modelId="{DA8BF640-936C-BA4C-8D8D-7A8FB36EDC7D}" type="presParOf" srcId="{1FE08623-E8A4-234A-BF00-360001389615}" destId="{0FA3663A-03A5-E247-B510-B7ED3CDA4711}" srcOrd="2" destOrd="0" presId="urn:microsoft.com/office/officeart/2005/8/layout/vList2"/>
    <dgm:cxn modelId="{0E22405F-59DF-DD4F-B03C-EAFC40D211C1}" type="presParOf" srcId="{1FE08623-E8A4-234A-BF00-360001389615}" destId="{8104CF54-1C61-CC4C-B31D-78C0DB81FA84}" srcOrd="3" destOrd="0" presId="urn:microsoft.com/office/officeart/2005/8/layout/vList2"/>
    <dgm:cxn modelId="{60445DCE-CAF5-A847-8308-6DE9302FD253}" type="presParOf" srcId="{1FE08623-E8A4-234A-BF00-360001389615}" destId="{52AB182F-960F-0E49-B5B0-50532C32BFE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BD353049-8CD1-9E45-9292-6928F033A78E}">
      <dgm:prSet phldrT="" custT="1"/>
      <dgm:spPr bwMode="auto">
        <a:solidFill>
          <a:srgbClr val="6CA448"/>
        </a:solidFill>
      </dgm:spPr>
      <dgm:t>
        <a:bodyPr/>
        <a:lstStyle/>
        <a:p>
          <a:pPr>
            <a:buSzPts val="1000"/>
            <a:buFont typeface="Symbol"/>
            <a:buChar char=""/>
            <a:defRPr/>
          </a:pPr>
          <a:r>
            <a:rPr lang="de-DE" sz="1800" dirty="0"/>
            <a:t>… eine sofortige Überprüfung von Antworten und somit ein direktes Feedback.</a:t>
          </a:r>
          <a:endParaRPr sz="1800" dirty="0"/>
        </a:p>
      </dgm:t>
    </dgm:pt>
    <dgm:pt modelId="{7873D5DD-4140-4946-BF6B-A4BC1702ADAA}" type="parTrans" cxnId="{17BC95DD-CA7F-1240-BEC4-7BAA48EA76B1}">
      <dgm:prSet/>
      <dgm:spPr bwMode="auto"/>
      <dgm:t>
        <a:bodyPr/>
        <a:lstStyle/>
        <a:p>
          <a:pPr>
            <a:defRPr/>
          </a:pPr>
          <a:endParaRPr lang="de-DE"/>
        </a:p>
      </dgm:t>
    </dgm:pt>
    <dgm:pt modelId="{E25BCDA3-C2CA-114A-A745-1C497952541C}" type="sibTrans" cxnId="{17BC95DD-CA7F-1240-BEC4-7BAA48EA76B1}">
      <dgm:prSet/>
      <dgm:spPr bwMode="auto"/>
      <dgm:t>
        <a:bodyPr/>
        <a:lstStyle/>
        <a:p>
          <a:pPr>
            <a:defRPr/>
          </a:pPr>
          <a:endParaRPr lang="de-DE"/>
        </a:p>
      </dgm:t>
    </dgm:pt>
    <dgm:pt modelId="{D3253FC8-2C54-0844-B686-35345BC63863}">
      <dgm:prSet phldrT="" custT="1"/>
      <dgm:spPr bwMode="auto">
        <a:solidFill>
          <a:srgbClr val="6CA448"/>
        </a:solidFill>
      </dgm:spPr>
      <dgm:t>
        <a:bodyPr/>
        <a:lstStyle/>
        <a:p>
          <a:pPr>
            <a:buSzPts val="1000"/>
            <a:buFont typeface="Symbol"/>
            <a:buChar char=""/>
            <a:defRPr/>
          </a:pPr>
          <a:r>
            <a:rPr lang="de-DE" sz="1800" dirty="0"/>
            <a:t>… den Zugang zu einer Vielzahl differenzierter (ggf. KI-generierten) Übungsaufgaben.</a:t>
          </a:r>
          <a:endParaRPr sz="1800" dirty="0"/>
        </a:p>
      </dgm:t>
    </dgm:pt>
    <dgm:pt modelId="{09CA1187-E727-B94E-8916-25F967AA29E7}" type="parTrans" cxnId="{47D452A4-D74D-984C-9BC9-1ECCAF617867}">
      <dgm:prSet/>
      <dgm:spPr bwMode="auto"/>
      <dgm:t>
        <a:bodyPr/>
        <a:lstStyle/>
        <a:p>
          <a:pPr>
            <a:defRPr/>
          </a:pPr>
          <a:endParaRPr lang="de-DE"/>
        </a:p>
      </dgm:t>
    </dgm:pt>
    <dgm:pt modelId="{0ABC73C9-6682-7D49-B668-DBCD0361D5F8}" type="sibTrans" cxnId="{47D452A4-D74D-984C-9BC9-1ECCAF617867}">
      <dgm:prSet/>
      <dgm:spPr bwMode="auto"/>
      <dgm:t>
        <a:bodyPr/>
        <a:lstStyle/>
        <a:p>
          <a:pPr>
            <a:defRPr/>
          </a:pPr>
          <a:endParaRPr lang="de-DE"/>
        </a:p>
      </dgm:t>
    </dgm:pt>
    <dgm:pt modelId="{99183671-55E1-764D-A72B-917E60465363}">
      <dgm:prSet phldrT="" custT="1"/>
      <dgm:spPr bwMode="auto">
        <a:solidFill>
          <a:srgbClr val="6CA448"/>
        </a:solidFill>
      </dgm:spPr>
      <dgm:t>
        <a:bodyPr/>
        <a:lstStyle/>
        <a:p>
          <a:pPr>
            <a:buSzPts val="1000"/>
            <a:buFont typeface="Symbol"/>
            <a:buChar char=""/>
            <a:defRPr/>
          </a:pPr>
          <a:r>
            <a:rPr lang="de-DE" sz="1800" dirty="0"/>
            <a:t>… die Gestaltung des Lernprozesses nach individuellen Voraussetzungen, z. B. im eigenen Tempo und mit entsprechenden Wiederholungen.</a:t>
          </a:r>
          <a:endParaRPr sz="1800" dirty="0"/>
        </a:p>
      </dgm:t>
    </dgm:pt>
    <dgm:pt modelId="{0127B0DE-0A4A-9C4B-8A6F-3BEC9AA910DD}" type="parTrans" cxnId="{D75FF048-89E2-FF46-A4A7-9541F0A41E99}">
      <dgm:prSet/>
      <dgm:spPr bwMode="auto"/>
      <dgm:t>
        <a:bodyPr/>
        <a:lstStyle/>
        <a:p>
          <a:pPr>
            <a:defRPr/>
          </a:pPr>
          <a:endParaRPr lang="de-DE"/>
        </a:p>
      </dgm:t>
    </dgm:pt>
    <dgm:pt modelId="{19B89874-4EBD-F14D-9A0E-8B3B4181A740}" type="sibTrans" cxnId="{D75FF048-89E2-FF46-A4A7-9541F0A41E99}">
      <dgm:prSet/>
      <dgm:spPr bwMode="auto"/>
      <dgm:t>
        <a:bodyPr/>
        <a:lstStyle/>
        <a:p>
          <a:pPr>
            <a:defRPr/>
          </a:pPr>
          <a:endParaRPr lang="de-DE"/>
        </a:p>
      </dgm:t>
    </dgm:pt>
    <dgm:pt modelId="{883956F8-1757-5E49-B2C4-27E5B163BA3B}">
      <dgm:prSet phldrT="" custT="1"/>
      <dgm:spPr bwMode="auto">
        <a:solidFill>
          <a:srgbClr val="6CA448"/>
        </a:solidFill>
      </dgm:spPr>
      <dgm:t>
        <a:bodyPr/>
        <a:lstStyle/>
        <a:p>
          <a:pPr>
            <a:buNone/>
            <a:defRPr/>
          </a:pPr>
          <a:r>
            <a:rPr lang="de-DE" sz="1800" dirty="0"/>
            <a:t>… das Gelernte mit bereits vorhandenem Wissen zu vernetzen und in neuen Kontexten anzuwenden. </a:t>
          </a:r>
          <a:endParaRPr sz="1800" dirty="0"/>
        </a:p>
      </dgm:t>
    </dgm:pt>
    <dgm:pt modelId="{7D445F12-E19B-744C-8F53-AE86217F4A49}" type="parTrans" cxnId="{955C2CCA-5F12-5C4B-AFE7-02C8A7D82CA3}">
      <dgm:prSet/>
      <dgm:spPr bwMode="auto"/>
      <dgm:t>
        <a:bodyPr/>
        <a:lstStyle/>
        <a:p>
          <a:pPr>
            <a:defRPr/>
          </a:pPr>
          <a:endParaRPr lang="de-DE"/>
        </a:p>
      </dgm:t>
    </dgm:pt>
    <dgm:pt modelId="{3440D424-C68D-2B4E-B94A-EE008CF7FD84}" type="sibTrans" cxnId="{955C2CCA-5F12-5C4B-AFE7-02C8A7D82CA3}">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DF60508B-53FF-924B-BCEE-D0AFE4FF0350}" type="pres">
      <dgm:prSet presAssocID="{BD353049-8CD1-9E45-9292-6928F033A78E}" presName="parentText" presStyleLbl="node1" presStyleIdx="0" presStyleCnt="4">
        <dgm:presLayoutVars>
          <dgm:chMax val="0"/>
          <dgm:bulletEnabled val="1"/>
        </dgm:presLayoutVars>
      </dgm:prSet>
      <dgm:spPr bwMode="auto"/>
    </dgm:pt>
    <dgm:pt modelId="{D33835B5-0C58-D149-BE48-076790AC9418}" type="pres">
      <dgm:prSet presAssocID="{E25BCDA3-C2CA-114A-A745-1C497952541C}" presName="spacer" presStyleCnt="0"/>
      <dgm:spPr bwMode="auto"/>
    </dgm:pt>
    <dgm:pt modelId="{7547D028-1C14-CC48-9AE0-086FB063CF67}" type="pres">
      <dgm:prSet presAssocID="{D3253FC8-2C54-0844-B686-35345BC63863}" presName="parentText" presStyleLbl="node1" presStyleIdx="1" presStyleCnt="4">
        <dgm:presLayoutVars>
          <dgm:chMax val="0"/>
          <dgm:bulletEnabled val="1"/>
        </dgm:presLayoutVars>
      </dgm:prSet>
      <dgm:spPr bwMode="auto"/>
    </dgm:pt>
    <dgm:pt modelId="{5232984A-1662-E349-AA99-222CD51DBEA3}" type="pres">
      <dgm:prSet presAssocID="{0ABC73C9-6682-7D49-B668-DBCD0361D5F8}" presName="spacer" presStyleCnt="0"/>
      <dgm:spPr bwMode="auto"/>
    </dgm:pt>
    <dgm:pt modelId="{EA0FCEE5-5F51-D647-8FC8-D9553F7AD07D}" type="pres">
      <dgm:prSet presAssocID="{99183671-55E1-764D-A72B-917E60465363}" presName="parentText" presStyleLbl="node1" presStyleIdx="2" presStyleCnt="4">
        <dgm:presLayoutVars>
          <dgm:chMax val="0"/>
          <dgm:bulletEnabled val="1"/>
        </dgm:presLayoutVars>
      </dgm:prSet>
      <dgm:spPr bwMode="auto"/>
    </dgm:pt>
    <dgm:pt modelId="{63615AA1-91A1-1444-A316-44B299F47CC3}" type="pres">
      <dgm:prSet presAssocID="{19B89874-4EBD-F14D-9A0E-8B3B4181A740}" presName="spacer" presStyleCnt="0"/>
      <dgm:spPr bwMode="auto"/>
    </dgm:pt>
    <dgm:pt modelId="{10ADC27E-59FC-8148-8637-5C4F24A1FB26}" type="pres">
      <dgm:prSet presAssocID="{883956F8-1757-5E49-B2C4-27E5B163BA3B}" presName="parentText" presStyleLbl="node1" presStyleIdx="3" presStyleCnt="4">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D75FF048-89E2-FF46-A4A7-9541F0A41E99}" srcId="{17959EBF-2EFC-5C41-8DEA-1AF03848A6D5}" destId="{99183671-55E1-764D-A72B-917E60465363}" srcOrd="2" destOrd="0" parTransId="{0127B0DE-0A4A-9C4B-8A6F-3BEC9AA910DD}" sibTransId="{19B89874-4EBD-F14D-9A0E-8B3B4181A740}"/>
    <dgm:cxn modelId="{C760D65A-3D61-8440-B984-353136C1D12E}" type="presOf" srcId="{883956F8-1757-5E49-B2C4-27E5B163BA3B}" destId="{10ADC27E-59FC-8148-8637-5C4F24A1FB26}" srcOrd="0" destOrd="0" presId="urn:microsoft.com/office/officeart/2005/8/layout/vList2"/>
    <dgm:cxn modelId="{47D452A4-D74D-984C-9BC9-1ECCAF617867}" srcId="{17959EBF-2EFC-5C41-8DEA-1AF03848A6D5}" destId="{D3253FC8-2C54-0844-B686-35345BC63863}" srcOrd="1" destOrd="0" parTransId="{09CA1187-E727-B94E-8916-25F967AA29E7}" sibTransId="{0ABC73C9-6682-7D49-B668-DBCD0361D5F8}"/>
    <dgm:cxn modelId="{3F4B63B1-FD8A-2A41-A131-499F09DB7767}" type="presOf" srcId="{D3253FC8-2C54-0844-B686-35345BC63863}" destId="{7547D028-1C14-CC48-9AE0-086FB063CF67}" srcOrd="0" destOrd="0" presId="urn:microsoft.com/office/officeart/2005/8/layout/vList2"/>
    <dgm:cxn modelId="{955C2CCA-5F12-5C4B-AFE7-02C8A7D82CA3}" srcId="{17959EBF-2EFC-5C41-8DEA-1AF03848A6D5}" destId="{883956F8-1757-5E49-B2C4-27E5B163BA3B}" srcOrd="3" destOrd="0" parTransId="{7D445F12-E19B-744C-8F53-AE86217F4A49}" sibTransId="{3440D424-C68D-2B4E-B94A-EE008CF7FD84}"/>
    <dgm:cxn modelId="{17BC95DD-CA7F-1240-BEC4-7BAA48EA76B1}" srcId="{17959EBF-2EFC-5C41-8DEA-1AF03848A6D5}" destId="{BD353049-8CD1-9E45-9292-6928F033A78E}" srcOrd="0" destOrd="0" parTransId="{7873D5DD-4140-4946-BF6B-A4BC1702ADAA}" sibTransId="{E25BCDA3-C2CA-114A-A745-1C497952541C}"/>
    <dgm:cxn modelId="{FFEE29E7-2B78-644D-820D-C4BB0DB6638A}" type="presOf" srcId="{99183671-55E1-764D-A72B-917E60465363}" destId="{EA0FCEE5-5F51-D647-8FC8-D9553F7AD07D}" srcOrd="0" destOrd="0" presId="urn:microsoft.com/office/officeart/2005/8/layout/vList2"/>
    <dgm:cxn modelId="{08F460FE-82EE-4147-A416-87FE78A3F724}" type="presOf" srcId="{BD353049-8CD1-9E45-9292-6928F033A78E}" destId="{DF60508B-53FF-924B-BCEE-D0AFE4FF0350}" srcOrd="0" destOrd="0" presId="urn:microsoft.com/office/officeart/2005/8/layout/vList2"/>
    <dgm:cxn modelId="{A05FB172-E59B-0542-83F4-AA38F2A364A7}" type="presParOf" srcId="{1FE08623-E8A4-234A-BF00-360001389615}" destId="{DF60508B-53FF-924B-BCEE-D0AFE4FF0350}" srcOrd="0" destOrd="0" presId="urn:microsoft.com/office/officeart/2005/8/layout/vList2"/>
    <dgm:cxn modelId="{C8E741F0-8088-964F-8B8B-467D8C0AC721}" type="presParOf" srcId="{1FE08623-E8A4-234A-BF00-360001389615}" destId="{D33835B5-0C58-D149-BE48-076790AC9418}" srcOrd="1" destOrd="0" presId="urn:microsoft.com/office/officeart/2005/8/layout/vList2"/>
    <dgm:cxn modelId="{F4DAB157-4D1D-C14F-AA47-48227E305E8D}" type="presParOf" srcId="{1FE08623-E8A4-234A-BF00-360001389615}" destId="{7547D028-1C14-CC48-9AE0-086FB063CF67}" srcOrd="2" destOrd="0" presId="urn:microsoft.com/office/officeart/2005/8/layout/vList2"/>
    <dgm:cxn modelId="{22B41988-0048-2D49-BC2F-1DBD5C0702D9}" type="presParOf" srcId="{1FE08623-E8A4-234A-BF00-360001389615}" destId="{5232984A-1662-E349-AA99-222CD51DBEA3}" srcOrd="3" destOrd="0" presId="urn:microsoft.com/office/officeart/2005/8/layout/vList2"/>
    <dgm:cxn modelId="{F7A00356-F05F-D34E-A845-464C2CA6D865}" type="presParOf" srcId="{1FE08623-E8A4-234A-BF00-360001389615}" destId="{EA0FCEE5-5F51-D647-8FC8-D9553F7AD07D}" srcOrd="4" destOrd="0" presId="urn:microsoft.com/office/officeart/2005/8/layout/vList2"/>
    <dgm:cxn modelId="{2B656184-0653-D54E-B0B9-2DB8E5A9DA98}" type="presParOf" srcId="{1FE08623-E8A4-234A-BF00-360001389615}" destId="{63615AA1-91A1-1444-A316-44B299F47CC3}" srcOrd="5" destOrd="0" presId="urn:microsoft.com/office/officeart/2005/8/layout/vList2"/>
    <dgm:cxn modelId="{AC5D48B2-9BEF-8D4E-A852-6CEC67EAB175}" type="presParOf" srcId="{1FE08623-E8A4-234A-BF00-360001389615}" destId="{10ADC27E-59FC-8148-8637-5C4F24A1FB2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0251C-DC63-5B48-8C00-DD5CD7E7A4E3}">
      <dsp:nvSpPr>
        <dsp:cNvPr id="0" name=""/>
        <dsp:cNvSpPr/>
      </dsp:nvSpPr>
      <dsp:spPr bwMode="auto">
        <a:xfrm>
          <a:off x="0" y="8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SzPts val="1000"/>
            <a:buFont typeface="Symbol"/>
            <a:buNone/>
            <a:defRPr/>
          </a:pPr>
          <a:r>
            <a:rPr lang="de-DE" sz="1600" kern="1200" dirty="0">
              <a:latin typeface="Calibri" panose="020F0502020204030204" pitchFamily="34" charset="0"/>
              <a:cs typeface="Calibri" panose="020F0502020204030204" pitchFamily="34" charset="0"/>
            </a:rPr>
            <a:t>… eine aktive Auseinandersetzung mit Lerninhalten durch die kollaborative Erstellung kreativer Lernprodukte wie z. B. Präsentationen, Comics, Erklärvideos und Podcasts.</a:t>
          </a:r>
          <a:endParaRPr sz="1600" kern="1200" dirty="0">
            <a:latin typeface="Calibri" panose="020F0502020204030204" pitchFamily="34" charset="0"/>
            <a:cs typeface="Calibri" panose="020F0502020204030204" pitchFamily="34" charset="0"/>
          </a:endParaRPr>
        </a:p>
      </dsp:txBody>
      <dsp:txXfrm>
        <a:off x="40209" y="41062"/>
        <a:ext cx="8518940" cy="743262"/>
      </dsp:txXfrm>
    </dsp:sp>
    <dsp:sp modelId="{17980EC9-90B6-1C4A-8249-06E31D03D34A}">
      <dsp:nvSpPr>
        <dsp:cNvPr id="0" name=""/>
        <dsp:cNvSpPr/>
      </dsp:nvSpPr>
      <dsp:spPr bwMode="auto">
        <a:xfrm>
          <a:off x="0" y="9512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SzPts val="1000"/>
            <a:buFont typeface="Symbol"/>
            <a:buNone/>
            <a:defRPr/>
          </a:pPr>
          <a:r>
            <a:rPr lang="de-DE" sz="1600" kern="1200" dirty="0">
              <a:latin typeface="Calibri" panose="020F0502020204030204" pitchFamily="34" charset="0"/>
              <a:cs typeface="Calibri" panose="020F0502020204030204" pitchFamily="34" charset="0"/>
            </a:rPr>
            <a:t>… die flexible, zeit- und ortsunabhängige Erstellung und Bearbeitung von Medienprodukten.</a:t>
          </a:r>
          <a:endParaRPr sz="1600" kern="1200" dirty="0">
            <a:latin typeface="Calibri" panose="020F0502020204030204" pitchFamily="34" charset="0"/>
            <a:cs typeface="Calibri" panose="020F0502020204030204" pitchFamily="34" charset="0"/>
          </a:endParaRPr>
        </a:p>
      </dsp:txBody>
      <dsp:txXfrm>
        <a:off x="40209" y="991462"/>
        <a:ext cx="8518940" cy="743262"/>
      </dsp:txXfrm>
    </dsp:sp>
    <dsp:sp modelId="{B1F13AB4-E23D-7446-911D-3C756445833D}">
      <dsp:nvSpPr>
        <dsp:cNvPr id="0" name=""/>
        <dsp:cNvSpPr/>
      </dsp:nvSpPr>
      <dsp:spPr bwMode="auto">
        <a:xfrm>
          <a:off x="0" y="1901653"/>
          <a:ext cx="8599358" cy="82368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dirty="0">
              <a:latin typeface="Calibri" panose="020F0502020204030204" pitchFamily="34" charset="0"/>
              <a:cs typeface="Calibri" panose="020F0502020204030204" pitchFamily="34" charset="0"/>
            </a:rPr>
            <a:t>… eine einfache Überarbeitung der Lernprodukte, um erhaltenes Feedback einzuarbeiten und Feedback als Teil des Lernprozesses zu verstehen. </a:t>
          </a:r>
          <a:endParaRPr sz="1600" kern="1200" dirty="0">
            <a:latin typeface="Calibri" panose="020F0502020204030204" pitchFamily="34" charset="0"/>
            <a:cs typeface="Calibri" panose="020F0502020204030204" pitchFamily="34" charset="0"/>
          </a:endParaRPr>
        </a:p>
      </dsp:txBody>
      <dsp:txXfrm>
        <a:off x="40209" y="1941862"/>
        <a:ext cx="8518940" cy="743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468F0-2C2E-0F49-859C-1BFFD9CB5E51}">
      <dsp:nvSpPr>
        <dsp:cNvPr id="0" name=""/>
        <dsp:cNvSpPr/>
      </dsp:nvSpPr>
      <dsp:spPr bwMode="auto">
        <a:xfrm rot="5400000">
          <a:off x="5814157" y="-2788371"/>
          <a:ext cx="1443764" cy="7077999"/>
        </a:xfrm>
        <a:prstGeom prst="round2SameRect">
          <a:avLst/>
        </a:prstGeom>
        <a:solidFill>
          <a:srgbClr val="6CA448">
            <a:alpha val="4499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None/>
            <a:defRPr/>
          </a:pPr>
          <a:r>
            <a:rPr lang="de-DE" sz="1400" kern="1200" dirty="0">
              <a:solidFill>
                <a:srgbClr val="1C1D2F"/>
              </a:solidFill>
            </a:rPr>
            <a:t>Intelligente schüleraktivierende Lernaufgaben…</a:t>
          </a:r>
          <a:endParaRPr lang="de-DE" sz="1400" kern="1200" dirty="0"/>
        </a:p>
        <a:p>
          <a:pPr marL="114300" lvl="1" indent="-114300" algn="l" defTabSz="622300">
            <a:lnSpc>
              <a:spcPct val="90000"/>
            </a:lnSpc>
            <a:spcBef>
              <a:spcPct val="0"/>
            </a:spcBef>
            <a:spcAft>
              <a:spcPct val="15000"/>
            </a:spcAft>
            <a:buChar char="•"/>
            <a:defRPr/>
          </a:pPr>
          <a:r>
            <a:rPr lang="de-DE" sz="1400" kern="1200" dirty="0">
              <a:solidFill>
                <a:srgbClr val="1C1D2F"/>
              </a:solidFill>
            </a:rPr>
            <a:t>… schaffen vielseitige Kooperationsanlässe und ermöglichen eine unterstützende Interaktion zwischen den Schülerinnen und Schülern (soziale Eingebundenheit).</a:t>
          </a:r>
          <a:endParaRPr lang="de-DE" sz="1400" kern="1200" dirty="0"/>
        </a:p>
        <a:p>
          <a:pPr marL="114300" lvl="1" indent="-114300" algn="l" defTabSz="622300">
            <a:lnSpc>
              <a:spcPct val="90000"/>
            </a:lnSpc>
            <a:spcBef>
              <a:spcPct val="0"/>
            </a:spcBef>
            <a:spcAft>
              <a:spcPct val="15000"/>
            </a:spcAft>
            <a:buChar char="•"/>
            <a:defRPr/>
          </a:pPr>
          <a:r>
            <a:rPr lang="de-DE" sz="1400" kern="1200" dirty="0">
              <a:solidFill>
                <a:srgbClr val="1C1D2F"/>
              </a:solidFill>
            </a:rPr>
            <a:t>… eröffnen individuelle und kooperative Lernwege.</a:t>
          </a:r>
          <a:endParaRPr lang="de-DE" sz="1400" kern="1200" dirty="0"/>
        </a:p>
      </dsp:txBody>
      <dsp:txXfrm rot="-5400000">
        <a:off x="2997040" y="99225"/>
        <a:ext cx="7007520" cy="1302806"/>
      </dsp:txXfrm>
    </dsp:sp>
    <dsp:sp modelId="{021D90FA-048A-1D4B-87F6-9B16F417CE55}">
      <dsp:nvSpPr>
        <dsp:cNvPr id="0" name=""/>
        <dsp:cNvSpPr/>
      </dsp:nvSpPr>
      <dsp:spPr bwMode="auto">
        <a:xfrm>
          <a:off x="939743" y="37"/>
          <a:ext cx="2057295" cy="1501181"/>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defRPr/>
          </a:pPr>
          <a:r>
            <a:rPr lang="de-DE" sz="1600" kern="1200"/>
            <a:t>Kooperation und Interaktion</a:t>
          </a:r>
          <a:endParaRPr sz="1600" kern="1200" dirty="0"/>
        </a:p>
      </dsp:txBody>
      <dsp:txXfrm>
        <a:off x="1013025" y="73319"/>
        <a:ext cx="1910731" cy="1354617"/>
      </dsp:txXfrm>
    </dsp:sp>
    <dsp:sp modelId="{2309C08C-CA30-6F46-9CE6-C5E094C07BFD}">
      <dsp:nvSpPr>
        <dsp:cNvPr id="0" name=""/>
        <dsp:cNvSpPr/>
      </dsp:nvSpPr>
      <dsp:spPr bwMode="auto">
        <a:xfrm rot="5400000">
          <a:off x="5951125" y="-1212130"/>
          <a:ext cx="1259010" cy="7077999"/>
        </a:xfrm>
        <a:prstGeom prst="round2SameRect">
          <a:avLst/>
        </a:prstGeom>
        <a:solidFill>
          <a:srgbClr val="6CA448">
            <a:alpha val="46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None/>
            <a:defRPr/>
          </a:pPr>
          <a:r>
            <a:rPr lang="de-DE" sz="1400" kern="1200" dirty="0">
              <a:solidFill>
                <a:srgbClr val="1C1D2F"/>
              </a:solidFill>
            </a:rPr>
            <a:t>Intelligente schüleraktivierende Lernaufgaben…</a:t>
          </a:r>
          <a:endParaRPr lang="de-DE" sz="1400" kern="1200" dirty="0"/>
        </a:p>
        <a:p>
          <a:pPr marL="114300" lvl="1" indent="-114300" algn="l" defTabSz="622300">
            <a:lnSpc>
              <a:spcPct val="90000"/>
            </a:lnSpc>
            <a:spcBef>
              <a:spcPct val="0"/>
            </a:spcBef>
            <a:spcAft>
              <a:spcPct val="15000"/>
            </a:spcAft>
            <a:buFont typeface="Arial" panose="020B0604020202020204" pitchFamily="34" charset="0"/>
            <a:buChar char="•"/>
            <a:defRPr/>
          </a:pPr>
          <a:r>
            <a:rPr lang="de-DE" sz="1400" kern="1200" dirty="0">
              <a:solidFill>
                <a:srgbClr val="1C1D2F"/>
              </a:solidFill>
            </a:rPr>
            <a:t>… zielen auf ein materielles oder immaterielles Lernprodukt (Erklärung, Ergebnistext, Präsentation, Begriffsnetz, Visualisierung, digitale Medienprodukte wie Podcasts, Blogs, Websites, E-Books, Erklärvideos u. a.), das in einer geeigneten Sozialform kriterienorientiert ausgewertet, diskutiert, in einen Zusammenhang eingeordnet und weiterentwickelt werden kann.</a:t>
          </a:r>
          <a:endParaRPr lang="de-DE" sz="1400" kern="1200" dirty="0"/>
        </a:p>
      </dsp:txBody>
      <dsp:txXfrm rot="-5400000">
        <a:off x="3041631" y="1758824"/>
        <a:ext cx="7016539" cy="1136090"/>
      </dsp:txXfrm>
    </dsp:sp>
    <dsp:sp modelId="{D5A4B4F1-F8A4-524D-BA0F-926EB7798803}">
      <dsp:nvSpPr>
        <dsp:cNvPr id="0" name=""/>
        <dsp:cNvSpPr/>
      </dsp:nvSpPr>
      <dsp:spPr bwMode="auto">
        <a:xfrm>
          <a:off x="939743" y="1576278"/>
          <a:ext cx="2101887" cy="1501181"/>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defRPr/>
          </a:pPr>
          <a:r>
            <a:rPr lang="de-DE" sz="1600" kern="1200"/>
            <a:t>Produktorientierung</a:t>
          </a:r>
          <a:endParaRPr sz="1600" kern="1200"/>
        </a:p>
      </dsp:txBody>
      <dsp:txXfrm>
        <a:off x="1013025" y="1649560"/>
        <a:ext cx="1955323" cy="13546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B2E18-446E-2F46-90DE-00C85A1036B3}">
      <dsp:nvSpPr>
        <dsp:cNvPr id="0" name=""/>
        <dsp:cNvSpPr/>
      </dsp:nvSpPr>
      <dsp:spPr bwMode="auto">
        <a:xfrm>
          <a:off x="0" y="293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kern="1200" dirty="0"/>
            <a:t>… das Einüben und Reflektieren von Strategien zur Arbeits- und Lernorganisation sowie den nachhaltigen Wissenserwerb. </a:t>
          </a:r>
          <a:endParaRPr sz="1600" kern="1200" dirty="0"/>
        </a:p>
      </dsp:txBody>
      <dsp:txXfrm>
        <a:off x="39295" y="68647"/>
        <a:ext cx="8520768" cy="726370"/>
      </dsp:txXfrm>
    </dsp:sp>
    <dsp:sp modelId="{0FA3663A-03A5-E247-B510-B7ED3CDA4711}">
      <dsp:nvSpPr>
        <dsp:cNvPr id="0" name=""/>
        <dsp:cNvSpPr/>
      </dsp:nvSpPr>
      <dsp:spPr bwMode="auto">
        <a:xfrm>
          <a:off x="0" y="9581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kern="1200" dirty="0"/>
            <a:t>… die eigene Medienanwendung kritisch zu reflektieren und Medien aller Art zielgerichtet, sozial verantwortlich und gewinnbringend einzusetzen. </a:t>
          </a:r>
          <a:endParaRPr sz="1600" kern="1200" dirty="0"/>
        </a:p>
      </dsp:txBody>
      <dsp:txXfrm>
        <a:off x="39295" y="997447"/>
        <a:ext cx="8520768" cy="726370"/>
      </dsp:txXfrm>
    </dsp:sp>
    <dsp:sp modelId="{52AB182F-960F-0E49-B5B0-50532C32BFE0}">
      <dsp:nvSpPr>
        <dsp:cNvPr id="0" name=""/>
        <dsp:cNvSpPr/>
      </dsp:nvSpPr>
      <dsp:spPr bwMode="auto">
        <a:xfrm>
          <a:off x="0" y="1886952"/>
          <a:ext cx="8599358" cy="80496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kern="1200" dirty="0"/>
            <a:t>… einen fachintegrativen systematischen Medienkompetenzaufbau durch regelmäßige und reflektierte Nutzung.</a:t>
          </a:r>
          <a:endParaRPr sz="1600" kern="1200" dirty="0"/>
        </a:p>
      </dsp:txBody>
      <dsp:txXfrm>
        <a:off x="39295" y="1926247"/>
        <a:ext cx="8520768" cy="7263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0508B-53FF-924B-BCEE-D0AFE4FF0350}">
      <dsp:nvSpPr>
        <dsp:cNvPr id="0" name=""/>
        <dsp:cNvSpPr/>
      </dsp:nvSpPr>
      <dsp:spPr bwMode="auto">
        <a:xfrm>
          <a:off x="0" y="298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 eine sofortige Überprüfung von Antworten und somit ein direktes Feedback.</a:t>
          </a:r>
          <a:endParaRPr sz="1800" kern="1200" dirty="0"/>
        </a:p>
      </dsp:txBody>
      <dsp:txXfrm>
        <a:off x="34954" y="37942"/>
        <a:ext cx="8529450" cy="646132"/>
      </dsp:txXfrm>
    </dsp:sp>
    <dsp:sp modelId="{7547D028-1C14-CC48-9AE0-086FB063CF67}">
      <dsp:nvSpPr>
        <dsp:cNvPr id="0" name=""/>
        <dsp:cNvSpPr/>
      </dsp:nvSpPr>
      <dsp:spPr bwMode="auto">
        <a:xfrm>
          <a:off x="0" y="78814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 den Zugang zu einer Vielzahl differenzierter (ggf. KI-generierten) Übungsaufgaben.</a:t>
          </a:r>
          <a:endParaRPr sz="1800" kern="1200" dirty="0"/>
        </a:p>
      </dsp:txBody>
      <dsp:txXfrm>
        <a:off x="34954" y="823102"/>
        <a:ext cx="8529450" cy="646132"/>
      </dsp:txXfrm>
    </dsp:sp>
    <dsp:sp modelId="{EA0FCEE5-5F51-D647-8FC8-D9553F7AD07D}">
      <dsp:nvSpPr>
        <dsp:cNvPr id="0" name=""/>
        <dsp:cNvSpPr/>
      </dsp:nvSpPr>
      <dsp:spPr bwMode="auto">
        <a:xfrm>
          <a:off x="0" y="157330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SzPts val="1000"/>
            <a:buFont typeface="Symbol"/>
            <a:buNone/>
            <a:defRPr/>
          </a:pPr>
          <a:r>
            <a:rPr lang="de-DE" sz="1800" kern="1200" dirty="0"/>
            <a:t>… die Gestaltung des Lernprozesses nach individuellen Voraussetzungen, z. B. im eigenen Tempo und mit entsprechenden Wiederholungen.</a:t>
          </a:r>
          <a:endParaRPr sz="1800" kern="1200" dirty="0"/>
        </a:p>
      </dsp:txBody>
      <dsp:txXfrm>
        <a:off x="34954" y="1608262"/>
        <a:ext cx="8529450" cy="646132"/>
      </dsp:txXfrm>
    </dsp:sp>
    <dsp:sp modelId="{10ADC27E-59FC-8148-8637-5C4F24A1FB26}">
      <dsp:nvSpPr>
        <dsp:cNvPr id="0" name=""/>
        <dsp:cNvSpPr/>
      </dsp:nvSpPr>
      <dsp:spPr bwMode="auto">
        <a:xfrm>
          <a:off x="0" y="2358468"/>
          <a:ext cx="8599358" cy="716040"/>
        </a:xfrm>
        <a:prstGeom prst="roundRect">
          <a:avLst/>
        </a:prstGeom>
        <a:solidFill>
          <a:srgbClr val="6CA44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defRPr/>
          </a:pPr>
          <a:r>
            <a:rPr lang="de-DE" sz="1800" kern="1200" dirty="0"/>
            <a:t>… das Gelernte mit bereits vorhandenem Wissen zu vernetzen und in neuen Kontexten anzuwenden. </a:t>
          </a:r>
          <a:endParaRPr sz="1800" kern="1200" dirty="0"/>
        </a:p>
      </dsp:txBody>
      <dsp:txXfrm>
        <a:off x="34954" y="2393422"/>
        <a:ext cx="8529450" cy="6461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57606-28D9-6B46-92AF-6D027D063382}" type="datetimeFigureOut">
              <a:rPr lang="de-DE" smtClean="0"/>
              <a:t>16.06.25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C6DE8-65F9-4342-B5CF-25CC34B61EB9}" type="slidenum">
              <a:rPr lang="de-DE" smtClean="0"/>
              <a:t>‹Nr.›</a:t>
            </a:fld>
            <a:endParaRPr lang="de-DE"/>
          </a:p>
        </p:txBody>
      </p:sp>
    </p:spTree>
    <p:extLst>
      <p:ext uri="{BB962C8B-B14F-4D97-AF65-F5344CB8AC3E}">
        <p14:creationId xmlns:p14="http://schemas.microsoft.com/office/powerpoint/2010/main" val="336664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a:t>
            </a:fld>
            <a:endParaRPr lang="de-DE"/>
          </a:p>
        </p:txBody>
      </p:sp>
    </p:spTree>
    <p:extLst>
      <p:ext uri="{BB962C8B-B14F-4D97-AF65-F5344CB8AC3E}">
        <p14:creationId xmlns:p14="http://schemas.microsoft.com/office/powerpoint/2010/main" val="1198012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20</a:t>
            </a:fld>
            <a:endParaRPr lang="de-DE"/>
          </a:p>
        </p:txBody>
      </p:sp>
    </p:spTree>
    <p:extLst>
      <p:ext uri="{BB962C8B-B14F-4D97-AF65-F5344CB8AC3E}">
        <p14:creationId xmlns:p14="http://schemas.microsoft.com/office/powerpoint/2010/main" val="2186764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24</a:t>
            </a:fld>
            <a:endParaRPr lang="de-DE"/>
          </a:p>
        </p:txBody>
      </p:sp>
    </p:spTree>
    <p:extLst>
      <p:ext uri="{BB962C8B-B14F-4D97-AF65-F5344CB8AC3E}">
        <p14:creationId xmlns:p14="http://schemas.microsoft.com/office/powerpoint/2010/main" val="562639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4</a:t>
            </a:fld>
            <a:endParaRPr lang="de-DE"/>
          </a:p>
        </p:txBody>
      </p:sp>
    </p:spTree>
    <p:extLst>
      <p:ext uri="{BB962C8B-B14F-4D97-AF65-F5344CB8AC3E}">
        <p14:creationId xmlns:p14="http://schemas.microsoft.com/office/powerpoint/2010/main" val="4270601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7</a:t>
            </a:fld>
            <a:endParaRPr lang="de-DE"/>
          </a:p>
        </p:txBody>
      </p:sp>
    </p:spTree>
    <p:extLst>
      <p:ext uri="{BB962C8B-B14F-4D97-AF65-F5344CB8AC3E}">
        <p14:creationId xmlns:p14="http://schemas.microsoft.com/office/powerpoint/2010/main" val="2684855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9</a:t>
            </a:fld>
            <a:endParaRPr lang="de-DE"/>
          </a:p>
        </p:txBody>
      </p:sp>
    </p:spTree>
    <p:extLst>
      <p:ext uri="{BB962C8B-B14F-4D97-AF65-F5344CB8AC3E}">
        <p14:creationId xmlns:p14="http://schemas.microsoft.com/office/powerpoint/2010/main" val="1178791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12</a:t>
            </a:fld>
            <a:endParaRPr lang="de-DE"/>
          </a:p>
        </p:txBody>
      </p:sp>
    </p:spTree>
    <p:extLst>
      <p:ext uri="{BB962C8B-B14F-4D97-AF65-F5344CB8AC3E}">
        <p14:creationId xmlns:p14="http://schemas.microsoft.com/office/powerpoint/2010/main" val="4227406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ln>
                  <a:noFill/>
                </a:ln>
                <a:solidFill>
                  <a:srgbClr val="000000"/>
                </a:solidFill>
                <a:latin typeface="Helvetica Neue"/>
                <a:ea typeface="Arial Unicode MS"/>
                <a:cs typeface="Arial Unicode MS"/>
              </a:rPr>
              <a:t>Aktuelle Studien (z.B. </a:t>
            </a:r>
            <a:r>
              <a:rPr lang="de-DE" sz="1200" i="1" dirty="0">
                <a:ln>
                  <a:noFill/>
                </a:ln>
                <a:solidFill>
                  <a:srgbClr val="000000"/>
                </a:solidFill>
                <a:latin typeface="Helvetica Neue"/>
                <a:ea typeface="Arial Unicode MS"/>
                <a:cs typeface="Arial Unicode MS"/>
              </a:rPr>
              <a:t>Jugend, Information, Medien. JIM-Studie, 2024</a:t>
            </a:r>
            <a:r>
              <a:rPr lang="de-DE" sz="1200" dirty="0">
                <a:ln>
                  <a:noFill/>
                </a:ln>
                <a:solidFill>
                  <a:srgbClr val="000000"/>
                </a:solidFill>
                <a:latin typeface="Helvetica Neue"/>
                <a:ea typeface="Arial Unicode MS"/>
                <a:cs typeface="Arial Unicode MS"/>
              </a:rPr>
              <a:t> oder </a:t>
            </a:r>
            <a:r>
              <a:rPr lang="de-DE" sz="1200" i="1" dirty="0">
                <a:ln>
                  <a:noFill/>
                </a:ln>
                <a:solidFill>
                  <a:srgbClr val="000000"/>
                </a:solidFill>
                <a:latin typeface="Helvetica Neue"/>
                <a:ea typeface="Arial Unicode MS"/>
                <a:cs typeface="Arial Unicode MS"/>
              </a:rPr>
              <a:t>Vodafone Stiftung. Europäische Schülerbefragung zum Einsatz von Künstlicher Intelligenz</a:t>
            </a:r>
            <a:r>
              <a:rPr lang="de-DE" sz="1200" dirty="0">
                <a:ln>
                  <a:noFill/>
                </a:ln>
                <a:solidFill>
                  <a:srgbClr val="000000"/>
                </a:solidFill>
                <a:latin typeface="Helvetica Neue"/>
                <a:ea typeface="Arial Unicode MS"/>
                <a:cs typeface="Arial Unicode MS"/>
              </a:rPr>
              <a:t>, 2025.) deuten darauf hin, dass eine signifikante Anzahl, wenn nicht bereits die Mehrheit der Jugendlichen an weiterführenden Schulen KI schulisch oder außerschulisch nutzt. Damit stellt sich für Lehrkräfte die Herausforderung, Aufgaben so zu formulieren, dass Lernende KI zwar als Werkzeug einsetzen und dessen Nutzung reflektieren, die eigentliche kognitive und kreative Leistung, die die Lernziele adressiert, aber nicht vollständig von der KI erledigt werden kann.</a:t>
            </a:r>
            <a:endParaRPr lang="de-DE" dirty="0"/>
          </a:p>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15</a:t>
            </a:fld>
            <a:endParaRPr lang="de-DE"/>
          </a:p>
        </p:txBody>
      </p:sp>
    </p:spTree>
    <p:extLst>
      <p:ext uri="{BB962C8B-B14F-4D97-AF65-F5344CB8AC3E}">
        <p14:creationId xmlns:p14="http://schemas.microsoft.com/office/powerpoint/2010/main" val="2742395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CD0E7-9A34-0D13-9CAD-74D73C4880C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4EED1B8-9EE9-717A-3954-A6F9CAB8490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83CCF8D-1673-C2CE-A3BB-EF9248E8542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23E42CA4-5297-6C5B-3DB3-C20FC28960F7}"/>
              </a:ext>
            </a:extLst>
          </p:cNvPr>
          <p:cNvSpPr>
            <a:spLocks noGrp="1"/>
          </p:cNvSpPr>
          <p:nvPr>
            <p:ph type="sldNum" sz="quarter" idx="5"/>
          </p:nvPr>
        </p:nvSpPr>
        <p:spPr/>
        <p:txBody>
          <a:bodyPr/>
          <a:lstStyle/>
          <a:p>
            <a:fld id="{7B6C6DE8-65F9-4342-B5CF-25CC34B61EB9}" type="slidenum">
              <a:rPr lang="de-DE" smtClean="0"/>
              <a:t>16</a:t>
            </a:fld>
            <a:endParaRPr lang="de-DE"/>
          </a:p>
        </p:txBody>
      </p:sp>
    </p:spTree>
    <p:extLst>
      <p:ext uri="{BB962C8B-B14F-4D97-AF65-F5344CB8AC3E}">
        <p14:creationId xmlns:p14="http://schemas.microsoft.com/office/powerpoint/2010/main" val="333086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D759D-5F50-9555-61B4-E07E58D44CC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84DA494-8F90-AB5D-6105-EE55ABFD37D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5D005D3-D7F1-DA6B-65AE-BDB0C8572ABD}"/>
              </a:ext>
            </a:extLst>
          </p:cNvPr>
          <p:cNvSpPr>
            <a:spLocks noGrp="1"/>
          </p:cNvSpPr>
          <p:nvPr>
            <p:ph type="body" idx="1"/>
          </p:nvPr>
        </p:nvSpPr>
        <p:spPr/>
        <p:txBody>
          <a:bodyPr/>
          <a:lstStyle/>
          <a:p>
            <a:pPr marL="0" marR="0" lvl="0" indent="0" algn="l" defTabSz="914400">
              <a:lnSpc>
                <a:spcPct val="100000"/>
              </a:lnSpc>
              <a:spcBef>
                <a:spcPts val="0"/>
              </a:spcBef>
              <a:spcAft>
                <a:spcPts val="0"/>
              </a:spcAft>
              <a:buClrTx/>
              <a:buSzTx/>
              <a:buFontTx/>
              <a:buNone/>
              <a:defRPr/>
            </a:pPr>
            <a:r>
              <a:rPr lang="de-DE" sz="1200" dirty="0">
                <a:ln>
                  <a:noFill/>
                </a:ln>
                <a:solidFill>
                  <a:srgbClr val="000000"/>
                </a:solidFill>
                <a:latin typeface="Helvetica Neue"/>
                <a:ea typeface="Arial Unicode MS"/>
                <a:cs typeface="Arial Unicode MS"/>
              </a:rPr>
              <a:t>Gleichzeitig bietet sich die Chance, den reflektierten Umgang mit KI bewusst als Bestandteil des Lernprozesses zu integrieren. </a:t>
            </a:r>
            <a:endParaRPr lang="de-DE" dirty="0"/>
          </a:p>
          <a:p>
            <a:endParaRPr lang="de-DE" dirty="0"/>
          </a:p>
        </p:txBody>
      </p:sp>
      <p:sp>
        <p:nvSpPr>
          <p:cNvPr id="4" name="Foliennummernplatzhalter 3">
            <a:extLst>
              <a:ext uri="{FF2B5EF4-FFF2-40B4-BE49-F238E27FC236}">
                <a16:creationId xmlns:a16="http://schemas.microsoft.com/office/drawing/2014/main" id="{E7EB535B-1E02-16ED-7643-E3FCF159AC0C}"/>
              </a:ext>
            </a:extLst>
          </p:cNvPr>
          <p:cNvSpPr>
            <a:spLocks noGrp="1"/>
          </p:cNvSpPr>
          <p:nvPr>
            <p:ph type="sldNum" sz="quarter" idx="5"/>
          </p:nvPr>
        </p:nvSpPr>
        <p:spPr/>
        <p:txBody>
          <a:bodyPr/>
          <a:lstStyle/>
          <a:p>
            <a:fld id="{7B6C6DE8-65F9-4342-B5CF-25CC34B61EB9}" type="slidenum">
              <a:rPr lang="de-DE" smtClean="0"/>
              <a:t>17</a:t>
            </a:fld>
            <a:endParaRPr lang="de-DE"/>
          </a:p>
        </p:txBody>
      </p:sp>
    </p:spTree>
    <p:extLst>
      <p:ext uri="{BB962C8B-B14F-4D97-AF65-F5344CB8AC3E}">
        <p14:creationId xmlns:p14="http://schemas.microsoft.com/office/powerpoint/2010/main" val="3390048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B6C6DE8-65F9-4342-B5CF-25CC34B61EB9}" type="slidenum">
              <a:rPr lang="de-DE" smtClean="0"/>
              <a:t>18</a:t>
            </a:fld>
            <a:endParaRPr lang="de-DE"/>
          </a:p>
        </p:txBody>
      </p:sp>
    </p:spTree>
    <p:extLst>
      <p:ext uri="{BB962C8B-B14F-4D97-AF65-F5344CB8AC3E}">
        <p14:creationId xmlns:p14="http://schemas.microsoft.com/office/powerpoint/2010/main" val="3153917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16.06.25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039140"/>
            <a:ext cx="10772272"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995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49990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17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718962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04890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661756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24074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552764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54768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36139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705792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16.06.25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291350"/>
            <a:ext cx="10772272" cy="571701"/>
          </a:xfrm>
          <a:prstGeom prst="rect">
            <a:avLst/>
          </a:prstGeom>
        </p:spPr>
        <p:txBody>
          <a:bodyPr anchor="b">
            <a:normAutofit/>
          </a:bodyPr>
          <a:lstStyle>
            <a:lvl1pPr marL="0" indent="0">
              <a:buNone/>
              <a:defRPr sz="32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943301"/>
            <a:ext cx="10700424" cy="4127770"/>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682557" y="786929"/>
            <a:ext cx="10700424"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Tree>
    <p:extLst>
      <p:ext uri="{BB962C8B-B14F-4D97-AF65-F5344CB8AC3E}">
        <p14:creationId xmlns:p14="http://schemas.microsoft.com/office/powerpoint/2010/main" val="3669159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175938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618200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683477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54437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2967231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954550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556905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522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12911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70472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0E3D77C-3F66-0C23-ECEE-06F21F4CA1BA}"/>
              </a:ext>
            </a:extLst>
          </p:cNvPr>
          <p:cNvSpPr>
            <a:spLocks noGrp="1"/>
          </p:cNvSpPr>
          <p:nvPr>
            <p:ph type="dt" sz="half" idx="10"/>
          </p:nvPr>
        </p:nvSpPr>
        <p:spPr/>
        <p:txBody>
          <a:bodyPr/>
          <a:lstStyle/>
          <a:p>
            <a:fld id="{E05D94B7-545A-D847-9D36-4D60DAB86014}" type="datetime1">
              <a:rPr lang="de-DE" smtClean="0"/>
              <a:t>16.06.25</a:t>
            </a:fld>
            <a:endParaRPr lang="de-DE" dirty="0"/>
          </a:p>
        </p:txBody>
      </p:sp>
      <p:sp>
        <p:nvSpPr>
          <p:cNvPr id="4" name="Fußzeilenplatzhalter 3">
            <a:extLst>
              <a:ext uri="{FF2B5EF4-FFF2-40B4-BE49-F238E27FC236}">
                <a16:creationId xmlns:a16="http://schemas.microsoft.com/office/drawing/2014/main" id="{C020930B-6A12-DDED-A543-3D66A6279DDF}"/>
              </a:ext>
            </a:extLst>
          </p:cNvPr>
          <p:cNvSpPr>
            <a:spLocks noGrp="1"/>
          </p:cNvSpPr>
          <p:nvPr>
            <p:ph type="ftr" sz="quarter" idx="11"/>
          </p:nvPr>
        </p:nvSpPr>
        <p:spPr/>
        <p:txBody>
          <a:bodyPr/>
          <a:lstStyle/>
          <a:p>
            <a:endParaRPr lang="de-DE" dirty="0"/>
          </a:p>
        </p:txBody>
      </p:sp>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641515" y="1039140"/>
            <a:ext cx="10843608"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713363"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8" name="Textplatzhalter 2">
            <a:extLst>
              <a:ext uri="{FF2B5EF4-FFF2-40B4-BE49-F238E27FC236}">
                <a16:creationId xmlns:a16="http://schemas.microsoft.com/office/drawing/2014/main" id="{E8744C08-E59A-CEBD-D1FD-1ED3D86FC698}"/>
              </a:ext>
            </a:extLst>
          </p:cNvPr>
          <p:cNvSpPr>
            <a:spLocks noGrp="1"/>
          </p:cNvSpPr>
          <p:nvPr>
            <p:ph type="body" idx="14" hasCustomPrompt="1"/>
          </p:nvPr>
        </p:nvSpPr>
        <p:spPr>
          <a:xfrm>
            <a:off x="6316495"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6316663" y="2804570"/>
            <a:ext cx="5168900" cy="3008312"/>
          </a:xfrm>
        </p:spPr>
        <p:txBody>
          <a:bodyPr/>
          <a:lstStyle/>
          <a:p>
            <a:endParaRPr lang="de-DE"/>
          </a:p>
        </p:txBody>
      </p:sp>
      <p:sp>
        <p:nvSpPr>
          <p:cNvPr id="11" name="Foliennummernplatzhalter 5">
            <a:extLst>
              <a:ext uri="{FF2B5EF4-FFF2-40B4-BE49-F238E27FC236}">
                <a16:creationId xmlns:a16="http://schemas.microsoft.com/office/drawing/2014/main" id="{A040866F-DC02-5291-67E0-6EABA741F37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791575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74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50523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4130297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238260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2BCB1AD-D47B-A704-7065-094BFFB14B0F}"/>
              </a:ext>
            </a:extLst>
          </p:cNvPr>
          <p:cNvPicPr>
            <a:picLocks noChangeAspect="1"/>
          </p:cNvPicPr>
          <p:nvPr userDrawn="1"/>
        </p:nvPicPr>
        <p:blipFill>
          <a:blip r:embed="rId2"/>
          <a:stretch>
            <a:fillRect/>
          </a:stretch>
        </p:blipFill>
        <p:spPr>
          <a:xfrm>
            <a:off x="0" y="-13447"/>
            <a:ext cx="12203530" cy="6864485"/>
          </a:xfrm>
          <a:prstGeom prst="rect">
            <a:avLst/>
          </a:prstGeom>
        </p:spPr>
      </p:pic>
    </p:spTree>
    <p:extLst>
      <p:ext uri="{BB962C8B-B14F-4D97-AF65-F5344CB8AC3E}">
        <p14:creationId xmlns:p14="http://schemas.microsoft.com/office/powerpoint/2010/main" val="25529226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663C0E9-D35F-158F-FAC3-783CFB3D4D4D}"/>
              </a:ext>
            </a:extLst>
          </p:cNvPr>
          <p:cNvSpPr/>
          <p:nvPr userDrawn="1"/>
        </p:nvSpPr>
        <p:spPr>
          <a:xfrm>
            <a:off x="0" y="1"/>
            <a:ext cx="12192000" cy="492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08A09320-B9A7-1E1E-02EB-5A8176C18F20}"/>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E8937473-2189-942D-1106-8003382EE789}"/>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1467FFCF-7E60-5AB5-1597-8DDD938401B2}"/>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1</a:t>
            </a:r>
          </a:p>
          <a:p>
            <a:pPr algn="ctr"/>
            <a:r>
              <a:rPr lang="de-DE" sz="7200" b="1" dirty="0">
                <a:solidFill>
                  <a:srgbClr val="FFFFFF"/>
                </a:solidFill>
                <a:effectLst/>
                <a:latin typeface="MuseoSans"/>
              </a:rPr>
              <a:t>Veranschaulichung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2429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8362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58B13ED6-A7A3-A639-C61A-ECFCB9D6656F}"/>
              </a:ext>
            </a:extLst>
          </p:cNvPr>
          <p:cNvSpPr/>
          <p:nvPr userDrawn="1"/>
        </p:nvSpPr>
        <p:spPr>
          <a:xfrm>
            <a:off x="0" y="1"/>
            <a:ext cx="12192000" cy="49276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C3CA6058-36A9-5476-6109-FF5A35755A6F}"/>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A518476F-4E93-8DBF-FC06-1D8F905EAF4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F62EA1E5-4506-C605-CD31-0529406AED00}"/>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3</a:t>
            </a:r>
          </a:p>
          <a:p>
            <a:pPr algn="ctr"/>
            <a:r>
              <a:rPr lang="de-DE" sz="7200" b="1" dirty="0">
                <a:solidFill>
                  <a:srgbClr val="FFFFFF"/>
                </a:solidFill>
                <a:effectLst/>
                <a:latin typeface="MuseoSans"/>
              </a:rPr>
              <a:t>Methodenvielfalt</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237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3316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AA7825F-3964-0590-6CED-0E81F944BB31}"/>
              </a:ext>
            </a:extLst>
          </p:cNvPr>
          <p:cNvSpPr/>
          <p:nvPr userDrawn="1"/>
        </p:nvSpPr>
        <p:spPr>
          <a:xfrm>
            <a:off x="0" y="1"/>
            <a:ext cx="12192000" cy="49276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8B26B1ED-64CB-E397-C833-4DE6C675228A}"/>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F5EF298C-DDA7-7F6D-D813-F5A91C9E188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0BFAF4B-84DD-795C-E713-A6630E7D4880}"/>
              </a:ext>
            </a:extLst>
          </p:cNvPr>
          <p:cNvSpPr txBox="1"/>
          <p:nvPr userDrawn="1"/>
        </p:nvSpPr>
        <p:spPr>
          <a:xfrm>
            <a:off x="-152400" y="0"/>
            <a:ext cx="12344400" cy="3785652"/>
          </a:xfrm>
          <a:prstGeom prst="rect">
            <a:avLst/>
          </a:prstGeom>
          <a:noFill/>
        </p:spPr>
        <p:txBody>
          <a:bodyPr wrap="square" rtlCol="0">
            <a:spAutoFit/>
          </a:bodyPr>
          <a:lstStyle/>
          <a:p>
            <a:pPr algn="ctr"/>
            <a:r>
              <a:rPr lang="de-DE" sz="7200" b="1" dirty="0">
                <a:solidFill>
                  <a:srgbClr val="FFFFFF"/>
                </a:solidFill>
                <a:effectLst/>
                <a:latin typeface="MuseoSans"/>
              </a:rPr>
              <a:t>5</a:t>
            </a:r>
          </a:p>
          <a:p>
            <a:pPr algn="ctr"/>
            <a:r>
              <a:rPr lang="de-DE" sz="4800" b="1" dirty="0">
                <a:solidFill>
                  <a:srgbClr val="FFFFFF"/>
                </a:solidFill>
                <a:effectLst/>
                <a:latin typeface="MuseoSans"/>
              </a:rPr>
              <a:t>Kompetenzorientierte Aufgabenformate &amp; intelligentes Üben</a:t>
            </a:r>
            <a:endParaRPr lang="de-DE" sz="48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529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CD0E1161-2891-1846-8A55-68D4696189F2}"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5D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59403"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29EC1DC2-90A0-D665-4AD2-8C01E4DDADEA}"/>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Effektive Klassenführung</a:t>
            </a:r>
          </a:p>
        </p:txBody>
      </p:sp>
      <p:sp>
        <p:nvSpPr>
          <p:cNvPr id="10" name="Textplatzhalter 2">
            <a:extLst>
              <a:ext uri="{FF2B5EF4-FFF2-40B4-BE49-F238E27FC236}">
                <a16:creationId xmlns:a16="http://schemas.microsoft.com/office/drawing/2014/main" id="{A9DF9F30-4332-FC67-8FD5-5E719E850B89}"/>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8F30F9B4-C0BE-F035-F722-DB59ACA68F4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03525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9C654C-F940-9245-831A-F50A9BF8D996}"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0D316A3D-2BCB-93A9-E132-A331FA4ED9EF}"/>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Veranschaulichung</a:t>
            </a:r>
          </a:p>
        </p:txBody>
      </p:sp>
      <p:sp>
        <p:nvSpPr>
          <p:cNvPr id="10" name="Textplatzhalter 2">
            <a:extLst>
              <a:ext uri="{FF2B5EF4-FFF2-40B4-BE49-F238E27FC236}">
                <a16:creationId xmlns:a16="http://schemas.microsoft.com/office/drawing/2014/main" id="{E32ABE5D-2AD3-504F-F658-1506D941AC1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1B79406-9F37-B0EB-32A1-C3810BF2435A}"/>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529008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F55C625A-0B5E-8A42-9B3E-058820172130}"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7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82B8BABD-540E-39B5-7544-1F9E7EE3DA35}"/>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Lebensweltbezug</a:t>
            </a:r>
          </a:p>
        </p:txBody>
      </p:sp>
      <p:sp>
        <p:nvSpPr>
          <p:cNvPr id="10" name="Textplatzhalter 2">
            <a:extLst>
              <a:ext uri="{FF2B5EF4-FFF2-40B4-BE49-F238E27FC236}">
                <a16:creationId xmlns:a16="http://schemas.microsoft.com/office/drawing/2014/main" id="{576BEA62-3E03-FAC2-03F1-4A5031C9A6A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ED2F275-A391-79D2-7635-E345CD56704F}"/>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09939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4502C7-DDAB-7543-BE17-CB78B6B856F1}"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2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568264C-1751-A44F-C344-48F2CB1228C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Methodenvielfalt</a:t>
            </a:r>
          </a:p>
        </p:txBody>
      </p:sp>
      <p:sp>
        <p:nvSpPr>
          <p:cNvPr id="10" name="Textplatzhalter 2">
            <a:extLst>
              <a:ext uri="{FF2B5EF4-FFF2-40B4-BE49-F238E27FC236}">
                <a16:creationId xmlns:a16="http://schemas.microsoft.com/office/drawing/2014/main" id="{C402FD27-A38D-DAF7-2CB0-D988061B6FD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53730FD-9A34-D76D-852B-4CEFC5DCE48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7072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0364D986-64D0-F849-B4B1-A8F29C66727E}"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8F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885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D8967A5-B6E1-540A-955D-44A1B265CA53}"/>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Individualisiertes Lernen</a:t>
            </a:r>
          </a:p>
        </p:txBody>
      </p:sp>
      <p:sp>
        <p:nvSpPr>
          <p:cNvPr id="10" name="Textplatzhalter 2">
            <a:extLst>
              <a:ext uri="{FF2B5EF4-FFF2-40B4-BE49-F238E27FC236}">
                <a16:creationId xmlns:a16="http://schemas.microsoft.com/office/drawing/2014/main" id="{74F70A01-4C9D-5CB8-A38B-E39F729A0983}"/>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21C2606-6519-B480-DB10-7D52529C8EAB}"/>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68382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1ABF4AF5-9F4E-324E-84AD-E3ECDC8CFB7F}"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399A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9F1AD123-4DCA-24B3-8898-3530FB230D2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Kompetenzorientierte Aufgabenformate &amp; intelligentes Üben</a:t>
            </a:r>
          </a:p>
        </p:txBody>
      </p:sp>
      <p:sp>
        <p:nvSpPr>
          <p:cNvPr id="10" name="Textplatzhalter 2">
            <a:extLst>
              <a:ext uri="{FF2B5EF4-FFF2-40B4-BE49-F238E27FC236}">
                <a16:creationId xmlns:a16="http://schemas.microsoft.com/office/drawing/2014/main" id="{57A8ADB3-BFF6-8D7C-5315-CD7F97BD3EC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3" name="Foliennummernplatzhalter 5">
            <a:extLst>
              <a:ext uri="{FF2B5EF4-FFF2-40B4-BE49-F238E27FC236}">
                <a16:creationId xmlns:a16="http://schemas.microsoft.com/office/drawing/2014/main" id="{C0DB4DF2-6EB8-2D2D-588B-44150DABCF85}"/>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3044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2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8.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763E5A3D-2AE5-BDED-16AA-936E688AEC56}"/>
              </a:ext>
            </a:extLst>
          </p:cNvPr>
          <p:cNvSpPr>
            <a:spLocks noGrp="1"/>
          </p:cNvSpPr>
          <p:nvPr>
            <p:ph type="dt" sz="half" idx="2"/>
          </p:nvPr>
        </p:nvSpPr>
        <p:spPr>
          <a:xfrm>
            <a:off x="682557" y="6557385"/>
            <a:ext cx="2743200" cy="30061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6C08FDE-F51C-7A43-8B9C-2394C9B49A6F}" type="datetime1">
              <a:rPr lang="de-DE" smtClean="0"/>
              <a:t>16.06.25</a:t>
            </a:fld>
            <a:endParaRPr lang="de-DE" dirty="0"/>
          </a:p>
        </p:txBody>
      </p:sp>
      <p:sp>
        <p:nvSpPr>
          <p:cNvPr id="5" name="Fußzeilenplatzhalter 4">
            <a:extLst>
              <a:ext uri="{FF2B5EF4-FFF2-40B4-BE49-F238E27FC236}">
                <a16:creationId xmlns:a16="http://schemas.microsoft.com/office/drawing/2014/main" id="{8489DD8C-5A85-F84E-E80E-896C62C65BB4}"/>
              </a:ext>
            </a:extLst>
          </p:cNvPr>
          <p:cNvSpPr>
            <a:spLocks noGrp="1"/>
          </p:cNvSpPr>
          <p:nvPr>
            <p:ph type="ftr" sz="quarter" idx="3"/>
          </p:nvPr>
        </p:nvSpPr>
        <p:spPr>
          <a:xfrm>
            <a:off x="3782438" y="6557385"/>
            <a:ext cx="4114800" cy="30061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endParaRPr lang="de-DE" dirty="0"/>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gradFill>
            <a:gsLst>
              <a:gs pos="36000">
                <a:srgbClr val="009F97"/>
              </a:gs>
              <a:gs pos="0">
                <a:srgbClr val="01A2CA"/>
              </a:gs>
              <a:gs pos="26000">
                <a:srgbClr val="00A0A7"/>
              </a:gs>
              <a:gs pos="100000">
                <a:srgbClr val="3E9B45"/>
              </a:gs>
              <a:gs pos="75000">
                <a:srgbClr val="189C69"/>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a:extLst>
              <a:ext uri="{FF2B5EF4-FFF2-40B4-BE49-F238E27FC236}">
                <a16:creationId xmlns:a16="http://schemas.microsoft.com/office/drawing/2014/main" id="{D568E577-9908-6B2C-7035-FA68028E4BE0}"/>
              </a:ext>
            </a:extLst>
          </p:cNvPr>
          <p:cNvSpPr txBox="1"/>
          <p:nvPr userDrawn="1"/>
        </p:nvSpPr>
        <p:spPr>
          <a:xfrm>
            <a:off x="682557" y="121848"/>
            <a:ext cx="2347711" cy="707886"/>
          </a:xfrm>
          <a:prstGeom prst="rect">
            <a:avLst/>
          </a:prstGeom>
          <a:noFill/>
        </p:spPr>
        <p:txBody>
          <a:bodyPr wrap="square" rtlCol="0">
            <a:spAutoFit/>
          </a:bodyPr>
          <a:lstStyle/>
          <a:p>
            <a:r>
              <a:rPr lang="de-DE" sz="2000" dirty="0">
                <a:solidFill>
                  <a:srgbClr val="FFFFFF"/>
                </a:solidFill>
                <a:effectLst/>
                <a:latin typeface="Calibri" panose="020F0502020204030204" pitchFamily="34" charset="0"/>
                <a:cs typeface="Calibri" panose="020F0502020204030204" pitchFamily="34" charset="0"/>
              </a:rPr>
              <a:t>Guter Unterricht in einer digitalen Welt</a:t>
            </a:r>
            <a:endParaRPr lang="de-DE" sz="2000" dirty="0">
              <a:solidFill>
                <a:srgbClr val="FFFFFF"/>
              </a:solidFill>
              <a:latin typeface="Calibri" panose="020F0502020204030204" pitchFamily="34" charset="0"/>
              <a:cs typeface="Calibri" panose="020F0502020204030204" pitchFamily="34" charset="0"/>
            </a:endParaRPr>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11"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Tree>
    <p:extLst>
      <p:ext uri="{BB962C8B-B14F-4D97-AF65-F5344CB8AC3E}">
        <p14:creationId xmlns:p14="http://schemas.microsoft.com/office/powerpoint/2010/main" val="3662820459"/>
      </p:ext>
    </p:extLst>
  </p:cSld>
  <p:clrMap bg1="lt1" tx1="dk1" bg2="lt2" tx2="dk2" accent1="accent1" accent2="accent2" accent3="accent3" accent4="accent4" accent5="accent5" accent6="accent6" hlink="hlink" folHlink="folHlink"/>
  <p:sldLayoutIdLst>
    <p:sldLayoutId id="2147483664" r:id="rId1"/>
    <p:sldLayoutId id="2147483684" r:id="rId2"/>
    <p:sldLayoutId id="2147483683" r:id="rId3"/>
    <p:sldLayoutId id="2147483678" r:id="rId4"/>
    <p:sldLayoutId id="2147483679" r:id="rId5"/>
    <p:sldLayoutId id="2147483680" r:id="rId6"/>
    <p:sldLayoutId id="2147483681" r:id="rId7"/>
    <p:sldLayoutId id="2147483682" r:id="rId8"/>
    <p:sldLayoutId id="2147483670" r:id="rId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8068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9" r:id="rId3"/>
    <p:sldLayoutId id="214748372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700799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660504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1714731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042781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025274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05786"/>
      </p:ext>
    </p:extLst>
  </p:cSld>
  <p:clrMap bg1="lt1" tx1="dk1" bg2="lt2" tx2="dk2" accent1="accent1" accent2="accent2" accent3="accent3" accent4="accent4" accent5="accent5" accent6="accent6" hlink="hlink" folHlink="folHlink"/>
  <p:sldLayoutIdLst>
    <p:sldLayoutId id="2147483677" r:id="rId1"/>
    <p:sldLayoutId id="2147483689" r:id="rId2"/>
    <p:sldLayoutId id="2147483690" r:id="rId3"/>
    <p:sldLayoutId id="2147483691" r:id="rId4"/>
    <p:sldLayoutId id="2147483692" r:id="rId5"/>
    <p:sldLayoutId id="2147483693"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F1F72EF-AC63-BA59-BA16-D0E7CDA60001}"/>
              </a:ext>
            </a:extLst>
          </p:cNvPr>
          <p:cNvSpPr>
            <a:spLocks noGrp="1"/>
          </p:cNvSpPr>
          <p:nvPr>
            <p:ph type="body" idx="1"/>
          </p:nvPr>
        </p:nvSpPr>
        <p:spPr>
          <a:xfrm>
            <a:off x="1047914" y="1367995"/>
            <a:ext cx="9086685" cy="571701"/>
          </a:xfrm>
        </p:spPr>
        <p:txBody>
          <a:bodyPr/>
          <a:lstStyle/>
          <a:p>
            <a:r>
              <a:rPr lang="de-DE" dirty="0"/>
              <a:t>Hinweise zum Einsatz</a:t>
            </a:r>
          </a:p>
        </p:txBody>
      </p:sp>
      <p:sp>
        <p:nvSpPr>
          <p:cNvPr id="3" name="Textplatzhalter 2">
            <a:extLst>
              <a:ext uri="{FF2B5EF4-FFF2-40B4-BE49-F238E27FC236}">
                <a16:creationId xmlns:a16="http://schemas.microsoft.com/office/drawing/2014/main" id="{A8A38CB1-B761-D3E8-F177-89AAA6D82195}"/>
              </a:ext>
            </a:extLst>
          </p:cNvPr>
          <p:cNvSpPr>
            <a:spLocks noGrp="1"/>
          </p:cNvSpPr>
          <p:nvPr>
            <p:ph type="body" idx="13"/>
          </p:nvPr>
        </p:nvSpPr>
        <p:spPr>
          <a:xfrm>
            <a:off x="1047914" y="2038567"/>
            <a:ext cx="9086685" cy="4518818"/>
          </a:xfrm>
        </p:spPr>
        <p:txBody>
          <a:bodyPr>
            <a:normAutofit fontScale="85000" lnSpcReduction="10000"/>
          </a:bodyPr>
          <a:lstStyle/>
          <a:p>
            <a:r>
              <a:rPr lang="de-DE" dirty="0"/>
              <a:t>1. Teil (Folien 2-25): Kompetenzorientierte Aufgabenformate &amp; intelligentes Üben </a:t>
            </a:r>
          </a:p>
          <a:p>
            <a:br>
              <a:rPr lang="de-DE" dirty="0"/>
            </a:br>
            <a:r>
              <a:rPr lang="de-DE" dirty="0"/>
              <a:t>Impulsvortrag zum Qualitätsbereich „Kompetenzorientierte Aufgabenformate &amp; intelligentes Üben “ und dessen Anforderungen.</a:t>
            </a:r>
          </a:p>
          <a:p>
            <a:r>
              <a:rPr lang="de-DE" dirty="0"/>
              <a:t> </a:t>
            </a:r>
          </a:p>
          <a:p>
            <a:r>
              <a:rPr lang="de-DE" dirty="0"/>
              <a:t>2. Teil (Folie 26): Bestandsaufnahme: Was gelingt uns bereits gut? Was ist bereits fester Bestandteil unseres Unterrichtsalltags?</a:t>
            </a:r>
          </a:p>
          <a:p>
            <a:r>
              <a:rPr lang="de-DE" dirty="0"/>
              <a:t>Leiten Sie anhand dieser Fragen eine Austauschrunde ein, um zu klären, in welchem Umfang medienproduktive Aufgaben im Unterricht bereits umgesetzt werden. Reflektieren Sie gemeinsam, wie digitale Übungsprogramme gewinnbringend eingesetzt werden und der Medienkompetenzerwerb an der Schule bereits systematisch gefördert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 Teil (Folie 27): Wo wollen wir hin?</a:t>
            </a:r>
            <a:br>
              <a:rPr lang="de-DE" dirty="0"/>
            </a:br>
            <a:r>
              <a:rPr lang="de-DE" dirty="0"/>
              <a:t>Gemeinsam erarbeiten: Welche kompetenzorientierten Aufgabenformate, die sowohl fachliche als auch überfachliche Kompetenzen (insbesondere Medienkompetenz) fördern, könnten Sie zukünftig entwickeln? Welche Rahmenbedingungen benötigen Sie dazu? Wie können Sie den Einsatz dieser "intelligenten" Übungsformate weiter optimieren, um einen nachhaltigen Kompetenzaufbau zu unterstützen?</a:t>
            </a:r>
          </a:p>
          <a:p>
            <a:r>
              <a:rPr lang="de-DE" dirty="0"/>
              <a:t> Bitten Sie die Kleingruppen, ihre Ergebnisse anschließend vorzustellen.</a:t>
            </a:r>
          </a:p>
          <a:p>
            <a:endParaRPr lang="de-DE" dirty="0"/>
          </a:p>
        </p:txBody>
      </p:sp>
      <p:sp>
        <p:nvSpPr>
          <p:cNvPr id="5" name="Foliennummernplatzhalter 4">
            <a:extLst>
              <a:ext uri="{FF2B5EF4-FFF2-40B4-BE49-F238E27FC236}">
                <a16:creationId xmlns:a16="http://schemas.microsoft.com/office/drawing/2014/main" id="{D87B9EC0-D6AC-2E0B-853D-893435023F49}"/>
              </a:ext>
            </a:extLst>
          </p:cNvPr>
          <p:cNvSpPr>
            <a:spLocks noGrp="1"/>
          </p:cNvSpPr>
          <p:nvPr>
            <p:ph type="sldNum" sz="quarter" idx="17"/>
          </p:nvPr>
        </p:nvSpPr>
        <p:spPr/>
        <p:txBody>
          <a:bodyPr/>
          <a:lstStyle/>
          <a:p>
            <a:fld id="{1D937574-5286-7C49-842E-2D6CFC549A1F}" type="slidenum">
              <a:rPr lang="de-DE" smtClean="0"/>
              <a:pPr/>
              <a:t>1</a:t>
            </a:fld>
            <a:endParaRPr lang="de-DE" dirty="0"/>
          </a:p>
        </p:txBody>
      </p:sp>
    </p:spTree>
    <p:extLst>
      <p:ext uri="{BB962C8B-B14F-4D97-AF65-F5344CB8AC3E}">
        <p14:creationId xmlns:p14="http://schemas.microsoft.com/office/powerpoint/2010/main" val="767896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55A59-57BD-9295-1AFF-B49EBAB4B59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4DBB7D13-40F5-D8DA-9459-881A3B4158AC}"/>
              </a:ext>
            </a:extLst>
          </p:cNvPr>
          <p:cNvSpPr>
            <a:spLocks noGrp="1"/>
          </p:cNvSpPr>
          <p:nvPr>
            <p:ph type="body" idx="1"/>
          </p:nvPr>
        </p:nvSpPr>
        <p:spPr>
          <a:xfrm>
            <a:off x="1040887" y="1658010"/>
            <a:ext cx="10672142" cy="507665"/>
          </a:xfrm>
        </p:spPr>
        <p:txBody>
          <a:bodyPr/>
          <a:lstStyle/>
          <a:p>
            <a:r>
              <a:rPr lang="de-DE" dirty="0"/>
              <a:t>Medienproduktive und kollaborative Aufgabenformate</a:t>
            </a:r>
          </a:p>
        </p:txBody>
      </p:sp>
      <p:sp>
        <p:nvSpPr>
          <p:cNvPr id="3" name="Textplatzhalter 2">
            <a:extLst>
              <a:ext uri="{FF2B5EF4-FFF2-40B4-BE49-F238E27FC236}">
                <a16:creationId xmlns:a16="http://schemas.microsoft.com/office/drawing/2014/main" id="{9DC7782D-B7E8-C8C8-283C-AFB6D80E2F4D}"/>
              </a:ext>
            </a:extLst>
          </p:cNvPr>
          <p:cNvSpPr>
            <a:spLocks noGrp="1"/>
          </p:cNvSpPr>
          <p:nvPr>
            <p:ph type="body" idx="13"/>
          </p:nvPr>
        </p:nvSpPr>
        <p:spPr>
          <a:xfrm>
            <a:off x="1047915" y="2721752"/>
            <a:ext cx="4349584" cy="3602848"/>
          </a:xfrm>
        </p:spPr>
        <p:txBody>
          <a:bodyPr>
            <a:normAutofit/>
          </a:bodyPr>
          <a:lstStyle/>
          <a:p>
            <a:pPr marL="0" indent="0">
              <a:buNone/>
              <a:defRPr/>
            </a:pPr>
            <a:r>
              <a:rPr lang="de-DE" sz="2000" b="1" dirty="0">
                <a:latin typeface="Calibri"/>
                <a:ea typeface="Times New Roman"/>
              </a:rPr>
              <a:t>Der Einsatz digitaler Medien unterstützt </a:t>
            </a:r>
            <a:r>
              <a:rPr lang="de-DE" sz="2000" dirty="0">
                <a:latin typeface="Calibri"/>
                <a:ea typeface="Times New Roman"/>
              </a:rPr>
              <a:t>die Lernenden bei der </a:t>
            </a:r>
            <a:r>
              <a:rPr lang="de-DE" sz="2000" b="1" dirty="0">
                <a:solidFill>
                  <a:schemeClr val="accent5"/>
                </a:solidFill>
                <a:latin typeface="Calibri"/>
                <a:ea typeface="Times New Roman"/>
              </a:rPr>
              <a:t>Aufgabenbearbeitung </a:t>
            </a:r>
            <a:r>
              <a:rPr lang="de-DE" sz="2000" dirty="0">
                <a:latin typeface="Calibri"/>
                <a:ea typeface="Times New Roman"/>
              </a:rPr>
              <a:t>durch</a:t>
            </a:r>
            <a:r>
              <a:rPr lang="de-DE" sz="2000" b="1" dirty="0">
                <a:latin typeface="Calibri"/>
                <a:ea typeface="Times New Roman"/>
              </a:rPr>
              <a:t> </a:t>
            </a:r>
            <a:endParaRPr lang="de-DE" sz="3200" dirty="0"/>
          </a:p>
          <a:p>
            <a:pPr marL="342900" indent="-342900">
              <a:buFont typeface="Arial" panose="020B0604020202020204" pitchFamily="34" charset="0"/>
              <a:buChar char="•"/>
              <a:defRPr/>
            </a:pPr>
            <a:r>
              <a:rPr lang="de-DE" dirty="0">
                <a:latin typeface="Calibri" panose="020F0502020204030204" pitchFamily="34" charset="0"/>
                <a:ea typeface="Times New Roman"/>
                <a:cs typeface="Calibri" panose="020F0502020204030204" pitchFamily="34" charset="0"/>
              </a:rPr>
              <a:t>eine erleichterte Zusammenarbeit über die Unterrichtszeit hinaus, </a:t>
            </a:r>
            <a:endParaRPr lang="de-DE"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defRPr/>
            </a:pPr>
            <a:r>
              <a:rPr lang="de-DE" dirty="0">
                <a:latin typeface="Calibri" panose="020F0502020204030204" pitchFamily="34" charset="0"/>
                <a:ea typeface="Times New Roman"/>
                <a:cs typeface="Calibri" panose="020F0502020204030204" pitchFamily="34" charset="0"/>
              </a:rPr>
              <a:t>die Verwendung optisch ansprechender Vorlagen, </a:t>
            </a:r>
            <a:endParaRPr lang="de-DE"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defRPr/>
            </a:pPr>
            <a:r>
              <a:rPr lang="de-DE" dirty="0">
                <a:latin typeface="Calibri" panose="020F0502020204030204" pitchFamily="34" charset="0"/>
                <a:ea typeface="Times New Roman"/>
                <a:cs typeface="Calibri" panose="020F0502020204030204" pitchFamily="34" charset="0"/>
              </a:rPr>
              <a:t>den gezielten Einsatz von Künstlicher Intelligenz, </a:t>
            </a:r>
            <a:endParaRPr lang="de-DE"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defRPr/>
            </a:pPr>
            <a:r>
              <a:rPr lang="de-DE" dirty="0">
                <a:latin typeface="Calibri" panose="020F0502020204030204" pitchFamily="34" charset="0"/>
                <a:ea typeface="Times New Roman"/>
                <a:cs typeface="Calibri" panose="020F0502020204030204" pitchFamily="34" charset="0"/>
              </a:rPr>
              <a:t>die Unterstützung bei der Organisation und Strukturierung des Arbeitsprozesses.</a:t>
            </a:r>
            <a:endParaRPr lang="de-DE" dirty="0">
              <a:latin typeface="Calibri" panose="020F0502020204030204" pitchFamily="34" charset="0"/>
              <a:cs typeface="Calibri" panose="020F0502020204030204" pitchFamily="34" charset="0"/>
            </a:endParaRPr>
          </a:p>
        </p:txBody>
      </p:sp>
      <p:sp>
        <p:nvSpPr>
          <p:cNvPr id="5" name="Textplatzhalter 4">
            <a:extLst>
              <a:ext uri="{FF2B5EF4-FFF2-40B4-BE49-F238E27FC236}">
                <a16:creationId xmlns:a16="http://schemas.microsoft.com/office/drawing/2014/main" id="{1A860E70-63B8-16BC-F039-053E40C48EA1}"/>
              </a:ext>
            </a:extLst>
          </p:cNvPr>
          <p:cNvSpPr>
            <a:spLocks noGrp="1"/>
          </p:cNvSpPr>
          <p:nvPr>
            <p:ph type="body" idx="16"/>
          </p:nvPr>
        </p:nvSpPr>
        <p:spPr/>
        <p:txBody>
          <a:bodyPr/>
          <a:lstStyle/>
          <a:p>
            <a:r>
              <a:rPr lang="de-DE" dirty="0"/>
              <a:t>Kompetenzorientierte Aufgabenformate &amp; intelligentes Üben </a:t>
            </a:r>
          </a:p>
        </p:txBody>
      </p:sp>
      <p:sp>
        <p:nvSpPr>
          <p:cNvPr id="6" name="Foliennummernplatzhalter 5">
            <a:extLst>
              <a:ext uri="{FF2B5EF4-FFF2-40B4-BE49-F238E27FC236}">
                <a16:creationId xmlns:a16="http://schemas.microsoft.com/office/drawing/2014/main" id="{7D20DB71-463A-E236-0379-949A72F1302E}"/>
              </a:ext>
            </a:extLst>
          </p:cNvPr>
          <p:cNvSpPr>
            <a:spLocks noGrp="1"/>
          </p:cNvSpPr>
          <p:nvPr>
            <p:ph type="sldNum" sz="quarter" idx="19"/>
          </p:nvPr>
        </p:nvSpPr>
        <p:spPr/>
        <p:txBody>
          <a:bodyPr/>
          <a:lstStyle/>
          <a:p>
            <a:fld id="{1D937574-5286-7C49-842E-2D6CFC549A1F}" type="slidenum">
              <a:rPr lang="de-DE" smtClean="0"/>
              <a:pPr/>
              <a:t>10</a:t>
            </a:fld>
            <a:endParaRPr lang="de-DE" dirty="0"/>
          </a:p>
        </p:txBody>
      </p:sp>
      <p:pic>
        <p:nvPicPr>
          <p:cNvPr id="11" name="Grafik 10" descr="Ein Bild, das Text, Screenshot, Software, Computersymbol enthält.&#10;&#10;KI-generierte Inhalte können fehlerhaft sein.">
            <a:extLst>
              <a:ext uri="{FF2B5EF4-FFF2-40B4-BE49-F238E27FC236}">
                <a16:creationId xmlns:a16="http://schemas.microsoft.com/office/drawing/2014/main" id="{CCC6560D-A33D-1397-EAF3-84485617627D}"/>
              </a:ext>
            </a:extLst>
          </p:cNvPr>
          <p:cNvPicPr>
            <a:picLocks noChangeAspect="1"/>
          </p:cNvPicPr>
          <p:nvPr/>
        </p:nvPicPr>
        <p:blipFill>
          <a:blip r:embed="rId2"/>
          <a:stretch/>
        </p:blipFill>
        <p:spPr bwMode="auto">
          <a:xfrm>
            <a:off x="5890846" y="2725271"/>
            <a:ext cx="5253239" cy="3630554"/>
          </a:xfrm>
          <a:prstGeom prst="rect">
            <a:avLst/>
          </a:prstGeom>
        </p:spPr>
      </p:pic>
    </p:spTree>
    <p:extLst>
      <p:ext uri="{BB962C8B-B14F-4D97-AF65-F5344CB8AC3E}">
        <p14:creationId xmlns:p14="http://schemas.microsoft.com/office/powerpoint/2010/main" val="2728966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EFB578-89BA-3B9E-9767-23ECACEBC661}"/>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AC14505D-0CEB-4ACC-1123-D5DE1FAD29AF}"/>
              </a:ext>
            </a:extLst>
          </p:cNvPr>
          <p:cNvSpPr>
            <a:spLocks noGrp="1"/>
          </p:cNvSpPr>
          <p:nvPr>
            <p:ph type="body" idx="1"/>
          </p:nvPr>
        </p:nvSpPr>
        <p:spPr>
          <a:xfrm>
            <a:off x="1040887" y="1658010"/>
            <a:ext cx="10672142" cy="507665"/>
          </a:xfrm>
        </p:spPr>
        <p:txBody>
          <a:bodyPr/>
          <a:lstStyle/>
          <a:p>
            <a:r>
              <a:rPr lang="de-DE" dirty="0"/>
              <a:t>Medienproduktive und kollaborative Aufgabenformate</a:t>
            </a:r>
          </a:p>
        </p:txBody>
      </p:sp>
      <p:sp>
        <p:nvSpPr>
          <p:cNvPr id="3" name="Textplatzhalter 2">
            <a:extLst>
              <a:ext uri="{FF2B5EF4-FFF2-40B4-BE49-F238E27FC236}">
                <a16:creationId xmlns:a16="http://schemas.microsoft.com/office/drawing/2014/main" id="{67798681-C376-4602-CB87-33DCC0762CC5}"/>
              </a:ext>
            </a:extLst>
          </p:cNvPr>
          <p:cNvSpPr>
            <a:spLocks noGrp="1"/>
          </p:cNvSpPr>
          <p:nvPr>
            <p:ph type="body" idx="13"/>
          </p:nvPr>
        </p:nvSpPr>
        <p:spPr>
          <a:xfrm>
            <a:off x="1047915" y="2721752"/>
            <a:ext cx="4349584" cy="3602848"/>
          </a:xfrm>
        </p:spPr>
        <p:txBody>
          <a:bodyPr>
            <a:normAutofit lnSpcReduction="10000"/>
          </a:bodyPr>
          <a:lstStyle/>
          <a:p>
            <a:pPr marL="0" indent="0">
              <a:buNone/>
              <a:defRPr/>
            </a:pPr>
            <a:r>
              <a:rPr lang="de-DE" sz="2000" b="1" dirty="0">
                <a:latin typeface="Calibri"/>
                <a:ea typeface="Times New Roman"/>
              </a:rPr>
              <a:t>Der Einsatz digitaler Medien unterstützt </a:t>
            </a:r>
            <a:r>
              <a:rPr lang="de-DE" sz="2000" dirty="0">
                <a:latin typeface="Calibri"/>
                <a:ea typeface="Times New Roman"/>
              </a:rPr>
              <a:t>die Lehrenden bei der </a:t>
            </a:r>
            <a:r>
              <a:rPr lang="de-DE" sz="2000" b="1" dirty="0">
                <a:solidFill>
                  <a:schemeClr val="accent5"/>
                </a:solidFill>
                <a:latin typeface="Calibri"/>
                <a:ea typeface="Times New Roman"/>
              </a:rPr>
              <a:t>Begleitung des Arbeitsprozesses </a:t>
            </a:r>
            <a:r>
              <a:rPr lang="de-DE" sz="2000" dirty="0">
                <a:latin typeface="Calibri"/>
                <a:ea typeface="Times New Roman"/>
              </a:rPr>
              <a:t>durch</a:t>
            </a:r>
            <a:r>
              <a:rPr lang="de-DE" sz="2000" b="1" dirty="0">
                <a:latin typeface="Calibri"/>
                <a:ea typeface="Times New Roman"/>
              </a:rPr>
              <a:t> </a:t>
            </a:r>
            <a:endParaRPr lang="de-DE" sz="3200" dirty="0"/>
          </a:p>
          <a:p>
            <a:pPr marL="342900" indent="-342900">
              <a:buFont typeface="Arial" panose="020B0604020202020204" pitchFamily="34" charset="0"/>
              <a:buChar char="•"/>
              <a:defRPr/>
            </a:pPr>
            <a:r>
              <a:rPr lang="de-DE" dirty="0">
                <a:latin typeface="Calibri" panose="020F0502020204030204" pitchFamily="34" charset="0"/>
                <a:cs typeface="Calibri" panose="020F0502020204030204" pitchFamily="34" charset="0"/>
              </a:rPr>
              <a:t>klare und verständliche Aufgabenstellungen,</a:t>
            </a:r>
          </a:p>
          <a:p>
            <a:pPr marL="342900" indent="-342900">
              <a:buFont typeface="Arial" panose="020B0604020202020204" pitchFamily="34" charset="0"/>
              <a:buChar char="•"/>
              <a:defRPr/>
            </a:pPr>
            <a:r>
              <a:rPr lang="de-DE" dirty="0">
                <a:latin typeface="Calibri" panose="020F0502020204030204" pitchFamily="34" charset="0"/>
                <a:cs typeface="Calibri" panose="020F0502020204030204" pitchFamily="34" charset="0"/>
              </a:rPr>
              <a:t>gezielte </a:t>
            </a:r>
            <a:r>
              <a:rPr lang="de-DE" dirty="0" err="1">
                <a:latin typeface="Calibri" panose="020F0502020204030204" pitchFamily="34" charset="0"/>
                <a:cs typeface="Calibri" panose="020F0502020204030204" pitchFamily="34" charset="0"/>
              </a:rPr>
              <a:t>Scaffolding</a:t>
            </a:r>
            <a:r>
              <a:rPr lang="de-DE" dirty="0">
                <a:latin typeface="Calibri" panose="020F0502020204030204" pitchFamily="34" charset="0"/>
                <a:cs typeface="Calibri" panose="020F0502020204030204" pitchFamily="34" charset="0"/>
              </a:rPr>
              <a:t>-Angebote zur Unterstützung der Lernenden,</a:t>
            </a:r>
          </a:p>
          <a:p>
            <a:pPr marL="342900" indent="-342900">
              <a:buFont typeface="Arial" panose="020B0604020202020204" pitchFamily="34" charset="0"/>
              <a:buChar char="•"/>
              <a:defRPr/>
            </a:pPr>
            <a:r>
              <a:rPr lang="de-DE" dirty="0">
                <a:latin typeface="Calibri" panose="020F0502020204030204" pitchFamily="34" charset="0"/>
                <a:cs typeface="Calibri" panose="020F0502020204030204" pitchFamily="34" charset="0"/>
              </a:rPr>
              <a:t>Bereitstellung von beispielhaften Endprodukten als Orientierungshilfe,</a:t>
            </a:r>
          </a:p>
          <a:p>
            <a:pPr marL="342900" indent="-342900">
              <a:buFont typeface="Arial" panose="020B0604020202020204" pitchFamily="34" charset="0"/>
              <a:buChar char="•"/>
              <a:defRPr/>
            </a:pPr>
            <a:r>
              <a:rPr lang="de-DE" dirty="0">
                <a:latin typeface="Calibri" panose="020F0502020204030204" pitchFamily="34" charset="0"/>
                <a:cs typeface="Calibri" panose="020F0502020204030204" pitchFamily="34" charset="0"/>
              </a:rPr>
              <a:t>effiziente Abgabeformate sowie unkomplizierte Rückmeldung zu Lernprodukten.</a:t>
            </a:r>
          </a:p>
        </p:txBody>
      </p:sp>
      <p:sp>
        <p:nvSpPr>
          <p:cNvPr id="5" name="Textplatzhalter 4">
            <a:extLst>
              <a:ext uri="{FF2B5EF4-FFF2-40B4-BE49-F238E27FC236}">
                <a16:creationId xmlns:a16="http://schemas.microsoft.com/office/drawing/2014/main" id="{B3BC2F5E-09CB-BCB6-3C23-AD2E0401A54F}"/>
              </a:ext>
            </a:extLst>
          </p:cNvPr>
          <p:cNvSpPr>
            <a:spLocks noGrp="1"/>
          </p:cNvSpPr>
          <p:nvPr>
            <p:ph type="body" idx="16"/>
          </p:nvPr>
        </p:nvSpPr>
        <p:spPr/>
        <p:txBody>
          <a:bodyPr/>
          <a:lstStyle/>
          <a:p>
            <a:r>
              <a:rPr lang="de-DE" dirty="0"/>
              <a:t>Kompetenzorientierte Aufgabenformate &amp; intelligentes Üben </a:t>
            </a:r>
          </a:p>
        </p:txBody>
      </p:sp>
      <p:sp>
        <p:nvSpPr>
          <p:cNvPr id="6" name="Foliennummernplatzhalter 5">
            <a:extLst>
              <a:ext uri="{FF2B5EF4-FFF2-40B4-BE49-F238E27FC236}">
                <a16:creationId xmlns:a16="http://schemas.microsoft.com/office/drawing/2014/main" id="{88998C4B-4DD7-3BF0-BF49-B93FB4989590}"/>
              </a:ext>
            </a:extLst>
          </p:cNvPr>
          <p:cNvSpPr>
            <a:spLocks noGrp="1"/>
          </p:cNvSpPr>
          <p:nvPr>
            <p:ph type="sldNum" sz="quarter" idx="19"/>
          </p:nvPr>
        </p:nvSpPr>
        <p:spPr/>
        <p:txBody>
          <a:bodyPr/>
          <a:lstStyle/>
          <a:p>
            <a:fld id="{1D937574-5286-7C49-842E-2D6CFC549A1F}" type="slidenum">
              <a:rPr lang="de-DE" smtClean="0"/>
              <a:pPr/>
              <a:t>11</a:t>
            </a:fld>
            <a:endParaRPr lang="de-DE" dirty="0"/>
          </a:p>
        </p:txBody>
      </p:sp>
      <p:pic>
        <p:nvPicPr>
          <p:cNvPr id="4" name="Grafik 3" descr="Ein Bild, das Text, Screenshot, Website, Webseite enthält.&#10;&#10;KI-generierte Inhalte können fehlerhaft sein.">
            <a:extLst>
              <a:ext uri="{FF2B5EF4-FFF2-40B4-BE49-F238E27FC236}">
                <a16:creationId xmlns:a16="http://schemas.microsoft.com/office/drawing/2014/main" id="{E16DFBCA-5290-CB46-31BB-7479F48DFAA9}"/>
              </a:ext>
            </a:extLst>
          </p:cNvPr>
          <p:cNvPicPr>
            <a:picLocks noChangeAspect="1"/>
          </p:cNvPicPr>
          <p:nvPr/>
        </p:nvPicPr>
        <p:blipFill>
          <a:blip r:embed="rId2"/>
          <a:stretch/>
        </p:blipFill>
        <p:spPr bwMode="auto">
          <a:xfrm>
            <a:off x="5887411" y="2633421"/>
            <a:ext cx="5247085" cy="3749049"/>
          </a:xfrm>
          <a:prstGeom prst="rect">
            <a:avLst/>
          </a:prstGeom>
        </p:spPr>
      </p:pic>
    </p:spTree>
    <p:extLst>
      <p:ext uri="{BB962C8B-B14F-4D97-AF65-F5344CB8AC3E}">
        <p14:creationId xmlns:p14="http://schemas.microsoft.com/office/powerpoint/2010/main" val="956674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B46CFA-A0C6-E8DD-396D-FB74144FA779}"/>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276FF5FD-AB57-3406-3993-490BF2A345BB}"/>
              </a:ext>
            </a:extLst>
          </p:cNvPr>
          <p:cNvSpPr>
            <a:spLocks noGrp="1"/>
          </p:cNvSpPr>
          <p:nvPr>
            <p:ph type="body" idx="1"/>
          </p:nvPr>
        </p:nvSpPr>
        <p:spPr>
          <a:xfrm>
            <a:off x="1040887" y="1658010"/>
            <a:ext cx="10672142" cy="507665"/>
          </a:xfrm>
        </p:spPr>
        <p:txBody>
          <a:bodyPr/>
          <a:lstStyle/>
          <a:p>
            <a:r>
              <a:rPr lang="de-DE" dirty="0"/>
              <a:t>Kollaborative Aufgabenformate</a:t>
            </a:r>
          </a:p>
        </p:txBody>
      </p:sp>
      <p:sp>
        <p:nvSpPr>
          <p:cNvPr id="3" name="Textplatzhalter 2">
            <a:extLst>
              <a:ext uri="{FF2B5EF4-FFF2-40B4-BE49-F238E27FC236}">
                <a16:creationId xmlns:a16="http://schemas.microsoft.com/office/drawing/2014/main" id="{97A09689-416F-E676-8C30-FBF1D29339DA}"/>
              </a:ext>
            </a:extLst>
          </p:cNvPr>
          <p:cNvSpPr>
            <a:spLocks noGrp="1"/>
          </p:cNvSpPr>
          <p:nvPr>
            <p:ph type="body" idx="13"/>
          </p:nvPr>
        </p:nvSpPr>
        <p:spPr>
          <a:xfrm>
            <a:off x="1047915" y="2721752"/>
            <a:ext cx="4349584" cy="3602848"/>
          </a:xfrm>
        </p:spPr>
        <p:txBody>
          <a:bodyPr>
            <a:normAutofit/>
          </a:bodyPr>
          <a:lstStyle/>
          <a:p>
            <a:pPr marL="0" indent="0">
              <a:buNone/>
              <a:defRPr/>
            </a:pPr>
            <a:r>
              <a:rPr lang="de-DE" sz="2200" b="1" dirty="0">
                <a:latin typeface="Calibri" panose="020F0502020204030204" pitchFamily="34" charset="0"/>
                <a:ea typeface="Times New Roman"/>
                <a:cs typeface="Calibri" panose="020F0502020204030204" pitchFamily="34" charset="0"/>
              </a:rPr>
              <a:t>Der Einsatz digitaler Medien unterstützt</a:t>
            </a:r>
            <a:r>
              <a:rPr lang="de-DE" sz="2200" b="1" dirty="0">
                <a:solidFill>
                  <a:schemeClr val="accent5"/>
                </a:solidFill>
                <a:latin typeface="Calibri" panose="020F0502020204030204" pitchFamily="34" charset="0"/>
                <a:ea typeface="Times New Roman"/>
                <a:cs typeface="Calibri" panose="020F0502020204030204" pitchFamily="34" charset="0"/>
              </a:rPr>
              <a:t>: </a:t>
            </a:r>
            <a:endParaRPr lang="de-DE" sz="2200" dirty="0">
              <a:latin typeface="Calibri" panose="020F0502020204030204" pitchFamily="34" charset="0"/>
              <a:cs typeface="Calibri" panose="020F0502020204030204" pitchFamily="34" charset="0"/>
            </a:endParaRPr>
          </a:p>
          <a:p>
            <a:pPr marL="342900" indent="-342900">
              <a:lnSpc>
                <a:spcPct val="110000"/>
              </a:lnSpc>
              <a:buFont typeface="Arial" panose="020B0604020202020204" pitchFamily="34" charset="0"/>
              <a:buChar char="•"/>
              <a:defRPr/>
            </a:pPr>
            <a:r>
              <a:rPr lang="de-DE" sz="1900" dirty="0"/>
              <a:t>die Erweiterung eigener Ideen durch die vertiefte Beschäftigung mit der Arbeit der Mitlernenden und den Austausch darüber,</a:t>
            </a:r>
          </a:p>
          <a:p>
            <a:pPr marL="342900" indent="-342900">
              <a:lnSpc>
                <a:spcPct val="110000"/>
              </a:lnSpc>
              <a:buFont typeface="Arial" panose="020B0604020202020204" pitchFamily="34" charset="0"/>
              <a:buChar char="•"/>
              <a:defRPr/>
            </a:pPr>
            <a:r>
              <a:rPr lang="de-DE" sz="1900" dirty="0"/>
              <a:t>förderliche Interaktionen zum Medienkompetenzerwerb, …</a:t>
            </a:r>
          </a:p>
        </p:txBody>
      </p:sp>
      <p:sp>
        <p:nvSpPr>
          <p:cNvPr id="5" name="Textplatzhalter 4">
            <a:extLst>
              <a:ext uri="{FF2B5EF4-FFF2-40B4-BE49-F238E27FC236}">
                <a16:creationId xmlns:a16="http://schemas.microsoft.com/office/drawing/2014/main" id="{C52902FD-7739-14A0-E6E8-C18637464130}"/>
              </a:ext>
            </a:extLst>
          </p:cNvPr>
          <p:cNvSpPr>
            <a:spLocks noGrp="1"/>
          </p:cNvSpPr>
          <p:nvPr>
            <p:ph type="body" idx="16"/>
          </p:nvPr>
        </p:nvSpPr>
        <p:spPr/>
        <p:txBody>
          <a:bodyPr/>
          <a:lstStyle/>
          <a:p>
            <a:r>
              <a:rPr lang="de-DE" dirty="0"/>
              <a:t>Kompetenzorientierte Aufgabenformate &amp; intelligentes Üben </a:t>
            </a:r>
          </a:p>
        </p:txBody>
      </p:sp>
      <p:sp>
        <p:nvSpPr>
          <p:cNvPr id="6" name="Foliennummernplatzhalter 5">
            <a:extLst>
              <a:ext uri="{FF2B5EF4-FFF2-40B4-BE49-F238E27FC236}">
                <a16:creationId xmlns:a16="http://schemas.microsoft.com/office/drawing/2014/main" id="{4047D538-3B9A-D4F8-B24B-6CDF065976C3}"/>
              </a:ext>
            </a:extLst>
          </p:cNvPr>
          <p:cNvSpPr>
            <a:spLocks noGrp="1"/>
          </p:cNvSpPr>
          <p:nvPr>
            <p:ph type="sldNum" sz="quarter" idx="19"/>
          </p:nvPr>
        </p:nvSpPr>
        <p:spPr/>
        <p:txBody>
          <a:bodyPr/>
          <a:lstStyle/>
          <a:p>
            <a:fld id="{1D937574-5286-7C49-842E-2D6CFC549A1F}" type="slidenum">
              <a:rPr lang="de-DE" smtClean="0"/>
              <a:pPr/>
              <a:t>12</a:t>
            </a:fld>
            <a:endParaRPr lang="de-DE" dirty="0"/>
          </a:p>
        </p:txBody>
      </p:sp>
      <p:pic>
        <p:nvPicPr>
          <p:cNvPr id="10" name="Grafik 9" descr="Ein Bild, das Text, Screenshot, Website, Webseite enthält.&#10;&#10;KI-generierte Inhalte können fehlerhaft sein.">
            <a:extLst>
              <a:ext uri="{FF2B5EF4-FFF2-40B4-BE49-F238E27FC236}">
                <a16:creationId xmlns:a16="http://schemas.microsoft.com/office/drawing/2014/main" id="{8E6202AE-86D1-1B6E-5F3C-1D2BECE28B6B}"/>
              </a:ext>
            </a:extLst>
          </p:cNvPr>
          <p:cNvPicPr>
            <a:picLocks noChangeAspect="1"/>
          </p:cNvPicPr>
          <p:nvPr/>
        </p:nvPicPr>
        <p:blipFill>
          <a:blip r:embed="rId3"/>
          <a:stretch>
            <a:fillRect/>
          </a:stretch>
        </p:blipFill>
        <p:spPr>
          <a:xfrm>
            <a:off x="5588908" y="2623070"/>
            <a:ext cx="6124121" cy="3476920"/>
          </a:xfrm>
          <a:prstGeom prst="rect">
            <a:avLst/>
          </a:prstGeom>
        </p:spPr>
      </p:pic>
    </p:spTree>
    <p:extLst>
      <p:ext uri="{BB962C8B-B14F-4D97-AF65-F5344CB8AC3E}">
        <p14:creationId xmlns:p14="http://schemas.microsoft.com/office/powerpoint/2010/main" val="621046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F9F9A-47CE-6BBD-3703-4EAE0280C285}"/>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59331807-9C7C-01ED-3707-74E1EB6076E5}"/>
              </a:ext>
            </a:extLst>
          </p:cNvPr>
          <p:cNvSpPr>
            <a:spLocks noGrp="1"/>
          </p:cNvSpPr>
          <p:nvPr>
            <p:ph type="body" idx="1"/>
          </p:nvPr>
        </p:nvSpPr>
        <p:spPr>
          <a:xfrm>
            <a:off x="1040887" y="1658010"/>
            <a:ext cx="10672142" cy="507665"/>
          </a:xfrm>
        </p:spPr>
        <p:txBody>
          <a:bodyPr/>
          <a:lstStyle/>
          <a:p>
            <a:r>
              <a:rPr lang="de-DE" dirty="0"/>
              <a:t>Kollaborative Aufgabenformate</a:t>
            </a:r>
          </a:p>
        </p:txBody>
      </p:sp>
      <p:sp>
        <p:nvSpPr>
          <p:cNvPr id="3" name="Textplatzhalter 2">
            <a:extLst>
              <a:ext uri="{FF2B5EF4-FFF2-40B4-BE49-F238E27FC236}">
                <a16:creationId xmlns:a16="http://schemas.microsoft.com/office/drawing/2014/main" id="{6A216BAA-4E8A-42CC-9963-6B409FF3DCF0}"/>
              </a:ext>
            </a:extLst>
          </p:cNvPr>
          <p:cNvSpPr>
            <a:spLocks noGrp="1"/>
          </p:cNvSpPr>
          <p:nvPr>
            <p:ph type="body" idx="13"/>
          </p:nvPr>
        </p:nvSpPr>
        <p:spPr>
          <a:xfrm>
            <a:off x="1047915" y="2721752"/>
            <a:ext cx="4349584" cy="3602848"/>
          </a:xfrm>
        </p:spPr>
        <p:txBody>
          <a:bodyPr>
            <a:normAutofit fontScale="92500" lnSpcReduction="10000"/>
          </a:bodyPr>
          <a:lstStyle/>
          <a:p>
            <a:pPr marL="0" indent="0">
              <a:buNone/>
              <a:defRPr/>
            </a:pPr>
            <a:r>
              <a:rPr lang="de-DE" sz="2200" b="1" dirty="0">
                <a:ea typeface="Times New Roman"/>
              </a:rPr>
              <a:t>Der Einsatz digitaler Medien unterstützt: </a:t>
            </a:r>
            <a:endParaRPr lang="de-DE" sz="2200" dirty="0"/>
          </a:p>
          <a:p>
            <a:pPr marL="342900" indent="-342900">
              <a:lnSpc>
                <a:spcPct val="110000"/>
              </a:lnSpc>
              <a:buFont typeface="Arial" panose="020B0604020202020204" pitchFamily="34" charset="0"/>
              <a:buChar char="•"/>
              <a:defRPr/>
            </a:pPr>
            <a:r>
              <a:rPr lang="de-DE" sz="1900" dirty="0">
                <a:latin typeface="Calibri"/>
              </a:rPr>
              <a:t>die Erweiterung eigener Ideen durch die vertiefte Beschäftigung mit der Arbeit der Mitlernenden und den Austausch darüber,</a:t>
            </a:r>
          </a:p>
          <a:p>
            <a:pPr marL="342900" indent="-342900">
              <a:lnSpc>
                <a:spcPct val="110000"/>
              </a:lnSpc>
              <a:buFont typeface="Arial" panose="020B0604020202020204" pitchFamily="34" charset="0"/>
              <a:buChar char="•"/>
              <a:defRPr/>
            </a:pPr>
            <a:r>
              <a:rPr lang="de-DE" sz="1900" dirty="0">
                <a:latin typeface="Calibri"/>
              </a:rPr>
              <a:t>förderliche Interaktionen zum Medienkompetenzerwerb, </a:t>
            </a:r>
          </a:p>
          <a:p>
            <a:pPr marL="342900" indent="-342900">
              <a:lnSpc>
                <a:spcPct val="110000"/>
              </a:lnSpc>
              <a:buFont typeface="Arial" panose="020B0604020202020204" pitchFamily="34" charset="0"/>
              <a:buChar char="•"/>
              <a:defRPr/>
            </a:pPr>
            <a:r>
              <a:rPr lang="de-DE" sz="1900" dirty="0">
                <a:latin typeface="Calibri"/>
              </a:rPr>
              <a:t>die kontinuierliche Begleitung der Lernenden im Arbeitsprozess durch die Lehrkraft</a:t>
            </a:r>
          </a:p>
        </p:txBody>
      </p:sp>
      <p:sp>
        <p:nvSpPr>
          <p:cNvPr id="5" name="Textplatzhalter 4">
            <a:extLst>
              <a:ext uri="{FF2B5EF4-FFF2-40B4-BE49-F238E27FC236}">
                <a16:creationId xmlns:a16="http://schemas.microsoft.com/office/drawing/2014/main" id="{8FF24E7E-7A21-D198-7400-189E252B4C2B}"/>
              </a:ext>
            </a:extLst>
          </p:cNvPr>
          <p:cNvSpPr>
            <a:spLocks noGrp="1"/>
          </p:cNvSpPr>
          <p:nvPr>
            <p:ph type="body" idx="16"/>
          </p:nvPr>
        </p:nvSpPr>
        <p:spPr/>
        <p:txBody>
          <a:bodyPr/>
          <a:lstStyle/>
          <a:p>
            <a:r>
              <a:rPr lang="de-DE" dirty="0"/>
              <a:t>Kompetenzorientierte Aufgabenformate &amp; intelligentes Üben </a:t>
            </a:r>
          </a:p>
        </p:txBody>
      </p:sp>
      <p:sp>
        <p:nvSpPr>
          <p:cNvPr id="6" name="Foliennummernplatzhalter 5">
            <a:extLst>
              <a:ext uri="{FF2B5EF4-FFF2-40B4-BE49-F238E27FC236}">
                <a16:creationId xmlns:a16="http://schemas.microsoft.com/office/drawing/2014/main" id="{025992E6-496F-F581-D9F2-7BAF20BB0514}"/>
              </a:ext>
            </a:extLst>
          </p:cNvPr>
          <p:cNvSpPr>
            <a:spLocks noGrp="1"/>
          </p:cNvSpPr>
          <p:nvPr>
            <p:ph type="sldNum" sz="quarter" idx="19"/>
          </p:nvPr>
        </p:nvSpPr>
        <p:spPr/>
        <p:txBody>
          <a:bodyPr/>
          <a:lstStyle/>
          <a:p>
            <a:fld id="{1D937574-5286-7C49-842E-2D6CFC549A1F}" type="slidenum">
              <a:rPr lang="de-DE" smtClean="0"/>
              <a:pPr/>
              <a:t>13</a:t>
            </a:fld>
            <a:endParaRPr lang="de-DE" dirty="0"/>
          </a:p>
        </p:txBody>
      </p:sp>
      <p:pic>
        <p:nvPicPr>
          <p:cNvPr id="8" name="Grafik 7" descr="Ein Bild, das Text, Screenshot enthält.&#10;&#10;KI-generierte Inhalte können fehlerhaft sein.">
            <a:extLst>
              <a:ext uri="{FF2B5EF4-FFF2-40B4-BE49-F238E27FC236}">
                <a16:creationId xmlns:a16="http://schemas.microsoft.com/office/drawing/2014/main" id="{C16E20DE-CC27-BFCB-9001-735AF75153FD}"/>
              </a:ext>
            </a:extLst>
          </p:cNvPr>
          <p:cNvPicPr>
            <a:picLocks noChangeAspect="1"/>
          </p:cNvPicPr>
          <p:nvPr/>
        </p:nvPicPr>
        <p:blipFill>
          <a:blip r:embed="rId2"/>
          <a:stretch>
            <a:fillRect/>
          </a:stretch>
        </p:blipFill>
        <p:spPr>
          <a:xfrm>
            <a:off x="5950084" y="2488967"/>
            <a:ext cx="4568760" cy="3835633"/>
          </a:xfrm>
          <a:prstGeom prst="rect">
            <a:avLst/>
          </a:prstGeom>
        </p:spPr>
      </p:pic>
    </p:spTree>
    <p:extLst>
      <p:ext uri="{BB962C8B-B14F-4D97-AF65-F5344CB8AC3E}">
        <p14:creationId xmlns:p14="http://schemas.microsoft.com/office/powerpoint/2010/main" val="320726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274C2FC-672F-63FD-DE55-A5855E9AAC79}"/>
              </a:ext>
            </a:extLst>
          </p:cNvPr>
          <p:cNvSpPr>
            <a:spLocks noGrp="1"/>
          </p:cNvSpPr>
          <p:nvPr>
            <p:ph type="body" idx="1"/>
          </p:nvPr>
        </p:nvSpPr>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D5B1DB6B-EC7F-BFAC-8870-FA906EDB0B94}"/>
              </a:ext>
            </a:extLst>
          </p:cNvPr>
          <p:cNvSpPr>
            <a:spLocks noGrp="1"/>
          </p:cNvSpPr>
          <p:nvPr>
            <p:ph type="body" idx="13"/>
          </p:nvPr>
        </p:nvSpPr>
        <p:spPr/>
        <p:txBody>
          <a:bodyPr/>
          <a:lstStyle/>
          <a:p>
            <a:pPr marL="0" indent="0">
              <a:buNone/>
              <a:defRPr/>
            </a:pPr>
            <a:r>
              <a:rPr lang="de-DE" sz="2000" b="1" dirty="0">
                <a:solidFill>
                  <a:srgbClr val="1C1D2F"/>
                </a:solidFill>
              </a:rPr>
              <a:t>Rolle der Lehrkraft: </a:t>
            </a:r>
            <a:r>
              <a:rPr lang="de-DE" sz="2000" dirty="0">
                <a:solidFill>
                  <a:srgbClr val="1C1D2F"/>
                </a:solidFill>
              </a:rPr>
              <a:t>Anleiten, Begleiten und Reflektieren</a:t>
            </a:r>
            <a:endParaRPr lang="de-DE" sz="2000" dirty="0"/>
          </a:p>
          <a:p>
            <a:pPr marL="0" indent="0">
              <a:buNone/>
              <a:defRPr/>
            </a:pPr>
            <a:endParaRPr lang="de-DE" sz="1800" dirty="0">
              <a:solidFill>
                <a:srgbClr val="1C1D2F"/>
              </a:solidFill>
            </a:endParaRPr>
          </a:p>
          <a:p>
            <a:pPr marL="0" indent="0">
              <a:buNone/>
              <a:defRPr/>
            </a:pPr>
            <a:r>
              <a:rPr lang="de-DE" sz="1800" dirty="0">
                <a:solidFill>
                  <a:srgbClr val="1C1D2F"/>
                </a:solidFill>
              </a:rPr>
              <a:t>Die Lehrkraft bleibt dabei weiterhin von zentraler Bedeutung, denn sie übernimmt die materiale sowie die personale Steuerung durch</a:t>
            </a:r>
            <a:endParaRPr lang="de-DE" dirty="0"/>
          </a:p>
          <a:p>
            <a:pPr marL="342900" lvl="0" indent="-342900">
              <a:buFont typeface="Symbol"/>
              <a:buChar char=""/>
              <a:defRPr/>
            </a:pPr>
            <a:r>
              <a:rPr lang="de-DE" sz="1800" dirty="0">
                <a:solidFill>
                  <a:srgbClr val="1C1D2F"/>
                </a:solidFill>
              </a:rPr>
              <a:t>die Aufgabenkonstruktion und die Initiierung des Lernprozesses (Anleiten)</a:t>
            </a:r>
            <a:endParaRPr lang="de-DE" dirty="0"/>
          </a:p>
          <a:p>
            <a:pPr marL="342900" lvl="0" indent="-342900">
              <a:buFont typeface="Symbol"/>
              <a:buChar char=""/>
              <a:defRPr/>
            </a:pPr>
            <a:r>
              <a:rPr lang="de-DE" sz="1800" dirty="0">
                <a:solidFill>
                  <a:srgbClr val="1C1D2F"/>
                </a:solidFill>
              </a:rPr>
              <a:t>die Beratung während des Lernprozesses (Begleiten) und</a:t>
            </a:r>
            <a:endParaRPr lang="de-DE" dirty="0"/>
          </a:p>
          <a:p>
            <a:pPr marL="342900" indent="-342900">
              <a:buFont typeface="Symbol"/>
              <a:buChar char=""/>
              <a:defRPr/>
            </a:pPr>
            <a:r>
              <a:rPr lang="de-DE" sz="1800" dirty="0">
                <a:solidFill>
                  <a:srgbClr val="1C1D2F"/>
                </a:solidFill>
              </a:rPr>
              <a:t>eine differenzierte Rückmeldung zu Arbeitsweise und Lernergebnissen (Reflektieren: Feedback und Bewertung).</a:t>
            </a:r>
            <a:endParaRPr lang="de-DE" dirty="0"/>
          </a:p>
          <a:p>
            <a:pPr marL="0" indent="0">
              <a:buNone/>
              <a:defRPr/>
            </a:pPr>
            <a:endParaRPr lang="de-DE" sz="16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3F57F3C2-366E-63DF-62D7-27E369558CF0}"/>
              </a:ext>
            </a:extLst>
          </p:cNvPr>
          <p:cNvSpPr>
            <a:spLocks noGrp="1"/>
          </p:cNvSpPr>
          <p:nvPr>
            <p:ph type="body" idx="14"/>
          </p:nvPr>
        </p:nvSpPr>
        <p:spPr/>
        <p:txBody>
          <a:bodyPr/>
          <a:lstStyle/>
          <a:p>
            <a:r>
              <a:rPr lang="de-DE" sz="2000" dirty="0">
                <a:solidFill>
                  <a:srgbClr val="000000"/>
                </a:solidFill>
                <a:latin typeface="Arial"/>
                <a:ea typeface="Times New Roman"/>
              </a:rPr>
              <a:t>Gelingensbedingungen für diese Arbeitsweise</a:t>
            </a:r>
            <a:r>
              <a:rPr lang="de-DE" sz="1800" dirty="0"/>
              <a:t> </a:t>
            </a:r>
            <a:endParaRPr lang="de-DE" dirty="0"/>
          </a:p>
        </p:txBody>
      </p:sp>
      <p:sp>
        <p:nvSpPr>
          <p:cNvPr id="5" name="Foliennummernplatzhalter 4">
            <a:extLst>
              <a:ext uri="{FF2B5EF4-FFF2-40B4-BE49-F238E27FC236}">
                <a16:creationId xmlns:a16="http://schemas.microsoft.com/office/drawing/2014/main" id="{DD202621-87CF-4646-F90E-FC45ECCE671B}"/>
              </a:ext>
            </a:extLst>
          </p:cNvPr>
          <p:cNvSpPr>
            <a:spLocks noGrp="1"/>
          </p:cNvSpPr>
          <p:nvPr>
            <p:ph type="sldNum" sz="quarter" idx="17"/>
          </p:nvPr>
        </p:nvSpPr>
        <p:spPr/>
        <p:txBody>
          <a:bodyPr/>
          <a:lstStyle/>
          <a:p>
            <a:fld id="{1D937574-5286-7C49-842E-2D6CFC549A1F}" type="slidenum">
              <a:rPr lang="de-DE" smtClean="0"/>
              <a:pPr/>
              <a:t>14</a:t>
            </a:fld>
            <a:endParaRPr lang="de-DE" dirty="0"/>
          </a:p>
        </p:txBody>
      </p:sp>
    </p:spTree>
    <p:extLst>
      <p:ext uri="{BB962C8B-B14F-4D97-AF65-F5344CB8AC3E}">
        <p14:creationId xmlns:p14="http://schemas.microsoft.com/office/powerpoint/2010/main" val="327487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97863FB-64BC-5270-C559-808EE055BC6A}"/>
              </a:ext>
            </a:extLst>
          </p:cNvPr>
          <p:cNvSpPr>
            <a:spLocks noGrp="1"/>
          </p:cNvSpPr>
          <p:nvPr>
            <p:ph type="body" idx="1"/>
          </p:nvPr>
        </p:nvSpPr>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92B475FD-F417-F244-F124-45E843E54DF0}"/>
              </a:ext>
            </a:extLst>
          </p:cNvPr>
          <p:cNvSpPr>
            <a:spLocks noGrp="1"/>
          </p:cNvSpPr>
          <p:nvPr>
            <p:ph type="body" idx="13"/>
          </p:nvPr>
        </p:nvSpPr>
        <p:spPr>
          <a:xfrm>
            <a:off x="1047914" y="2721752"/>
            <a:ext cx="5048085" cy="3602848"/>
          </a:xfrm>
        </p:spPr>
        <p:txBody>
          <a:bodyPr/>
          <a:lstStyle/>
          <a:p>
            <a:pPr marL="0" indent="0">
              <a:buNone/>
              <a:defRPr/>
            </a:pPr>
            <a:r>
              <a:rPr lang="de-DE" sz="2000" b="1" dirty="0">
                <a:solidFill>
                  <a:srgbClr val="1C1D2F"/>
                </a:solidFill>
                <a:latin typeface="Calibri" panose="020F0502020204030204" pitchFamily="34" charset="0"/>
                <a:cs typeface="Calibri" panose="020F0502020204030204" pitchFamily="34" charset="0"/>
              </a:rPr>
              <a:t>Aufgabenstellungen im Spannungsfeld der KI</a:t>
            </a:r>
            <a:endParaRPr lang="de-DE" sz="2000" dirty="0">
              <a:solidFill>
                <a:srgbClr val="1C1D2F"/>
              </a:solidFill>
              <a:latin typeface="Calibri" panose="020F0502020204030204" pitchFamily="34" charset="0"/>
              <a:cs typeface="Calibri" panose="020F0502020204030204" pitchFamily="34" charset="0"/>
            </a:endParaRPr>
          </a:p>
          <a:p>
            <a:pPr marL="0" indent="0">
              <a:buNone/>
              <a:defRPr/>
            </a:pPr>
            <a:endParaRPr lang="de-DE" sz="1900" dirty="0">
              <a:solidFill>
                <a:srgbClr val="1C1D2F"/>
              </a:solidFill>
              <a:latin typeface="Calibri" panose="020F0502020204030204" pitchFamily="34" charset="0"/>
              <a:cs typeface="Calibri" panose="020F0502020204030204" pitchFamily="34" charset="0"/>
            </a:endParaRPr>
          </a:p>
          <a:p>
            <a:pPr marL="0" indent="0">
              <a:buNone/>
              <a:defRPr/>
            </a:pPr>
            <a:r>
              <a:rPr lang="de-DE" sz="1800" i="1" dirty="0">
                <a:solidFill>
                  <a:srgbClr val="000000"/>
                </a:solidFill>
                <a:latin typeface="Calibri" panose="020F0502020204030204" pitchFamily="34" charset="0"/>
                <a:cs typeface="Calibri" panose="020F0502020204030204" pitchFamily="34" charset="0"/>
              </a:rPr>
              <a:t>Führt die Nutzung der KI allein zu einem Ergebnis, das die intendierten Lernziele ohne hinreichende Eigenleistung der Lernenden erreicht, oder muss die Aufgabenstellung so modifiziert werden, dass die KI als unterstützendes Werkzeug dient, aber die Kernleistung bei den Schülerinnen und Schülern verbleibt?</a:t>
            </a:r>
            <a:endParaRPr lang="de-DE" dirty="0">
              <a:latin typeface="Calibri" panose="020F0502020204030204" pitchFamily="34" charset="0"/>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CAA7EE46-D9F8-4160-DA15-7822A5DD1850}"/>
              </a:ext>
            </a:extLst>
          </p:cNvPr>
          <p:cNvSpPr>
            <a:spLocks noGrp="1"/>
          </p:cNvSpPr>
          <p:nvPr>
            <p:ph type="body" idx="16"/>
          </p:nvPr>
        </p:nvSpPr>
        <p:spPr/>
        <p:txBody>
          <a:bodyPr/>
          <a:lstStyle/>
          <a:p>
            <a:r>
              <a:rPr lang="de-DE" sz="2000" dirty="0">
                <a:solidFill>
                  <a:srgbClr val="000000"/>
                </a:solidFill>
                <a:latin typeface="Arial"/>
                <a:ea typeface="Times New Roman"/>
              </a:rPr>
              <a:t>Gelingensbedingungen für diese Arbeitsweise</a:t>
            </a:r>
            <a:r>
              <a:rPr lang="de-DE" sz="1800" dirty="0"/>
              <a:t> </a:t>
            </a:r>
            <a:endParaRPr lang="de-DE" dirty="0"/>
          </a:p>
        </p:txBody>
      </p:sp>
      <p:sp>
        <p:nvSpPr>
          <p:cNvPr id="5" name="Foliennummernplatzhalter 4">
            <a:extLst>
              <a:ext uri="{FF2B5EF4-FFF2-40B4-BE49-F238E27FC236}">
                <a16:creationId xmlns:a16="http://schemas.microsoft.com/office/drawing/2014/main" id="{45F2CCB5-D9AD-D336-BA18-25B7487120F3}"/>
              </a:ext>
            </a:extLst>
          </p:cNvPr>
          <p:cNvSpPr>
            <a:spLocks noGrp="1"/>
          </p:cNvSpPr>
          <p:nvPr>
            <p:ph type="sldNum" sz="quarter" idx="19"/>
          </p:nvPr>
        </p:nvSpPr>
        <p:spPr/>
        <p:txBody>
          <a:bodyPr/>
          <a:lstStyle/>
          <a:p>
            <a:fld id="{1D937574-5286-7C49-842E-2D6CFC549A1F}" type="slidenum">
              <a:rPr lang="de-DE" smtClean="0"/>
              <a:pPr/>
              <a:t>15</a:t>
            </a:fld>
            <a:endParaRPr lang="de-DE" dirty="0"/>
          </a:p>
        </p:txBody>
      </p:sp>
      <p:pic>
        <p:nvPicPr>
          <p:cNvPr id="7" name="Grafik 6" descr="Ein Bild, das Text, Screenshot, Diagramm, Zahl enthält.&#10;&#10;KI-generierte Inhalte können fehlerhaft sein.">
            <a:extLst>
              <a:ext uri="{FF2B5EF4-FFF2-40B4-BE49-F238E27FC236}">
                <a16:creationId xmlns:a16="http://schemas.microsoft.com/office/drawing/2014/main" id="{12A507D4-1DDA-1D78-A946-F2A9ACD531C7}"/>
              </a:ext>
            </a:extLst>
          </p:cNvPr>
          <p:cNvPicPr>
            <a:picLocks noChangeAspect="1"/>
          </p:cNvPicPr>
          <p:nvPr/>
        </p:nvPicPr>
        <p:blipFill>
          <a:blip r:embed="rId3"/>
          <a:stretch/>
        </p:blipFill>
        <p:spPr bwMode="auto">
          <a:xfrm>
            <a:off x="6314024" y="2704776"/>
            <a:ext cx="4663640" cy="3714299"/>
          </a:xfrm>
          <a:prstGeom prst="rect">
            <a:avLst/>
          </a:prstGeom>
        </p:spPr>
      </p:pic>
    </p:spTree>
    <p:extLst>
      <p:ext uri="{BB962C8B-B14F-4D97-AF65-F5344CB8AC3E}">
        <p14:creationId xmlns:p14="http://schemas.microsoft.com/office/powerpoint/2010/main" val="303718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3FF18-B5A2-9107-511F-7D2D2FD5ABFC}"/>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055EA17B-564E-EC86-C935-8BBD9B2DC7B9}"/>
              </a:ext>
            </a:extLst>
          </p:cNvPr>
          <p:cNvSpPr>
            <a:spLocks noGrp="1"/>
          </p:cNvSpPr>
          <p:nvPr>
            <p:ph type="body" idx="1"/>
          </p:nvPr>
        </p:nvSpPr>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FF2EA6FE-A5F5-1521-96D3-CA36B0DF20B7}"/>
              </a:ext>
            </a:extLst>
          </p:cNvPr>
          <p:cNvSpPr>
            <a:spLocks noGrp="1"/>
          </p:cNvSpPr>
          <p:nvPr>
            <p:ph type="body" idx="13"/>
          </p:nvPr>
        </p:nvSpPr>
        <p:spPr>
          <a:xfrm>
            <a:off x="1047914" y="2721752"/>
            <a:ext cx="7900143" cy="3602848"/>
          </a:xfrm>
        </p:spPr>
        <p:txBody>
          <a:bodyPr>
            <a:normAutofit fontScale="70000" lnSpcReduction="20000"/>
          </a:bodyPr>
          <a:lstStyle/>
          <a:p>
            <a:pPr marL="0" indent="0">
              <a:buNone/>
              <a:defRPr/>
            </a:pPr>
            <a:r>
              <a:rPr lang="de-DE" sz="2900" b="0" i="0" u="none" strike="noStrike" dirty="0">
                <a:solidFill>
                  <a:srgbClr val="1C1D2F"/>
                </a:solidFill>
                <a:effectLst/>
                <a:latin typeface="Calibri" panose="020F0502020204030204" pitchFamily="34" charset="0"/>
                <a:cs typeface="Calibri" panose="020F0502020204030204" pitchFamily="34" charset="0"/>
              </a:rPr>
              <a:t>Bei der Bearbeitung einer medienproduktiven Aufgabe können Lernende auf unterschiedliche Weise KI-Tools einsetzen: </a:t>
            </a:r>
            <a:endParaRPr lang="de-DE" sz="2900" dirty="0">
              <a:solidFill>
                <a:srgbClr val="1C1D2F"/>
              </a:solidFill>
              <a:latin typeface="Calibri" panose="020F0502020204030204" pitchFamily="34" charset="0"/>
              <a:cs typeface="Calibri" panose="020F0502020204030204" pitchFamily="34" charset="0"/>
            </a:endParaRPr>
          </a:p>
          <a:p>
            <a:pPr marL="0" indent="0">
              <a:buNone/>
              <a:defRPr/>
            </a:pPr>
            <a:endParaRPr lang="de-DE" sz="1900" dirty="0">
              <a:solidFill>
                <a:srgbClr val="1C1D2F"/>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Zum Erschließen/Erklären von Inhalten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Ideenfindung und Strukturierung ihrer Gedanken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Bei der sprachlichen Überarbeitung eigener Texte</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Visualisierung von Inhalten durch das Erstellen von Bildern</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Zur Erstellung spezifischer Elemente eines Medienprodukts (z.B. Generierung von Bild-, Audio-, Videoelementen, Entwurf von Layouts) oder dessen Gesamtgestaltung</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Als individuelle Unterstützung, zum Beispiel in Bezug auf die sprachliche Vereinfachung von Texten, Übersetzung usw.</a:t>
            </a:r>
          </a:p>
          <a:p>
            <a:pPr marL="342900" indent="-342900">
              <a:buFont typeface="Arial" panose="020B0604020202020204" pitchFamily="34" charset="0"/>
              <a:buChar char="•"/>
            </a:pPr>
            <a:r>
              <a:rPr lang="de-DE" sz="2300" dirty="0">
                <a:effectLst/>
                <a:latin typeface="Calibri" panose="020F0502020204030204" pitchFamily="34" charset="0"/>
                <a:cs typeface="Calibri" panose="020F0502020204030204" pitchFamily="34" charset="0"/>
              </a:rPr>
              <a:t>Um formatives Zwischenfeedback zu Aspekten wie Struktur, Sprache oder Argumentation einzuholen</a:t>
            </a:r>
          </a:p>
        </p:txBody>
      </p:sp>
      <p:sp>
        <p:nvSpPr>
          <p:cNvPr id="4" name="Textplatzhalter 3">
            <a:extLst>
              <a:ext uri="{FF2B5EF4-FFF2-40B4-BE49-F238E27FC236}">
                <a16:creationId xmlns:a16="http://schemas.microsoft.com/office/drawing/2014/main" id="{A2C92D3E-9E2A-FBFA-AF7B-D1D6B70A482B}"/>
              </a:ext>
            </a:extLst>
          </p:cNvPr>
          <p:cNvSpPr>
            <a:spLocks noGrp="1"/>
          </p:cNvSpPr>
          <p:nvPr>
            <p:ph type="body" idx="16"/>
          </p:nvPr>
        </p:nvSpPr>
        <p:spPr/>
        <p:txBody>
          <a:bodyPr/>
          <a:lstStyle/>
          <a:p>
            <a:r>
              <a:rPr lang="de-DE" sz="2000" dirty="0">
                <a:solidFill>
                  <a:srgbClr val="000000"/>
                </a:solidFill>
                <a:latin typeface="Arial"/>
                <a:ea typeface="Times New Roman"/>
              </a:rPr>
              <a:t>Gelingensbedingungen für diese Arbeitsweise</a:t>
            </a:r>
            <a:r>
              <a:rPr lang="de-DE" sz="1800" dirty="0"/>
              <a:t> </a:t>
            </a:r>
            <a:endParaRPr lang="de-DE" dirty="0"/>
          </a:p>
        </p:txBody>
      </p:sp>
      <p:sp>
        <p:nvSpPr>
          <p:cNvPr id="5" name="Foliennummernplatzhalter 4">
            <a:extLst>
              <a:ext uri="{FF2B5EF4-FFF2-40B4-BE49-F238E27FC236}">
                <a16:creationId xmlns:a16="http://schemas.microsoft.com/office/drawing/2014/main" id="{980B556B-9B41-A081-AB97-034D7DE6FAE1}"/>
              </a:ext>
            </a:extLst>
          </p:cNvPr>
          <p:cNvSpPr>
            <a:spLocks noGrp="1"/>
          </p:cNvSpPr>
          <p:nvPr>
            <p:ph type="sldNum" sz="quarter" idx="19"/>
          </p:nvPr>
        </p:nvSpPr>
        <p:spPr/>
        <p:txBody>
          <a:bodyPr/>
          <a:lstStyle/>
          <a:p>
            <a:fld id="{1D937574-5286-7C49-842E-2D6CFC549A1F}" type="slidenum">
              <a:rPr lang="de-DE" smtClean="0"/>
              <a:pPr/>
              <a:t>16</a:t>
            </a:fld>
            <a:endParaRPr lang="de-DE" dirty="0"/>
          </a:p>
        </p:txBody>
      </p:sp>
    </p:spTree>
    <p:extLst>
      <p:ext uri="{BB962C8B-B14F-4D97-AF65-F5344CB8AC3E}">
        <p14:creationId xmlns:p14="http://schemas.microsoft.com/office/powerpoint/2010/main" val="2890475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272E9-77F0-0A28-5CED-5A05C06C21C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A63676C4-97C0-C70E-A53D-76F5EF289EDC}"/>
              </a:ext>
            </a:extLst>
          </p:cNvPr>
          <p:cNvSpPr>
            <a:spLocks noGrp="1"/>
          </p:cNvSpPr>
          <p:nvPr>
            <p:ph type="body" idx="1"/>
          </p:nvPr>
        </p:nvSpPr>
        <p:spPr/>
        <p:txBody>
          <a:bodyPr/>
          <a:lstStyle/>
          <a:p>
            <a:r>
              <a:rPr lang="de-DE" sz="3600" dirty="0"/>
              <a:t>Wann funktioniert es und wann nicht?</a:t>
            </a:r>
            <a:endParaRPr lang="de-DE" dirty="0"/>
          </a:p>
        </p:txBody>
      </p:sp>
      <p:sp>
        <p:nvSpPr>
          <p:cNvPr id="3" name="Textplatzhalter 2">
            <a:extLst>
              <a:ext uri="{FF2B5EF4-FFF2-40B4-BE49-F238E27FC236}">
                <a16:creationId xmlns:a16="http://schemas.microsoft.com/office/drawing/2014/main" id="{739D86A2-FC0D-EE49-26DF-EF7920F2BF34}"/>
              </a:ext>
            </a:extLst>
          </p:cNvPr>
          <p:cNvSpPr>
            <a:spLocks noGrp="1"/>
          </p:cNvSpPr>
          <p:nvPr>
            <p:ph type="body" idx="13"/>
          </p:nvPr>
        </p:nvSpPr>
        <p:spPr>
          <a:xfrm>
            <a:off x="1047914" y="2721752"/>
            <a:ext cx="5048085" cy="3602848"/>
          </a:xfrm>
        </p:spPr>
        <p:txBody>
          <a:bodyPr>
            <a:normAutofit/>
          </a:bodyPr>
          <a:lstStyle/>
          <a:p>
            <a:pPr marL="0" indent="0">
              <a:buNone/>
              <a:defRPr/>
            </a:pPr>
            <a:r>
              <a:rPr lang="de-DE" sz="2000" b="1" dirty="0">
                <a:solidFill>
                  <a:srgbClr val="1C1D2F"/>
                </a:solidFill>
                <a:latin typeface="Calibri" panose="020F0502020204030204" pitchFamily="34" charset="0"/>
                <a:cs typeface="Calibri" panose="020F0502020204030204" pitchFamily="34" charset="0"/>
              </a:rPr>
              <a:t>Aufgabenstellungen im Spannungsfeld der KI</a:t>
            </a:r>
            <a:endParaRPr lang="de-DE" sz="2000" dirty="0">
              <a:solidFill>
                <a:srgbClr val="1C1D2F"/>
              </a:solidFill>
              <a:latin typeface="Calibri" panose="020F0502020204030204" pitchFamily="34" charset="0"/>
              <a:cs typeface="Calibri" panose="020F0502020204030204" pitchFamily="34" charset="0"/>
            </a:endParaRPr>
          </a:p>
          <a:p>
            <a:pPr marL="0" indent="0">
              <a:buNone/>
              <a:defRPr/>
            </a:pPr>
            <a:endParaRPr lang="de-DE" sz="2400" dirty="0">
              <a:solidFill>
                <a:srgbClr val="1C1D2F"/>
              </a:solidFill>
              <a:latin typeface="Calibri" panose="020F0502020204030204" pitchFamily="34" charset="0"/>
              <a:cs typeface="Calibri" panose="020F0502020204030204" pitchFamily="34" charset="0"/>
            </a:endParaRPr>
          </a:p>
          <a:p>
            <a:pPr marL="0" indent="0">
              <a:lnSpc>
                <a:spcPct val="150000"/>
              </a:lnSpc>
              <a:buNone/>
              <a:defRPr/>
            </a:pPr>
            <a:r>
              <a:rPr lang="de-DE" sz="1700" i="1" dirty="0">
                <a:solidFill>
                  <a:srgbClr val="000000"/>
                </a:solidFill>
                <a:latin typeface="Calibri" panose="020F0502020204030204" pitchFamily="34" charset="0"/>
                <a:cs typeface="Calibri" panose="020F0502020204030204" pitchFamily="34" charset="0"/>
              </a:rPr>
              <a:t>In welcher Form soll die aktive Auseinandersetzung mit der KI (z. B. Prompt-Engineering, kritische Prüfung der KI-Ergebnisse, iterative Verbesserung) und die Reflexion darüber expliziter Bestandteil der Aufgabenstellung und der Bewertung sein?</a:t>
            </a:r>
            <a:endParaRPr lang="de-DE" sz="1700" dirty="0">
              <a:latin typeface="Calibri" panose="020F0502020204030204" pitchFamily="34" charset="0"/>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5B82603D-70B7-8FAC-3679-D7C0752FC61A}"/>
              </a:ext>
            </a:extLst>
          </p:cNvPr>
          <p:cNvSpPr>
            <a:spLocks noGrp="1"/>
          </p:cNvSpPr>
          <p:nvPr>
            <p:ph type="body" idx="16"/>
          </p:nvPr>
        </p:nvSpPr>
        <p:spPr/>
        <p:txBody>
          <a:bodyPr/>
          <a:lstStyle/>
          <a:p>
            <a:r>
              <a:rPr lang="de-DE" sz="2000" dirty="0">
                <a:solidFill>
                  <a:srgbClr val="000000"/>
                </a:solidFill>
                <a:latin typeface="Arial"/>
                <a:ea typeface="Times New Roman"/>
              </a:rPr>
              <a:t>Gelingensbedingungen für diese Arbeitsweise</a:t>
            </a:r>
            <a:r>
              <a:rPr lang="de-DE" sz="1800" dirty="0"/>
              <a:t> </a:t>
            </a:r>
            <a:endParaRPr lang="de-DE" dirty="0"/>
          </a:p>
        </p:txBody>
      </p:sp>
      <p:sp>
        <p:nvSpPr>
          <p:cNvPr id="5" name="Foliennummernplatzhalter 4">
            <a:extLst>
              <a:ext uri="{FF2B5EF4-FFF2-40B4-BE49-F238E27FC236}">
                <a16:creationId xmlns:a16="http://schemas.microsoft.com/office/drawing/2014/main" id="{33515439-FC00-AA47-72EE-5E32F42314D7}"/>
              </a:ext>
            </a:extLst>
          </p:cNvPr>
          <p:cNvSpPr>
            <a:spLocks noGrp="1"/>
          </p:cNvSpPr>
          <p:nvPr>
            <p:ph type="sldNum" sz="quarter" idx="19"/>
          </p:nvPr>
        </p:nvSpPr>
        <p:spPr/>
        <p:txBody>
          <a:bodyPr/>
          <a:lstStyle/>
          <a:p>
            <a:fld id="{1D937574-5286-7C49-842E-2D6CFC549A1F}" type="slidenum">
              <a:rPr lang="de-DE" smtClean="0"/>
              <a:pPr/>
              <a:t>17</a:t>
            </a:fld>
            <a:endParaRPr lang="de-DE" dirty="0"/>
          </a:p>
        </p:txBody>
      </p:sp>
      <p:pic>
        <p:nvPicPr>
          <p:cNvPr id="6" name="Grafik 5" descr="Ein Bild, das Text, Screenshot, Website, Onlinewerbung enthält.&#10;&#10;KI-generierte Inhalte können fehlerhaft sein.">
            <a:extLst>
              <a:ext uri="{FF2B5EF4-FFF2-40B4-BE49-F238E27FC236}">
                <a16:creationId xmlns:a16="http://schemas.microsoft.com/office/drawing/2014/main" id="{55D4FE59-1170-03F7-3DF0-D56B318F860A}"/>
              </a:ext>
            </a:extLst>
          </p:cNvPr>
          <p:cNvPicPr>
            <a:picLocks noChangeAspect="1"/>
          </p:cNvPicPr>
          <p:nvPr/>
        </p:nvPicPr>
        <p:blipFill>
          <a:blip r:embed="rId3"/>
          <a:stretch/>
        </p:blipFill>
        <p:spPr bwMode="auto">
          <a:xfrm>
            <a:off x="6096000" y="3022367"/>
            <a:ext cx="5160953" cy="3033072"/>
          </a:xfrm>
          <a:prstGeom prst="rect">
            <a:avLst/>
          </a:prstGeom>
        </p:spPr>
      </p:pic>
    </p:spTree>
    <p:extLst>
      <p:ext uri="{BB962C8B-B14F-4D97-AF65-F5344CB8AC3E}">
        <p14:creationId xmlns:p14="http://schemas.microsoft.com/office/powerpoint/2010/main" val="965821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5B0ED898-A426-07D9-1312-4DB0E8622536}"/>
              </a:ext>
            </a:extLst>
          </p:cNvPr>
          <p:cNvSpPr>
            <a:spLocks noGrp="1"/>
          </p:cNvSpPr>
          <p:nvPr>
            <p:ph type="body" idx="1"/>
          </p:nvPr>
        </p:nvSpPr>
        <p:spPr>
          <a:xfrm>
            <a:off x="1053829" y="1581355"/>
            <a:ext cx="10392500" cy="571701"/>
          </a:xfrm>
        </p:spPr>
        <p:txBody>
          <a:bodyPr/>
          <a:lstStyle/>
          <a:p>
            <a:r>
              <a:rPr lang="de-DE" dirty="0"/>
              <a:t>Systematischer Erwerb von Medienkompetenzen </a:t>
            </a:r>
          </a:p>
        </p:txBody>
      </p:sp>
      <p:sp>
        <p:nvSpPr>
          <p:cNvPr id="3" name="Textplatzhalter 2">
            <a:extLst>
              <a:ext uri="{FF2B5EF4-FFF2-40B4-BE49-F238E27FC236}">
                <a16:creationId xmlns:a16="http://schemas.microsoft.com/office/drawing/2014/main" id="{3BA17F96-A064-6F43-30F7-9783DF7B3DEB}"/>
              </a:ext>
            </a:extLst>
          </p:cNvPr>
          <p:cNvSpPr>
            <a:spLocks noGrp="1"/>
          </p:cNvSpPr>
          <p:nvPr>
            <p:ph type="body" idx="13"/>
          </p:nvPr>
        </p:nvSpPr>
        <p:spPr/>
        <p:txBody>
          <a:bodyPr/>
          <a:lstStyle/>
          <a:p>
            <a:r>
              <a:rPr lang="de-DE" sz="2000" dirty="0"/>
              <a:t>Der Einsatz digitaler Medien unterstützt...</a:t>
            </a:r>
          </a:p>
          <a:p>
            <a:endParaRPr lang="de-DE" dirty="0"/>
          </a:p>
          <a:p>
            <a:endParaRPr lang="de-DE" dirty="0"/>
          </a:p>
          <a:p>
            <a:endParaRPr lang="de-DE" dirty="0"/>
          </a:p>
        </p:txBody>
      </p:sp>
      <p:sp>
        <p:nvSpPr>
          <p:cNvPr id="4" name="Textplatzhalter 3">
            <a:extLst>
              <a:ext uri="{FF2B5EF4-FFF2-40B4-BE49-F238E27FC236}">
                <a16:creationId xmlns:a16="http://schemas.microsoft.com/office/drawing/2014/main" id="{F1931D70-9CC2-ED0B-15AB-8B92D5CB3AE8}"/>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6E9BC379-F8DA-8135-E44C-C1650243E596}"/>
              </a:ext>
            </a:extLst>
          </p:cNvPr>
          <p:cNvSpPr>
            <a:spLocks noGrp="1"/>
          </p:cNvSpPr>
          <p:nvPr>
            <p:ph type="sldNum" sz="quarter" idx="17"/>
          </p:nvPr>
        </p:nvSpPr>
        <p:spPr/>
        <p:txBody>
          <a:bodyPr/>
          <a:lstStyle/>
          <a:p>
            <a:fld id="{1D937574-5286-7C49-842E-2D6CFC549A1F}" type="slidenum">
              <a:rPr lang="de-DE" smtClean="0"/>
              <a:pPr/>
              <a:t>18</a:t>
            </a:fld>
            <a:endParaRPr lang="de-DE" dirty="0"/>
          </a:p>
        </p:txBody>
      </p:sp>
      <p:graphicFrame>
        <p:nvGraphicFramePr>
          <p:cNvPr id="6" name="Diagramm 5">
            <a:extLst>
              <a:ext uri="{FF2B5EF4-FFF2-40B4-BE49-F238E27FC236}">
                <a16:creationId xmlns:a16="http://schemas.microsoft.com/office/drawing/2014/main" id="{9F15976E-5BF2-776D-269A-49338172758D}"/>
              </a:ext>
            </a:extLst>
          </p:cNvPr>
          <p:cNvGraphicFramePr>
            <a:graphicFrameLocks/>
          </p:cNvGraphicFramePr>
          <p:nvPr>
            <p:extLst>
              <p:ext uri="{D42A27DB-BD31-4B8C-83A1-F6EECF244321}">
                <p14:modId xmlns:p14="http://schemas.microsoft.com/office/powerpoint/2010/main" val="3691728259"/>
              </p:ext>
            </p:extLst>
          </p:nvPr>
        </p:nvGraphicFramePr>
        <p:xfrm>
          <a:off x="1047915" y="3306258"/>
          <a:ext cx="8599358" cy="2721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0537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983F0AB-B788-FA26-2F1D-91F47B886BDA}"/>
              </a:ext>
            </a:extLst>
          </p:cNvPr>
          <p:cNvSpPr>
            <a:spLocks noGrp="1"/>
          </p:cNvSpPr>
          <p:nvPr>
            <p:ph type="body" idx="1"/>
          </p:nvPr>
        </p:nvSpPr>
        <p:spPr/>
        <p:txBody>
          <a:bodyPr/>
          <a:lstStyle/>
          <a:p>
            <a:r>
              <a:rPr lang="de-DE" dirty="0"/>
              <a:t>Systematischer Erwerb von Medienkompetenzen </a:t>
            </a:r>
          </a:p>
        </p:txBody>
      </p:sp>
      <p:sp>
        <p:nvSpPr>
          <p:cNvPr id="3" name="Textplatzhalter 2">
            <a:extLst>
              <a:ext uri="{FF2B5EF4-FFF2-40B4-BE49-F238E27FC236}">
                <a16:creationId xmlns:a16="http://schemas.microsoft.com/office/drawing/2014/main" id="{61C85D2F-3A1D-DF21-83D4-05E9DDC32000}"/>
              </a:ext>
            </a:extLst>
          </p:cNvPr>
          <p:cNvSpPr>
            <a:spLocks noGrp="1"/>
          </p:cNvSpPr>
          <p:nvPr>
            <p:ph type="body" idx="13"/>
          </p:nvPr>
        </p:nvSpPr>
        <p:spPr/>
        <p:txBody>
          <a:bodyPr>
            <a:normAutofit fontScale="92500" lnSpcReduction="20000"/>
          </a:bodyPr>
          <a:lstStyle/>
          <a:p>
            <a:pPr marL="0" indent="0">
              <a:buNone/>
              <a:defRPr/>
            </a:pPr>
            <a:r>
              <a:rPr lang="de-DE" sz="1800" b="1" dirty="0">
                <a:latin typeface="Calibri"/>
                <a:ea typeface="Times New Roman"/>
              </a:rPr>
              <a:t>Der Einsatz digitaler Medien unterstützt </a:t>
            </a:r>
            <a:r>
              <a:rPr lang="de-DE" sz="1800" dirty="0">
                <a:latin typeface="Calibri"/>
                <a:ea typeface="Times New Roman"/>
              </a:rPr>
              <a:t>die Vermittlung von </a:t>
            </a:r>
            <a:r>
              <a:rPr lang="de-DE" sz="1800" b="1" dirty="0">
                <a:solidFill>
                  <a:srgbClr val="6CA448"/>
                </a:solidFill>
                <a:latin typeface="Calibri"/>
                <a:ea typeface="Times New Roman"/>
              </a:rPr>
              <a:t>Strategien zur Arbeits- und Lernorganisation und zur nachhaltigen Wissensaneignung </a:t>
            </a:r>
            <a:r>
              <a:rPr lang="de-DE" sz="1800" dirty="0">
                <a:latin typeface="Calibri"/>
                <a:ea typeface="Times New Roman"/>
              </a:rPr>
              <a:t>durch</a:t>
            </a:r>
            <a:endParaRPr lang="de-DE" dirty="0"/>
          </a:p>
          <a:p>
            <a:pPr marL="285750" indent="-285750">
              <a:buFont typeface="Arial" panose="020B0604020202020204" pitchFamily="34" charset="0"/>
              <a:buChar char="•"/>
              <a:defRPr/>
            </a:pPr>
            <a:r>
              <a:rPr lang="de-DE" sz="1800" dirty="0">
                <a:latin typeface="Calibri"/>
              </a:rPr>
              <a:t>die Einrichtung einer lernförderlichen Struktur auf dem Endgerät (z. B. im digitalen Heft oder der Dateiablage,</a:t>
            </a:r>
          </a:p>
          <a:p>
            <a:pPr marL="285750" indent="-285750">
              <a:buFont typeface="Arial" panose="020B0604020202020204" pitchFamily="34" charset="0"/>
              <a:buChar char="•"/>
              <a:defRPr/>
            </a:pPr>
            <a:r>
              <a:rPr lang="de-DE" sz="1800" dirty="0">
                <a:latin typeface="Calibri"/>
              </a:rPr>
              <a:t>die Reflexion eines effektiven Nutzungsverhaltens (z. B. in Hinblick auf Zeitmanagement, Ablenkungspotenzial),</a:t>
            </a:r>
          </a:p>
          <a:p>
            <a:pPr marL="285750" indent="-285750">
              <a:buFont typeface="Arial" panose="020B0604020202020204" pitchFamily="34" charset="0"/>
              <a:buChar char="•"/>
              <a:defRPr/>
            </a:pPr>
            <a:r>
              <a:rPr lang="de-DE" sz="1800" dirty="0">
                <a:latin typeface="Calibri"/>
              </a:rPr>
              <a:t>die Verwendung digitaler Werkzeuge der Selbstorganisation (z. B. Kalender, Erinnerungsfunktion, To-Do-Listen),</a:t>
            </a:r>
          </a:p>
          <a:p>
            <a:pPr marL="285750" indent="-285750">
              <a:buFont typeface="Arial" panose="020B0604020202020204" pitchFamily="34" charset="0"/>
              <a:buChar char="•"/>
              <a:defRPr/>
            </a:pPr>
            <a:r>
              <a:rPr lang="de-DE" sz="1800" dirty="0">
                <a:latin typeface="Calibri"/>
              </a:rPr>
              <a:t>die orts- und zeitunabhängige Erledigung von Arbeitsaufträgen, gesteuert z. B. über Lernplattformen oder digitale Pinnwände.</a:t>
            </a:r>
          </a:p>
          <a:p>
            <a:endParaRPr lang="de-DE" dirty="0"/>
          </a:p>
        </p:txBody>
      </p:sp>
      <p:sp>
        <p:nvSpPr>
          <p:cNvPr id="4" name="Textplatzhalter 3">
            <a:extLst>
              <a:ext uri="{FF2B5EF4-FFF2-40B4-BE49-F238E27FC236}">
                <a16:creationId xmlns:a16="http://schemas.microsoft.com/office/drawing/2014/main" id="{5475A93C-9EAA-6CC8-2453-0E88B9237F0B}"/>
              </a:ext>
            </a:extLst>
          </p:cNvPr>
          <p:cNvSpPr>
            <a:spLocks noGrp="1"/>
          </p:cNvSpPr>
          <p:nvPr>
            <p:ph type="body" idx="16"/>
          </p:nvPr>
        </p:nvSpPr>
        <p:spPr/>
        <p:txBody>
          <a:bodyPr/>
          <a:lstStyle/>
          <a:p>
            <a:r>
              <a:rPr lang="de-DE" sz="2000" dirty="0">
                <a:latin typeface="Aptos (Textkörper)"/>
                <a:ea typeface="Aptos"/>
              </a:rPr>
              <a:t>Kompetenzorientierte Aufgabenformate &amp; intelligentes Üben</a:t>
            </a:r>
            <a:r>
              <a:rPr lang="de-DE" sz="1400" dirty="0">
                <a:latin typeface="Aptos (Textkörper)"/>
              </a:rPr>
              <a:t> </a:t>
            </a:r>
            <a:endParaRPr lang="de-DE" dirty="0">
              <a:latin typeface="Aptos (Textkörper)"/>
            </a:endParaRPr>
          </a:p>
        </p:txBody>
      </p:sp>
      <p:sp>
        <p:nvSpPr>
          <p:cNvPr id="5" name="Foliennummernplatzhalter 4">
            <a:extLst>
              <a:ext uri="{FF2B5EF4-FFF2-40B4-BE49-F238E27FC236}">
                <a16:creationId xmlns:a16="http://schemas.microsoft.com/office/drawing/2014/main" id="{521F596C-3D95-E041-A233-C3F49FE7F025}"/>
              </a:ext>
            </a:extLst>
          </p:cNvPr>
          <p:cNvSpPr>
            <a:spLocks noGrp="1"/>
          </p:cNvSpPr>
          <p:nvPr>
            <p:ph type="sldNum" sz="quarter" idx="19"/>
          </p:nvPr>
        </p:nvSpPr>
        <p:spPr/>
        <p:txBody>
          <a:bodyPr/>
          <a:lstStyle/>
          <a:p>
            <a:fld id="{1D937574-5286-7C49-842E-2D6CFC549A1F}" type="slidenum">
              <a:rPr lang="de-DE" smtClean="0"/>
              <a:pPr/>
              <a:t>19</a:t>
            </a:fld>
            <a:endParaRPr lang="de-DE" dirty="0"/>
          </a:p>
        </p:txBody>
      </p:sp>
      <p:pic>
        <p:nvPicPr>
          <p:cNvPr id="7" name="Grafik 6">
            <a:extLst>
              <a:ext uri="{FF2B5EF4-FFF2-40B4-BE49-F238E27FC236}">
                <a16:creationId xmlns:a16="http://schemas.microsoft.com/office/drawing/2014/main" id="{9561C0E7-0BFB-1FF0-3508-7291A8D3C6C0}"/>
              </a:ext>
            </a:extLst>
          </p:cNvPr>
          <p:cNvPicPr>
            <a:picLocks noChangeAspect="1"/>
          </p:cNvPicPr>
          <p:nvPr/>
        </p:nvPicPr>
        <p:blipFill>
          <a:blip r:embed="rId2"/>
          <a:stretch>
            <a:fillRect/>
          </a:stretch>
        </p:blipFill>
        <p:spPr bwMode="auto">
          <a:xfrm>
            <a:off x="6095999" y="2683070"/>
            <a:ext cx="4886523" cy="3602848"/>
          </a:xfrm>
          <a:prstGeom prst="rect">
            <a:avLst/>
          </a:prstGeom>
        </p:spPr>
      </p:pic>
    </p:spTree>
    <p:extLst>
      <p:ext uri="{BB962C8B-B14F-4D97-AF65-F5344CB8AC3E}">
        <p14:creationId xmlns:p14="http://schemas.microsoft.com/office/powerpoint/2010/main" val="325945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272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A5787-D91A-625B-9707-183DAF7603EE}"/>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FB5D0978-16CF-3767-EE44-AC9D81DAC8B7}"/>
              </a:ext>
            </a:extLst>
          </p:cNvPr>
          <p:cNvSpPr>
            <a:spLocks noGrp="1"/>
          </p:cNvSpPr>
          <p:nvPr>
            <p:ph type="body" idx="1"/>
          </p:nvPr>
        </p:nvSpPr>
        <p:spPr/>
        <p:txBody>
          <a:bodyPr/>
          <a:lstStyle/>
          <a:p>
            <a:r>
              <a:rPr lang="de-DE" dirty="0"/>
              <a:t>Systematischer Erwerb von Medienkompetenzen </a:t>
            </a:r>
          </a:p>
        </p:txBody>
      </p:sp>
      <p:sp>
        <p:nvSpPr>
          <p:cNvPr id="3" name="Textplatzhalter 2">
            <a:extLst>
              <a:ext uri="{FF2B5EF4-FFF2-40B4-BE49-F238E27FC236}">
                <a16:creationId xmlns:a16="http://schemas.microsoft.com/office/drawing/2014/main" id="{4D20F48D-EE27-96FC-EDDE-8E13364CFA9E}"/>
              </a:ext>
            </a:extLst>
          </p:cNvPr>
          <p:cNvSpPr>
            <a:spLocks noGrp="1"/>
          </p:cNvSpPr>
          <p:nvPr>
            <p:ph type="body" idx="13"/>
          </p:nvPr>
        </p:nvSpPr>
        <p:spPr>
          <a:xfrm>
            <a:off x="1047915" y="2721751"/>
            <a:ext cx="4809188" cy="3835633"/>
          </a:xfrm>
        </p:spPr>
        <p:txBody>
          <a:bodyPr>
            <a:normAutofit fontScale="92500" lnSpcReduction="20000"/>
          </a:bodyPr>
          <a:lstStyle/>
          <a:p>
            <a:pPr marL="0" indent="0">
              <a:buNone/>
              <a:defRPr/>
            </a:pPr>
            <a:r>
              <a:rPr lang="de-DE" sz="2200" b="1" dirty="0">
                <a:solidFill>
                  <a:srgbClr val="000000"/>
                </a:solidFill>
                <a:latin typeface="Calibri" panose="020F0502020204030204" pitchFamily="34" charset="0"/>
                <a:ea typeface="Times New Roman"/>
                <a:cs typeface="Calibri" panose="020F0502020204030204" pitchFamily="34" charset="0"/>
              </a:rPr>
              <a:t>Der Einsatz digitaler Medien unterstützt </a:t>
            </a:r>
            <a:r>
              <a:rPr lang="de-DE" sz="2200" dirty="0">
                <a:solidFill>
                  <a:srgbClr val="000000"/>
                </a:solidFill>
                <a:latin typeface="Calibri" panose="020F0502020204030204" pitchFamily="34" charset="0"/>
                <a:ea typeface="Times New Roman"/>
                <a:cs typeface="Calibri" panose="020F0502020204030204" pitchFamily="34" charset="0"/>
              </a:rPr>
              <a:t>den integrativen Aufbau von </a:t>
            </a:r>
            <a:r>
              <a:rPr lang="de-DE" sz="2200" b="1" dirty="0">
                <a:solidFill>
                  <a:srgbClr val="6CA448"/>
                </a:solidFill>
                <a:latin typeface="Calibri" panose="020F0502020204030204" pitchFamily="34" charset="0"/>
                <a:ea typeface="Times New Roman"/>
                <a:cs typeface="Calibri" panose="020F0502020204030204" pitchFamily="34" charset="0"/>
              </a:rPr>
              <a:t>Fach- und Medienkompetenzen. </a:t>
            </a:r>
            <a:endParaRPr lang="de-DE" sz="2200" dirty="0">
              <a:solidFill>
                <a:srgbClr val="6CA448"/>
              </a:solidFill>
              <a:latin typeface="Calibri" panose="020F0502020204030204" pitchFamily="34" charset="0"/>
              <a:ea typeface="Times New Roman"/>
              <a:cs typeface="Calibri" panose="020F0502020204030204" pitchFamily="34" charset="0"/>
            </a:endParaRPr>
          </a:p>
          <a:p>
            <a:pPr marL="0" indent="0">
              <a:buNone/>
              <a:defRPr/>
            </a:pPr>
            <a:r>
              <a:rPr lang="de-DE" sz="1800" dirty="0">
                <a:latin typeface="Calibri" panose="020F0502020204030204" pitchFamily="34" charset="0"/>
                <a:cs typeface="Calibri" panose="020F0502020204030204" pitchFamily="34" charset="0"/>
              </a:rPr>
              <a:t>Kompetenzrahmen zur Medienbildung an bayerischen Schulen</a:t>
            </a:r>
            <a:endParaRPr lang="de-DE" dirty="0">
              <a:latin typeface="Calibri" panose="020F0502020204030204" pitchFamily="34" charset="0"/>
              <a:cs typeface="Calibri" panose="020F0502020204030204" pitchFamily="34" charset="0"/>
            </a:endParaRPr>
          </a:p>
          <a:p>
            <a:pPr>
              <a:defRPr/>
            </a:pPr>
            <a:r>
              <a:rPr lang="de-DE" sz="1700" b="1" dirty="0">
                <a:solidFill>
                  <a:schemeClr val="accent5"/>
                </a:solidFill>
                <a:latin typeface="Calibri" panose="020F0502020204030204" pitchFamily="34" charset="0"/>
                <a:cs typeface="Calibri" panose="020F0502020204030204" pitchFamily="34" charset="0"/>
              </a:rPr>
              <a:t>Verstehen und Bedienen: </a:t>
            </a:r>
          </a:p>
          <a:p>
            <a:pPr marL="742950" lvl="1" indent="-285750">
              <a:buFont typeface="Arial" panose="020B0604020202020204" pitchFamily="34" charset="0"/>
              <a:buChar char="•"/>
              <a:defRPr/>
            </a:pPr>
            <a:r>
              <a:rPr lang="de-DE" sz="1700" b="0" dirty="0">
                <a:solidFill>
                  <a:srgbClr val="000000"/>
                </a:solidFill>
                <a:latin typeface="Calibri" panose="020F0502020204030204" pitchFamily="34" charset="0"/>
                <a:cs typeface="Calibri" panose="020F0502020204030204" pitchFamily="34" charset="0"/>
              </a:rPr>
              <a:t>formelle und informelle Lernkontexte im unterrichtlichen Kontext (z. B. Recht am eigenen Bild beim Einsatz der Kamera zu unterrichtlichen Zwecken)</a:t>
            </a:r>
          </a:p>
          <a:p>
            <a:pPr marL="742950" lvl="1" indent="-285750">
              <a:buFont typeface="Arial" panose="020B0604020202020204" pitchFamily="34" charset="0"/>
              <a:buChar char="•"/>
              <a:defRPr/>
            </a:pPr>
            <a:r>
              <a:rPr lang="de-DE" sz="1700" b="0" dirty="0">
                <a:solidFill>
                  <a:srgbClr val="000000"/>
                </a:solidFill>
                <a:latin typeface="Calibri" panose="020F0502020204030204" pitchFamily="34" charset="0"/>
                <a:cs typeface="Calibri" panose="020F0502020204030204" pitchFamily="34" charset="0"/>
              </a:rPr>
              <a:t>aktive Nutzung von Künstlicher Intelligenz im Unterricht</a:t>
            </a:r>
          </a:p>
          <a:p>
            <a:pPr>
              <a:defRPr/>
            </a:pPr>
            <a:r>
              <a:rPr lang="de-DE" sz="1700" b="1" dirty="0">
                <a:solidFill>
                  <a:schemeClr val="accent5"/>
                </a:solidFill>
                <a:latin typeface="Calibri" panose="020F0502020204030204" pitchFamily="34" charset="0"/>
                <a:cs typeface="Calibri" panose="020F0502020204030204" pitchFamily="34" charset="0"/>
              </a:rPr>
              <a:t>Suchen und Verarbeiten: </a:t>
            </a:r>
          </a:p>
          <a:p>
            <a:pPr marL="742950" lvl="1" indent="-285750">
              <a:buFont typeface="Arial" panose="020B0604020202020204" pitchFamily="34" charset="0"/>
              <a:buChar char="•"/>
              <a:defRPr/>
            </a:pPr>
            <a:r>
              <a:rPr lang="de-DE" sz="1700" b="0" dirty="0">
                <a:solidFill>
                  <a:srgbClr val="000000"/>
                </a:solidFill>
                <a:latin typeface="Calibri" panose="020F0502020204030204" pitchFamily="34" charset="0"/>
                <a:cs typeface="Calibri" panose="020F0502020204030204" pitchFamily="34" charset="0"/>
              </a:rPr>
              <a:t>Vermittlung von Lesestrategien für multimediale digitale Texte</a:t>
            </a:r>
          </a:p>
          <a:p>
            <a:pPr marL="742950" lvl="1" indent="-285750">
              <a:buFont typeface="Arial" panose="020B0604020202020204" pitchFamily="34" charset="0"/>
              <a:buChar char="•"/>
              <a:defRPr/>
            </a:pPr>
            <a:r>
              <a:rPr lang="de-DE" sz="1700" b="0" dirty="0">
                <a:solidFill>
                  <a:srgbClr val="000000"/>
                </a:solidFill>
                <a:latin typeface="Calibri" panose="020F0502020204030204" pitchFamily="34" charset="0"/>
                <a:cs typeface="Calibri" panose="020F0502020204030204" pitchFamily="34" charset="0"/>
              </a:rPr>
              <a:t>angeleitete Internetrecherche</a:t>
            </a:r>
          </a:p>
        </p:txBody>
      </p:sp>
      <p:sp>
        <p:nvSpPr>
          <p:cNvPr id="4" name="Textplatzhalter 3">
            <a:extLst>
              <a:ext uri="{FF2B5EF4-FFF2-40B4-BE49-F238E27FC236}">
                <a16:creationId xmlns:a16="http://schemas.microsoft.com/office/drawing/2014/main" id="{569C56A3-60B1-DE96-C4FE-648FE84AA6B5}"/>
              </a:ext>
            </a:extLst>
          </p:cNvPr>
          <p:cNvSpPr>
            <a:spLocks noGrp="1"/>
          </p:cNvSpPr>
          <p:nvPr>
            <p:ph type="body" idx="16"/>
          </p:nvPr>
        </p:nvSpPr>
        <p:spPr/>
        <p:txBody>
          <a:bodyPr/>
          <a:lstStyle/>
          <a:p>
            <a:r>
              <a:rPr lang="de-DE" sz="2000" dirty="0">
                <a:latin typeface="Aptos (Textkörper)"/>
                <a:ea typeface="Aptos"/>
              </a:rPr>
              <a:t>Kompetenzorientierte Aufgabenformate &amp; intelligentes Üben</a:t>
            </a:r>
            <a:r>
              <a:rPr lang="de-DE" sz="1400" dirty="0">
                <a:latin typeface="Aptos (Textkörper)"/>
              </a:rPr>
              <a:t> </a:t>
            </a:r>
            <a:endParaRPr lang="de-DE" dirty="0">
              <a:latin typeface="Aptos (Textkörper)"/>
            </a:endParaRPr>
          </a:p>
        </p:txBody>
      </p:sp>
      <p:sp>
        <p:nvSpPr>
          <p:cNvPr id="5" name="Foliennummernplatzhalter 4">
            <a:extLst>
              <a:ext uri="{FF2B5EF4-FFF2-40B4-BE49-F238E27FC236}">
                <a16:creationId xmlns:a16="http://schemas.microsoft.com/office/drawing/2014/main" id="{F446A7FB-941F-886F-1225-3DB255193112}"/>
              </a:ext>
            </a:extLst>
          </p:cNvPr>
          <p:cNvSpPr>
            <a:spLocks noGrp="1"/>
          </p:cNvSpPr>
          <p:nvPr>
            <p:ph type="sldNum" sz="quarter" idx="19"/>
          </p:nvPr>
        </p:nvSpPr>
        <p:spPr/>
        <p:txBody>
          <a:bodyPr/>
          <a:lstStyle/>
          <a:p>
            <a:fld id="{1D937574-5286-7C49-842E-2D6CFC549A1F}" type="slidenum">
              <a:rPr lang="de-DE" smtClean="0"/>
              <a:pPr/>
              <a:t>20</a:t>
            </a:fld>
            <a:endParaRPr lang="de-DE" dirty="0"/>
          </a:p>
        </p:txBody>
      </p:sp>
      <p:sp>
        <p:nvSpPr>
          <p:cNvPr id="6" name="Inhaltsplatzhalter 1">
            <a:extLst>
              <a:ext uri="{FF2B5EF4-FFF2-40B4-BE49-F238E27FC236}">
                <a16:creationId xmlns:a16="http://schemas.microsoft.com/office/drawing/2014/main" id="{9A8A0932-185C-999B-3E05-15AC0D9024AB}"/>
              </a:ext>
            </a:extLst>
          </p:cNvPr>
          <p:cNvSpPr txBox="1">
            <a:spLocks/>
          </p:cNvSpPr>
          <p:nvPr/>
        </p:nvSpPr>
        <p:spPr bwMode="auto">
          <a:xfrm>
            <a:off x="6328456" y="2637596"/>
            <a:ext cx="4535487" cy="3687004"/>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2700" indent="0" algn="l" defTabSz="914400">
              <a:lnSpc>
                <a:spcPct val="90000"/>
              </a:lnSpc>
              <a:spcBef>
                <a:spcPts val="500"/>
              </a:spcBef>
              <a:buFont typeface="Arial"/>
              <a:buNone/>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de-DE" sz="1600" b="1" dirty="0">
                <a:solidFill>
                  <a:schemeClr val="accent5"/>
                </a:solidFill>
                <a:latin typeface="Calibri"/>
              </a:rPr>
              <a:t>Kommunizieren und Kooperieren:</a:t>
            </a:r>
          </a:p>
          <a:p>
            <a:pPr lvl="1">
              <a:defRPr/>
            </a:pPr>
            <a:r>
              <a:rPr lang="de-DE" sz="1600" dirty="0">
                <a:solidFill>
                  <a:srgbClr val="000000"/>
                </a:solidFill>
                <a:latin typeface="Calibri"/>
              </a:rPr>
              <a:t>ort- und zeitunabhängiger Austausch und unkomplizierte Zusammenarbeit</a:t>
            </a:r>
          </a:p>
          <a:p>
            <a:pPr lvl="1">
              <a:defRPr/>
            </a:pPr>
            <a:r>
              <a:rPr lang="de-DE" sz="1600" dirty="0">
                <a:solidFill>
                  <a:srgbClr val="000000"/>
                </a:solidFill>
                <a:latin typeface="Calibri"/>
              </a:rPr>
              <a:t>Umgang mit Kommunikationswerkzeugen</a:t>
            </a:r>
          </a:p>
          <a:p>
            <a:pPr marL="0" indent="0">
              <a:buNone/>
              <a:defRPr/>
            </a:pPr>
            <a:r>
              <a:rPr lang="de-DE" sz="1600" b="1" dirty="0">
                <a:solidFill>
                  <a:schemeClr val="accent5"/>
                </a:solidFill>
                <a:latin typeface="Calibri"/>
              </a:rPr>
              <a:t>Produzieren und Präsentieren:</a:t>
            </a:r>
          </a:p>
          <a:p>
            <a:pPr lvl="1">
              <a:defRPr/>
            </a:pPr>
            <a:r>
              <a:rPr lang="de-DE" sz="1600" dirty="0">
                <a:solidFill>
                  <a:srgbClr val="000000"/>
                </a:solidFill>
                <a:latin typeface="Calibri"/>
              </a:rPr>
              <a:t>Erstellung von digitalen Medienprodukten in verschiedenen Formaten mit komplexen Inhalten</a:t>
            </a:r>
          </a:p>
          <a:p>
            <a:pPr lvl="1">
              <a:defRPr/>
            </a:pPr>
            <a:r>
              <a:rPr lang="de-DE" sz="1600" dirty="0">
                <a:solidFill>
                  <a:srgbClr val="000000"/>
                </a:solidFill>
                <a:latin typeface="Calibri"/>
              </a:rPr>
              <a:t>Präsentation von Arbeitsergebnissen</a:t>
            </a:r>
          </a:p>
          <a:p>
            <a:pPr marL="0" indent="0">
              <a:buNone/>
              <a:defRPr/>
            </a:pPr>
            <a:r>
              <a:rPr lang="de-DE" sz="1600" b="1" dirty="0">
                <a:solidFill>
                  <a:schemeClr val="accent5"/>
                </a:solidFill>
                <a:latin typeface="Calibri"/>
              </a:rPr>
              <a:t>Reflektieren und Handeln:</a:t>
            </a:r>
          </a:p>
          <a:p>
            <a:pPr lvl="1">
              <a:defRPr/>
            </a:pPr>
            <a:r>
              <a:rPr lang="de-DE" sz="1600" dirty="0">
                <a:solidFill>
                  <a:srgbClr val="000000"/>
                </a:solidFill>
                <a:latin typeface="Calibri"/>
              </a:rPr>
              <a:t>kritische Reflexion durch die eigene Produktion von Medieninhalten</a:t>
            </a:r>
          </a:p>
          <a:p>
            <a:pPr lvl="1">
              <a:defRPr/>
            </a:pPr>
            <a:endParaRPr lang="de-DE" sz="1400" dirty="0">
              <a:solidFill>
                <a:srgbClr val="000000"/>
              </a:solidFill>
              <a:latin typeface="Calibri"/>
            </a:endParaRPr>
          </a:p>
          <a:p>
            <a:pPr lvl="1">
              <a:defRPr/>
            </a:pPr>
            <a:endParaRPr lang="de-DE" sz="1400" dirty="0">
              <a:solidFill>
                <a:srgbClr val="000000"/>
              </a:solidFill>
              <a:latin typeface="Calibri"/>
            </a:endParaRPr>
          </a:p>
          <a:p>
            <a:pPr>
              <a:defRPr/>
            </a:pPr>
            <a:endParaRPr lang="de-DE" sz="1800" dirty="0">
              <a:solidFill>
                <a:srgbClr val="000000"/>
              </a:solidFill>
              <a:latin typeface="Calibri"/>
            </a:endParaRPr>
          </a:p>
          <a:p>
            <a:pPr marL="0" indent="0">
              <a:buFont typeface="Arial"/>
              <a:buNone/>
              <a:defRPr/>
            </a:pPr>
            <a:endParaRPr lang="de-DE" dirty="0"/>
          </a:p>
        </p:txBody>
      </p:sp>
    </p:spTree>
    <p:extLst>
      <p:ext uri="{BB962C8B-B14F-4D97-AF65-F5344CB8AC3E}">
        <p14:creationId xmlns:p14="http://schemas.microsoft.com/office/powerpoint/2010/main" val="3172744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7DCBB7D-BFAF-0D7A-7C07-FB1DEF6DE72F}"/>
              </a:ext>
            </a:extLst>
          </p:cNvPr>
          <p:cNvSpPr>
            <a:spLocks noGrp="1"/>
          </p:cNvSpPr>
          <p:nvPr>
            <p:ph type="body" idx="1"/>
          </p:nvPr>
        </p:nvSpPr>
        <p:spPr/>
        <p:txBody>
          <a:bodyPr/>
          <a:lstStyle/>
          <a:p>
            <a:r>
              <a:rPr lang="de-DE" sz="3600" dirty="0"/>
              <a:t>Intelligentes Üben  </a:t>
            </a:r>
            <a:endParaRPr lang="de-DE" dirty="0"/>
          </a:p>
        </p:txBody>
      </p:sp>
      <p:sp>
        <p:nvSpPr>
          <p:cNvPr id="3" name="Textplatzhalter 2">
            <a:extLst>
              <a:ext uri="{FF2B5EF4-FFF2-40B4-BE49-F238E27FC236}">
                <a16:creationId xmlns:a16="http://schemas.microsoft.com/office/drawing/2014/main" id="{262728E2-B217-EE4D-C7CE-FDBE0216E750}"/>
              </a:ext>
            </a:extLst>
          </p:cNvPr>
          <p:cNvSpPr>
            <a:spLocks noGrp="1"/>
          </p:cNvSpPr>
          <p:nvPr>
            <p:ph type="body" idx="13"/>
          </p:nvPr>
        </p:nvSpPr>
        <p:spPr/>
        <p:txBody>
          <a:bodyPr/>
          <a:lstStyle/>
          <a:p>
            <a:r>
              <a:rPr lang="de-DE" sz="2000" b="1" dirty="0">
                <a:latin typeface="Calibri" panose="020F0502020204030204" pitchFamily="34" charset="0"/>
                <a:ea typeface="Times New Roman"/>
                <a:cs typeface="Calibri" panose="020F0502020204030204" pitchFamily="34" charset="0"/>
              </a:rPr>
              <a:t>Der Einsatz digitaler Medien unterstützt...</a:t>
            </a:r>
            <a:endParaRPr lang="de-DE" sz="2000" dirty="0">
              <a:latin typeface="Calibri" panose="020F0502020204030204" pitchFamily="34" charset="0"/>
              <a:ea typeface="Times New Roman"/>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A8F9E308-0E54-2F47-7BFB-4ABD5EC33B5E}"/>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BC80FDCB-7FFF-3DFA-7EE2-2474DA179B66}"/>
              </a:ext>
            </a:extLst>
          </p:cNvPr>
          <p:cNvSpPr>
            <a:spLocks noGrp="1"/>
          </p:cNvSpPr>
          <p:nvPr>
            <p:ph type="sldNum" sz="quarter" idx="17"/>
          </p:nvPr>
        </p:nvSpPr>
        <p:spPr/>
        <p:txBody>
          <a:bodyPr/>
          <a:lstStyle/>
          <a:p>
            <a:fld id="{1D937574-5286-7C49-842E-2D6CFC549A1F}" type="slidenum">
              <a:rPr lang="de-DE" smtClean="0"/>
              <a:pPr/>
              <a:t>21</a:t>
            </a:fld>
            <a:endParaRPr lang="de-DE" dirty="0"/>
          </a:p>
        </p:txBody>
      </p:sp>
      <p:graphicFrame>
        <p:nvGraphicFramePr>
          <p:cNvPr id="6" name="Diagramm 5">
            <a:extLst>
              <a:ext uri="{FF2B5EF4-FFF2-40B4-BE49-F238E27FC236}">
                <a16:creationId xmlns:a16="http://schemas.microsoft.com/office/drawing/2014/main" id="{3AD57B14-0B09-C053-1894-23E8C55470D7}"/>
              </a:ext>
            </a:extLst>
          </p:cNvPr>
          <p:cNvGraphicFramePr>
            <a:graphicFrameLocks/>
          </p:cNvGraphicFramePr>
          <p:nvPr>
            <p:extLst>
              <p:ext uri="{D42A27DB-BD31-4B8C-83A1-F6EECF244321}">
                <p14:modId xmlns:p14="http://schemas.microsoft.com/office/powerpoint/2010/main" val="35852938"/>
              </p:ext>
            </p:extLst>
          </p:nvPr>
        </p:nvGraphicFramePr>
        <p:xfrm>
          <a:off x="1047915" y="3234403"/>
          <a:ext cx="8599358" cy="3077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5991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01A3B8C-765D-834E-B484-B2BD5F6F5162}"/>
              </a:ext>
            </a:extLst>
          </p:cNvPr>
          <p:cNvSpPr>
            <a:spLocks noGrp="1"/>
          </p:cNvSpPr>
          <p:nvPr>
            <p:ph type="body" idx="1"/>
          </p:nvPr>
        </p:nvSpPr>
        <p:spPr/>
        <p:txBody>
          <a:bodyPr/>
          <a:lstStyle/>
          <a:p>
            <a:r>
              <a:rPr lang="de-DE" dirty="0"/>
              <a:t>Intelligentes Üben</a:t>
            </a:r>
          </a:p>
        </p:txBody>
      </p:sp>
      <p:sp>
        <p:nvSpPr>
          <p:cNvPr id="3" name="Textplatzhalter 2">
            <a:extLst>
              <a:ext uri="{FF2B5EF4-FFF2-40B4-BE49-F238E27FC236}">
                <a16:creationId xmlns:a16="http://schemas.microsoft.com/office/drawing/2014/main" id="{E68F63B6-7995-05D1-9881-8C7BCF74EE14}"/>
              </a:ext>
            </a:extLst>
          </p:cNvPr>
          <p:cNvSpPr>
            <a:spLocks noGrp="1"/>
          </p:cNvSpPr>
          <p:nvPr>
            <p:ph type="body" idx="13"/>
          </p:nvPr>
        </p:nvSpPr>
        <p:spPr/>
        <p:txBody>
          <a:bodyPr>
            <a:normAutofit fontScale="92500" lnSpcReduction="10000"/>
          </a:bodyPr>
          <a:lstStyle/>
          <a:p>
            <a:pPr marL="0" indent="0">
              <a:buNone/>
              <a:defRPr/>
            </a:pPr>
            <a:r>
              <a:rPr lang="de-DE" sz="1800" b="1" dirty="0">
                <a:solidFill>
                  <a:srgbClr val="000000"/>
                </a:solidFill>
                <a:latin typeface="Calibri"/>
                <a:ea typeface="Times New Roman"/>
              </a:rPr>
              <a:t>Der Einsatz digitaler Medien unterstützt </a:t>
            </a:r>
            <a:r>
              <a:rPr lang="de-DE" sz="1800" dirty="0">
                <a:solidFill>
                  <a:srgbClr val="000000"/>
                </a:solidFill>
                <a:latin typeface="Calibri"/>
                <a:ea typeface="Times New Roman"/>
              </a:rPr>
              <a:t>die </a:t>
            </a:r>
            <a:r>
              <a:rPr lang="de-DE" sz="1800" b="1" dirty="0">
                <a:solidFill>
                  <a:srgbClr val="6CA448"/>
                </a:solidFill>
                <a:latin typeface="Calibri"/>
                <a:ea typeface="Times New Roman"/>
              </a:rPr>
              <a:t>sofortige Überprüfung von Antworten und direktes Feedback </a:t>
            </a:r>
            <a:r>
              <a:rPr lang="de-DE" sz="1800" dirty="0">
                <a:latin typeface="Calibri"/>
                <a:ea typeface="Times New Roman"/>
              </a:rPr>
              <a:t>durch </a:t>
            </a:r>
            <a:r>
              <a:rPr lang="de-DE" sz="1800" dirty="0">
                <a:solidFill>
                  <a:srgbClr val="000000"/>
                </a:solidFill>
                <a:latin typeface="Calibri"/>
              </a:rPr>
              <a:t>Rückmeldesysteme in digitaler Lernsoftware, die ein zeitnahes Feedback liefert, das von einfacher richtig/falsch-Bewertung bis hin zu KI-gestützten Auswertungen reicht.</a:t>
            </a:r>
          </a:p>
          <a:p>
            <a:pPr marL="0" indent="0">
              <a:buNone/>
              <a:defRPr/>
            </a:pPr>
            <a:r>
              <a:rPr lang="de-DE" sz="1800" dirty="0">
                <a:solidFill>
                  <a:srgbClr val="000000"/>
                </a:solidFill>
                <a:latin typeface="Calibri"/>
              </a:rPr>
              <a:t>Das fördert den Lernprozess, da eine direkte Reflexion des Gelernten möglich ist und Fehler sofort erkannt und korrigiert werden können. </a:t>
            </a:r>
          </a:p>
          <a:p>
            <a:pPr marL="0" indent="0">
              <a:buNone/>
              <a:defRPr/>
            </a:pPr>
            <a:r>
              <a:rPr lang="de-DE" sz="1800" dirty="0">
                <a:solidFill>
                  <a:srgbClr val="000000"/>
                </a:solidFill>
                <a:latin typeface="Calibri"/>
              </a:rPr>
              <a:t>So können auf digitalen Plattformen gezielte Hinweise gegebenen werden, die die Lernenden schrittweise zur richtigen Lösung führen, gegebenenfalls angereichert durch Links auf Unterstützungsmaterialien (z. B. Erklärvideos). </a:t>
            </a:r>
          </a:p>
          <a:p>
            <a:endParaRPr lang="de-DE" dirty="0"/>
          </a:p>
        </p:txBody>
      </p:sp>
      <p:sp>
        <p:nvSpPr>
          <p:cNvPr id="4" name="Textplatzhalter 3">
            <a:extLst>
              <a:ext uri="{FF2B5EF4-FFF2-40B4-BE49-F238E27FC236}">
                <a16:creationId xmlns:a16="http://schemas.microsoft.com/office/drawing/2014/main" id="{EE6143E3-E7D4-3330-237D-7ED1A7580CB6}"/>
              </a:ext>
            </a:extLst>
          </p:cNvPr>
          <p:cNvSpPr>
            <a:spLocks noGrp="1"/>
          </p:cNvSpPr>
          <p:nvPr>
            <p:ph type="body" idx="16"/>
          </p:nvPr>
        </p:nvSpPr>
        <p:spPr/>
        <p:txBody>
          <a:bodyPr/>
          <a:lstStyle/>
          <a:p>
            <a:r>
              <a:rPr lang="de-DE" sz="2000" dirty="0">
                <a:latin typeface="Aptos (Textkörper)"/>
                <a:ea typeface="Aptos"/>
              </a:rPr>
              <a:t>Kompetenzorientierte Aufgabenformate &amp; intelligentes Üben</a:t>
            </a:r>
            <a:r>
              <a:rPr lang="de-DE" sz="1400" dirty="0">
                <a:latin typeface="Aptos (Textkörper)"/>
              </a:rPr>
              <a:t> </a:t>
            </a:r>
            <a:endParaRPr lang="de-DE" dirty="0">
              <a:latin typeface="Aptos (Textkörper)"/>
            </a:endParaRPr>
          </a:p>
        </p:txBody>
      </p:sp>
      <p:sp>
        <p:nvSpPr>
          <p:cNvPr id="5" name="Foliennummernplatzhalter 4">
            <a:extLst>
              <a:ext uri="{FF2B5EF4-FFF2-40B4-BE49-F238E27FC236}">
                <a16:creationId xmlns:a16="http://schemas.microsoft.com/office/drawing/2014/main" id="{BD9964A7-4A14-47A6-E459-E91DA411E1F9}"/>
              </a:ext>
            </a:extLst>
          </p:cNvPr>
          <p:cNvSpPr>
            <a:spLocks noGrp="1"/>
          </p:cNvSpPr>
          <p:nvPr>
            <p:ph type="sldNum" sz="quarter" idx="19"/>
          </p:nvPr>
        </p:nvSpPr>
        <p:spPr/>
        <p:txBody>
          <a:bodyPr/>
          <a:lstStyle/>
          <a:p>
            <a:fld id="{1D937574-5286-7C49-842E-2D6CFC549A1F}" type="slidenum">
              <a:rPr lang="de-DE" smtClean="0"/>
              <a:pPr/>
              <a:t>22</a:t>
            </a:fld>
            <a:endParaRPr lang="de-DE" dirty="0"/>
          </a:p>
        </p:txBody>
      </p:sp>
      <p:pic>
        <p:nvPicPr>
          <p:cNvPr id="7" name="Grafik 6">
            <a:extLst>
              <a:ext uri="{FF2B5EF4-FFF2-40B4-BE49-F238E27FC236}">
                <a16:creationId xmlns:a16="http://schemas.microsoft.com/office/drawing/2014/main" id="{DE5BE199-F5BD-1F59-7190-1B5A9C6F8562}"/>
              </a:ext>
            </a:extLst>
          </p:cNvPr>
          <p:cNvPicPr>
            <a:picLocks noChangeAspect="1"/>
          </p:cNvPicPr>
          <p:nvPr/>
        </p:nvPicPr>
        <p:blipFill>
          <a:blip r:embed="rId2"/>
          <a:stretch>
            <a:fillRect/>
          </a:stretch>
        </p:blipFill>
        <p:spPr bwMode="auto">
          <a:xfrm>
            <a:off x="6096000" y="2740786"/>
            <a:ext cx="5103414" cy="3014038"/>
          </a:xfrm>
          <a:prstGeom prst="rect">
            <a:avLst/>
          </a:prstGeom>
        </p:spPr>
      </p:pic>
    </p:spTree>
    <p:extLst>
      <p:ext uri="{BB962C8B-B14F-4D97-AF65-F5344CB8AC3E}">
        <p14:creationId xmlns:p14="http://schemas.microsoft.com/office/powerpoint/2010/main" val="964608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1762DF-9C63-9394-C4AA-0BE511439778}"/>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E25E5860-94BC-5AC6-9199-0AB08E924F05}"/>
              </a:ext>
            </a:extLst>
          </p:cNvPr>
          <p:cNvSpPr>
            <a:spLocks noGrp="1"/>
          </p:cNvSpPr>
          <p:nvPr>
            <p:ph type="body" idx="1"/>
          </p:nvPr>
        </p:nvSpPr>
        <p:spPr/>
        <p:txBody>
          <a:bodyPr/>
          <a:lstStyle/>
          <a:p>
            <a:r>
              <a:rPr lang="de-DE" dirty="0"/>
              <a:t>Intelligentes Üben</a:t>
            </a:r>
          </a:p>
        </p:txBody>
      </p:sp>
      <p:sp>
        <p:nvSpPr>
          <p:cNvPr id="3" name="Textplatzhalter 2">
            <a:extLst>
              <a:ext uri="{FF2B5EF4-FFF2-40B4-BE49-F238E27FC236}">
                <a16:creationId xmlns:a16="http://schemas.microsoft.com/office/drawing/2014/main" id="{94BC085E-B969-00AE-12AC-B15C74109795}"/>
              </a:ext>
            </a:extLst>
          </p:cNvPr>
          <p:cNvSpPr>
            <a:spLocks noGrp="1"/>
          </p:cNvSpPr>
          <p:nvPr>
            <p:ph type="body" idx="13"/>
          </p:nvPr>
        </p:nvSpPr>
        <p:spPr/>
        <p:txBody>
          <a:bodyPr>
            <a:normAutofit/>
          </a:bodyPr>
          <a:lstStyle/>
          <a:p>
            <a:pPr marL="0" indent="0">
              <a:buNone/>
              <a:defRPr/>
            </a:pPr>
            <a:r>
              <a:rPr lang="de-DE" sz="1800" b="1" dirty="0">
                <a:solidFill>
                  <a:srgbClr val="000000"/>
                </a:solidFill>
                <a:latin typeface="Calibri"/>
                <a:ea typeface="Times New Roman"/>
              </a:rPr>
              <a:t>Der Einsatz digitaler Medien unterstützt </a:t>
            </a:r>
            <a:r>
              <a:rPr lang="de-DE" sz="1800" dirty="0">
                <a:solidFill>
                  <a:srgbClr val="000000"/>
                </a:solidFill>
                <a:latin typeface="Calibri"/>
                <a:ea typeface="Times New Roman"/>
              </a:rPr>
              <a:t>die </a:t>
            </a:r>
            <a:r>
              <a:rPr lang="de-DE" sz="1800" b="1" dirty="0">
                <a:solidFill>
                  <a:srgbClr val="6CA448"/>
                </a:solidFill>
                <a:latin typeface="Calibri"/>
                <a:ea typeface="Times New Roman"/>
              </a:rPr>
              <a:t>Gestaltung des Lernprozesses nach individuellen Voraussetzungen </a:t>
            </a:r>
            <a:r>
              <a:rPr lang="de-DE" sz="1800" dirty="0">
                <a:latin typeface="Calibri"/>
                <a:ea typeface="Times New Roman"/>
              </a:rPr>
              <a:t>durch</a:t>
            </a:r>
          </a:p>
          <a:p>
            <a:pPr marL="285750" indent="-285750">
              <a:buFont typeface="Arial" panose="020B0604020202020204" pitchFamily="34" charset="0"/>
              <a:buChar char="•"/>
              <a:defRPr/>
            </a:pPr>
            <a:r>
              <a:rPr lang="de-DE" sz="1800" dirty="0">
                <a:latin typeface="Calibri"/>
                <a:ea typeface="Times New Roman"/>
              </a:rPr>
              <a:t>orts- und zeitunabhängige Bereitstellung von einer Vielzahl an Übungsaufgaben,</a:t>
            </a:r>
          </a:p>
          <a:p>
            <a:pPr marL="285750" indent="-285750">
              <a:buFont typeface="Arial" panose="020B0604020202020204" pitchFamily="34" charset="0"/>
              <a:buChar char="•"/>
              <a:defRPr/>
            </a:pPr>
            <a:r>
              <a:rPr lang="de-DE" sz="1800" dirty="0">
                <a:latin typeface="Calibri"/>
                <a:ea typeface="Times New Roman"/>
              </a:rPr>
              <a:t>die beliebigen Wiederholungen von Übungen,</a:t>
            </a:r>
          </a:p>
          <a:p>
            <a:pPr marL="285750" indent="-285750">
              <a:buFont typeface="Arial" panose="020B0604020202020204" pitchFamily="34" charset="0"/>
              <a:buChar char="•"/>
              <a:defRPr/>
            </a:pPr>
            <a:r>
              <a:rPr lang="de-DE" sz="1800" dirty="0">
                <a:latin typeface="Calibri"/>
              </a:rPr>
              <a:t>den schnellen Zugriff auf verschiedenste Materialien (z. B. Einträge zum Grundwissen).</a:t>
            </a:r>
            <a:endParaRPr lang="de-DE" dirty="0"/>
          </a:p>
        </p:txBody>
      </p:sp>
      <p:sp>
        <p:nvSpPr>
          <p:cNvPr id="4" name="Textplatzhalter 3">
            <a:extLst>
              <a:ext uri="{FF2B5EF4-FFF2-40B4-BE49-F238E27FC236}">
                <a16:creationId xmlns:a16="http://schemas.microsoft.com/office/drawing/2014/main" id="{6E2FBD99-388F-87F4-0D33-00AFF9A75665}"/>
              </a:ext>
            </a:extLst>
          </p:cNvPr>
          <p:cNvSpPr>
            <a:spLocks noGrp="1"/>
          </p:cNvSpPr>
          <p:nvPr>
            <p:ph type="body" idx="16"/>
          </p:nvPr>
        </p:nvSpPr>
        <p:spPr/>
        <p:txBody>
          <a:bodyPr/>
          <a:lstStyle/>
          <a:p>
            <a:r>
              <a:rPr lang="de-DE" sz="2000" dirty="0">
                <a:latin typeface="Aptos (Textkörper)"/>
                <a:ea typeface="Aptos"/>
              </a:rPr>
              <a:t>Kompetenzorientierte Aufgabenformate &amp; intelligentes Üben</a:t>
            </a:r>
            <a:r>
              <a:rPr lang="de-DE" sz="1400" dirty="0">
                <a:latin typeface="Aptos (Textkörper)"/>
              </a:rPr>
              <a:t> </a:t>
            </a:r>
            <a:endParaRPr lang="de-DE" dirty="0">
              <a:latin typeface="Aptos (Textkörper)"/>
            </a:endParaRPr>
          </a:p>
        </p:txBody>
      </p:sp>
      <p:sp>
        <p:nvSpPr>
          <p:cNvPr id="5" name="Foliennummernplatzhalter 4">
            <a:extLst>
              <a:ext uri="{FF2B5EF4-FFF2-40B4-BE49-F238E27FC236}">
                <a16:creationId xmlns:a16="http://schemas.microsoft.com/office/drawing/2014/main" id="{B2C27A9B-7AFE-74B5-9684-9AABD8BFC39B}"/>
              </a:ext>
            </a:extLst>
          </p:cNvPr>
          <p:cNvSpPr>
            <a:spLocks noGrp="1"/>
          </p:cNvSpPr>
          <p:nvPr>
            <p:ph type="sldNum" sz="quarter" idx="19"/>
          </p:nvPr>
        </p:nvSpPr>
        <p:spPr/>
        <p:txBody>
          <a:bodyPr/>
          <a:lstStyle/>
          <a:p>
            <a:fld id="{1D937574-5286-7C49-842E-2D6CFC549A1F}" type="slidenum">
              <a:rPr lang="de-DE" smtClean="0"/>
              <a:pPr/>
              <a:t>23</a:t>
            </a:fld>
            <a:endParaRPr lang="de-DE" dirty="0"/>
          </a:p>
        </p:txBody>
      </p:sp>
      <p:pic>
        <p:nvPicPr>
          <p:cNvPr id="6" name="Grafik 5">
            <a:extLst>
              <a:ext uri="{FF2B5EF4-FFF2-40B4-BE49-F238E27FC236}">
                <a16:creationId xmlns:a16="http://schemas.microsoft.com/office/drawing/2014/main" id="{71204754-C5CB-03FF-2730-1B0AA4FECB90}"/>
              </a:ext>
            </a:extLst>
          </p:cNvPr>
          <p:cNvPicPr>
            <a:picLocks noChangeAspect="1"/>
          </p:cNvPicPr>
          <p:nvPr/>
        </p:nvPicPr>
        <p:blipFill>
          <a:blip r:embed="rId2"/>
          <a:stretch>
            <a:fillRect/>
          </a:stretch>
        </p:blipFill>
        <p:spPr bwMode="auto">
          <a:xfrm>
            <a:off x="6278892" y="2721752"/>
            <a:ext cx="4809188" cy="3303196"/>
          </a:xfrm>
          <a:prstGeom prst="rect">
            <a:avLst/>
          </a:prstGeom>
        </p:spPr>
      </p:pic>
    </p:spTree>
    <p:extLst>
      <p:ext uri="{BB962C8B-B14F-4D97-AF65-F5344CB8AC3E}">
        <p14:creationId xmlns:p14="http://schemas.microsoft.com/office/powerpoint/2010/main" val="992592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3B64A-DC60-7B52-1A14-0F20F485E4A5}"/>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3254F5D0-0643-D5C7-DBEC-2FDAD4549227}"/>
              </a:ext>
            </a:extLst>
          </p:cNvPr>
          <p:cNvSpPr>
            <a:spLocks noGrp="1"/>
          </p:cNvSpPr>
          <p:nvPr>
            <p:ph type="body" idx="1"/>
          </p:nvPr>
        </p:nvSpPr>
        <p:spPr/>
        <p:txBody>
          <a:bodyPr/>
          <a:lstStyle/>
          <a:p>
            <a:r>
              <a:rPr lang="de-DE" dirty="0"/>
              <a:t>Intelligentes Üben</a:t>
            </a:r>
          </a:p>
        </p:txBody>
      </p:sp>
      <p:sp>
        <p:nvSpPr>
          <p:cNvPr id="3" name="Textplatzhalter 2">
            <a:extLst>
              <a:ext uri="{FF2B5EF4-FFF2-40B4-BE49-F238E27FC236}">
                <a16:creationId xmlns:a16="http://schemas.microsoft.com/office/drawing/2014/main" id="{351D5093-A65B-23BA-56C3-6F444AFFA51D}"/>
              </a:ext>
            </a:extLst>
          </p:cNvPr>
          <p:cNvSpPr>
            <a:spLocks noGrp="1"/>
          </p:cNvSpPr>
          <p:nvPr>
            <p:ph type="body" idx="13"/>
          </p:nvPr>
        </p:nvSpPr>
        <p:spPr/>
        <p:txBody>
          <a:bodyPr>
            <a:normAutofit/>
          </a:bodyPr>
          <a:lstStyle/>
          <a:p>
            <a:pPr marL="0" indent="0">
              <a:buNone/>
              <a:defRPr/>
            </a:pPr>
            <a:r>
              <a:rPr lang="de-DE" sz="1800" b="1" dirty="0">
                <a:solidFill>
                  <a:srgbClr val="000000"/>
                </a:solidFill>
                <a:latin typeface="Calibri"/>
                <a:ea typeface="Times New Roman"/>
              </a:rPr>
              <a:t>Der Einsatz digitaler Medien unterstützt </a:t>
            </a:r>
            <a:r>
              <a:rPr lang="de-DE" sz="1800" dirty="0">
                <a:solidFill>
                  <a:srgbClr val="000000"/>
                </a:solidFill>
                <a:latin typeface="Calibri"/>
                <a:ea typeface="Times New Roman"/>
              </a:rPr>
              <a:t>die </a:t>
            </a:r>
            <a:r>
              <a:rPr lang="de-DE" sz="1800" b="1" dirty="0">
                <a:solidFill>
                  <a:srgbClr val="6CA448"/>
                </a:solidFill>
                <a:latin typeface="Calibri"/>
                <a:ea typeface="Times New Roman"/>
              </a:rPr>
              <a:t>Vernetzung und Anwendung von Wissen </a:t>
            </a:r>
            <a:r>
              <a:rPr lang="de-DE" sz="1800" dirty="0">
                <a:latin typeface="Calibri"/>
                <a:ea typeface="Times New Roman"/>
              </a:rPr>
              <a:t>durch</a:t>
            </a:r>
          </a:p>
          <a:p>
            <a:pPr marL="285750" indent="-285750">
              <a:buFont typeface="Arial" panose="020B0604020202020204" pitchFamily="34" charset="0"/>
              <a:buChar char="•"/>
              <a:defRPr/>
            </a:pPr>
            <a:r>
              <a:rPr lang="de-DE" sz="1800" dirty="0">
                <a:latin typeface="Calibri"/>
                <a:ea typeface="Times New Roman"/>
              </a:rPr>
              <a:t>vielfältige Übungsmöglichkeiten (z. B. unterschiedliches Anspruchsniveau, multisensorische Zugänge),</a:t>
            </a:r>
          </a:p>
          <a:p>
            <a:pPr marL="285750" indent="-285750">
              <a:buFont typeface="Arial" panose="020B0604020202020204" pitchFamily="34" charset="0"/>
              <a:buChar char="•"/>
              <a:defRPr/>
            </a:pPr>
            <a:r>
              <a:rPr lang="de-DE" sz="1800" dirty="0">
                <a:latin typeface="Calibri"/>
                <a:ea typeface="Times New Roman"/>
              </a:rPr>
              <a:t>die flexiblen Vernetzungen und Querverbindungen zu anderen Themen oder Jahrgangsstufen z. B. im digitalen Heft.</a:t>
            </a:r>
          </a:p>
        </p:txBody>
      </p:sp>
      <p:sp>
        <p:nvSpPr>
          <p:cNvPr id="4" name="Textplatzhalter 3">
            <a:extLst>
              <a:ext uri="{FF2B5EF4-FFF2-40B4-BE49-F238E27FC236}">
                <a16:creationId xmlns:a16="http://schemas.microsoft.com/office/drawing/2014/main" id="{B315178F-959B-5244-965A-4B126B99C3C1}"/>
              </a:ext>
            </a:extLst>
          </p:cNvPr>
          <p:cNvSpPr>
            <a:spLocks noGrp="1"/>
          </p:cNvSpPr>
          <p:nvPr>
            <p:ph type="body" idx="16"/>
          </p:nvPr>
        </p:nvSpPr>
        <p:spPr/>
        <p:txBody>
          <a:bodyPr/>
          <a:lstStyle/>
          <a:p>
            <a:r>
              <a:rPr lang="de-DE" sz="2000" dirty="0">
                <a:latin typeface="Aptos (Textkörper)"/>
                <a:ea typeface="Aptos"/>
              </a:rPr>
              <a:t>Kompetenzorientierte Aufgabenformate &amp; intelligentes Üben</a:t>
            </a:r>
            <a:r>
              <a:rPr lang="de-DE" sz="1400" dirty="0">
                <a:latin typeface="Aptos (Textkörper)"/>
              </a:rPr>
              <a:t> </a:t>
            </a:r>
            <a:endParaRPr lang="de-DE" dirty="0">
              <a:latin typeface="Aptos (Textkörper)"/>
            </a:endParaRPr>
          </a:p>
        </p:txBody>
      </p:sp>
      <p:sp>
        <p:nvSpPr>
          <p:cNvPr id="5" name="Foliennummernplatzhalter 4">
            <a:extLst>
              <a:ext uri="{FF2B5EF4-FFF2-40B4-BE49-F238E27FC236}">
                <a16:creationId xmlns:a16="http://schemas.microsoft.com/office/drawing/2014/main" id="{F53A14B6-B84E-0016-5E4D-6017212AF36A}"/>
              </a:ext>
            </a:extLst>
          </p:cNvPr>
          <p:cNvSpPr>
            <a:spLocks noGrp="1"/>
          </p:cNvSpPr>
          <p:nvPr>
            <p:ph type="sldNum" sz="quarter" idx="19"/>
          </p:nvPr>
        </p:nvSpPr>
        <p:spPr/>
        <p:txBody>
          <a:bodyPr/>
          <a:lstStyle/>
          <a:p>
            <a:fld id="{1D937574-5286-7C49-842E-2D6CFC549A1F}" type="slidenum">
              <a:rPr lang="de-DE" smtClean="0"/>
              <a:pPr/>
              <a:t>24</a:t>
            </a:fld>
            <a:endParaRPr lang="de-DE" dirty="0"/>
          </a:p>
        </p:txBody>
      </p:sp>
      <p:pic>
        <p:nvPicPr>
          <p:cNvPr id="7" name="Grafik 6">
            <a:extLst>
              <a:ext uri="{FF2B5EF4-FFF2-40B4-BE49-F238E27FC236}">
                <a16:creationId xmlns:a16="http://schemas.microsoft.com/office/drawing/2014/main" id="{301AF289-7DF7-BCC3-22D9-CF9D3F955BCC}"/>
              </a:ext>
            </a:extLst>
          </p:cNvPr>
          <p:cNvPicPr>
            <a:picLocks noChangeAspect="1"/>
          </p:cNvPicPr>
          <p:nvPr/>
        </p:nvPicPr>
        <p:blipFill>
          <a:blip r:embed="rId3"/>
          <a:stretch>
            <a:fillRect/>
          </a:stretch>
        </p:blipFill>
        <p:spPr bwMode="auto">
          <a:xfrm>
            <a:off x="6096000" y="2649762"/>
            <a:ext cx="5213407" cy="3349546"/>
          </a:xfrm>
          <a:prstGeom prst="rect">
            <a:avLst/>
          </a:prstGeom>
        </p:spPr>
      </p:pic>
    </p:spTree>
    <p:extLst>
      <p:ext uri="{BB962C8B-B14F-4D97-AF65-F5344CB8AC3E}">
        <p14:creationId xmlns:p14="http://schemas.microsoft.com/office/powerpoint/2010/main" val="2482131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77F8709-31AC-D297-A1AD-A6638BDA163B}"/>
              </a:ext>
            </a:extLst>
          </p:cNvPr>
          <p:cNvSpPr>
            <a:spLocks noGrp="1"/>
          </p:cNvSpPr>
          <p:nvPr>
            <p:ph type="sldNum" sz="quarter" idx="11"/>
          </p:nvPr>
        </p:nvSpPr>
        <p:spPr/>
        <p:txBody>
          <a:bodyPr/>
          <a:lstStyle/>
          <a:p>
            <a:fld id="{1D937574-5286-7C49-842E-2D6CFC549A1F}" type="slidenum">
              <a:rPr lang="de-DE" smtClean="0"/>
              <a:pPr/>
              <a:t>25</a:t>
            </a:fld>
            <a:endParaRPr lang="de-DE" dirty="0"/>
          </a:p>
        </p:txBody>
      </p:sp>
      <p:sp>
        <p:nvSpPr>
          <p:cNvPr id="3" name="Textplatzhalter 2">
            <a:extLst>
              <a:ext uri="{FF2B5EF4-FFF2-40B4-BE49-F238E27FC236}">
                <a16:creationId xmlns:a16="http://schemas.microsoft.com/office/drawing/2014/main" id="{BF57E549-C23A-A1D3-D03A-E7009560F40F}"/>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28878462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A58C1B73-D1B1-CE85-9021-B401C9162F71}"/>
              </a:ext>
            </a:extLst>
          </p:cNvPr>
          <p:cNvSpPr>
            <a:spLocks noGrp="1"/>
          </p:cNvSpPr>
          <p:nvPr>
            <p:ph type="body" idx="1"/>
          </p:nvPr>
        </p:nvSpPr>
        <p:spPr/>
        <p:txBody>
          <a:bodyPr/>
          <a:lstStyle/>
          <a:p>
            <a:r>
              <a:rPr lang="de-DE" dirty="0">
                <a:latin typeface="Aptos"/>
              </a:rPr>
              <a:t>Was gelingt uns bereits gut?</a:t>
            </a:r>
            <a:endParaRPr lang="de-DE" dirty="0"/>
          </a:p>
        </p:txBody>
      </p:sp>
      <p:sp>
        <p:nvSpPr>
          <p:cNvPr id="3" name="Textplatzhalter 2">
            <a:extLst>
              <a:ext uri="{FF2B5EF4-FFF2-40B4-BE49-F238E27FC236}">
                <a16:creationId xmlns:a16="http://schemas.microsoft.com/office/drawing/2014/main" id="{5E90773E-8571-C5DA-B997-46DBD1C6814B}"/>
              </a:ext>
            </a:extLst>
          </p:cNvPr>
          <p:cNvSpPr>
            <a:spLocks noGrp="1"/>
          </p:cNvSpPr>
          <p:nvPr>
            <p:ph type="body" idx="13"/>
          </p:nvPr>
        </p:nvSpPr>
        <p:spPr>
          <a:xfrm>
            <a:off x="1047914" y="2721752"/>
            <a:ext cx="6291167" cy="3602848"/>
          </a:xfrm>
        </p:spPr>
        <p:txBody>
          <a:bodyPr>
            <a:normAutofit/>
          </a:bodyPr>
          <a:lstStyle/>
          <a:p>
            <a:r>
              <a:rPr lang="de-DE" sz="2200" b="1" dirty="0">
                <a:latin typeface="Calibri" panose="020F0502020204030204" pitchFamily="34" charset="0"/>
                <a:ea typeface="Calibri" panose="020F0502020204030204" pitchFamily="34" charset="0"/>
                <a:cs typeface="Calibri" panose="020F0502020204030204" pitchFamily="34" charset="0"/>
              </a:rPr>
              <a:t>Tauschen Sie sich aus: </a:t>
            </a:r>
            <a:endParaRPr lang="de-DE" sz="22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dirty="0"/>
              <a:t>Welche kompetenzorientierten Aufgabenformate, die sowohl fachliche als auch überfachliche Kompetenzen (insbesondere Medienkompetenz) fördern, setzen Sie bereits digital ein? Wie ermöglichen diese Aufgaben unterschiedliche Lernwege und regen zur kreativen Auseinandersetzung sowie zur Reflexion des Lernprozesses an?</a:t>
            </a:r>
          </a:p>
          <a:p>
            <a:pPr marL="285750" indent="-285750">
              <a:buFont typeface="Arial" panose="020B0604020202020204" pitchFamily="34" charset="0"/>
              <a:buChar char="•"/>
            </a:pPr>
            <a:r>
              <a:rPr lang="de-DE" dirty="0"/>
              <a:t>Inwiefern nutzen Sie digitale Medien, um vielfältige und differenzierte Übungsmöglichkeiten anzubieten, die auf den individuellen Lernbedürfnissen und -voraussetzungen Ihrer Schülerinnen und Schüler basieren? </a:t>
            </a:r>
          </a:p>
          <a:p>
            <a:endParaRPr lang="de-DE" dirty="0"/>
          </a:p>
        </p:txBody>
      </p:sp>
      <p:sp>
        <p:nvSpPr>
          <p:cNvPr id="4" name="Textplatzhalter 3">
            <a:extLst>
              <a:ext uri="{FF2B5EF4-FFF2-40B4-BE49-F238E27FC236}">
                <a16:creationId xmlns:a16="http://schemas.microsoft.com/office/drawing/2014/main" id="{D5A14530-3B81-3F20-F3E8-35B153D484FF}"/>
              </a:ext>
            </a:extLst>
          </p:cNvPr>
          <p:cNvSpPr>
            <a:spLocks noGrp="1"/>
          </p:cNvSpPr>
          <p:nvPr>
            <p:ph type="body" idx="16"/>
          </p:nvPr>
        </p:nvSpPr>
        <p:spPr>
          <a:xfrm>
            <a:off x="1047914" y="1103176"/>
            <a:ext cx="9730013" cy="504422"/>
          </a:xfrm>
        </p:spPr>
        <p:txBody>
          <a:bodyPr>
            <a:noAutofit/>
          </a:bodyPr>
          <a:lstStyle/>
          <a:p>
            <a:r>
              <a:rPr lang="de-DE" dirty="0">
                <a:latin typeface="Calibri" panose="020F0502020204030204" pitchFamily="34" charset="0"/>
                <a:cs typeface="Calibri" panose="020F0502020204030204" pitchFamily="34" charset="0"/>
              </a:rPr>
              <a:t>Einsatz digitaler Medien für kompetenzorientierte Aufgabenformate &amp; intelligentes Üben</a:t>
            </a:r>
          </a:p>
        </p:txBody>
      </p:sp>
      <p:sp>
        <p:nvSpPr>
          <p:cNvPr id="5" name="Foliennummernplatzhalter 4">
            <a:extLst>
              <a:ext uri="{FF2B5EF4-FFF2-40B4-BE49-F238E27FC236}">
                <a16:creationId xmlns:a16="http://schemas.microsoft.com/office/drawing/2014/main" id="{4EDA42A9-7366-0222-1816-AB4A8D4EA9E2}"/>
              </a:ext>
            </a:extLst>
          </p:cNvPr>
          <p:cNvSpPr>
            <a:spLocks noGrp="1"/>
          </p:cNvSpPr>
          <p:nvPr>
            <p:ph type="sldNum" sz="quarter" idx="19"/>
          </p:nvPr>
        </p:nvSpPr>
        <p:spPr/>
        <p:txBody>
          <a:bodyPr/>
          <a:lstStyle/>
          <a:p>
            <a:fld id="{1D937574-5286-7C49-842E-2D6CFC549A1F}" type="slidenum">
              <a:rPr lang="de-DE" smtClean="0"/>
              <a:pPr/>
              <a:t>26</a:t>
            </a:fld>
            <a:endParaRPr lang="de-DE" dirty="0"/>
          </a:p>
        </p:txBody>
      </p:sp>
      <p:pic>
        <p:nvPicPr>
          <p:cNvPr id="8" name="Grafik 7" descr="Chat mit einfarbiger Füllung">
            <a:extLst>
              <a:ext uri="{FF2B5EF4-FFF2-40B4-BE49-F238E27FC236}">
                <a16:creationId xmlns:a16="http://schemas.microsoft.com/office/drawing/2014/main" id="{EE701D6F-0244-FD36-DEA4-B595D70AA4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9082" y="2519597"/>
            <a:ext cx="3805003" cy="3805003"/>
          </a:xfrm>
          <a:prstGeom prst="rect">
            <a:avLst/>
          </a:prstGeom>
        </p:spPr>
      </p:pic>
    </p:spTree>
    <p:extLst>
      <p:ext uri="{BB962C8B-B14F-4D97-AF65-F5344CB8AC3E}">
        <p14:creationId xmlns:p14="http://schemas.microsoft.com/office/powerpoint/2010/main" val="962898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3ECD8-0B22-45EB-7E41-DA87829EF537}"/>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65491CD0-F693-DCEA-9B73-6B254B7D4248}"/>
              </a:ext>
            </a:extLst>
          </p:cNvPr>
          <p:cNvSpPr>
            <a:spLocks noGrp="1"/>
          </p:cNvSpPr>
          <p:nvPr>
            <p:ph type="body" idx="1"/>
          </p:nvPr>
        </p:nvSpPr>
        <p:spPr/>
        <p:txBody>
          <a:bodyPr/>
          <a:lstStyle/>
          <a:p>
            <a:r>
              <a:rPr lang="de-DE" dirty="0"/>
              <a:t>Wo wollen wir hin?</a:t>
            </a:r>
          </a:p>
        </p:txBody>
      </p:sp>
      <p:sp>
        <p:nvSpPr>
          <p:cNvPr id="3" name="Textplatzhalter 2">
            <a:extLst>
              <a:ext uri="{FF2B5EF4-FFF2-40B4-BE49-F238E27FC236}">
                <a16:creationId xmlns:a16="http://schemas.microsoft.com/office/drawing/2014/main" id="{65D2158B-B2D7-7EA5-D30F-7D758FA73D4F}"/>
              </a:ext>
            </a:extLst>
          </p:cNvPr>
          <p:cNvSpPr>
            <a:spLocks noGrp="1"/>
          </p:cNvSpPr>
          <p:nvPr>
            <p:ph type="body" idx="13"/>
          </p:nvPr>
        </p:nvSpPr>
        <p:spPr>
          <a:xfrm>
            <a:off x="1047914" y="2721752"/>
            <a:ext cx="5726049" cy="3602848"/>
          </a:xfrm>
        </p:spPr>
        <p:txBody>
          <a:bodyPr>
            <a:normAutofit/>
          </a:bodyPr>
          <a:lstStyle/>
          <a:p>
            <a:pPr marL="0" indent="0">
              <a:lnSpc>
                <a:spcPct val="100000"/>
              </a:lnSpc>
              <a:buNone/>
              <a:defRPr/>
            </a:pPr>
            <a:r>
              <a:rPr lang="de-DE" b="1" dirty="0">
                <a:latin typeface="Calibri" panose="020F0502020204030204" pitchFamily="34" charset="0"/>
                <a:ea typeface="Calibri" panose="020F0502020204030204" pitchFamily="34" charset="0"/>
                <a:cs typeface="Calibri" panose="020F0502020204030204" pitchFamily="34" charset="0"/>
              </a:rPr>
              <a:t>Überlegen Sie in Kleingruppen: </a:t>
            </a:r>
            <a:endParaRPr lang="de-DE"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800" u="none" strike="noStrike" kern="0" spc="0" dirty="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Welche kompetenzorientierten Aufgabenformate, die sowohl fachliche als auch überfachliche Kompetenzen (insbesondere Medienkompetenz) fördern, könnten Sie zukünftig entwickeln?</a:t>
            </a:r>
          </a:p>
          <a:p>
            <a:pPr marL="285750" indent="-285750">
              <a:buFont typeface="Arial" panose="020B0604020202020204" pitchFamily="34" charset="0"/>
              <a:buChar char="•"/>
            </a:pPr>
            <a:r>
              <a:rPr lang="de-DE" kern="0" dirty="0">
                <a:solidFill>
                  <a:srgbClr val="000000"/>
                </a:solidFill>
                <a:latin typeface="Calibri" panose="020F0502020204030204" pitchFamily="34" charset="0"/>
                <a:ea typeface="Arial Unicode MS" panose="020B0604020202020204" pitchFamily="34" charset="-128"/>
                <a:cs typeface="Calibri" panose="020F0502020204030204" pitchFamily="34" charset="0"/>
              </a:rPr>
              <a:t>Welche Rahmenbedingungen benötigen Sie dazu?</a:t>
            </a:r>
          </a:p>
          <a:p>
            <a:pPr marL="285750" indent="-285750">
              <a:buFont typeface="Arial" panose="020B0604020202020204" pitchFamily="34" charset="0"/>
              <a:buChar char="•"/>
            </a:pPr>
            <a:r>
              <a:rPr lang="de-DE" sz="1800" u="none" strike="noStrike" kern="0" spc="0" dirty="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Wie können Sie den </a:t>
            </a:r>
            <a:r>
              <a:rPr lang="de-DE" sz="1800" u="none" strike="noStrike" kern="0" spc="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Einsatz digitaler Übungsformate </a:t>
            </a:r>
            <a:r>
              <a:rPr lang="de-DE" sz="1800" u="none" strike="noStrike" kern="0" spc="0" dirty="0">
                <a:ln>
                  <a:noFill/>
                </a:ln>
                <a:solidFill>
                  <a:srgbClr val="000000"/>
                </a:solidFill>
                <a:effectLst/>
                <a:latin typeface="Calibri" panose="020F0502020204030204" pitchFamily="34" charset="0"/>
                <a:ea typeface="Arial Unicode MS" panose="020B0604020202020204" pitchFamily="34" charset="-128"/>
                <a:cs typeface="Calibri" panose="020F0502020204030204" pitchFamily="34" charset="0"/>
              </a:rPr>
              <a:t>weiter optimieren, um einen nachhaltigen Kompetenzaufbau zu unterstützen?</a:t>
            </a:r>
          </a:p>
        </p:txBody>
      </p:sp>
      <p:sp>
        <p:nvSpPr>
          <p:cNvPr id="4" name="Textplatzhalter 3">
            <a:extLst>
              <a:ext uri="{FF2B5EF4-FFF2-40B4-BE49-F238E27FC236}">
                <a16:creationId xmlns:a16="http://schemas.microsoft.com/office/drawing/2014/main" id="{E1E21195-18E8-CCF9-9AE6-E5AE2C20CAA3}"/>
              </a:ext>
            </a:extLst>
          </p:cNvPr>
          <p:cNvSpPr>
            <a:spLocks noGrp="1"/>
          </p:cNvSpPr>
          <p:nvPr>
            <p:ph type="body" idx="16"/>
          </p:nvPr>
        </p:nvSpPr>
        <p:spPr>
          <a:xfrm>
            <a:off x="1047915" y="1103176"/>
            <a:ext cx="9550131" cy="504422"/>
          </a:xfrm>
        </p:spPr>
        <p:txBody>
          <a:bodyPr>
            <a:normAutofit/>
          </a:bodyPr>
          <a:lstStyle/>
          <a:p>
            <a:r>
              <a:rPr lang="de-DE" dirty="0">
                <a:latin typeface="Calibri" panose="020F0502020204030204" pitchFamily="34" charset="0"/>
                <a:cs typeface="Calibri" panose="020F0502020204030204" pitchFamily="34" charset="0"/>
              </a:rPr>
              <a:t>Einsatz digitaler Medien für kompetenzorientierte Aufgabenformate &amp; intelligentes Üben</a:t>
            </a:r>
          </a:p>
        </p:txBody>
      </p:sp>
      <p:sp>
        <p:nvSpPr>
          <p:cNvPr id="5" name="Foliennummernplatzhalter 4">
            <a:extLst>
              <a:ext uri="{FF2B5EF4-FFF2-40B4-BE49-F238E27FC236}">
                <a16:creationId xmlns:a16="http://schemas.microsoft.com/office/drawing/2014/main" id="{DF7CE292-72D7-920E-9F97-102B14F92987}"/>
              </a:ext>
            </a:extLst>
          </p:cNvPr>
          <p:cNvSpPr>
            <a:spLocks noGrp="1"/>
          </p:cNvSpPr>
          <p:nvPr>
            <p:ph type="sldNum" sz="quarter" idx="19"/>
          </p:nvPr>
        </p:nvSpPr>
        <p:spPr/>
        <p:txBody>
          <a:bodyPr/>
          <a:lstStyle/>
          <a:p>
            <a:fld id="{1D937574-5286-7C49-842E-2D6CFC549A1F}" type="slidenum">
              <a:rPr lang="de-DE" smtClean="0"/>
              <a:pPr/>
              <a:t>27</a:t>
            </a:fld>
            <a:endParaRPr lang="de-DE" dirty="0"/>
          </a:p>
        </p:txBody>
      </p:sp>
      <p:pic>
        <p:nvPicPr>
          <p:cNvPr id="7" name="Grafik 6" descr="Besprechung mit einfarbiger Füllung">
            <a:extLst>
              <a:ext uri="{FF2B5EF4-FFF2-40B4-BE49-F238E27FC236}">
                <a16:creationId xmlns:a16="http://schemas.microsoft.com/office/drawing/2014/main" id="{BD8205D8-EA8D-8A53-94E3-A6910A9662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73964" y="2259680"/>
            <a:ext cx="4203700" cy="4203700"/>
          </a:xfrm>
          <a:prstGeom prst="rect">
            <a:avLst/>
          </a:prstGeom>
        </p:spPr>
      </p:pic>
      <p:sp>
        <p:nvSpPr>
          <p:cNvPr id="9" name="Textfeld 8">
            <a:extLst>
              <a:ext uri="{FF2B5EF4-FFF2-40B4-BE49-F238E27FC236}">
                <a16:creationId xmlns:a16="http://schemas.microsoft.com/office/drawing/2014/main" id="{DE81D008-B690-7FA7-87D9-80B222B6E8E6}"/>
              </a:ext>
            </a:extLst>
          </p:cNvPr>
          <p:cNvSpPr txBox="1"/>
          <p:nvPr/>
        </p:nvSpPr>
        <p:spPr bwMode="auto">
          <a:xfrm>
            <a:off x="1047913" y="5955268"/>
            <a:ext cx="6232358" cy="369332"/>
          </a:xfrm>
          <a:prstGeom prst="rect">
            <a:avLst/>
          </a:prstGeom>
          <a:noFill/>
        </p:spPr>
        <p:txBody>
          <a:bodyPr wrap="square" rtlCol="0">
            <a:spAutoFit/>
          </a:bodyPr>
          <a:lstStyle/>
          <a:p>
            <a:pPr>
              <a:defRPr/>
            </a:pPr>
            <a:r>
              <a:rPr lang="de-DE" i="1" dirty="0">
                <a:latin typeface="Calibri" panose="020F0502020204030204" pitchFamily="34" charset="0"/>
                <a:ea typeface="Calibri" panose="020F0502020204030204" pitchFamily="34" charset="0"/>
                <a:cs typeface="Calibri" panose="020F0502020204030204" pitchFamily="34" charset="0"/>
              </a:rPr>
              <a:t>Nutzen Sie als Grundlage die QR-Codes des OnePagers.</a:t>
            </a:r>
          </a:p>
        </p:txBody>
      </p:sp>
    </p:spTree>
    <p:extLst>
      <p:ext uri="{BB962C8B-B14F-4D97-AF65-F5344CB8AC3E}">
        <p14:creationId xmlns:p14="http://schemas.microsoft.com/office/powerpoint/2010/main" val="1302568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30F60D1-03E7-F226-30C2-08C5736B5C8D}"/>
              </a:ext>
            </a:extLst>
          </p:cNvPr>
          <p:cNvSpPr>
            <a:spLocks noGrp="1"/>
          </p:cNvSpPr>
          <p:nvPr>
            <p:ph type="body" idx="1"/>
          </p:nvPr>
        </p:nvSpPr>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64F25408-E228-E578-8D9C-F63F1EB4C9F6}"/>
              </a:ext>
            </a:extLst>
          </p:cNvPr>
          <p:cNvSpPr>
            <a:spLocks noGrp="1"/>
          </p:cNvSpPr>
          <p:nvPr>
            <p:ph type="body" idx="13"/>
          </p:nvPr>
        </p:nvSpPr>
        <p:spPr/>
        <p:txBody>
          <a:bodyPr/>
          <a:lstStyle/>
          <a:p>
            <a:r>
              <a:rPr lang="de-DE" sz="1800" b="1" dirty="0">
                <a:effectLst/>
                <a:latin typeface="Calibri" panose="020F0502020204030204" pitchFamily="34" charset="0"/>
                <a:ea typeface="Aptos" panose="020B0004020202020204" pitchFamily="34" charset="0"/>
                <a:cs typeface="Times New Roman" panose="02020603050405020304" pitchFamily="18" charset="0"/>
              </a:rPr>
              <a:t>Kompetentes Handeln und Problemlösung setzen tief verarbeitetes Wissen voraus, das dauerhaft zur Verfügung steht und in vielen unterschiedlichen Situationen angewendet werden kann. Um nachhaltiges Lernen zu ermöglichen, werden neue Inhalte in bereits bestehende Wissensstrukturen eingebaut, vielfältig über unterschiedliche Kontexte vernetzt, angewendet und geübt. </a:t>
            </a:r>
          </a:p>
          <a:p>
            <a:r>
              <a:rPr lang="de-DE" sz="1800" dirty="0">
                <a:effectLst/>
                <a:latin typeface="Calibri" panose="020F0502020204030204" pitchFamily="34" charset="0"/>
                <a:ea typeface="Aptos" panose="020B0004020202020204" pitchFamily="34" charset="0"/>
                <a:cs typeface="Times New Roman" panose="02020603050405020304" pitchFamily="18" charset="0"/>
              </a:rPr>
              <a:t>Lernstrategien sind dabei sowohl Lerninhalt als auch Lernmethode. Übung und Ergebnissicherung helfen, das kognitive System zu entlasten und frei zu halten für anspruchsvolle Denkprozesse.</a:t>
            </a:r>
          </a:p>
          <a:p>
            <a:endParaRPr lang="de-DE" sz="1800" b="1" dirty="0">
              <a:effectLst/>
              <a:latin typeface="Aptos" panose="020B0004020202020204" pitchFamily="34" charset="0"/>
              <a:ea typeface="Aptos" panose="020B0004020202020204" pitchFamily="34" charset="0"/>
              <a:cs typeface="Times New Roman" panose="02020603050405020304" pitchFamily="18" charset="0"/>
            </a:endParaRPr>
          </a:p>
          <a:p>
            <a:endParaRPr lang="de-DE" dirty="0"/>
          </a:p>
        </p:txBody>
      </p:sp>
      <p:sp>
        <p:nvSpPr>
          <p:cNvPr id="4" name="Textplatzhalter 3">
            <a:extLst>
              <a:ext uri="{FF2B5EF4-FFF2-40B4-BE49-F238E27FC236}">
                <a16:creationId xmlns:a16="http://schemas.microsoft.com/office/drawing/2014/main" id="{D82C76DE-6469-6F28-5E9C-E53348246AF0}"/>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8D1912B4-D80E-C137-58D1-7EC9A37B1001}"/>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3922724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8D987E5E-0EB7-FA51-7C20-D6017C592DFB}"/>
              </a:ext>
            </a:extLst>
          </p:cNvPr>
          <p:cNvSpPr>
            <a:spLocks noGrp="1"/>
          </p:cNvSpPr>
          <p:nvPr>
            <p:ph type="body" idx="1"/>
          </p:nvPr>
        </p:nvSpPr>
        <p:spPr/>
        <p:txBody>
          <a:bodyPr/>
          <a:lstStyle/>
          <a:p>
            <a:r>
              <a:rPr lang="de-DE" sz="3600" dirty="0"/>
              <a:t>Worum geht es?</a:t>
            </a:r>
            <a:endParaRPr lang="de-DE" dirty="0"/>
          </a:p>
        </p:txBody>
      </p:sp>
      <p:sp>
        <p:nvSpPr>
          <p:cNvPr id="3" name="Textplatzhalter 2">
            <a:extLst>
              <a:ext uri="{FF2B5EF4-FFF2-40B4-BE49-F238E27FC236}">
                <a16:creationId xmlns:a16="http://schemas.microsoft.com/office/drawing/2014/main" id="{34414C50-6B1C-422D-0217-1B8ACFF1D4F6}"/>
              </a:ext>
            </a:extLst>
          </p:cNvPr>
          <p:cNvSpPr>
            <a:spLocks noGrp="1"/>
          </p:cNvSpPr>
          <p:nvPr>
            <p:ph type="body" idx="13"/>
          </p:nvPr>
        </p:nvSpPr>
        <p:spPr>
          <a:xfrm>
            <a:off x="1047915" y="2704540"/>
            <a:ext cx="8888565" cy="3852845"/>
          </a:xfrm>
        </p:spPr>
        <p:txBody>
          <a:bodyPr lIns="108000">
            <a:normAutofit fontScale="77500" lnSpcReduction="20000"/>
          </a:bodyPr>
          <a:lstStyle/>
          <a:p>
            <a:pPr marL="0" indent="0">
              <a:spcAft>
                <a:spcPts val="1200"/>
              </a:spcAft>
              <a:buNone/>
              <a:defRPr/>
            </a:pPr>
            <a:r>
              <a:rPr lang="de-DE" sz="2600" b="1" dirty="0">
                <a:solidFill>
                  <a:srgbClr val="54A738"/>
                </a:solidFill>
                <a:latin typeface="Calibri" panose="020F0502020204030204" pitchFamily="34" charset="0"/>
                <a:cs typeface="Calibri" panose="020F0502020204030204" pitchFamily="34" charset="0"/>
              </a:rPr>
              <a:t>Kompetenzorientierte Aufgabenformate &amp; intelligentes Üben </a:t>
            </a:r>
          </a:p>
          <a:p>
            <a:pPr marL="0" indent="0">
              <a:lnSpc>
                <a:spcPct val="110000"/>
              </a:lnSpc>
              <a:spcAft>
                <a:spcPts val="1200"/>
              </a:spcAft>
              <a:buNone/>
              <a:defRPr/>
            </a:pPr>
            <a:r>
              <a:rPr lang="de-DE" sz="2100" b="1" dirty="0">
                <a:solidFill>
                  <a:srgbClr val="54A738"/>
                </a:solidFill>
                <a:latin typeface="Calibri" panose="020F0502020204030204" pitchFamily="34" charset="0"/>
                <a:ea typeface="Aptos"/>
                <a:cs typeface="Calibri" panose="020F0502020204030204" pitchFamily="34" charset="0"/>
              </a:rPr>
              <a:t>Medienproduktive und kollaborative Aufgabenformate</a:t>
            </a:r>
          </a:p>
          <a:p>
            <a:pPr marL="0" indent="0">
              <a:lnSpc>
                <a:spcPct val="110000"/>
              </a:lnSpc>
              <a:spcAft>
                <a:spcPts val="1200"/>
              </a:spcAft>
              <a:buNone/>
              <a:defRPr/>
            </a:pPr>
            <a:r>
              <a:rPr lang="de-DE" dirty="0">
                <a:latin typeface="Calibri" panose="020F0502020204030204" pitchFamily="34" charset="0"/>
                <a:ea typeface="Aptos"/>
                <a:cs typeface="Calibri" panose="020F0502020204030204" pitchFamily="34" charset="0"/>
              </a:rPr>
              <a:t>Durch die aktive Auseinandersetzung mit dem Lerngegenstand und die kooperative Erstellung von digitalen Lernprodukten als Kompetenznachweise bauen die Lernenden Wissen auf, wenden es an und vertiefen es. </a:t>
            </a:r>
          </a:p>
          <a:p>
            <a:pPr marL="0" indent="0">
              <a:lnSpc>
                <a:spcPct val="110000"/>
              </a:lnSpc>
              <a:buNone/>
              <a:defRPr/>
            </a:pPr>
            <a:r>
              <a:rPr lang="de-DE" sz="2100" b="1" dirty="0">
                <a:solidFill>
                  <a:srgbClr val="54A738"/>
                </a:solidFill>
                <a:latin typeface="Calibri" panose="020F0502020204030204" pitchFamily="34" charset="0"/>
                <a:cs typeface="Calibri" panose="020F0502020204030204" pitchFamily="34" charset="0"/>
              </a:rPr>
              <a:t>Systematischer Erwerb von Medienkompetenzen </a:t>
            </a:r>
            <a:endParaRPr lang="de-DE" sz="2100" dirty="0">
              <a:latin typeface="Calibri" panose="020F0502020204030204" pitchFamily="34" charset="0"/>
              <a:cs typeface="Calibri" panose="020F0502020204030204" pitchFamily="34" charset="0"/>
            </a:endParaRPr>
          </a:p>
          <a:p>
            <a:pPr>
              <a:lnSpc>
                <a:spcPct val="110000"/>
              </a:lnSpc>
            </a:pPr>
            <a:r>
              <a:rPr lang="de-DE" dirty="0">
                <a:effectLst/>
                <a:latin typeface="Calibri" panose="020F0502020204030204" pitchFamily="34" charset="0"/>
                <a:ea typeface="Aptos" panose="020B0004020202020204" pitchFamily="34" charset="0"/>
                <a:cs typeface="Calibri" panose="020F0502020204030204" pitchFamily="34" charset="0"/>
              </a:rPr>
              <a:t>Im Umgang mit digitalen Medien werden im Unterricht Strategien zur Arbeitsorganisation und zum nachhaltigen Wissenserwerb vermittelt, angewandt und reflektiert. Der regelmäßige und reflektierte fachintegrative Einsatz ermöglicht einen systematischen Aufbau von Medienkompetenz.</a:t>
            </a:r>
          </a:p>
          <a:p>
            <a:pPr>
              <a:lnSpc>
                <a:spcPct val="110000"/>
              </a:lnSpc>
            </a:pPr>
            <a:endParaRPr lang="de-DE" b="1" dirty="0">
              <a:solidFill>
                <a:srgbClr val="54A738"/>
              </a:solidFill>
              <a:latin typeface="Calibri" panose="020F0502020204030204" pitchFamily="34" charset="0"/>
              <a:ea typeface="Aptos"/>
              <a:cs typeface="Calibri" panose="020F0502020204030204" pitchFamily="34" charset="0"/>
            </a:endParaRPr>
          </a:p>
          <a:p>
            <a:pPr marL="0" indent="0">
              <a:lnSpc>
                <a:spcPct val="110000"/>
              </a:lnSpc>
              <a:buNone/>
              <a:defRPr/>
            </a:pPr>
            <a:r>
              <a:rPr lang="de-DE" sz="2100" b="1" dirty="0">
                <a:solidFill>
                  <a:srgbClr val="54A738"/>
                </a:solidFill>
                <a:latin typeface="Calibri" panose="020F0502020204030204" pitchFamily="34" charset="0"/>
                <a:ea typeface="Aptos"/>
                <a:cs typeface="Calibri" panose="020F0502020204030204" pitchFamily="34" charset="0"/>
              </a:rPr>
              <a:t>Intelligentes Üben </a:t>
            </a:r>
            <a:endParaRPr lang="de-DE" sz="2100" dirty="0">
              <a:latin typeface="Calibri" panose="020F0502020204030204" pitchFamily="34" charset="0"/>
              <a:ea typeface="Aptos"/>
              <a:cs typeface="Calibri" panose="020F0502020204030204" pitchFamily="34" charset="0"/>
            </a:endParaRPr>
          </a:p>
          <a:p>
            <a:pPr marL="0" indent="0">
              <a:lnSpc>
                <a:spcPct val="110000"/>
              </a:lnSpc>
              <a:buNone/>
              <a:defRPr/>
            </a:pPr>
            <a:r>
              <a:rPr lang="de-DE" dirty="0">
                <a:latin typeface="Calibri" panose="020F0502020204030204" pitchFamily="34" charset="0"/>
                <a:ea typeface="Aptos"/>
                <a:cs typeface="Calibri" panose="020F0502020204030204" pitchFamily="34" charset="0"/>
              </a:rPr>
              <a:t>Der Einsatz digitaler Medien bietet Übungsphasen mit vielfältigen und differenzierten Übungsmöglichkeiten.</a:t>
            </a:r>
            <a:r>
              <a:rPr lang="de-DE" dirty="0">
                <a:latin typeface="Calibri" panose="020F0502020204030204" pitchFamily="34" charset="0"/>
                <a:cs typeface="Calibri" panose="020F0502020204030204" pitchFamily="34" charset="0"/>
              </a:rPr>
              <a:t> </a:t>
            </a:r>
            <a:endParaRPr lang="de-DE" dirty="0">
              <a:latin typeface="Calibri" panose="020F0502020204030204" pitchFamily="34" charset="0"/>
              <a:ea typeface="Aptos"/>
              <a:cs typeface="Calibri" panose="020F0502020204030204" pitchFamily="34" charset="0"/>
            </a:endParaRPr>
          </a:p>
        </p:txBody>
      </p:sp>
      <p:sp>
        <p:nvSpPr>
          <p:cNvPr id="4" name="Textplatzhalter 3">
            <a:extLst>
              <a:ext uri="{FF2B5EF4-FFF2-40B4-BE49-F238E27FC236}">
                <a16:creationId xmlns:a16="http://schemas.microsoft.com/office/drawing/2014/main" id="{E8AEDD99-C1E4-59B7-49C8-E9C58E25F33F}"/>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04F46DED-564E-E32B-16EA-A6CADAE427F8}"/>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980375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59D69-1A75-618C-54E6-CA8D5FA855B1}"/>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AAFE462C-DFBC-3E1C-32C6-8370806809AB}"/>
              </a:ext>
            </a:extLst>
          </p:cNvPr>
          <p:cNvSpPr>
            <a:spLocks noGrp="1"/>
          </p:cNvSpPr>
          <p:nvPr>
            <p:ph type="body" idx="1"/>
          </p:nvPr>
        </p:nvSpPr>
        <p:spPr>
          <a:xfrm>
            <a:off x="1053829" y="1581355"/>
            <a:ext cx="10735400" cy="571701"/>
          </a:xfrm>
        </p:spPr>
        <p:txBody>
          <a:bodyPr/>
          <a:lstStyle/>
          <a:p>
            <a:r>
              <a:rPr lang="de-DE" sz="3600" dirty="0"/>
              <a:t>Medienproduktive</a:t>
            </a:r>
            <a:r>
              <a:rPr lang="de-DE" dirty="0"/>
              <a:t> und kollaborative Aufgabenformate</a:t>
            </a:r>
          </a:p>
        </p:txBody>
      </p:sp>
      <p:sp>
        <p:nvSpPr>
          <p:cNvPr id="3" name="Textplatzhalter 2">
            <a:extLst>
              <a:ext uri="{FF2B5EF4-FFF2-40B4-BE49-F238E27FC236}">
                <a16:creationId xmlns:a16="http://schemas.microsoft.com/office/drawing/2014/main" id="{DD5EA37D-DED4-B3CB-2E5D-A63C462D8685}"/>
              </a:ext>
            </a:extLst>
          </p:cNvPr>
          <p:cNvSpPr>
            <a:spLocks noGrp="1"/>
          </p:cNvSpPr>
          <p:nvPr>
            <p:ph type="body" idx="13"/>
          </p:nvPr>
        </p:nvSpPr>
        <p:spPr>
          <a:xfrm>
            <a:off x="1047915" y="2704540"/>
            <a:ext cx="7943685" cy="3607360"/>
          </a:xfrm>
        </p:spPr>
        <p:txBody>
          <a:bodyPr>
            <a:normAutofit/>
          </a:bodyPr>
          <a:lstStyle/>
          <a:p>
            <a:pPr marL="0" indent="0">
              <a:spcAft>
                <a:spcPts val="1200"/>
              </a:spcAft>
              <a:buNone/>
              <a:defRPr/>
            </a:pPr>
            <a:r>
              <a:rPr lang="de-DE" sz="2600" b="1" dirty="0">
                <a:latin typeface="Calibri" panose="020F0502020204030204" pitchFamily="34" charset="0"/>
                <a:cs typeface="Calibri" panose="020F0502020204030204" pitchFamily="34" charset="0"/>
              </a:rPr>
              <a:t>Der Einsatz digitaler Medien unterstützt…</a:t>
            </a:r>
            <a:endParaRPr lang="de-DE" sz="1800" dirty="0">
              <a:latin typeface="Calibri" panose="020F0502020204030204" pitchFamily="34" charset="0"/>
              <a:ea typeface="Aptos"/>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F661B5FF-9F8E-B3A5-57BD-6457B6CEBC31}"/>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815058D0-06EE-BB10-3055-18F181DC80E9}"/>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21B69139-B8E6-87AF-2945-F1B09FCEA6CD}"/>
              </a:ext>
            </a:extLst>
          </p:cNvPr>
          <p:cNvGraphicFramePr>
            <a:graphicFrameLocks/>
          </p:cNvGraphicFramePr>
          <p:nvPr>
            <p:extLst>
              <p:ext uri="{D42A27DB-BD31-4B8C-83A1-F6EECF244321}">
                <p14:modId xmlns:p14="http://schemas.microsoft.com/office/powerpoint/2010/main" val="844607182"/>
              </p:ext>
            </p:extLst>
          </p:nvPr>
        </p:nvGraphicFramePr>
        <p:xfrm>
          <a:off x="1047915" y="3450771"/>
          <a:ext cx="8599358" cy="2726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529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F0D00-52E2-49B7-5B9B-2FBD776A9DDA}"/>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0F6060CF-12BA-23AA-3B56-85A467D0C000}"/>
              </a:ext>
            </a:extLst>
          </p:cNvPr>
          <p:cNvSpPr>
            <a:spLocks noGrp="1"/>
          </p:cNvSpPr>
          <p:nvPr>
            <p:ph type="body" idx="1"/>
          </p:nvPr>
        </p:nvSpPr>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D8956344-1584-207D-4330-6DBC5158DD5D}"/>
              </a:ext>
            </a:extLst>
          </p:cNvPr>
          <p:cNvSpPr>
            <a:spLocks noGrp="1"/>
          </p:cNvSpPr>
          <p:nvPr>
            <p:ph type="body" idx="13"/>
          </p:nvPr>
        </p:nvSpPr>
        <p:spPr>
          <a:xfrm>
            <a:off x="1047916" y="2704540"/>
            <a:ext cx="8635911" cy="3607360"/>
          </a:xfrm>
        </p:spPr>
        <p:txBody>
          <a:bodyPr/>
          <a:lstStyle/>
          <a:p>
            <a:r>
              <a:rPr lang="de-DE" sz="2000" b="1" dirty="0">
                <a:effectLst/>
                <a:latin typeface="Calibri" panose="020F0502020204030204" pitchFamily="34" charset="0"/>
                <a:ea typeface="Aptos" panose="020B0004020202020204" pitchFamily="34" charset="0"/>
                <a:cs typeface="Times New Roman" panose="02020603050405020304" pitchFamily="18" charset="0"/>
              </a:rPr>
              <a:t>Die Rolle herausfordernder Aufgabenformate beim nachhaltigen Lernen</a:t>
            </a:r>
          </a:p>
          <a:p>
            <a:pPr marL="0" indent="0">
              <a:buNone/>
              <a:defRPr/>
            </a:pPr>
            <a:r>
              <a:rPr lang="de-DE" sz="1800" dirty="0">
                <a:solidFill>
                  <a:srgbClr val="1C1D2F"/>
                </a:solidFill>
                <a:latin typeface="Calibri"/>
                <a:ea typeface="Times New Roman"/>
                <a:cs typeface="Calibri"/>
              </a:rPr>
              <a:t>Bei der Erarbeitung neuer Lerninhalte wird der </a:t>
            </a:r>
            <a:r>
              <a:rPr lang="de-DE" sz="1800" b="1" dirty="0">
                <a:solidFill>
                  <a:srgbClr val="1C1D2F"/>
                </a:solidFill>
                <a:latin typeface="Calibri"/>
                <a:ea typeface="Times New Roman"/>
                <a:cs typeface="Calibri"/>
              </a:rPr>
              <a:t>Kompetenzgewinn</a:t>
            </a:r>
            <a:r>
              <a:rPr lang="de-DE" sz="1800" dirty="0">
                <a:solidFill>
                  <a:srgbClr val="1C1D2F"/>
                </a:solidFill>
                <a:latin typeface="Calibri"/>
                <a:ea typeface="Times New Roman"/>
                <a:cs typeface="Calibri"/>
              </a:rPr>
              <a:t> dahingehend gefördert, dass unter Berücksichtigung der individuellen Lernvoraussetzungen </a:t>
            </a:r>
            <a:r>
              <a:rPr lang="de-DE" sz="1800" b="1" dirty="0">
                <a:solidFill>
                  <a:srgbClr val="1C1D2F"/>
                </a:solidFill>
                <a:latin typeface="Calibri"/>
                <a:ea typeface="Times New Roman"/>
                <a:cs typeface="Calibri"/>
              </a:rPr>
              <a:t>neue Herausforderungen</a:t>
            </a:r>
            <a:r>
              <a:rPr lang="de-DE" sz="1800" dirty="0">
                <a:solidFill>
                  <a:srgbClr val="1C1D2F"/>
                </a:solidFill>
                <a:latin typeface="Calibri"/>
                <a:ea typeface="Times New Roman"/>
                <a:cs typeface="Calibri"/>
              </a:rPr>
              <a:t> bewusst gesucht werden. Dafür sind </a:t>
            </a:r>
            <a:r>
              <a:rPr lang="de-DE" sz="1800" b="1" dirty="0">
                <a:solidFill>
                  <a:srgbClr val="1C1D2F"/>
                </a:solidFill>
                <a:latin typeface="Calibri"/>
                <a:ea typeface="Times New Roman"/>
                <a:cs typeface="Calibri"/>
              </a:rPr>
              <a:t>qualitätsvolle, abwechslungsreiche Aufgaben</a:t>
            </a:r>
            <a:r>
              <a:rPr lang="de-DE" sz="1800" dirty="0">
                <a:solidFill>
                  <a:srgbClr val="1C1D2F"/>
                </a:solidFill>
                <a:latin typeface="Calibri"/>
                <a:ea typeface="Times New Roman"/>
                <a:cs typeface="Calibri"/>
              </a:rPr>
              <a:t> entscheidend, die allein oder im Team bearbeitet sowie gemeinsam ausgewertet und reflektiert werden.</a:t>
            </a:r>
          </a:p>
          <a:p>
            <a:pPr marL="0" indent="0">
              <a:buNone/>
              <a:defRPr/>
            </a:pPr>
            <a:endParaRPr lang="de-DE" sz="1800" dirty="0">
              <a:latin typeface="Calibri"/>
              <a:ea typeface="Times New Roman"/>
              <a:cs typeface="Calibri"/>
            </a:endParaRPr>
          </a:p>
          <a:p>
            <a:endParaRPr lang="de-DE" sz="1800" b="1" dirty="0">
              <a:effectLst/>
              <a:latin typeface="Aptos" panose="020B0004020202020204" pitchFamily="34" charset="0"/>
              <a:ea typeface="Aptos" panose="020B0004020202020204" pitchFamily="34" charset="0"/>
              <a:cs typeface="Times New Roman" panose="02020603050405020304" pitchFamily="18" charset="0"/>
            </a:endParaRPr>
          </a:p>
          <a:p>
            <a:endParaRPr lang="de-DE" dirty="0"/>
          </a:p>
        </p:txBody>
      </p:sp>
      <p:sp>
        <p:nvSpPr>
          <p:cNvPr id="4" name="Textplatzhalter 3">
            <a:extLst>
              <a:ext uri="{FF2B5EF4-FFF2-40B4-BE49-F238E27FC236}">
                <a16:creationId xmlns:a16="http://schemas.microsoft.com/office/drawing/2014/main" id="{4D1E4470-C957-8211-BBEB-D97649838C15}"/>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A32F8FD3-B275-1A32-A09F-BCE54D185C8A}"/>
              </a:ext>
            </a:extLst>
          </p:cNvPr>
          <p:cNvSpPr>
            <a:spLocks noGrp="1"/>
          </p:cNvSpPr>
          <p:nvPr>
            <p:ph type="sldNum" sz="quarter" idx="17"/>
          </p:nvPr>
        </p:nvSpPr>
        <p:spPr/>
        <p:txBody>
          <a:bodyPr/>
          <a:lstStyle/>
          <a:p>
            <a:fld id="{1D937574-5286-7C49-842E-2D6CFC549A1F}" type="slidenum">
              <a:rPr lang="de-DE" smtClean="0"/>
              <a:pPr/>
              <a:t>6</a:t>
            </a:fld>
            <a:endParaRPr lang="de-DE" dirty="0"/>
          </a:p>
        </p:txBody>
      </p:sp>
    </p:spTree>
    <p:extLst>
      <p:ext uri="{BB962C8B-B14F-4D97-AF65-F5344CB8AC3E}">
        <p14:creationId xmlns:p14="http://schemas.microsoft.com/office/powerpoint/2010/main" val="228572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4C9794-3899-F10E-B4A6-6C4931805C34}"/>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BDB8257D-CC8A-0E3F-D3EC-50831A4FBBBA}"/>
              </a:ext>
            </a:extLst>
          </p:cNvPr>
          <p:cNvSpPr>
            <a:spLocks noGrp="1"/>
          </p:cNvSpPr>
          <p:nvPr>
            <p:ph type="body" idx="1"/>
          </p:nvPr>
        </p:nvSpPr>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86A2E6D0-D064-726F-B4DE-6C67C101D3EC}"/>
              </a:ext>
            </a:extLst>
          </p:cNvPr>
          <p:cNvSpPr>
            <a:spLocks noGrp="1"/>
          </p:cNvSpPr>
          <p:nvPr>
            <p:ph type="body" idx="13"/>
          </p:nvPr>
        </p:nvSpPr>
        <p:spPr>
          <a:xfrm>
            <a:off x="1047916" y="2704540"/>
            <a:ext cx="9929748" cy="3607360"/>
          </a:xfrm>
        </p:spPr>
        <p:txBody>
          <a:bodyPr/>
          <a:lstStyle/>
          <a:p>
            <a:pPr>
              <a:defRPr/>
            </a:pPr>
            <a:r>
              <a:rPr lang="de-DE" sz="1800" b="1" dirty="0">
                <a:ea typeface="Times New Roman"/>
              </a:rPr>
              <a:t>Beschreibung des Aufgabentypes (Auswahl an Qualitätskriterien nach Brägger und Steiner, 2022)</a:t>
            </a:r>
            <a:endParaRPr lang="de-DE" dirty="0"/>
          </a:p>
          <a:p>
            <a:pPr marL="0" indent="0">
              <a:buNone/>
              <a:defRPr/>
            </a:pPr>
            <a:endParaRPr lang="de-DE" sz="1800" dirty="0">
              <a:latin typeface="Calibri"/>
              <a:ea typeface="Times New Roman"/>
              <a:cs typeface="Calibri"/>
            </a:endParaRPr>
          </a:p>
          <a:p>
            <a:endParaRPr lang="de-DE" sz="1800" b="1" dirty="0">
              <a:effectLst/>
              <a:latin typeface="Aptos" panose="020B0004020202020204" pitchFamily="34" charset="0"/>
              <a:ea typeface="Aptos" panose="020B0004020202020204" pitchFamily="34" charset="0"/>
              <a:cs typeface="Times New Roman" panose="02020603050405020304" pitchFamily="18" charset="0"/>
            </a:endParaRPr>
          </a:p>
          <a:p>
            <a:endParaRPr lang="de-DE" dirty="0"/>
          </a:p>
        </p:txBody>
      </p:sp>
      <p:sp>
        <p:nvSpPr>
          <p:cNvPr id="4" name="Textplatzhalter 3">
            <a:extLst>
              <a:ext uri="{FF2B5EF4-FFF2-40B4-BE49-F238E27FC236}">
                <a16:creationId xmlns:a16="http://schemas.microsoft.com/office/drawing/2014/main" id="{B3E272C6-A681-143A-1E72-955D7BED8D5D}"/>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25D3595A-D0A6-8043-1C1A-DFAD8BE14EC3}"/>
              </a:ext>
            </a:extLst>
          </p:cNvPr>
          <p:cNvSpPr>
            <a:spLocks noGrp="1"/>
          </p:cNvSpPr>
          <p:nvPr>
            <p:ph type="sldNum" sz="quarter" idx="17"/>
          </p:nvPr>
        </p:nvSpPr>
        <p:spPr/>
        <p:txBody>
          <a:bodyPr/>
          <a:lstStyle/>
          <a:p>
            <a:fld id="{1D937574-5286-7C49-842E-2D6CFC549A1F}" type="slidenum">
              <a:rPr lang="de-DE" smtClean="0"/>
              <a:pPr/>
              <a:t>7</a:t>
            </a:fld>
            <a:endParaRPr lang="de-DE" dirty="0"/>
          </a:p>
        </p:txBody>
      </p:sp>
      <p:graphicFrame>
        <p:nvGraphicFramePr>
          <p:cNvPr id="6" name="Diagramm 5">
            <a:extLst>
              <a:ext uri="{FF2B5EF4-FFF2-40B4-BE49-F238E27FC236}">
                <a16:creationId xmlns:a16="http://schemas.microsoft.com/office/drawing/2014/main" id="{AF267910-2D89-8B71-DB8B-834C8D6855EB}"/>
              </a:ext>
            </a:extLst>
          </p:cNvPr>
          <p:cNvGraphicFramePr>
            <a:graphicFrameLocks/>
          </p:cNvGraphicFramePr>
          <p:nvPr>
            <p:extLst>
              <p:ext uri="{D42A27DB-BD31-4B8C-83A1-F6EECF244321}">
                <p14:modId xmlns:p14="http://schemas.microsoft.com/office/powerpoint/2010/main" val="2322733475"/>
              </p:ext>
            </p:extLst>
          </p:nvPr>
        </p:nvGraphicFramePr>
        <p:xfrm>
          <a:off x="206550" y="3234402"/>
          <a:ext cx="11059374" cy="30774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7290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EAF9C-ED49-2AA4-C1B2-526A92ED9315}"/>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BD576807-8948-1536-BCF3-47BECB37EF73}"/>
              </a:ext>
            </a:extLst>
          </p:cNvPr>
          <p:cNvSpPr>
            <a:spLocks noGrp="1"/>
          </p:cNvSpPr>
          <p:nvPr>
            <p:ph type="body" idx="1"/>
          </p:nvPr>
        </p:nvSpPr>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DF3EE4DD-99DC-2BDE-B1D9-3692A4CB1581}"/>
              </a:ext>
            </a:extLst>
          </p:cNvPr>
          <p:cNvSpPr>
            <a:spLocks noGrp="1"/>
          </p:cNvSpPr>
          <p:nvPr>
            <p:ph type="body" idx="13"/>
          </p:nvPr>
        </p:nvSpPr>
        <p:spPr>
          <a:xfrm>
            <a:off x="1047916" y="2704540"/>
            <a:ext cx="8635911" cy="3607360"/>
          </a:xfrm>
        </p:spPr>
        <p:txBody>
          <a:bodyPr/>
          <a:lstStyle/>
          <a:p>
            <a:r>
              <a:rPr lang="de-DE" sz="2000" b="1" dirty="0">
                <a:effectLst/>
                <a:latin typeface="Calibri" panose="020F0502020204030204" pitchFamily="34" charset="0"/>
                <a:ea typeface="Aptos" panose="020B0004020202020204" pitchFamily="34" charset="0"/>
                <a:cs typeface="Times New Roman" panose="02020603050405020304" pitchFamily="18" charset="0"/>
              </a:rPr>
              <a:t>Bedeutung des Lernproduktes</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Durch Lernprodukte wird der Lernprozess sichtbar. Darin manifestieren sich Lernergebnisse und / oder Teilergebnisse einer Unterrichtseinheit.</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Lernprodukte dienen als diagnostisches Instrument, durch das individuelle Lernleistungsstände oder Lernzuwächse der Lernenden deutlich werden.</a:t>
            </a:r>
          </a:p>
          <a:p>
            <a:pPr marL="285750" indent="-285750">
              <a:buFont typeface="Arial" panose="020B0604020202020204" pitchFamily="34" charset="0"/>
              <a:buChar char="•"/>
            </a:pPr>
            <a:r>
              <a:rPr lang="de-DE" dirty="0">
                <a:effectLst/>
                <a:latin typeface="Calibri" panose="020F0502020204030204" pitchFamily="34" charset="0"/>
                <a:ea typeface="Aptos" panose="020B0004020202020204" pitchFamily="34" charset="0"/>
                <a:cs typeface="Times New Roman" panose="02020603050405020304" pitchFamily="18" charset="0"/>
              </a:rPr>
              <a:t>Lernprodukte sichern nicht nur Ergebnisse, sie schaffen gleichzeitig auch Anlässe zur Diskussion, zur Metakognition sowie zur Transferleistung.</a:t>
            </a:r>
          </a:p>
          <a:p>
            <a:endParaRPr lang="de-DE" sz="2000" b="1" dirty="0">
              <a:effectLst/>
              <a:latin typeface="Calibri" panose="020F0502020204030204" pitchFamily="34" charset="0"/>
              <a:ea typeface="Aptos" panose="020B0004020202020204" pitchFamily="34" charset="0"/>
              <a:cs typeface="Times New Roman" panose="02020603050405020304" pitchFamily="18" charset="0"/>
            </a:endParaRPr>
          </a:p>
          <a:p>
            <a:endParaRPr lang="de-DE" dirty="0"/>
          </a:p>
        </p:txBody>
      </p:sp>
      <p:sp>
        <p:nvSpPr>
          <p:cNvPr id="4" name="Textplatzhalter 3">
            <a:extLst>
              <a:ext uri="{FF2B5EF4-FFF2-40B4-BE49-F238E27FC236}">
                <a16:creationId xmlns:a16="http://schemas.microsoft.com/office/drawing/2014/main" id="{D6194592-CB2A-B11C-5446-D7E24A011F72}"/>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09D083CE-043F-8874-01FE-19E495881480}"/>
              </a:ext>
            </a:extLst>
          </p:cNvPr>
          <p:cNvSpPr>
            <a:spLocks noGrp="1"/>
          </p:cNvSpPr>
          <p:nvPr>
            <p:ph type="sldNum" sz="quarter" idx="17"/>
          </p:nvPr>
        </p:nvSpPr>
        <p:spPr/>
        <p:txBody>
          <a:bodyPr/>
          <a:lstStyle/>
          <a:p>
            <a:fld id="{1D937574-5286-7C49-842E-2D6CFC549A1F}" type="slidenum">
              <a:rPr lang="de-DE" smtClean="0"/>
              <a:pPr/>
              <a:t>8</a:t>
            </a:fld>
            <a:endParaRPr lang="de-DE" dirty="0"/>
          </a:p>
        </p:txBody>
      </p:sp>
    </p:spTree>
    <p:extLst>
      <p:ext uri="{BB962C8B-B14F-4D97-AF65-F5344CB8AC3E}">
        <p14:creationId xmlns:p14="http://schemas.microsoft.com/office/powerpoint/2010/main" val="3696479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B57DE5B-C939-C1B9-65FB-F719FA9CF752}"/>
              </a:ext>
            </a:extLst>
          </p:cNvPr>
          <p:cNvSpPr>
            <a:spLocks noGrp="1"/>
          </p:cNvSpPr>
          <p:nvPr>
            <p:ph type="body" idx="1"/>
          </p:nvPr>
        </p:nvSpPr>
        <p:spPr>
          <a:xfrm>
            <a:off x="1040887" y="1658010"/>
            <a:ext cx="10672142" cy="507665"/>
          </a:xfrm>
        </p:spPr>
        <p:txBody>
          <a:bodyPr/>
          <a:lstStyle/>
          <a:p>
            <a:r>
              <a:rPr lang="de-DE" dirty="0"/>
              <a:t>Medienproduktive und kollaborative Aufgabenformate</a:t>
            </a:r>
          </a:p>
        </p:txBody>
      </p:sp>
      <p:sp>
        <p:nvSpPr>
          <p:cNvPr id="3" name="Textplatzhalter 2">
            <a:extLst>
              <a:ext uri="{FF2B5EF4-FFF2-40B4-BE49-F238E27FC236}">
                <a16:creationId xmlns:a16="http://schemas.microsoft.com/office/drawing/2014/main" id="{3CD5AD3C-1198-C1F1-5AB3-943980205EE9}"/>
              </a:ext>
            </a:extLst>
          </p:cNvPr>
          <p:cNvSpPr>
            <a:spLocks noGrp="1"/>
          </p:cNvSpPr>
          <p:nvPr>
            <p:ph type="body" idx="13"/>
          </p:nvPr>
        </p:nvSpPr>
        <p:spPr>
          <a:xfrm>
            <a:off x="1047914" y="2721752"/>
            <a:ext cx="5798847" cy="3602848"/>
          </a:xfrm>
        </p:spPr>
        <p:txBody>
          <a:bodyPr>
            <a:normAutofit fontScale="77500" lnSpcReduction="20000"/>
          </a:bodyPr>
          <a:lstStyle/>
          <a:p>
            <a:pPr marL="0" indent="0">
              <a:buNone/>
              <a:defRPr/>
            </a:pPr>
            <a:r>
              <a:rPr lang="de-DE" sz="2400" b="1" dirty="0">
                <a:latin typeface="Calibri" panose="020F0502020204030204" pitchFamily="34" charset="0"/>
                <a:ea typeface="Times New Roman"/>
                <a:cs typeface="Calibri" panose="020F0502020204030204" pitchFamily="34" charset="0"/>
              </a:rPr>
              <a:t>Der Einsatz digitaler Medien unterstützt </a:t>
            </a:r>
            <a:r>
              <a:rPr lang="de-DE" sz="2400" dirty="0">
                <a:latin typeface="Calibri" panose="020F0502020204030204" pitchFamily="34" charset="0"/>
                <a:ea typeface="Times New Roman"/>
                <a:cs typeface="Calibri" panose="020F0502020204030204" pitchFamily="34" charset="0"/>
              </a:rPr>
              <a:t>die Gestaltung nachhaltigen Lernens durch </a:t>
            </a:r>
            <a:r>
              <a:rPr lang="de-DE" sz="2400" b="1" dirty="0">
                <a:solidFill>
                  <a:schemeClr val="accent5"/>
                </a:solidFill>
                <a:latin typeface="Calibri" panose="020F0502020204030204" pitchFamily="34" charset="0"/>
                <a:ea typeface="Times New Roman"/>
                <a:cs typeface="Calibri" panose="020F0502020204030204" pitchFamily="34" charset="0"/>
              </a:rPr>
              <a:t>medienproduktive Aufgabenformate</a:t>
            </a:r>
            <a:r>
              <a:rPr lang="de-DE" sz="2400" b="1" dirty="0">
                <a:latin typeface="Calibri" panose="020F0502020204030204" pitchFamily="34" charset="0"/>
                <a:ea typeface="Times New Roman"/>
                <a:cs typeface="Calibri" panose="020F0502020204030204" pitchFamily="34" charset="0"/>
              </a:rPr>
              <a:t>, </a:t>
            </a:r>
            <a:r>
              <a:rPr lang="de-DE" sz="2400" dirty="0">
                <a:latin typeface="Calibri" panose="020F0502020204030204" pitchFamily="34" charset="0"/>
                <a:ea typeface="Times New Roman"/>
                <a:cs typeface="Calibri" panose="020F0502020204030204" pitchFamily="34" charset="0"/>
              </a:rPr>
              <a:t>indem er </a:t>
            </a:r>
            <a:endParaRPr lang="de-DE" sz="2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eine Vielfalt an Lernprodukten ermöglicht, </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selbstständiges Erarbeiten von Inhalten fördert, </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die Gestaltung von Arbeitsanweisungen flexibilisiert, </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Selbststeuerung und Eigenverantwortung stärkt, </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den Kompetenzerwerb insbesondere in Bereichen wie Kooperation, Bedienkompetenz, Produzieren und Präsentieren, Reflexion sowie dem Umgang mit KI unterstützt, </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den Austausch von Feedback erleichtert und dessen Nutzung fördert,</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die Reflexion der eigenen Arbeitsprozesse anregt sowie</a:t>
            </a:r>
            <a:endParaRPr lang="de-DE" sz="19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de-DE" sz="1900" dirty="0">
                <a:latin typeface="Calibri" panose="020F0502020204030204" pitchFamily="34" charset="0"/>
                <a:ea typeface="Times New Roman"/>
                <a:cs typeface="Calibri" panose="020F0502020204030204" pitchFamily="34" charset="0"/>
              </a:rPr>
              <a:t>eine transparente Bewertung ermöglicht.</a:t>
            </a:r>
            <a:endParaRPr lang="de-DE" sz="1900" dirty="0">
              <a:latin typeface="Calibri" panose="020F0502020204030204" pitchFamily="34" charset="0"/>
              <a:cs typeface="Calibri" panose="020F0502020204030204" pitchFamily="34" charset="0"/>
            </a:endParaRPr>
          </a:p>
        </p:txBody>
      </p:sp>
      <p:sp>
        <p:nvSpPr>
          <p:cNvPr id="5" name="Textplatzhalter 4">
            <a:extLst>
              <a:ext uri="{FF2B5EF4-FFF2-40B4-BE49-F238E27FC236}">
                <a16:creationId xmlns:a16="http://schemas.microsoft.com/office/drawing/2014/main" id="{72FF5467-7AD0-3E40-1741-0F4FC80AC2FA}"/>
              </a:ext>
            </a:extLst>
          </p:cNvPr>
          <p:cNvSpPr>
            <a:spLocks noGrp="1"/>
          </p:cNvSpPr>
          <p:nvPr>
            <p:ph type="body" idx="16"/>
          </p:nvPr>
        </p:nvSpPr>
        <p:spPr/>
        <p:txBody>
          <a:bodyPr/>
          <a:lstStyle/>
          <a:p>
            <a:r>
              <a:rPr lang="de-DE" dirty="0"/>
              <a:t>Kompetenzorientierte Aufgabenformate &amp; intelligentes Üben </a:t>
            </a:r>
          </a:p>
        </p:txBody>
      </p:sp>
      <p:sp>
        <p:nvSpPr>
          <p:cNvPr id="6" name="Foliennummernplatzhalter 5">
            <a:extLst>
              <a:ext uri="{FF2B5EF4-FFF2-40B4-BE49-F238E27FC236}">
                <a16:creationId xmlns:a16="http://schemas.microsoft.com/office/drawing/2014/main" id="{AEB7B0C7-6372-D7EB-FEC2-1EAD8760704E}"/>
              </a:ext>
            </a:extLst>
          </p:cNvPr>
          <p:cNvSpPr>
            <a:spLocks noGrp="1"/>
          </p:cNvSpPr>
          <p:nvPr>
            <p:ph type="sldNum" sz="quarter" idx="19"/>
          </p:nvPr>
        </p:nvSpPr>
        <p:spPr/>
        <p:txBody>
          <a:bodyPr/>
          <a:lstStyle/>
          <a:p>
            <a:fld id="{1D937574-5286-7C49-842E-2D6CFC549A1F}" type="slidenum">
              <a:rPr lang="de-DE" smtClean="0"/>
              <a:pPr/>
              <a:t>9</a:t>
            </a:fld>
            <a:endParaRPr lang="de-DE" dirty="0"/>
          </a:p>
        </p:txBody>
      </p:sp>
      <p:pic>
        <p:nvPicPr>
          <p:cNvPr id="7" name="Bildplatzhalter 6">
            <a:extLst>
              <a:ext uri="{FF2B5EF4-FFF2-40B4-BE49-F238E27FC236}">
                <a16:creationId xmlns:a16="http://schemas.microsoft.com/office/drawing/2014/main" id="{27D68E5F-E9A1-1473-49BF-FC49A6F5C726}"/>
              </a:ext>
            </a:extLst>
          </p:cNvPr>
          <p:cNvPicPr>
            <a:picLocks noGrp="1" noChangeAspect="1"/>
          </p:cNvPicPr>
          <p:nvPr>
            <p:ph type="pic" sz="quarter" idx="15"/>
          </p:nvPr>
        </p:nvPicPr>
        <p:blipFill>
          <a:blip r:embed="rId3" cstate="hqprint">
            <a:extLst>
              <a:ext uri="{28A0092B-C50C-407E-A947-70E740481C1C}">
                <a14:useLocalDpi xmlns:a14="http://schemas.microsoft.com/office/drawing/2010/main"/>
              </a:ext>
            </a:extLst>
          </a:blip>
          <a:srcRect l="-771" t="3496" r="771" b="3943"/>
          <a:stretch/>
        </p:blipFill>
        <p:spPr>
          <a:xfrm>
            <a:off x="6846762" y="2721752"/>
            <a:ext cx="4449968" cy="3373479"/>
          </a:xfrm>
          <a:prstGeom prst="rect">
            <a:avLst/>
          </a:prstGeom>
        </p:spPr>
      </p:pic>
    </p:spTree>
    <p:extLst>
      <p:ext uri="{BB962C8B-B14F-4D97-AF65-F5344CB8AC3E}">
        <p14:creationId xmlns:p14="http://schemas.microsoft.com/office/powerpoint/2010/main" val="1331148089"/>
      </p:ext>
    </p:extLst>
  </p:cSld>
  <p:clrMapOvr>
    <a:masterClrMapping/>
  </p:clrMapOvr>
</p:sld>
</file>

<file path=ppt/theme/theme1.xml><?xml version="1.0" encoding="utf-8"?>
<a:theme xmlns:a="http://schemas.openxmlformats.org/drawingml/2006/main" name="1_K+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Veranschaulich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ethodenvielfalt">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ompetenzorientierteAufgabenformate &amp; Intelligentes Üb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0_Klassenführ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instiegsseit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2156</Words>
  <Application>Microsoft Macintosh PowerPoint</Application>
  <PresentationFormat>Breitbild</PresentationFormat>
  <Paragraphs>224</Paragraphs>
  <Slides>27</Slides>
  <Notes>11</Notes>
  <HiddenSlides>0</HiddenSlides>
  <MMClips>0</MMClips>
  <ScaleCrop>false</ScaleCrop>
  <HeadingPairs>
    <vt:vector size="6" baseType="variant">
      <vt:variant>
        <vt:lpstr>Verwendete Schriftarten</vt:lpstr>
      </vt:variant>
      <vt:variant>
        <vt:i4>8</vt:i4>
      </vt:variant>
      <vt:variant>
        <vt:lpstr>Design</vt:lpstr>
      </vt:variant>
      <vt:variant>
        <vt:i4>8</vt:i4>
      </vt:variant>
      <vt:variant>
        <vt:lpstr>Folientitel</vt:lpstr>
      </vt:variant>
      <vt:variant>
        <vt:i4>27</vt:i4>
      </vt:variant>
    </vt:vector>
  </HeadingPairs>
  <TitlesOfParts>
    <vt:vector size="43" baseType="lpstr">
      <vt:lpstr>Aptos</vt:lpstr>
      <vt:lpstr>Aptos (Textkörper)</vt:lpstr>
      <vt:lpstr>Arial</vt:lpstr>
      <vt:lpstr>Calibri</vt:lpstr>
      <vt:lpstr>Helvetica Neue</vt:lpstr>
      <vt:lpstr>MuseoSans</vt:lpstr>
      <vt:lpstr>Symbol</vt:lpstr>
      <vt:lpstr>Times New Roman</vt:lpstr>
      <vt:lpstr>1_K+5</vt:lpstr>
      <vt:lpstr>1_Veranschaulichung</vt:lpstr>
      <vt:lpstr>2_Lebensweltbezug</vt:lpstr>
      <vt:lpstr>3_Methodenvielfalt</vt:lpstr>
      <vt:lpstr>4_Individualisiertes Lernen</vt:lpstr>
      <vt:lpstr>5_KompetenzorientierteAufgabenformate &amp; Intelligentes Üben</vt:lpstr>
      <vt:lpstr>0_Klassenführung</vt:lpstr>
      <vt:lpstr>Einstiegsseiten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Viola Bauer</cp:lastModifiedBy>
  <cp:revision>29</cp:revision>
  <dcterms:created xsi:type="dcterms:W3CDTF">2025-06-02T08:22:06Z</dcterms:created>
  <dcterms:modified xsi:type="dcterms:W3CDTF">2025-06-16T08:41:17Z</dcterms:modified>
</cp:coreProperties>
</file>