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7" r:id="rId1"/>
  </p:sldMasterIdLst>
  <p:notesMasterIdLst>
    <p:notesMasterId r:id="rId20"/>
  </p:notesMasterIdLst>
  <p:sldIdLst>
    <p:sldId id="256" r:id="rId2"/>
    <p:sldId id="274" r:id="rId3"/>
    <p:sldId id="275" r:id="rId4"/>
    <p:sldId id="276" r:id="rId5"/>
    <p:sldId id="277" r:id="rId6"/>
    <p:sldId id="278" r:id="rId7"/>
    <p:sldId id="280" r:id="rId8"/>
    <p:sldId id="279" r:id="rId9"/>
    <p:sldId id="281" r:id="rId10"/>
    <p:sldId id="282" r:id="rId11"/>
    <p:sldId id="283" r:id="rId12"/>
    <p:sldId id="284" r:id="rId13"/>
    <p:sldId id="285" r:id="rId14"/>
    <p:sldId id="286" r:id="rId15"/>
    <p:sldId id="287" r:id="rId16"/>
    <p:sldId id="291" r:id="rId17"/>
    <p:sldId id="294" r:id="rId18"/>
    <p:sldId id="295" r:id="rId19"/>
  </p:sldIdLst>
  <p:sldSz cx="12192000" cy="6858000"/>
  <p:notesSz cx="6858000" cy="9144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pos="3840">
          <p15:clr>
            <a:srgbClr val="A4A3A4"/>
          </p15:clr>
        </p15:guide>
        <p15:guide id="2"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9BD4"/>
    <a:srgbClr val="346F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208" autoAdjust="0"/>
    <p:restoredTop sz="86681" autoAdjust="0"/>
  </p:normalViewPr>
  <p:slideViewPr>
    <p:cSldViewPr snapToGrid="0">
      <p:cViewPr varScale="1">
        <p:scale>
          <a:sx n="100" d="100"/>
          <a:sy n="100" d="100"/>
        </p:scale>
        <p:origin x="560" y="176"/>
      </p:cViewPr>
      <p:guideLst>
        <p:guide pos="3840"/>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 qsCatId="simple" csTypeId="urn:microsoft.com/office/officeart/2005/8/colors/accent1_2" csCatId="accent1" phldr="1"/>
      <dgm:spPr bwMode="auto"/>
      <dgm:t>
        <a:bodyPr/>
        <a:lstStyle/>
        <a:p>
          <a:pPr>
            <a:defRPr/>
          </a:pPr>
          <a:endParaRPr lang="de-DE"/>
        </a:p>
      </dgm:t>
    </dgm:pt>
    <dgm:pt modelId="{41CC6D72-333A-4219-845D-6E0856CB8379}">
      <dgm:prSet phldrT=""/>
      <dgm:spPr bwMode="auto">
        <a:solidFill>
          <a:srgbClr val="499BD4"/>
        </a:solidFill>
      </dgm:spPr>
      <dgm:t>
        <a:bodyPr/>
        <a:lstStyle/>
        <a:p>
          <a:pPr>
            <a:defRPr/>
          </a:pPr>
          <a:r>
            <a:rPr lang="de-DE" dirty="0">
              <a:latin typeface="Calibri"/>
              <a:cs typeface="Calibri"/>
            </a:rPr>
            <a:t>… eine Mediennutzung zu gezielten Lernzwecken, die über private Unterhaltungs- und Kommunikationszwecke hinausgeht. </a:t>
          </a:r>
          <a:endParaRPr dirty="0"/>
        </a:p>
      </dgm:t>
    </dgm:pt>
    <dgm:pt modelId="{E0EAF5C1-5251-4883-A7EB-2384FFE1F0B2}" type="parTrans" cxnId="{E4A2EAB6-AC85-42EB-ADF9-F11A9661E27B}">
      <dgm:prSet/>
      <dgm:spPr bwMode="auto"/>
      <dgm:t>
        <a:bodyPr/>
        <a:lstStyle/>
        <a:p>
          <a:pPr>
            <a:defRPr/>
          </a:pPr>
          <a:endParaRPr lang="de-DE"/>
        </a:p>
      </dgm:t>
    </dgm:pt>
    <dgm:pt modelId="{1228509F-A76D-4F95-BF57-EF4EC1C6EC54}" type="sibTrans" cxnId="{E4A2EAB6-AC85-42EB-ADF9-F11A9661E27B}">
      <dgm:prSet/>
      <dgm:spPr bwMode="auto"/>
      <dgm:t>
        <a:bodyPr/>
        <a:lstStyle/>
        <a:p>
          <a:pPr>
            <a:defRPr/>
          </a:pPr>
          <a:endParaRPr lang="de-DE"/>
        </a:p>
      </dgm:t>
    </dgm:pt>
    <dgm:pt modelId="{91084974-0087-4BEF-B528-8BF2634801A3}">
      <dgm:prSet phldrT=""/>
      <dgm:spPr bwMode="auto">
        <a:solidFill>
          <a:srgbClr val="499BD4"/>
        </a:solidFill>
      </dgm:spPr>
      <dgm:t>
        <a:bodyPr/>
        <a:lstStyle/>
        <a:p>
          <a:pPr>
            <a:defRPr/>
          </a:pPr>
          <a:r>
            <a:rPr lang="de-DE">
              <a:latin typeface="Calibri"/>
              <a:cs typeface="Calibri"/>
            </a:rPr>
            <a:t>… die gezielte Reflexion des alltäglichen Mediennutzungsverhaltens der Lernenden.</a:t>
          </a:r>
          <a:endParaRPr/>
        </a:p>
      </dgm:t>
    </dgm:pt>
    <dgm:pt modelId="{067C8C8C-692E-47FA-B4DC-58C65C9E2766}" type="parTrans" cxnId="{966A9CEF-21CD-4AF4-A95F-30C057A5ACB2}">
      <dgm:prSet/>
      <dgm:spPr bwMode="auto"/>
      <dgm:t>
        <a:bodyPr/>
        <a:lstStyle/>
        <a:p>
          <a:pPr>
            <a:defRPr/>
          </a:pPr>
          <a:endParaRPr lang="de-DE"/>
        </a:p>
      </dgm:t>
    </dgm:pt>
    <dgm:pt modelId="{14B0C550-E775-42D3-B97C-F6C633EEA892}" type="sibTrans" cxnId="{966A9CEF-21CD-4AF4-A95F-30C057A5ACB2}">
      <dgm:prSet/>
      <dgm:spPr bwMode="auto"/>
      <dgm:t>
        <a:bodyPr/>
        <a:lstStyle/>
        <a:p>
          <a:pPr>
            <a:defRPr/>
          </a:pPr>
          <a:endParaRPr lang="de-DE"/>
        </a:p>
      </dgm:t>
    </dgm:pt>
    <dgm:pt modelId="{DA7C7A6E-C994-4BF7-9801-E9EB7473C600}">
      <dgm:prSet phldrT=""/>
      <dgm:spPr bwMode="auto">
        <a:solidFill>
          <a:srgbClr val="499BD4"/>
        </a:solidFill>
      </dgm:spPr>
      <dgm:t>
        <a:bodyPr/>
        <a:lstStyle/>
        <a:p>
          <a:pPr>
            <a:defRPr/>
          </a:pPr>
          <a:r>
            <a:rPr lang="de-DE" b="0" i="0" u="none" dirty="0"/>
            <a:t>… eine gezielte Präventionsarbeit, indem Themen wie ein übermäßiger Medienkonsum sowie problematische Inhalte thematisiert werden.</a:t>
          </a:r>
          <a:endParaRPr lang="de-DE" dirty="0">
            <a:latin typeface="Calibri"/>
            <a:cs typeface="Calibri"/>
          </a:endParaRPr>
        </a:p>
      </dgm:t>
    </dgm:pt>
    <dgm:pt modelId="{E5FAFE8E-A7F2-435C-A049-17A5BF49DDE3}" type="parTrans" cxnId="{FB746640-98B0-426F-9F00-EAF002EE34E2}">
      <dgm:prSet/>
      <dgm:spPr bwMode="auto"/>
      <dgm:t>
        <a:bodyPr/>
        <a:lstStyle/>
        <a:p>
          <a:pPr>
            <a:defRPr/>
          </a:pPr>
          <a:endParaRPr lang="de-DE"/>
        </a:p>
      </dgm:t>
    </dgm:pt>
    <dgm:pt modelId="{95C2C05D-CF22-44A3-8281-167ACCE415F4}" type="sibTrans" cxnId="{FB746640-98B0-426F-9F00-EAF002EE34E2}">
      <dgm:prSet/>
      <dgm:spPr bwMode="auto"/>
      <dgm:t>
        <a:bodyPr/>
        <a:lstStyle/>
        <a:p>
          <a:pPr>
            <a:defRPr/>
          </a:pPr>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573BC51D-3D8E-4ECD-AC56-708E8D12A903}" type="pres">
      <dgm:prSet presAssocID="{41CC6D72-333A-4219-845D-6E0856CB8379}" presName="parentText" presStyleLbl="node1" presStyleIdx="0" presStyleCnt="3">
        <dgm:presLayoutVars>
          <dgm:chMax val="0"/>
          <dgm:bulletEnabled val="1"/>
        </dgm:presLayoutVars>
      </dgm:prSet>
      <dgm:spPr bwMode="auto"/>
    </dgm:pt>
    <dgm:pt modelId="{91B0F583-0376-4BE7-AF3B-6DA5ECF31EF5}" type="pres">
      <dgm:prSet presAssocID="{1228509F-A76D-4F95-BF57-EF4EC1C6EC54}" presName="spacer" presStyleCnt="0"/>
      <dgm:spPr bwMode="auto"/>
    </dgm:pt>
    <dgm:pt modelId="{C23F6919-E1F4-4350-8D8D-5E4C7364157E}" type="pres">
      <dgm:prSet presAssocID="{91084974-0087-4BEF-B528-8BF2634801A3}" presName="parentText" presStyleLbl="node1" presStyleIdx="1" presStyleCnt="3">
        <dgm:presLayoutVars>
          <dgm:chMax val="0"/>
          <dgm:bulletEnabled val="1"/>
        </dgm:presLayoutVars>
      </dgm:prSet>
      <dgm:spPr bwMode="auto"/>
    </dgm:pt>
    <dgm:pt modelId="{0878D471-82F8-435F-8977-ACC500749842}" type="pres">
      <dgm:prSet presAssocID="{14B0C550-E775-42D3-B97C-F6C633EEA892}" presName="spacer" presStyleCnt="0"/>
      <dgm:spPr bwMode="auto"/>
    </dgm:pt>
    <dgm:pt modelId="{621E2170-D0FC-467E-A05F-AF6E458C2F3F}" type="pres">
      <dgm:prSet presAssocID="{DA7C7A6E-C994-4BF7-9801-E9EB7473C600}" presName="parentText" presStyleLbl="node1" presStyleIdx="2" presStyleCnt="3">
        <dgm:presLayoutVars>
          <dgm:chMax val="0"/>
          <dgm:bulletEnabled val="1"/>
        </dgm:presLayoutVars>
      </dgm:prSet>
      <dgm:spPr bwMode="auto"/>
    </dgm:pt>
  </dgm:ptLst>
  <dgm:cxnLst>
    <dgm:cxn modelId="{B028D23B-08CF-7D4E-85D4-8984124B8062}" type="presOf" srcId="{17959EBF-2EFC-5C41-8DEA-1AF03848A6D5}" destId="{1FE08623-E8A4-234A-BF00-360001389615}" srcOrd="0" destOrd="0" presId="urn:microsoft.com/office/officeart/2005/8/layout/vList2"/>
    <dgm:cxn modelId="{FB746640-98B0-426F-9F00-EAF002EE34E2}" srcId="{17959EBF-2EFC-5C41-8DEA-1AF03848A6D5}" destId="{DA7C7A6E-C994-4BF7-9801-E9EB7473C600}" srcOrd="2" destOrd="0" parTransId="{E5FAFE8E-A7F2-435C-A049-17A5BF49DDE3}" sibTransId="{95C2C05D-CF22-44A3-8281-167ACCE415F4}"/>
    <dgm:cxn modelId="{7C6FC140-8959-4171-8B4D-A57B697A71FE}" type="presOf" srcId="{91084974-0087-4BEF-B528-8BF2634801A3}" destId="{C23F6919-E1F4-4350-8D8D-5E4C7364157E}" srcOrd="0" destOrd="0" presId="urn:microsoft.com/office/officeart/2005/8/layout/vList2"/>
    <dgm:cxn modelId="{DB57FA95-D064-4C20-80AD-42EB0C9CD093}" type="presOf" srcId="{41CC6D72-333A-4219-845D-6E0856CB8379}" destId="{573BC51D-3D8E-4ECD-AC56-708E8D12A903}" srcOrd="0" destOrd="0" presId="urn:microsoft.com/office/officeart/2005/8/layout/vList2"/>
    <dgm:cxn modelId="{E4A2EAB6-AC85-42EB-ADF9-F11A9661E27B}" srcId="{17959EBF-2EFC-5C41-8DEA-1AF03848A6D5}" destId="{41CC6D72-333A-4219-845D-6E0856CB8379}" srcOrd="0" destOrd="0" parTransId="{E0EAF5C1-5251-4883-A7EB-2384FFE1F0B2}" sibTransId="{1228509F-A76D-4F95-BF57-EF4EC1C6EC54}"/>
    <dgm:cxn modelId="{B55537CE-006A-4179-8CED-94D70FF4CA0E}" type="presOf" srcId="{DA7C7A6E-C994-4BF7-9801-E9EB7473C600}" destId="{621E2170-D0FC-467E-A05F-AF6E458C2F3F}" srcOrd="0" destOrd="0" presId="urn:microsoft.com/office/officeart/2005/8/layout/vList2"/>
    <dgm:cxn modelId="{966A9CEF-21CD-4AF4-A95F-30C057A5ACB2}" srcId="{17959EBF-2EFC-5C41-8DEA-1AF03848A6D5}" destId="{91084974-0087-4BEF-B528-8BF2634801A3}" srcOrd="1" destOrd="0" parTransId="{067C8C8C-692E-47FA-B4DC-58C65C9E2766}" sibTransId="{14B0C550-E775-42D3-B97C-F6C633EEA892}"/>
    <dgm:cxn modelId="{19A61E3A-0E23-45B6-BEA8-F43D3F5128DA}" type="presParOf" srcId="{1FE08623-E8A4-234A-BF00-360001389615}" destId="{573BC51D-3D8E-4ECD-AC56-708E8D12A903}" srcOrd="0" destOrd="0" presId="urn:microsoft.com/office/officeart/2005/8/layout/vList2"/>
    <dgm:cxn modelId="{80163A32-0011-41FB-976A-A83969B5D08A}" type="presParOf" srcId="{1FE08623-E8A4-234A-BF00-360001389615}" destId="{91B0F583-0376-4BE7-AF3B-6DA5ECF31EF5}" srcOrd="1" destOrd="0" presId="urn:microsoft.com/office/officeart/2005/8/layout/vList2"/>
    <dgm:cxn modelId="{6FE4B669-9635-4BCE-B0B1-720DA1D5B4E0}" type="presParOf" srcId="{1FE08623-E8A4-234A-BF00-360001389615}" destId="{C23F6919-E1F4-4350-8D8D-5E4C7364157E}" srcOrd="2" destOrd="0" presId="urn:microsoft.com/office/officeart/2005/8/layout/vList2"/>
    <dgm:cxn modelId="{E87D43F9-5553-4470-A579-ABF7BFCE5854}" type="presParOf" srcId="{1FE08623-E8A4-234A-BF00-360001389615}" destId="{0878D471-82F8-435F-8977-ACC500749842}" srcOrd="3" destOrd="0" presId="urn:microsoft.com/office/officeart/2005/8/layout/vList2"/>
    <dgm:cxn modelId="{E4D80D81-123B-4BCE-AC48-3269DECCAB68}" type="presParOf" srcId="{1FE08623-E8A4-234A-BF00-360001389615}" destId="{621E2170-D0FC-467E-A05F-AF6E458C2F3F}"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9BB0781-2E9A-4921-9514-6C447C5B8726}" type="doc">
      <dgm:prSet loTypeId="urn:microsoft.com/office/officeart/2005/8/layout/default" loCatId="list" qsTypeId="urn:microsoft.com/office/officeart/2005/8/quickstyle/simple1" qsCatId="simple" csTypeId="urn:microsoft.com/office/officeart/2005/8/colors/accent1_2" csCatId="accent1" phldr="1"/>
      <dgm:spPr bwMode="auto"/>
      <dgm:t>
        <a:bodyPr/>
        <a:lstStyle/>
        <a:p>
          <a:pPr>
            <a:defRPr/>
          </a:pPr>
          <a:endParaRPr lang="de-DE"/>
        </a:p>
      </dgm:t>
    </dgm:pt>
    <dgm:pt modelId="{3A9A6FE0-9022-460B-AC08-FB43DE14924F}">
      <dgm:prSet phldrT="[Text]"/>
      <dgm:spPr bwMode="auto">
        <a:solidFill>
          <a:srgbClr val="499BD4"/>
        </a:solidFill>
      </dgm:spPr>
      <dgm:t>
        <a:bodyPr/>
        <a:lstStyle/>
        <a:p>
          <a:pPr>
            <a:defRPr/>
          </a:pPr>
          <a:r>
            <a:rPr lang="de-DE"/>
            <a:t>Vernetztheit</a:t>
          </a:r>
          <a:endParaRPr/>
        </a:p>
      </dgm:t>
    </dgm:pt>
    <dgm:pt modelId="{912C0C95-2974-4717-B995-B9BB60979865}" type="parTrans" cxnId="{7E6E1586-D34D-4846-BB35-44B5E59DB992}">
      <dgm:prSet/>
      <dgm:spPr bwMode="auto"/>
      <dgm:t>
        <a:bodyPr/>
        <a:lstStyle/>
        <a:p>
          <a:pPr>
            <a:defRPr/>
          </a:pPr>
          <a:endParaRPr lang="de-DE"/>
        </a:p>
      </dgm:t>
    </dgm:pt>
    <dgm:pt modelId="{32858747-F4B0-4C74-AA56-124106704F48}" type="sibTrans" cxnId="{7E6E1586-D34D-4846-BB35-44B5E59DB992}">
      <dgm:prSet/>
      <dgm:spPr bwMode="auto"/>
      <dgm:t>
        <a:bodyPr/>
        <a:lstStyle/>
        <a:p>
          <a:pPr>
            <a:defRPr/>
          </a:pPr>
          <a:endParaRPr lang="de-DE"/>
        </a:p>
      </dgm:t>
    </dgm:pt>
    <dgm:pt modelId="{52C2D7F1-7A08-4780-8F78-991EFA4D7880}">
      <dgm:prSet phldrT="[Text]"/>
      <dgm:spPr bwMode="auto">
        <a:solidFill>
          <a:srgbClr val="499BD4"/>
        </a:solidFill>
      </dgm:spPr>
      <dgm:t>
        <a:bodyPr/>
        <a:lstStyle/>
        <a:p>
          <a:pPr>
            <a:defRPr/>
          </a:pPr>
          <a:r>
            <a:rPr lang="de-DE" dirty="0"/>
            <a:t>Dialogizität / Interaktivität</a:t>
          </a:r>
          <a:endParaRPr dirty="0"/>
        </a:p>
      </dgm:t>
    </dgm:pt>
    <dgm:pt modelId="{0F91D31F-4A8D-4017-9797-9D84E16E43C7}" type="parTrans" cxnId="{9177DC75-EC89-441E-B56F-62AFDA946C7C}">
      <dgm:prSet/>
      <dgm:spPr bwMode="auto"/>
      <dgm:t>
        <a:bodyPr/>
        <a:lstStyle/>
        <a:p>
          <a:pPr>
            <a:defRPr/>
          </a:pPr>
          <a:endParaRPr lang="de-DE"/>
        </a:p>
      </dgm:t>
    </dgm:pt>
    <dgm:pt modelId="{3F01B40F-67C6-40CE-94B9-F7911A73B035}" type="sibTrans" cxnId="{9177DC75-EC89-441E-B56F-62AFDA946C7C}">
      <dgm:prSet/>
      <dgm:spPr bwMode="auto"/>
      <dgm:t>
        <a:bodyPr/>
        <a:lstStyle/>
        <a:p>
          <a:pPr>
            <a:defRPr/>
          </a:pPr>
          <a:endParaRPr lang="de-DE"/>
        </a:p>
      </dgm:t>
    </dgm:pt>
    <dgm:pt modelId="{F507AB33-8AD7-401D-B60F-BCC113697627}">
      <dgm:prSet phldrT="[Text]"/>
      <dgm:spPr bwMode="auto">
        <a:solidFill>
          <a:srgbClr val="499BD4"/>
        </a:solidFill>
      </dgm:spPr>
      <dgm:t>
        <a:bodyPr/>
        <a:lstStyle/>
        <a:p>
          <a:pPr>
            <a:defRPr/>
          </a:pPr>
          <a:r>
            <a:rPr lang="de-DE"/>
            <a:t>Kooperation</a:t>
          </a:r>
          <a:endParaRPr/>
        </a:p>
      </dgm:t>
    </dgm:pt>
    <dgm:pt modelId="{37E08DD5-1A09-4B31-825F-305E6CAD6FCE}" type="parTrans" cxnId="{B8812CD6-DFB3-4CEF-AAE2-70B45AD887DF}">
      <dgm:prSet/>
      <dgm:spPr bwMode="auto"/>
      <dgm:t>
        <a:bodyPr/>
        <a:lstStyle/>
        <a:p>
          <a:pPr>
            <a:defRPr/>
          </a:pPr>
          <a:endParaRPr lang="de-DE"/>
        </a:p>
      </dgm:t>
    </dgm:pt>
    <dgm:pt modelId="{408D8BE4-A56E-45F4-9ABD-9A9335214A02}" type="sibTrans" cxnId="{B8812CD6-DFB3-4CEF-AAE2-70B45AD887DF}">
      <dgm:prSet/>
      <dgm:spPr bwMode="auto"/>
      <dgm:t>
        <a:bodyPr/>
        <a:lstStyle/>
        <a:p>
          <a:pPr>
            <a:defRPr/>
          </a:pPr>
          <a:endParaRPr lang="de-DE"/>
        </a:p>
      </dgm:t>
    </dgm:pt>
    <dgm:pt modelId="{FE0B9F9D-9B37-4517-977D-980769F7DC4C}">
      <dgm:prSet phldrT="[Text]"/>
      <dgm:spPr bwMode="auto">
        <a:solidFill>
          <a:srgbClr val="499BD4"/>
        </a:solidFill>
      </dgm:spPr>
      <dgm:t>
        <a:bodyPr/>
        <a:lstStyle/>
        <a:p>
          <a:pPr>
            <a:defRPr/>
          </a:pPr>
          <a:r>
            <a:rPr lang="de-DE"/>
            <a:t>Unmittelbarkeit</a:t>
          </a:r>
          <a:endParaRPr/>
        </a:p>
      </dgm:t>
    </dgm:pt>
    <dgm:pt modelId="{F122477A-C34B-49BC-A901-FBD3166F8B2D}" type="parTrans" cxnId="{E147B586-8599-4EA7-BC7A-191FCB91C876}">
      <dgm:prSet/>
      <dgm:spPr bwMode="auto"/>
      <dgm:t>
        <a:bodyPr/>
        <a:lstStyle/>
        <a:p>
          <a:pPr>
            <a:defRPr/>
          </a:pPr>
          <a:endParaRPr lang="de-DE"/>
        </a:p>
      </dgm:t>
    </dgm:pt>
    <dgm:pt modelId="{CA3846A4-8F1C-4915-BDF8-D97CEC41C23E}" type="sibTrans" cxnId="{E147B586-8599-4EA7-BC7A-191FCB91C876}">
      <dgm:prSet/>
      <dgm:spPr bwMode="auto"/>
      <dgm:t>
        <a:bodyPr/>
        <a:lstStyle/>
        <a:p>
          <a:pPr>
            <a:defRPr/>
          </a:pPr>
          <a:endParaRPr lang="de-DE"/>
        </a:p>
      </dgm:t>
    </dgm:pt>
    <dgm:pt modelId="{351E3E11-AB27-48C7-90D0-2B8F7A779D5C}">
      <dgm:prSet phldrT="[Text]"/>
      <dgm:spPr bwMode="auto">
        <a:solidFill>
          <a:srgbClr val="499BD4"/>
        </a:solidFill>
      </dgm:spPr>
      <dgm:t>
        <a:bodyPr/>
        <a:lstStyle/>
        <a:p>
          <a:pPr>
            <a:defRPr/>
          </a:pPr>
          <a:r>
            <a:rPr lang="de-DE"/>
            <a:t>Gestaltbarkeit</a:t>
          </a:r>
          <a:endParaRPr/>
        </a:p>
      </dgm:t>
    </dgm:pt>
    <dgm:pt modelId="{0F45D938-EA6F-4030-89ED-827F1DF41295}" type="parTrans" cxnId="{F8B6C2A6-5D83-44B3-AECE-487843BC40B0}">
      <dgm:prSet/>
      <dgm:spPr bwMode="auto"/>
      <dgm:t>
        <a:bodyPr/>
        <a:lstStyle/>
        <a:p>
          <a:pPr>
            <a:defRPr/>
          </a:pPr>
          <a:endParaRPr lang="de-DE"/>
        </a:p>
      </dgm:t>
    </dgm:pt>
    <dgm:pt modelId="{8E22CC48-CF82-45D9-A8B9-DA1E0E05F15E}" type="sibTrans" cxnId="{F8B6C2A6-5D83-44B3-AECE-487843BC40B0}">
      <dgm:prSet/>
      <dgm:spPr bwMode="auto"/>
      <dgm:t>
        <a:bodyPr/>
        <a:lstStyle/>
        <a:p>
          <a:pPr>
            <a:defRPr/>
          </a:pPr>
          <a:endParaRPr lang="de-DE"/>
        </a:p>
      </dgm:t>
    </dgm:pt>
    <dgm:pt modelId="{86B2FFCD-1388-411F-AA13-0C52F528BBE0}">
      <dgm:prSet phldrT="[Text]"/>
      <dgm:spPr bwMode="auto">
        <a:solidFill>
          <a:srgbClr val="499BD4"/>
        </a:solidFill>
      </dgm:spPr>
      <dgm:t>
        <a:bodyPr/>
        <a:lstStyle/>
        <a:p>
          <a:pPr>
            <a:defRPr/>
          </a:pPr>
          <a:r>
            <a:rPr lang="de-DE"/>
            <a:t>Multi- und Transmedialität</a:t>
          </a:r>
        </a:p>
      </dgm:t>
    </dgm:pt>
    <dgm:pt modelId="{813924AA-4761-47EF-B68C-253840D90020}" type="parTrans" cxnId="{CD218C21-42AE-400A-AE2A-BF846DECBF5B}">
      <dgm:prSet/>
      <dgm:spPr bwMode="auto"/>
      <dgm:t>
        <a:bodyPr/>
        <a:lstStyle/>
        <a:p>
          <a:pPr>
            <a:defRPr/>
          </a:pPr>
          <a:endParaRPr lang="de-DE"/>
        </a:p>
      </dgm:t>
    </dgm:pt>
    <dgm:pt modelId="{30142BFF-995B-4C60-BD09-DA0C930D015C}" type="sibTrans" cxnId="{CD218C21-42AE-400A-AE2A-BF846DECBF5B}">
      <dgm:prSet/>
      <dgm:spPr bwMode="auto"/>
      <dgm:t>
        <a:bodyPr/>
        <a:lstStyle/>
        <a:p>
          <a:pPr>
            <a:defRPr/>
          </a:pPr>
          <a:endParaRPr lang="de-DE"/>
        </a:p>
      </dgm:t>
    </dgm:pt>
    <dgm:pt modelId="{B62D2756-07EE-40EB-A679-A3B0196C749D}" type="pres">
      <dgm:prSet presAssocID="{99BB0781-2E9A-4921-9514-6C447C5B8726}" presName="diagram" presStyleCnt="0">
        <dgm:presLayoutVars>
          <dgm:dir/>
          <dgm:resizeHandles val="exact"/>
        </dgm:presLayoutVars>
      </dgm:prSet>
      <dgm:spPr bwMode="auto"/>
    </dgm:pt>
    <dgm:pt modelId="{5C9A3865-A389-4CBB-B99C-825E85F26646}" type="pres">
      <dgm:prSet presAssocID="{3A9A6FE0-9022-460B-AC08-FB43DE14924F}" presName="node" presStyleLbl="node1" presStyleIdx="0" presStyleCnt="6">
        <dgm:presLayoutVars>
          <dgm:bulletEnabled val="1"/>
        </dgm:presLayoutVars>
      </dgm:prSet>
      <dgm:spPr bwMode="auto"/>
    </dgm:pt>
    <dgm:pt modelId="{91553050-EB3A-44DE-AEAF-6FB1F306D3CE}" type="pres">
      <dgm:prSet presAssocID="{32858747-F4B0-4C74-AA56-124106704F48}" presName="sibTrans" presStyleCnt="0"/>
      <dgm:spPr bwMode="auto"/>
    </dgm:pt>
    <dgm:pt modelId="{95BEF4EA-E9DF-4C48-8C67-35099125B349}" type="pres">
      <dgm:prSet presAssocID="{52C2D7F1-7A08-4780-8F78-991EFA4D7880}" presName="node" presStyleLbl="node1" presStyleIdx="1" presStyleCnt="6">
        <dgm:presLayoutVars>
          <dgm:bulletEnabled val="1"/>
        </dgm:presLayoutVars>
      </dgm:prSet>
      <dgm:spPr bwMode="auto"/>
    </dgm:pt>
    <dgm:pt modelId="{8C2417F2-6A0C-41BB-97A2-3877215933AE}" type="pres">
      <dgm:prSet presAssocID="{3F01B40F-67C6-40CE-94B9-F7911A73B035}" presName="sibTrans" presStyleCnt="0"/>
      <dgm:spPr bwMode="auto"/>
    </dgm:pt>
    <dgm:pt modelId="{1D2C3275-73F2-41C9-9F1B-07B1381C6457}" type="pres">
      <dgm:prSet presAssocID="{F507AB33-8AD7-401D-B60F-BCC113697627}" presName="node" presStyleLbl="node1" presStyleIdx="2" presStyleCnt="6">
        <dgm:presLayoutVars>
          <dgm:bulletEnabled val="1"/>
        </dgm:presLayoutVars>
      </dgm:prSet>
      <dgm:spPr bwMode="auto"/>
    </dgm:pt>
    <dgm:pt modelId="{B3E42E52-3D9A-480F-BDAF-42195042A15F}" type="pres">
      <dgm:prSet presAssocID="{408D8BE4-A56E-45F4-9ABD-9A9335214A02}" presName="sibTrans" presStyleCnt="0"/>
      <dgm:spPr bwMode="auto"/>
    </dgm:pt>
    <dgm:pt modelId="{CC2D3D88-3D33-41CD-B6E7-82434D633943}" type="pres">
      <dgm:prSet presAssocID="{FE0B9F9D-9B37-4517-977D-980769F7DC4C}" presName="node" presStyleLbl="node1" presStyleIdx="3" presStyleCnt="6">
        <dgm:presLayoutVars>
          <dgm:bulletEnabled val="1"/>
        </dgm:presLayoutVars>
      </dgm:prSet>
      <dgm:spPr bwMode="auto"/>
    </dgm:pt>
    <dgm:pt modelId="{44C68224-48A0-49F4-A381-EBBF446C6168}" type="pres">
      <dgm:prSet presAssocID="{CA3846A4-8F1C-4915-BDF8-D97CEC41C23E}" presName="sibTrans" presStyleCnt="0"/>
      <dgm:spPr bwMode="auto"/>
    </dgm:pt>
    <dgm:pt modelId="{89718341-252A-4954-97FD-C6709EE084F1}" type="pres">
      <dgm:prSet presAssocID="{351E3E11-AB27-48C7-90D0-2B8F7A779D5C}" presName="node" presStyleLbl="node1" presStyleIdx="4" presStyleCnt="6">
        <dgm:presLayoutVars>
          <dgm:bulletEnabled val="1"/>
        </dgm:presLayoutVars>
      </dgm:prSet>
      <dgm:spPr bwMode="auto"/>
    </dgm:pt>
    <dgm:pt modelId="{D9E39E9B-D106-4D10-BE86-3F3F35EC8DA5}" type="pres">
      <dgm:prSet presAssocID="{8E22CC48-CF82-45D9-A8B9-DA1E0E05F15E}" presName="sibTrans" presStyleCnt="0"/>
      <dgm:spPr bwMode="auto"/>
    </dgm:pt>
    <dgm:pt modelId="{C2E1E25E-A238-4085-8833-4A5873D6EE60}" type="pres">
      <dgm:prSet presAssocID="{86B2FFCD-1388-411F-AA13-0C52F528BBE0}" presName="node" presStyleLbl="node1" presStyleIdx="5" presStyleCnt="6">
        <dgm:presLayoutVars>
          <dgm:bulletEnabled val="1"/>
        </dgm:presLayoutVars>
      </dgm:prSet>
      <dgm:spPr bwMode="auto"/>
    </dgm:pt>
  </dgm:ptLst>
  <dgm:cxnLst>
    <dgm:cxn modelId="{39EECF04-D7BF-4448-A1C2-4F314D6E9715}" type="presOf" srcId="{351E3E11-AB27-48C7-90D0-2B8F7A779D5C}" destId="{89718341-252A-4954-97FD-C6709EE084F1}" srcOrd="0" destOrd="0" presId="urn:microsoft.com/office/officeart/2005/8/layout/default"/>
    <dgm:cxn modelId="{CD218C21-42AE-400A-AE2A-BF846DECBF5B}" srcId="{99BB0781-2E9A-4921-9514-6C447C5B8726}" destId="{86B2FFCD-1388-411F-AA13-0C52F528BBE0}" srcOrd="5" destOrd="0" parTransId="{813924AA-4761-47EF-B68C-253840D90020}" sibTransId="{30142BFF-995B-4C60-BD09-DA0C930D015C}"/>
    <dgm:cxn modelId="{55FAD924-BAEF-4ECE-81A7-5F6ECE72D317}" type="presOf" srcId="{52C2D7F1-7A08-4780-8F78-991EFA4D7880}" destId="{95BEF4EA-E9DF-4C48-8C67-35099125B349}" srcOrd="0" destOrd="0" presId="urn:microsoft.com/office/officeart/2005/8/layout/default"/>
    <dgm:cxn modelId="{9DB6A74F-33DC-4E10-824E-1E07F3477A75}" type="presOf" srcId="{FE0B9F9D-9B37-4517-977D-980769F7DC4C}" destId="{CC2D3D88-3D33-41CD-B6E7-82434D633943}" srcOrd="0" destOrd="0" presId="urn:microsoft.com/office/officeart/2005/8/layout/default"/>
    <dgm:cxn modelId="{969D3B63-EECD-4557-8783-0018C40366C9}" type="presOf" srcId="{3A9A6FE0-9022-460B-AC08-FB43DE14924F}" destId="{5C9A3865-A389-4CBB-B99C-825E85F26646}" srcOrd="0" destOrd="0" presId="urn:microsoft.com/office/officeart/2005/8/layout/default"/>
    <dgm:cxn modelId="{9177DC75-EC89-441E-B56F-62AFDA946C7C}" srcId="{99BB0781-2E9A-4921-9514-6C447C5B8726}" destId="{52C2D7F1-7A08-4780-8F78-991EFA4D7880}" srcOrd="1" destOrd="0" parTransId="{0F91D31F-4A8D-4017-9797-9D84E16E43C7}" sibTransId="{3F01B40F-67C6-40CE-94B9-F7911A73B035}"/>
    <dgm:cxn modelId="{7E6E1586-D34D-4846-BB35-44B5E59DB992}" srcId="{99BB0781-2E9A-4921-9514-6C447C5B8726}" destId="{3A9A6FE0-9022-460B-AC08-FB43DE14924F}" srcOrd="0" destOrd="0" parTransId="{912C0C95-2974-4717-B995-B9BB60979865}" sibTransId="{32858747-F4B0-4C74-AA56-124106704F48}"/>
    <dgm:cxn modelId="{E147B586-8599-4EA7-BC7A-191FCB91C876}" srcId="{99BB0781-2E9A-4921-9514-6C447C5B8726}" destId="{FE0B9F9D-9B37-4517-977D-980769F7DC4C}" srcOrd="3" destOrd="0" parTransId="{F122477A-C34B-49BC-A901-FBD3166F8B2D}" sibTransId="{CA3846A4-8F1C-4915-BDF8-D97CEC41C23E}"/>
    <dgm:cxn modelId="{F8B6C2A6-5D83-44B3-AECE-487843BC40B0}" srcId="{99BB0781-2E9A-4921-9514-6C447C5B8726}" destId="{351E3E11-AB27-48C7-90D0-2B8F7A779D5C}" srcOrd="4" destOrd="0" parTransId="{0F45D938-EA6F-4030-89ED-827F1DF41295}" sibTransId="{8E22CC48-CF82-45D9-A8B9-DA1E0E05F15E}"/>
    <dgm:cxn modelId="{B475FBA9-9D93-4E52-AC55-E909E6787DBF}" type="presOf" srcId="{F507AB33-8AD7-401D-B60F-BCC113697627}" destId="{1D2C3275-73F2-41C9-9F1B-07B1381C6457}" srcOrd="0" destOrd="0" presId="urn:microsoft.com/office/officeart/2005/8/layout/default"/>
    <dgm:cxn modelId="{F2DE6AD2-E627-445C-8134-1C13CC983B8E}" type="presOf" srcId="{86B2FFCD-1388-411F-AA13-0C52F528BBE0}" destId="{C2E1E25E-A238-4085-8833-4A5873D6EE60}" srcOrd="0" destOrd="0" presId="urn:microsoft.com/office/officeart/2005/8/layout/default"/>
    <dgm:cxn modelId="{B8812CD6-DFB3-4CEF-AAE2-70B45AD887DF}" srcId="{99BB0781-2E9A-4921-9514-6C447C5B8726}" destId="{F507AB33-8AD7-401D-B60F-BCC113697627}" srcOrd="2" destOrd="0" parTransId="{37E08DD5-1A09-4B31-825F-305E6CAD6FCE}" sibTransId="{408D8BE4-A56E-45F4-9ABD-9A9335214A02}"/>
    <dgm:cxn modelId="{0A8E06E9-4520-4DA9-AE8A-E4CCDAD5FC42}" type="presOf" srcId="{99BB0781-2E9A-4921-9514-6C447C5B8726}" destId="{B62D2756-07EE-40EB-A679-A3B0196C749D}" srcOrd="0" destOrd="0" presId="urn:microsoft.com/office/officeart/2005/8/layout/default"/>
    <dgm:cxn modelId="{A3E9DA97-D052-47FB-8542-18963D9F2CF6}" type="presParOf" srcId="{B62D2756-07EE-40EB-A679-A3B0196C749D}" destId="{5C9A3865-A389-4CBB-B99C-825E85F26646}" srcOrd="0" destOrd="0" presId="urn:microsoft.com/office/officeart/2005/8/layout/default"/>
    <dgm:cxn modelId="{17C4D38F-D40D-41AE-9B3F-DA2CB013D7ED}" type="presParOf" srcId="{B62D2756-07EE-40EB-A679-A3B0196C749D}" destId="{91553050-EB3A-44DE-AEAF-6FB1F306D3CE}" srcOrd="1" destOrd="0" presId="urn:microsoft.com/office/officeart/2005/8/layout/default"/>
    <dgm:cxn modelId="{B8B0B2C2-5AB5-45D7-B76B-AB14BB02467E}" type="presParOf" srcId="{B62D2756-07EE-40EB-A679-A3B0196C749D}" destId="{95BEF4EA-E9DF-4C48-8C67-35099125B349}" srcOrd="2" destOrd="0" presId="urn:microsoft.com/office/officeart/2005/8/layout/default"/>
    <dgm:cxn modelId="{567CC249-0F41-4ED2-9FE5-D4D21517A3CD}" type="presParOf" srcId="{B62D2756-07EE-40EB-A679-A3B0196C749D}" destId="{8C2417F2-6A0C-41BB-97A2-3877215933AE}" srcOrd="3" destOrd="0" presId="urn:microsoft.com/office/officeart/2005/8/layout/default"/>
    <dgm:cxn modelId="{8A61FA9F-7D12-40EB-BAA2-7412B64809B5}" type="presParOf" srcId="{B62D2756-07EE-40EB-A679-A3B0196C749D}" destId="{1D2C3275-73F2-41C9-9F1B-07B1381C6457}" srcOrd="4" destOrd="0" presId="urn:microsoft.com/office/officeart/2005/8/layout/default"/>
    <dgm:cxn modelId="{429E8938-0ACE-4E70-BBC8-38C38A798E35}" type="presParOf" srcId="{B62D2756-07EE-40EB-A679-A3B0196C749D}" destId="{B3E42E52-3D9A-480F-BDAF-42195042A15F}" srcOrd="5" destOrd="0" presId="urn:microsoft.com/office/officeart/2005/8/layout/default"/>
    <dgm:cxn modelId="{0828F133-98C2-4244-A56B-4AF1C661DFE1}" type="presParOf" srcId="{B62D2756-07EE-40EB-A679-A3B0196C749D}" destId="{CC2D3D88-3D33-41CD-B6E7-82434D633943}" srcOrd="6" destOrd="0" presId="urn:microsoft.com/office/officeart/2005/8/layout/default"/>
    <dgm:cxn modelId="{0D3217DB-8023-42FB-B904-5B3615A29B17}" type="presParOf" srcId="{B62D2756-07EE-40EB-A679-A3B0196C749D}" destId="{44C68224-48A0-49F4-A381-EBBF446C6168}" srcOrd="7" destOrd="0" presId="urn:microsoft.com/office/officeart/2005/8/layout/default"/>
    <dgm:cxn modelId="{D0AB1DFB-11F9-4F7E-BB26-C72079D94B6E}" type="presParOf" srcId="{B62D2756-07EE-40EB-A679-A3B0196C749D}" destId="{89718341-252A-4954-97FD-C6709EE084F1}" srcOrd="8" destOrd="0" presId="urn:microsoft.com/office/officeart/2005/8/layout/default"/>
    <dgm:cxn modelId="{C11BF849-B7C8-4391-90DA-D6B5CDABCD45}" type="presParOf" srcId="{B62D2756-07EE-40EB-A679-A3B0196C749D}" destId="{D9E39E9B-D106-4D10-BE86-3F3F35EC8DA5}" srcOrd="9" destOrd="0" presId="urn:microsoft.com/office/officeart/2005/8/layout/default"/>
    <dgm:cxn modelId="{2A61F51D-585E-4FDC-9710-E207A892C6E7}" type="presParOf" srcId="{B62D2756-07EE-40EB-A679-A3B0196C749D}" destId="{C2E1E25E-A238-4085-8833-4A5873D6EE60}"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7959EBF-2EFC-5C41-8DEA-1AF03848A6D5}" type="doc">
      <dgm:prSet loTypeId="urn:microsoft.com/office/officeart/2005/8/layout/vList2" loCatId="" qsTypeId="urn:microsoft.com/office/officeart/2005/8/quickstyle/simple1" qsCatId="simple" csTypeId="urn:microsoft.com/office/officeart/2005/8/colors/accent1_2" csCatId="accent1" phldr="1"/>
      <dgm:spPr bwMode="auto"/>
      <dgm:t>
        <a:bodyPr/>
        <a:lstStyle/>
        <a:p>
          <a:pPr>
            <a:defRPr/>
          </a:pPr>
          <a:endParaRPr lang="de-DE"/>
        </a:p>
      </dgm:t>
    </dgm:pt>
    <dgm:pt modelId="{41CC6D72-333A-4219-845D-6E0856CB8379}">
      <dgm:prSet phldrT=""/>
      <dgm:spPr bwMode="auto">
        <a:solidFill>
          <a:srgbClr val="499BD4"/>
        </a:solidFill>
      </dgm:spPr>
      <dgm:t>
        <a:bodyPr/>
        <a:lstStyle/>
        <a:p>
          <a:pPr>
            <a:defRPr/>
          </a:pPr>
          <a:r>
            <a:rPr lang="de-DE">
              <a:latin typeface="Calibri"/>
              <a:cs typeface="Calibri"/>
            </a:rPr>
            <a:t>… die Berücksichtigung individueller </a:t>
          </a:r>
          <a:r>
            <a:rPr lang="de-DE"/>
            <a:t>Interessen und Lernwege durch den Zugang zu verschiedenen Informationsquellen und Lernangebote.</a:t>
          </a:r>
          <a:endParaRPr/>
        </a:p>
      </dgm:t>
    </dgm:pt>
    <dgm:pt modelId="{E0EAF5C1-5251-4883-A7EB-2384FFE1F0B2}" type="parTrans" cxnId="{E4A2EAB6-AC85-42EB-ADF9-F11A9661E27B}">
      <dgm:prSet/>
      <dgm:spPr bwMode="auto"/>
      <dgm:t>
        <a:bodyPr/>
        <a:lstStyle/>
        <a:p>
          <a:pPr>
            <a:defRPr/>
          </a:pPr>
          <a:endParaRPr lang="de-DE"/>
        </a:p>
      </dgm:t>
    </dgm:pt>
    <dgm:pt modelId="{1228509F-A76D-4F95-BF57-EF4EC1C6EC54}" type="sibTrans" cxnId="{E4A2EAB6-AC85-42EB-ADF9-F11A9661E27B}">
      <dgm:prSet/>
      <dgm:spPr bwMode="auto"/>
      <dgm:t>
        <a:bodyPr/>
        <a:lstStyle/>
        <a:p>
          <a:pPr>
            <a:defRPr/>
          </a:pPr>
          <a:endParaRPr lang="de-DE"/>
        </a:p>
      </dgm:t>
    </dgm:pt>
    <dgm:pt modelId="{2C0C8784-5443-449F-B472-4AC2143FE16D}">
      <dgm:prSet phldrT=""/>
      <dgm:spPr bwMode="auto">
        <a:solidFill>
          <a:srgbClr val="499BD4"/>
        </a:solidFill>
      </dgm:spPr>
      <dgm:t>
        <a:bodyPr/>
        <a:lstStyle/>
        <a:p>
          <a:pPr>
            <a:buFont typeface="Symbol"/>
            <a:buChar char=""/>
            <a:defRPr/>
          </a:pPr>
          <a:r>
            <a:rPr lang="de-DE" dirty="0"/>
            <a:t>… eine lernförderliche Mediennutzung, die den Aufbau wichtiger Kompetenzen zur mündigen Teilhabe an der Gesellschaft ermöglicht.</a:t>
          </a:r>
          <a:endParaRPr dirty="0"/>
        </a:p>
      </dgm:t>
    </dgm:pt>
    <dgm:pt modelId="{DDB5FBCE-A46B-47CB-AF0F-5B20B141AA7E}" type="parTrans" cxnId="{2FF063BA-342D-47CE-B8C6-FEBA822C608E}">
      <dgm:prSet/>
      <dgm:spPr bwMode="auto"/>
      <dgm:t>
        <a:bodyPr/>
        <a:lstStyle/>
        <a:p>
          <a:pPr>
            <a:defRPr/>
          </a:pPr>
          <a:endParaRPr lang="de-DE"/>
        </a:p>
      </dgm:t>
    </dgm:pt>
    <dgm:pt modelId="{344E3D3F-14ED-4455-90C6-77AAD6168E96}" type="sibTrans" cxnId="{2FF063BA-342D-47CE-B8C6-FEBA822C608E}">
      <dgm:prSet/>
      <dgm:spPr bwMode="auto"/>
      <dgm:t>
        <a:bodyPr/>
        <a:lstStyle/>
        <a:p>
          <a:pPr>
            <a:defRPr/>
          </a:pPr>
          <a:endParaRPr lang="de-DE"/>
        </a:p>
      </dgm:t>
    </dgm:pt>
    <dgm:pt modelId="{56914890-861D-4E56-8592-3A4907BCFBFB}">
      <dgm:prSet phldrT=""/>
      <dgm:spPr bwMode="auto">
        <a:solidFill>
          <a:srgbClr val="499BD4"/>
        </a:solidFill>
      </dgm:spPr>
      <dgm:t>
        <a:bodyPr/>
        <a:lstStyle/>
        <a:p>
          <a:pPr>
            <a:defRPr/>
          </a:pPr>
          <a:r>
            <a:rPr lang="de-DE" dirty="0"/>
            <a:t>… den Rückgriff auf  Recherchemöglichkeiten und Wissensquellen, die Kindern und Jugendlichen bereits aus ihrem Alltag bekannt sind und bewusst in den Unterricht integriert sowie reflektiert genutzt werden (z. B. Zeitungsartikel, Fernsehsendungen, Podcasts, Videokanälen, Wikis und Websites). </a:t>
          </a:r>
          <a:endParaRPr dirty="0"/>
        </a:p>
      </dgm:t>
    </dgm:pt>
    <dgm:pt modelId="{1D8727D5-B63F-4A24-A94C-F36AE9B17035}" type="parTrans" cxnId="{217F6E5B-C995-42CB-A494-5E8526DEA9F5}">
      <dgm:prSet/>
      <dgm:spPr bwMode="auto"/>
      <dgm:t>
        <a:bodyPr/>
        <a:lstStyle/>
        <a:p>
          <a:pPr>
            <a:defRPr/>
          </a:pPr>
          <a:endParaRPr lang="de-DE"/>
        </a:p>
      </dgm:t>
    </dgm:pt>
    <dgm:pt modelId="{BA273312-5301-4FA6-848E-6F6FFEDF3767}" type="sibTrans" cxnId="{217F6E5B-C995-42CB-A494-5E8526DEA9F5}">
      <dgm:prSet/>
      <dgm:spPr bwMode="auto"/>
      <dgm:t>
        <a:bodyPr/>
        <a:lstStyle/>
        <a:p>
          <a:pPr>
            <a:defRPr/>
          </a:pPr>
          <a:endParaRPr lang="de-DE"/>
        </a:p>
      </dgm:t>
    </dgm:pt>
    <dgm:pt modelId="{1FE08623-E8A4-234A-BF00-360001389615}" type="pres">
      <dgm:prSet presAssocID="{17959EBF-2EFC-5C41-8DEA-1AF03848A6D5}" presName="linear" presStyleCnt="0">
        <dgm:presLayoutVars>
          <dgm:animLvl val="lvl"/>
          <dgm:resizeHandles val="exact"/>
        </dgm:presLayoutVars>
      </dgm:prSet>
      <dgm:spPr bwMode="auto"/>
    </dgm:pt>
    <dgm:pt modelId="{573BC51D-3D8E-4ECD-AC56-708E8D12A903}" type="pres">
      <dgm:prSet presAssocID="{41CC6D72-333A-4219-845D-6E0856CB8379}" presName="parentText" presStyleLbl="node1" presStyleIdx="0" presStyleCnt="3">
        <dgm:presLayoutVars>
          <dgm:chMax val="0"/>
          <dgm:bulletEnabled val="1"/>
        </dgm:presLayoutVars>
      </dgm:prSet>
      <dgm:spPr bwMode="auto"/>
    </dgm:pt>
    <dgm:pt modelId="{91B0F583-0376-4BE7-AF3B-6DA5ECF31EF5}" type="pres">
      <dgm:prSet presAssocID="{1228509F-A76D-4F95-BF57-EF4EC1C6EC54}" presName="spacer" presStyleCnt="0"/>
      <dgm:spPr bwMode="auto"/>
    </dgm:pt>
    <dgm:pt modelId="{0A550B67-792F-4D5C-A969-DF74DE5BC5AB}" type="pres">
      <dgm:prSet presAssocID="{2C0C8784-5443-449F-B472-4AC2143FE16D}" presName="parentText" presStyleLbl="node1" presStyleIdx="1" presStyleCnt="3">
        <dgm:presLayoutVars>
          <dgm:chMax val="0"/>
          <dgm:bulletEnabled val="1"/>
        </dgm:presLayoutVars>
      </dgm:prSet>
      <dgm:spPr bwMode="auto"/>
    </dgm:pt>
    <dgm:pt modelId="{C42881CD-1E00-4960-8ECE-B9CAFAC012B5}" type="pres">
      <dgm:prSet presAssocID="{344E3D3F-14ED-4455-90C6-77AAD6168E96}" presName="spacer" presStyleCnt="0"/>
      <dgm:spPr bwMode="auto"/>
    </dgm:pt>
    <dgm:pt modelId="{92EDBA56-E4F6-4680-89C1-6AAD97D1209D}" type="pres">
      <dgm:prSet presAssocID="{56914890-861D-4E56-8592-3A4907BCFBFB}" presName="parentText" presStyleLbl="node1" presStyleIdx="2" presStyleCnt="3">
        <dgm:presLayoutVars>
          <dgm:chMax val="0"/>
          <dgm:bulletEnabled val="1"/>
        </dgm:presLayoutVars>
      </dgm:prSet>
      <dgm:spPr bwMode="auto"/>
    </dgm:pt>
  </dgm:ptLst>
  <dgm:cxnLst>
    <dgm:cxn modelId="{C86CBF07-CF5E-4185-ABC9-9A9F583A5089}" type="presOf" srcId="{2C0C8784-5443-449F-B472-4AC2143FE16D}" destId="{0A550B67-792F-4D5C-A969-DF74DE5BC5AB}" srcOrd="0" destOrd="0" presId="urn:microsoft.com/office/officeart/2005/8/layout/vList2"/>
    <dgm:cxn modelId="{B028D23B-08CF-7D4E-85D4-8984124B8062}" type="presOf" srcId="{17959EBF-2EFC-5C41-8DEA-1AF03848A6D5}" destId="{1FE08623-E8A4-234A-BF00-360001389615}" srcOrd="0" destOrd="0" presId="urn:microsoft.com/office/officeart/2005/8/layout/vList2"/>
    <dgm:cxn modelId="{EB532558-9654-41F4-A2FE-CFCFBFCCBAEF}" type="presOf" srcId="{56914890-861D-4E56-8592-3A4907BCFBFB}" destId="{92EDBA56-E4F6-4680-89C1-6AAD97D1209D}" srcOrd="0" destOrd="0" presId="urn:microsoft.com/office/officeart/2005/8/layout/vList2"/>
    <dgm:cxn modelId="{217F6E5B-C995-42CB-A494-5E8526DEA9F5}" srcId="{17959EBF-2EFC-5C41-8DEA-1AF03848A6D5}" destId="{56914890-861D-4E56-8592-3A4907BCFBFB}" srcOrd="2" destOrd="0" parTransId="{1D8727D5-B63F-4A24-A94C-F36AE9B17035}" sibTransId="{BA273312-5301-4FA6-848E-6F6FFEDF3767}"/>
    <dgm:cxn modelId="{DB57FA95-D064-4C20-80AD-42EB0C9CD093}" type="presOf" srcId="{41CC6D72-333A-4219-845D-6E0856CB8379}" destId="{573BC51D-3D8E-4ECD-AC56-708E8D12A903}" srcOrd="0" destOrd="0" presId="urn:microsoft.com/office/officeart/2005/8/layout/vList2"/>
    <dgm:cxn modelId="{E4A2EAB6-AC85-42EB-ADF9-F11A9661E27B}" srcId="{17959EBF-2EFC-5C41-8DEA-1AF03848A6D5}" destId="{41CC6D72-333A-4219-845D-6E0856CB8379}" srcOrd="0" destOrd="0" parTransId="{E0EAF5C1-5251-4883-A7EB-2384FFE1F0B2}" sibTransId="{1228509F-A76D-4F95-BF57-EF4EC1C6EC54}"/>
    <dgm:cxn modelId="{2FF063BA-342D-47CE-B8C6-FEBA822C608E}" srcId="{17959EBF-2EFC-5C41-8DEA-1AF03848A6D5}" destId="{2C0C8784-5443-449F-B472-4AC2143FE16D}" srcOrd="1" destOrd="0" parTransId="{DDB5FBCE-A46B-47CB-AF0F-5B20B141AA7E}" sibTransId="{344E3D3F-14ED-4455-90C6-77AAD6168E96}"/>
    <dgm:cxn modelId="{19A61E3A-0E23-45B6-BEA8-F43D3F5128DA}" type="presParOf" srcId="{1FE08623-E8A4-234A-BF00-360001389615}" destId="{573BC51D-3D8E-4ECD-AC56-708E8D12A903}" srcOrd="0" destOrd="0" presId="urn:microsoft.com/office/officeart/2005/8/layout/vList2"/>
    <dgm:cxn modelId="{80163A32-0011-41FB-976A-A83969B5D08A}" type="presParOf" srcId="{1FE08623-E8A4-234A-BF00-360001389615}" destId="{91B0F583-0376-4BE7-AF3B-6DA5ECF31EF5}" srcOrd="1" destOrd="0" presId="urn:microsoft.com/office/officeart/2005/8/layout/vList2"/>
    <dgm:cxn modelId="{AD8E2B0A-3261-4000-BE1E-DB9B9B18CA47}" type="presParOf" srcId="{1FE08623-E8A4-234A-BF00-360001389615}" destId="{0A550B67-792F-4D5C-A969-DF74DE5BC5AB}" srcOrd="2" destOrd="0" presId="urn:microsoft.com/office/officeart/2005/8/layout/vList2"/>
    <dgm:cxn modelId="{D3A9C7AF-38E4-4C0F-8D40-0B16F934FA8D}" type="presParOf" srcId="{1FE08623-E8A4-234A-BF00-360001389615}" destId="{C42881CD-1E00-4960-8ECE-B9CAFAC012B5}" srcOrd="3" destOrd="0" presId="urn:microsoft.com/office/officeart/2005/8/layout/vList2"/>
    <dgm:cxn modelId="{1101FD5E-228B-49B4-B011-C5A0C9CE9BB2}" type="presParOf" srcId="{1FE08623-E8A4-234A-BF00-360001389615}" destId="{92EDBA56-E4F6-4680-89C1-6AAD97D1209D}"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3BC51D-3D8E-4ECD-AC56-708E8D12A903}">
      <dsp:nvSpPr>
        <dsp:cNvPr id="0" name=""/>
        <dsp:cNvSpPr/>
      </dsp:nvSpPr>
      <dsp:spPr bwMode="auto">
        <a:xfrm>
          <a:off x="0" y="337754"/>
          <a:ext cx="8509193" cy="875160"/>
        </a:xfrm>
        <a:prstGeom prst="roundRect">
          <a:avLst/>
        </a:prstGeom>
        <a:solidFill>
          <a:srgbClr val="499BD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defRPr/>
          </a:pPr>
          <a:r>
            <a:rPr lang="de-DE" sz="2200" kern="1200" dirty="0">
              <a:latin typeface="Calibri"/>
              <a:cs typeface="Calibri"/>
            </a:rPr>
            <a:t>… eine Mediennutzung zu gezielten Lernzwecken, die über private Unterhaltungs- und Kommunikationszwecke hinausgeht. </a:t>
          </a:r>
          <a:endParaRPr sz="2200" kern="1200" dirty="0"/>
        </a:p>
      </dsp:txBody>
      <dsp:txXfrm>
        <a:off x="42722" y="380476"/>
        <a:ext cx="8423749" cy="789716"/>
      </dsp:txXfrm>
    </dsp:sp>
    <dsp:sp modelId="{C23F6919-E1F4-4350-8D8D-5E4C7364157E}">
      <dsp:nvSpPr>
        <dsp:cNvPr id="0" name=""/>
        <dsp:cNvSpPr/>
      </dsp:nvSpPr>
      <dsp:spPr bwMode="auto">
        <a:xfrm>
          <a:off x="0" y="1276275"/>
          <a:ext cx="8509193" cy="875160"/>
        </a:xfrm>
        <a:prstGeom prst="roundRect">
          <a:avLst/>
        </a:prstGeom>
        <a:solidFill>
          <a:srgbClr val="499BD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defRPr/>
          </a:pPr>
          <a:r>
            <a:rPr lang="de-DE" sz="2200" kern="1200">
              <a:latin typeface="Calibri"/>
              <a:cs typeface="Calibri"/>
            </a:rPr>
            <a:t>… die gezielte Reflexion des alltäglichen Mediennutzungsverhaltens der Lernenden.</a:t>
          </a:r>
          <a:endParaRPr sz="2200" kern="1200"/>
        </a:p>
      </dsp:txBody>
      <dsp:txXfrm>
        <a:off x="42722" y="1318997"/>
        <a:ext cx="8423749" cy="789716"/>
      </dsp:txXfrm>
    </dsp:sp>
    <dsp:sp modelId="{621E2170-D0FC-467E-A05F-AF6E458C2F3F}">
      <dsp:nvSpPr>
        <dsp:cNvPr id="0" name=""/>
        <dsp:cNvSpPr/>
      </dsp:nvSpPr>
      <dsp:spPr bwMode="auto">
        <a:xfrm>
          <a:off x="0" y="2214795"/>
          <a:ext cx="8509193" cy="875160"/>
        </a:xfrm>
        <a:prstGeom prst="roundRect">
          <a:avLst/>
        </a:prstGeom>
        <a:solidFill>
          <a:srgbClr val="499BD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defRPr/>
          </a:pPr>
          <a:r>
            <a:rPr lang="de-DE" sz="2200" b="0" i="0" u="none" kern="1200" dirty="0"/>
            <a:t>… eine gezielte Präventionsarbeit, indem Themen wie ein übermäßiger Medienkonsum sowie problematische Inhalte thematisiert werden.</a:t>
          </a:r>
          <a:endParaRPr lang="de-DE" sz="2200" kern="1200" dirty="0">
            <a:latin typeface="Calibri"/>
            <a:cs typeface="Calibri"/>
          </a:endParaRPr>
        </a:p>
      </dsp:txBody>
      <dsp:txXfrm>
        <a:off x="42722" y="2257517"/>
        <a:ext cx="8423749" cy="7897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9A3865-A389-4CBB-B99C-825E85F26646}">
      <dsp:nvSpPr>
        <dsp:cNvPr id="0" name=""/>
        <dsp:cNvSpPr/>
      </dsp:nvSpPr>
      <dsp:spPr bwMode="auto">
        <a:xfrm>
          <a:off x="853249" y="1565"/>
          <a:ext cx="1835763" cy="1101457"/>
        </a:xfrm>
        <a:prstGeom prst="rect">
          <a:avLst/>
        </a:prstGeom>
        <a:solidFill>
          <a:srgbClr val="499BD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defRPr/>
          </a:pPr>
          <a:r>
            <a:rPr lang="de-DE" sz="2000" kern="1200"/>
            <a:t>Vernetztheit</a:t>
          </a:r>
          <a:endParaRPr sz="2000" kern="1200"/>
        </a:p>
      </dsp:txBody>
      <dsp:txXfrm>
        <a:off x="853249" y="1565"/>
        <a:ext cx="1835763" cy="1101457"/>
      </dsp:txXfrm>
    </dsp:sp>
    <dsp:sp modelId="{95BEF4EA-E9DF-4C48-8C67-35099125B349}">
      <dsp:nvSpPr>
        <dsp:cNvPr id="0" name=""/>
        <dsp:cNvSpPr/>
      </dsp:nvSpPr>
      <dsp:spPr bwMode="auto">
        <a:xfrm>
          <a:off x="2872589" y="1565"/>
          <a:ext cx="1835763" cy="1101457"/>
        </a:xfrm>
        <a:prstGeom prst="rect">
          <a:avLst/>
        </a:prstGeom>
        <a:solidFill>
          <a:srgbClr val="499BD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defRPr/>
          </a:pPr>
          <a:r>
            <a:rPr lang="de-DE" sz="2000" kern="1200" dirty="0"/>
            <a:t>Dialogizität / Interaktivität</a:t>
          </a:r>
          <a:endParaRPr sz="2000" kern="1200" dirty="0"/>
        </a:p>
      </dsp:txBody>
      <dsp:txXfrm>
        <a:off x="2872589" y="1565"/>
        <a:ext cx="1835763" cy="1101457"/>
      </dsp:txXfrm>
    </dsp:sp>
    <dsp:sp modelId="{1D2C3275-73F2-41C9-9F1B-07B1381C6457}">
      <dsp:nvSpPr>
        <dsp:cNvPr id="0" name=""/>
        <dsp:cNvSpPr/>
      </dsp:nvSpPr>
      <dsp:spPr bwMode="auto">
        <a:xfrm>
          <a:off x="853249" y="1286599"/>
          <a:ext cx="1835763" cy="1101457"/>
        </a:xfrm>
        <a:prstGeom prst="rect">
          <a:avLst/>
        </a:prstGeom>
        <a:solidFill>
          <a:srgbClr val="499BD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defRPr/>
          </a:pPr>
          <a:r>
            <a:rPr lang="de-DE" sz="2000" kern="1200"/>
            <a:t>Kooperation</a:t>
          </a:r>
          <a:endParaRPr sz="2000" kern="1200"/>
        </a:p>
      </dsp:txBody>
      <dsp:txXfrm>
        <a:off x="853249" y="1286599"/>
        <a:ext cx="1835763" cy="1101457"/>
      </dsp:txXfrm>
    </dsp:sp>
    <dsp:sp modelId="{CC2D3D88-3D33-41CD-B6E7-82434D633943}">
      <dsp:nvSpPr>
        <dsp:cNvPr id="0" name=""/>
        <dsp:cNvSpPr/>
      </dsp:nvSpPr>
      <dsp:spPr bwMode="auto">
        <a:xfrm>
          <a:off x="2872589" y="1286599"/>
          <a:ext cx="1835763" cy="1101457"/>
        </a:xfrm>
        <a:prstGeom prst="rect">
          <a:avLst/>
        </a:prstGeom>
        <a:solidFill>
          <a:srgbClr val="499BD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defRPr/>
          </a:pPr>
          <a:r>
            <a:rPr lang="de-DE" sz="2000" kern="1200"/>
            <a:t>Unmittelbarkeit</a:t>
          </a:r>
          <a:endParaRPr sz="2000" kern="1200"/>
        </a:p>
      </dsp:txBody>
      <dsp:txXfrm>
        <a:off x="2872589" y="1286599"/>
        <a:ext cx="1835763" cy="1101457"/>
      </dsp:txXfrm>
    </dsp:sp>
    <dsp:sp modelId="{89718341-252A-4954-97FD-C6709EE084F1}">
      <dsp:nvSpPr>
        <dsp:cNvPr id="0" name=""/>
        <dsp:cNvSpPr/>
      </dsp:nvSpPr>
      <dsp:spPr bwMode="auto">
        <a:xfrm>
          <a:off x="853249" y="2571633"/>
          <a:ext cx="1835763" cy="1101457"/>
        </a:xfrm>
        <a:prstGeom prst="rect">
          <a:avLst/>
        </a:prstGeom>
        <a:solidFill>
          <a:srgbClr val="499BD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defRPr/>
          </a:pPr>
          <a:r>
            <a:rPr lang="de-DE" sz="2000" kern="1200"/>
            <a:t>Gestaltbarkeit</a:t>
          </a:r>
          <a:endParaRPr sz="2000" kern="1200"/>
        </a:p>
      </dsp:txBody>
      <dsp:txXfrm>
        <a:off x="853249" y="2571633"/>
        <a:ext cx="1835763" cy="1101457"/>
      </dsp:txXfrm>
    </dsp:sp>
    <dsp:sp modelId="{C2E1E25E-A238-4085-8833-4A5873D6EE60}">
      <dsp:nvSpPr>
        <dsp:cNvPr id="0" name=""/>
        <dsp:cNvSpPr/>
      </dsp:nvSpPr>
      <dsp:spPr bwMode="auto">
        <a:xfrm>
          <a:off x="2872589" y="2571633"/>
          <a:ext cx="1835763" cy="1101457"/>
        </a:xfrm>
        <a:prstGeom prst="rect">
          <a:avLst/>
        </a:prstGeom>
        <a:solidFill>
          <a:srgbClr val="499BD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defRPr/>
          </a:pPr>
          <a:r>
            <a:rPr lang="de-DE" sz="2000" kern="1200"/>
            <a:t>Multi- und Transmedialität</a:t>
          </a:r>
        </a:p>
      </dsp:txBody>
      <dsp:txXfrm>
        <a:off x="2872589" y="2571633"/>
        <a:ext cx="1835763" cy="110145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3BC51D-3D8E-4ECD-AC56-708E8D12A903}">
      <dsp:nvSpPr>
        <dsp:cNvPr id="0" name=""/>
        <dsp:cNvSpPr/>
      </dsp:nvSpPr>
      <dsp:spPr bwMode="auto">
        <a:xfrm>
          <a:off x="0" y="417182"/>
          <a:ext cx="8694799" cy="839109"/>
        </a:xfrm>
        <a:prstGeom prst="roundRect">
          <a:avLst/>
        </a:prstGeom>
        <a:solidFill>
          <a:srgbClr val="499BD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defRPr/>
          </a:pPr>
          <a:r>
            <a:rPr lang="de-DE" sz="1500" kern="1200">
              <a:latin typeface="Calibri"/>
              <a:cs typeface="Calibri"/>
            </a:rPr>
            <a:t>… die Berücksichtigung individueller </a:t>
          </a:r>
          <a:r>
            <a:rPr lang="de-DE" sz="1500" kern="1200"/>
            <a:t>Interessen und Lernwege durch den Zugang zu verschiedenen Informationsquellen und Lernangebote.</a:t>
          </a:r>
          <a:endParaRPr sz="1500" kern="1200"/>
        </a:p>
      </dsp:txBody>
      <dsp:txXfrm>
        <a:off x="40962" y="458144"/>
        <a:ext cx="8612875" cy="757185"/>
      </dsp:txXfrm>
    </dsp:sp>
    <dsp:sp modelId="{0A550B67-792F-4D5C-A969-DF74DE5BC5AB}">
      <dsp:nvSpPr>
        <dsp:cNvPr id="0" name=""/>
        <dsp:cNvSpPr/>
      </dsp:nvSpPr>
      <dsp:spPr bwMode="auto">
        <a:xfrm>
          <a:off x="0" y="1299492"/>
          <a:ext cx="8694799" cy="839109"/>
        </a:xfrm>
        <a:prstGeom prst="roundRect">
          <a:avLst/>
        </a:prstGeom>
        <a:solidFill>
          <a:srgbClr val="499BD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Font typeface="Symbol"/>
            <a:buNone/>
            <a:defRPr/>
          </a:pPr>
          <a:r>
            <a:rPr lang="de-DE" sz="1500" kern="1200" dirty="0"/>
            <a:t>… eine lernförderliche Mediennutzung, die den Aufbau wichtiger Kompetenzen zur mündigen Teilhabe an der Gesellschaft ermöglicht.</a:t>
          </a:r>
          <a:endParaRPr sz="1500" kern="1200" dirty="0"/>
        </a:p>
      </dsp:txBody>
      <dsp:txXfrm>
        <a:off x="40962" y="1340454"/>
        <a:ext cx="8612875" cy="757185"/>
      </dsp:txXfrm>
    </dsp:sp>
    <dsp:sp modelId="{92EDBA56-E4F6-4680-89C1-6AAD97D1209D}">
      <dsp:nvSpPr>
        <dsp:cNvPr id="0" name=""/>
        <dsp:cNvSpPr/>
      </dsp:nvSpPr>
      <dsp:spPr bwMode="auto">
        <a:xfrm>
          <a:off x="0" y="2181801"/>
          <a:ext cx="8694799" cy="839109"/>
        </a:xfrm>
        <a:prstGeom prst="roundRect">
          <a:avLst/>
        </a:prstGeom>
        <a:solidFill>
          <a:srgbClr val="499BD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defRPr/>
          </a:pPr>
          <a:r>
            <a:rPr lang="de-DE" sz="1500" kern="1200" dirty="0"/>
            <a:t>… den Rückgriff auf  Recherchemöglichkeiten und Wissensquellen, die Kindern und Jugendlichen bereits aus ihrem Alltag bekannt sind und bewusst in den Unterricht integriert sowie reflektiert genutzt werden (z. B. Zeitungsartikel, Fernsehsendungen, Podcasts, Videokanälen, Wikis und Websites). </a:t>
          </a:r>
          <a:endParaRPr sz="1500" kern="1200" dirty="0"/>
        </a:p>
      </dsp:txBody>
      <dsp:txXfrm>
        <a:off x="40962" y="2222763"/>
        <a:ext cx="8612875" cy="75718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Kopfzeilenplatzhalter 1"/>
          <p:cNvSpPr>
            <a:spLocks noGrp="1"/>
          </p:cNvSpPr>
          <p:nvPr>
            <p:ph type="hdr" sz="quarter"/>
          </p:nvPr>
        </p:nvSpPr>
        <p:spPr bwMode="auto">
          <a:xfrm>
            <a:off x="0" y="0"/>
            <a:ext cx="2971800" cy="458788"/>
          </a:xfrm>
          <a:prstGeom prst="rect">
            <a:avLst/>
          </a:prstGeom>
        </p:spPr>
        <p:txBody>
          <a:bodyPr vert="horz" lIns="91440" tIns="45720" rIns="91440" bIns="45720" rtlCol="0"/>
          <a:lstStyle>
            <a:lvl1pPr algn="l">
              <a:defRPr sz="1200"/>
            </a:lvl1pPr>
          </a:lstStyle>
          <a:p>
            <a:pPr>
              <a:defRPr/>
            </a:pPr>
            <a:endParaRPr lang="de-DE"/>
          </a:p>
        </p:txBody>
      </p:sp>
      <p:sp>
        <p:nvSpPr>
          <p:cNvPr id="3" name="Datumsplatzhalter 2"/>
          <p:cNvSpPr>
            <a:spLocks noGrp="1"/>
          </p:cNvSpPr>
          <p:nvPr>
            <p:ph type="dt" idx="1"/>
          </p:nvPr>
        </p:nvSpPr>
        <p:spPr bwMode="auto">
          <a:xfrm>
            <a:off x="3884613" y="0"/>
            <a:ext cx="2971800" cy="458788"/>
          </a:xfrm>
          <a:prstGeom prst="rect">
            <a:avLst/>
          </a:prstGeom>
        </p:spPr>
        <p:txBody>
          <a:bodyPr vert="horz" lIns="91440" tIns="45720" rIns="91440" bIns="45720" rtlCol="0"/>
          <a:lstStyle>
            <a:lvl1pPr algn="r">
              <a:defRPr sz="1200"/>
            </a:lvl1pPr>
          </a:lstStyle>
          <a:p>
            <a:pPr>
              <a:defRPr/>
            </a:pPr>
            <a:fld id="{8EB3B205-B42B-1441-986A-4371DFECEB47}" type="datetimeFigureOut">
              <a:rPr lang="de-DE"/>
              <a:t>16.06.25</a:t>
            </a:fld>
            <a:endParaRPr lang="de-DE"/>
          </a:p>
        </p:txBody>
      </p:sp>
      <p:sp>
        <p:nvSpPr>
          <p:cNvPr id="4" name="Folienbildplatzhalter 3"/>
          <p:cNvSpPr>
            <a:spLocks noGrp="1" noRot="1" noChangeAspect="1"/>
          </p:cNvSpPr>
          <p:nvPr>
            <p:ph type="sldImg" idx="2"/>
          </p:nvPr>
        </p:nvSpPr>
        <p:spPr bwMode="auto">
          <a:xfrm>
            <a:off x="685800" y="1143000"/>
            <a:ext cx="5486400" cy="3086100"/>
          </a:xfrm>
          <a:prstGeom prst="rect">
            <a:avLst/>
          </a:prstGeom>
          <a:noFill/>
          <a:ln w="12700">
            <a:solidFill>
              <a:prstClr val="black"/>
            </a:solidFill>
          </a:ln>
        </p:spPr>
        <p:txBody>
          <a:bodyPr vert="horz" lIns="91440" tIns="45720" rIns="91440" bIns="45720" rtlCol="0" anchor="ctr"/>
          <a:lstStyle/>
          <a:p>
            <a:pPr>
              <a:defRPr/>
            </a:pPr>
            <a:endParaRPr lang="de-DE"/>
          </a:p>
        </p:txBody>
      </p:sp>
      <p:sp>
        <p:nvSpPr>
          <p:cNvPr id="5" name="Notizenplatzhalter 4"/>
          <p:cNvSpPr>
            <a:spLocks noGrp="1"/>
          </p:cNvSpPr>
          <p:nvPr>
            <p:ph type="body" sz="quarter" idx="3"/>
          </p:nvPr>
        </p:nvSpPr>
        <p:spPr bwMode="auto">
          <a:xfrm>
            <a:off x="685800" y="4400550"/>
            <a:ext cx="5486400" cy="3600450"/>
          </a:xfrm>
          <a:prstGeom prst="rect">
            <a:avLst/>
          </a:prstGeom>
        </p:spPr>
        <p:txBody>
          <a:bodyPr vert="horz" lIns="91440" tIns="45720" rIns="91440" bIns="45720" rtlCol="0"/>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Fußzeilenplatzhalter 5"/>
          <p:cNvSpPr>
            <a:spLocks noGrp="1"/>
          </p:cNvSpPr>
          <p:nvPr>
            <p:ph type="ftr" sz="quarter" idx="4"/>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lang="de-DE"/>
          </a:p>
        </p:txBody>
      </p:sp>
      <p:sp>
        <p:nvSpPr>
          <p:cNvPr id="7" name="Foliennummernplatzhalter 6"/>
          <p:cNvSpPr>
            <a:spLocks noGrp="1"/>
          </p:cNvSpPr>
          <p:nvPr>
            <p:ph type="sldNum" sz="quarter" idx="5"/>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fld id="{5E963624-ECF1-0343-AF45-9F12C0AF4596}" type="slidenum">
              <a:rPr lang="de-DE"/>
              <a:t>‹Nr.›</a:t>
            </a:fld>
            <a:endParaRPr lang="de-DE"/>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E297B9A6-407E-ED0F-89F5-F320A4DD1AF7}" type="slidenum">
              <a:rP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Literaturangaben!</a:t>
            </a:r>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17</a:t>
            </a:fld>
            <a:endParaRPr lang="de-DE"/>
          </a:p>
        </p:txBody>
      </p:sp>
    </p:spTree>
    <p:extLst>
      <p:ext uri="{BB962C8B-B14F-4D97-AF65-F5344CB8AC3E}">
        <p14:creationId xmlns:p14="http://schemas.microsoft.com/office/powerpoint/2010/main" val="33997147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Literaturangaben!</a:t>
            </a:r>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18</a:t>
            </a:fld>
            <a:endParaRPr lang="de-DE"/>
          </a:p>
        </p:txBody>
      </p:sp>
    </p:spTree>
    <p:extLst>
      <p:ext uri="{BB962C8B-B14F-4D97-AF65-F5344CB8AC3E}">
        <p14:creationId xmlns:p14="http://schemas.microsoft.com/office/powerpoint/2010/main" val="40408950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7</a:t>
            </a:fld>
            <a:endParaRPr lang="de-DE"/>
          </a:p>
        </p:txBody>
      </p:sp>
    </p:spTree>
    <p:extLst>
      <p:ext uri="{BB962C8B-B14F-4D97-AF65-F5344CB8AC3E}">
        <p14:creationId xmlns:p14="http://schemas.microsoft.com/office/powerpoint/2010/main" val="2102164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defRPr/>
            </a:pPr>
            <a:r>
              <a:rPr lang="de-DE" dirty="0" err="1"/>
              <a:t>Boelmann</a:t>
            </a:r>
            <a:r>
              <a:rPr lang="de-DE" dirty="0"/>
              <a:t>, Jan M. (2021) „Was heißt denn Lebenswelt? Zum Nutzen von digitalen Medien im Unterricht“. In: Deutsch differenziert 4-2021. 9-10.</a:t>
            </a:r>
          </a:p>
          <a:p>
            <a:pPr>
              <a:defRPr/>
            </a:pPr>
            <a:endParaRPr lang="de-DE" dirty="0"/>
          </a:p>
          <a:p>
            <a:pPr>
              <a:defRPr/>
            </a:pPr>
            <a:r>
              <a:rPr lang="de-DE" b="1" dirty="0"/>
              <a:t>Vernetztheit</a:t>
            </a:r>
            <a:r>
              <a:rPr lang="de-DE" dirty="0"/>
              <a:t>: Jugendliche sind Teil eines Netzwerks, in dem Webseiten, Apps und Medienprodukte miteinander verbunden sind. Sie können einfach Daten transferieren und Informationen recherchieren.</a:t>
            </a:r>
          </a:p>
          <a:p>
            <a:pPr>
              <a:defRPr/>
            </a:pPr>
            <a:r>
              <a:rPr lang="de-DE" b="1" dirty="0"/>
              <a:t>Dialogizität/Interaktivität: </a:t>
            </a:r>
            <a:r>
              <a:rPr lang="de-DE" dirty="0"/>
              <a:t>Viele mediale Handlungen zielen auf eine hohe Reichweite ab, wobei der Austausch zwischen Nutzern im Mittelpunkt steht und auf jede Aktion eine zeitnahe Reaktion folgt.</a:t>
            </a:r>
          </a:p>
          <a:p>
            <a:pPr>
              <a:defRPr/>
            </a:pPr>
            <a:r>
              <a:rPr lang="de-DE" b="1" dirty="0"/>
              <a:t>Kooperation</a:t>
            </a:r>
            <a:r>
              <a:rPr lang="de-DE" dirty="0"/>
              <a:t>: Mit digitalen Technologien wird gemeinsames und arbeitsteiliges Gestalten unkompliziert möglich. </a:t>
            </a:r>
          </a:p>
          <a:p>
            <a:pPr>
              <a:defRPr/>
            </a:pPr>
            <a:r>
              <a:rPr lang="de-DE" b="1" dirty="0"/>
              <a:t>Unmittelbarkeit: </a:t>
            </a:r>
            <a:r>
              <a:rPr lang="de-DE" dirty="0"/>
              <a:t>Nutzende erhalten zeitnah Rückmeldung zu ihren Handlungen und erwarten eine sofortige und umfassende Verfügbarkeit von Inhalten. </a:t>
            </a:r>
          </a:p>
          <a:p>
            <a:pPr>
              <a:defRPr/>
            </a:pPr>
            <a:r>
              <a:rPr lang="de-DE" b="1" dirty="0"/>
              <a:t>Gestaltbarkeit: </a:t>
            </a:r>
            <a:r>
              <a:rPr lang="de-DE" dirty="0"/>
              <a:t>Plattformen (insbesondere soziale Netzwerke) ermöglichen den Nutzenden, eigene Inhalte zu erstellen und zu veröffentlichen, was Potenzial für einen handlungs- und produktionsorientierten Unterricht eröffnet.</a:t>
            </a:r>
          </a:p>
          <a:p>
            <a:pPr>
              <a:defRPr/>
            </a:pPr>
            <a:r>
              <a:rPr lang="de-DE" b="1" dirty="0"/>
              <a:t>Multi- und </a:t>
            </a:r>
            <a:r>
              <a:rPr lang="de-DE" b="1" dirty="0" err="1"/>
              <a:t>Transmedialität</a:t>
            </a:r>
            <a:r>
              <a:rPr lang="de-DE" b="1" dirty="0"/>
              <a:t>:</a:t>
            </a:r>
            <a:r>
              <a:rPr lang="de-DE" dirty="0"/>
              <a:t> Informations- und Nachrichtenseiten kombinieren Text, Bilder und Videos. Geschichten werden in verschiedenen Formaten erzählt, z B. als Hörbuch, Serie oder Computerspiel.</a:t>
            </a:r>
          </a:p>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8</a:t>
            </a:fld>
            <a:endParaRPr lang="de-DE"/>
          </a:p>
        </p:txBody>
      </p:sp>
    </p:spTree>
    <p:extLst>
      <p:ext uri="{BB962C8B-B14F-4D97-AF65-F5344CB8AC3E}">
        <p14:creationId xmlns:p14="http://schemas.microsoft.com/office/powerpoint/2010/main" val="25875812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de-DE" dirty="0">
                <a:solidFill>
                  <a:srgbClr val="000000"/>
                </a:solidFill>
                <a:ea typeface="Times New Roman"/>
              </a:rPr>
              <a:t>indem medienproduktives Handeln im Unterricht Gesprächsanlässe bietet, so dass auch Themen wie exzessive Mediennutzung und die dahinter stehenden Bedürfnisse sowie problematische Inhalte angesprochen und vertieft werden können. </a:t>
            </a:r>
            <a:endParaRPr lang="de-DE" dirty="0"/>
          </a:p>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9</a:t>
            </a:fld>
            <a:endParaRPr lang="de-DE"/>
          </a:p>
        </p:txBody>
      </p:sp>
    </p:spTree>
    <p:extLst>
      <p:ext uri="{BB962C8B-B14F-4D97-AF65-F5344CB8AC3E}">
        <p14:creationId xmlns:p14="http://schemas.microsoft.com/office/powerpoint/2010/main" val="43452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10</a:t>
            </a:fld>
            <a:endParaRPr lang="de-DE"/>
          </a:p>
        </p:txBody>
      </p:sp>
    </p:spTree>
    <p:extLst>
      <p:ext uri="{BB962C8B-B14F-4D97-AF65-F5344CB8AC3E}">
        <p14:creationId xmlns:p14="http://schemas.microsoft.com/office/powerpoint/2010/main" val="16781907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11</a:t>
            </a:fld>
            <a:endParaRPr lang="de-DE"/>
          </a:p>
        </p:txBody>
      </p:sp>
    </p:spTree>
    <p:extLst>
      <p:ext uri="{BB962C8B-B14F-4D97-AF65-F5344CB8AC3E}">
        <p14:creationId xmlns:p14="http://schemas.microsoft.com/office/powerpoint/2010/main" val="3729635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13</a:t>
            </a:fld>
            <a:endParaRPr lang="de-DE"/>
          </a:p>
        </p:txBody>
      </p:sp>
    </p:spTree>
    <p:extLst>
      <p:ext uri="{BB962C8B-B14F-4D97-AF65-F5344CB8AC3E}">
        <p14:creationId xmlns:p14="http://schemas.microsoft.com/office/powerpoint/2010/main" val="30132538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14</a:t>
            </a:fld>
            <a:endParaRPr lang="de-DE"/>
          </a:p>
        </p:txBody>
      </p:sp>
    </p:spTree>
    <p:extLst>
      <p:ext uri="{BB962C8B-B14F-4D97-AF65-F5344CB8AC3E}">
        <p14:creationId xmlns:p14="http://schemas.microsoft.com/office/powerpoint/2010/main" val="11923503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5E963624-ECF1-0343-AF45-9F12C0AF4596}" type="slidenum">
              <a:rPr lang="de-DE" smtClean="0"/>
              <a:t>15</a:t>
            </a:fld>
            <a:endParaRPr lang="de-DE"/>
          </a:p>
        </p:txBody>
      </p:sp>
    </p:spTree>
    <p:extLst>
      <p:ext uri="{BB962C8B-B14F-4D97-AF65-F5344CB8AC3E}">
        <p14:creationId xmlns:p14="http://schemas.microsoft.com/office/powerpoint/2010/main" val="27892119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9" name="Textplatzhalter 2">
            <a:extLst>
              <a:ext uri="{FF2B5EF4-FFF2-40B4-BE49-F238E27FC236}">
                <a16:creationId xmlns:a16="http://schemas.microsoft.com/office/drawing/2014/main" id="{FE8AC7E5-2DD6-6175-0A0B-DF10446AFF6A}"/>
              </a:ext>
            </a:extLst>
          </p:cNvPr>
          <p:cNvSpPr>
            <a:spLocks noGrp="1"/>
          </p:cNvSpPr>
          <p:nvPr>
            <p:ph type="body" idx="1" hasCustomPrompt="1"/>
          </p:nvPr>
        </p:nvSpPr>
        <p:spPr>
          <a:xfrm>
            <a:off x="1053829" y="1581355"/>
            <a:ext cx="9086685" cy="571701"/>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13" name="Textplatzhalter 2">
            <a:extLst>
              <a:ext uri="{FF2B5EF4-FFF2-40B4-BE49-F238E27FC236}">
                <a16:creationId xmlns:a16="http://schemas.microsoft.com/office/drawing/2014/main" id="{790EA008-8625-5A64-0AAD-DAF54F0906DC}"/>
              </a:ext>
            </a:extLst>
          </p:cNvPr>
          <p:cNvSpPr>
            <a:spLocks noGrp="1"/>
          </p:cNvSpPr>
          <p:nvPr>
            <p:ph type="body" idx="13" hasCustomPrompt="1"/>
          </p:nvPr>
        </p:nvSpPr>
        <p:spPr>
          <a:xfrm>
            <a:off x="1047915" y="2704540"/>
            <a:ext cx="9086685" cy="3607360"/>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Textplatzhalter 2">
            <a:extLst>
              <a:ext uri="{FF2B5EF4-FFF2-40B4-BE49-F238E27FC236}">
                <a16:creationId xmlns:a16="http://schemas.microsoft.com/office/drawing/2014/main" id="{2D5105F2-9FC8-4EA9-9A59-6D2F2FDDC975}"/>
              </a:ext>
            </a:extLst>
          </p:cNvPr>
          <p:cNvSpPr>
            <a:spLocks noGrp="1"/>
          </p:cNvSpPr>
          <p:nvPr>
            <p:ph type="body" idx="14" hasCustomPrompt="1"/>
          </p:nvPr>
        </p:nvSpPr>
        <p:spPr>
          <a:xfrm>
            <a:off x="1047915" y="1118771"/>
            <a:ext cx="90866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3" name="Rechteck 2">
            <a:extLst>
              <a:ext uri="{FF2B5EF4-FFF2-40B4-BE49-F238E27FC236}">
                <a16:creationId xmlns:a16="http://schemas.microsoft.com/office/drawing/2014/main" id="{714FCAB9-1078-BF8B-C343-63AAB8F75662}"/>
              </a:ext>
            </a:extLst>
          </p:cNvPr>
          <p:cNvSpPr/>
          <p:nvPr userDrawn="1"/>
        </p:nvSpPr>
        <p:spPr>
          <a:xfrm>
            <a:off x="-6485" y="1355387"/>
            <a:ext cx="648000" cy="64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E1201B8B-3E84-0D09-483F-9876FDFA0E91}"/>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8" name="Fußzeilenplatzhalter 7">
            <a:extLst>
              <a:ext uri="{FF2B5EF4-FFF2-40B4-BE49-F238E27FC236}">
                <a16:creationId xmlns:a16="http://schemas.microsoft.com/office/drawing/2014/main" id="{D5FDDBCE-B019-2EEA-E6A6-C14C3B56E37B}"/>
              </a:ext>
            </a:extLst>
          </p:cNvPr>
          <p:cNvSpPr>
            <a:spLocks noGrp="1"/>
          </p:cNvSpPr>
          <p:nvPr>
            <p:ph type="ftr" sz="quarter" idx="16"/>
          </p:nvPr>
        </p:nvSpPr>
        <p:spPr>
          <a:xfrm>
            <a:off x="3782438" y="6557385"/>
            <a:ext cx="4114800" cy="300615"/>
          </a:xfrm>
          <a:prstGeom prst="rect">
            <a:avLst/>
          </a:prstGeom>
        </p:spPr>
        <p:txBody>
          <a:bodyPr/>
          <a:lstStyle/>
          <a:p>
            <a:r>
              <a:rPr lang="de-DE" dirty="0"/>
              <a:t>K+5-Modell</a:t>
            </a:r>
          </a:p>
        </p:txBody>
      </p:sp>
      <p:sp>
        <p:nvSpPr>
          <p:cNvPr id="10" name="Foliennummernplatzhalter 9">
            <a:extLst>
              <a:ext uri="{FF2B5EF4-FFF2-40B4-BE49-F238E27FC236}">
                <a16:creationId xmlns:a16="http://schemas.microsoft.com/office/drawing/2014/main" id="{AB49E1C4-FB16-0DEF-EDD5-B8EDB4B6E91D}"/>
              </a:ext>
            </a:extLst>
          </p:cNvPr>
          <p:cNvSpPr>
            <a:spLocks noGrp="1"/>
          </p:cNvSpPr>
          <p:nvPr>
            <p:ph type="sldNum" sz="quarter" idx="17"/>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4117740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114800"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0" name="Bildplatzhalter 9">
            <a:extLst>
              <a:ext uri="{FF2B5EF4-FFF2-40B4-BE49-F238E27FC236}">
                <a16:creationId xmlns:a16="http://schemas.microsoft.com/office/drawing/2014/main" id="{B05A296C-044C-EBD1-4C3E-EE140097FA07}"/>
              </a:ext>
            </a:extLst>
          </p:cNvPr>
          <p:cNvSpPr>
            <a:spLocks noGrp="1"/>
          </p:cNvSpPr>
          <p:nvPr>
            <p:ph type="pic" sz="quarter" idx="15"/>
          </p:nvPr>
        </p:nvSpPr>
        <p:spPr>
          <a:xfrm>
            <a:off x="5397499" y="2709052"/>
            <a:ext cx="6189663" cy="3615548"/>
          </a:xfrm>
        </p:spPr>
        <p:txBody>
          <a:bodyPr/>
          <a:lstStyle/>
          <a:p>
            <a:endParaRPr lang="de-DE"/>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Tree>
    <p:extLst>
      <p:ext uri="{BB962C8B-B14F-4D97-AF65-F5344CB8AC3E}">
        <p14:creationId xmlns:p14="http://schemas.microsoft.com/office/powerpoint/2010/main" val="3492157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65A722E6-F263-B2EC-AD02-FA76B35A0D4B}"/>
              </a:ext>
            </a:extLst>
          </p:cNvPr>
          <p:cNvSpPr>
            <a:spLocks noGrp="1"/>
          </p:cNvSpPr>
          <p:nvPr>
            <p:ph type="body" idx="1" hasCustomPrompt="1"/>
          </p:nvPr>
        </p:nvSpPr>
        <p:spPr>
          <a:xfrm>
            <a:off x="1040887" y="1658010"/>
            <a:ext cx="10546275" cy="507665"/>
          </a:xfrm>
          <a:prstGeom prst="rect">
            <a:avLst/>
          </a:prstGeom>
        </p:spPr>
        <p:txBody>
          <a:bodyPr anchor="b">
            <a:noAutofit/>
          </a:bodyPr>
          <a:lstStyle>
            <a:lvl1pPr marL="0" indent="0">
              <a:buNone/>
              <a:defRPr sz="36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Headline</a:t>
            </a:r>
          </a:p>
        </p:txBody>
      </p:sp>
      <p:sp>
        <p:nvSpPr>
          <p:cNvPr id="7" name="Textplatzhalter 2">
            <a:extLst>
              <a:ext uri="{FF2B5EF4-FFF2-40B4-BE49-F238E27FC236}">
                <a16:creationId xmlns:a16="http://schemas.microsoft.com/office/drawing/2014/main" id="{3053F99F-E6B1-D22B-547A-1AF051D582F8}"/>
              </a:ext>
            </a:extLst>
          </p:cNvPr>
          <p:cNvSpPr>
            <a:spLocks noGrp="1"/>
          </p:cNvSpPr>
          <p:nvPr>
            <p:ph type="body" idx="13" hasCustomPrompt="1"/>
          </p:nvPr>
        </p:nvSpPr>
        <p:spPr>
          <a:xfrm>
            <a:off x="1047915"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2" name="Rechteck 1">
            <a:extLst>
              <a:ext uri="{FF2B5EF4-FFF2-40B4-BE49-F238E27FC236}">
                <a16:creationId xmlns:a16="http://schemas.microsoft.com/office/drawing/2014/main" id="{77D1EB75-A4EB-5511-FB04-7A1A9405D192}"/>
              </a:ext>
            </a:extLst>
          </p:cNvPr>
          <p:cNvSpPr/>
          <p:nvPr userDrawn="1"/>
        </p:nvSpPr>
        <p:spPr>
          <a:xfrm>
            <a:off x="-6485" y="1355387"/>
            <a:ext cx="648000" cy="64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103D85B9-5F87-59F5-6EBA-DDE04D5CCC0B}"/>
              </a:ext>
            </a:extLst>
          </p:cNvPr>
          <p:cNvSpPr txBox="1"/>
          <p:nvPr userDrawn="1"/>
        </p:nvSpPr>
        <p:spPr>
          <a:xfrm>
            <a:off x="265888" y="1288968"/>
            <a:ext cx="330741" cy="584775"/>
          </a:xfrm>
          <a:prstGeom prst="rect">
            <a:avLst/>
          </a:prstGeom>
          <a:noFill/>
        </p:spPr>
        <p:txBody>
          <a:bodyPr wrap="square" rtlCol="0">
            <a:spAutoFit/>
          </a:bodyPr>
          <a:lstStyle/>
          <a:p>
            <a:r>
              <a:rPr lang="de-DE" sz="3200" b="1" dirty="0">
                <a:solidFill>
                  <a:schemeClr val="bg1"/>
                </a:solidFill>
              </a:rPr>
              <a:t>2</a:t>
            </a:r>
          </a:p>
        </p:txBody>
      </p:sp>
      <p:sp>
        <p:nvSpPr>
          <p:cNvPr id="9" name="Textplatzhalter 2">
            <a:extLst>
              <a:ext uri="{FF2B5EF4-FFF2-40B4-BE49-F238E27FC236}">
                <a16:creationId xmlns:a16="http://schemas.microsoft.com/office/drawing/2014/main" id="{FF5D5462-CC2D-7B44-7747-9504E1E01EF5}"/>
              </a:ext>
            </a:extLst>
          </p:cNvPr>
          <p:cNvSpPr>
            <a:spLocks noGrp="1"/>
          </p:cNvSpPr>
          <p:nvPr>
            <p:ph type="body" idx="16" hasCustomPrompt="1"/>
          </p:nvPr>
        </p:nvSpPr>
        <p:spPr>
          <a:xfrm>
            <a:off x="1047915" y="1103176"/>
            <a:ext cx="8794585" cy="504422"/>
          </a:xfrm>
          <a:prstGeom prst="rect">
            <a:avLst/>
          </a:prstGeom>
        </p:spPr>
        <p:txBody>
          <a:bodyPr anchor="b">
            <a:normAutofit/>
          </a:bodyPr>
          <a:lstStyle>
            <a:lvl1pPr marL="0" indent="0">
              <a:buNone/>
              <a:defRPr sz="20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
        <p:nvSpPr>
          <p:cNvPr id="16" name="Fußzeilenplatzhalter 15">
            <a:extLst>
              <a:ext uri="{FF2B5EF4-FFF2-40B4-BE49-F238E27FC236}">
                <a16:creationId xmlns:a16="http://schemas.microsoft.com/office/drawing/2014/main" id="{EA6683A1-6C48-C899-392D-6FE84312FDCD}"/>
              </a:ext>
            </a:extLst>
          </p:cNvPr>
          <p:cNvSpPr>
            <a:spLocks noGrp="1"/>
          </p:cNvSpPr>
          <p:nvPr>
            <p:ph type="ftr" sz="quarter" idx="18"/>
          </p:nvPr>
        </p:nvSpPr>
        <p:spPr>
          <a:xfrm>
            <a:off x="3782438" y="6557385"/>
            <a:ext cx="4114800" cy="300615"/>
          </a:xfrm>
          <a:prstGeom prst="rect">
            <a:avLst/>
          </a:prstGeom>
        </p:spPr>
        <p:txBody>
          <a:bodyPr/>
          <a:lstStyle/>
          <a:p>
            <a:r>
              <a:rPr lang="de-DE" dirty="0"/>
              <a:t>K+5-Modell</a:t>
            </a:r>
          </a:p>
        </p:txBody>
      </p:sp>
      <p:sp>
        <p:nvSpPr>
          <p:cNvPr id="17" name="Foliennummernplatzhalter 16">
            <a:extLst>
              <a:ext uri="{FF2B5EF4-FFF2-40B4-BE49-F238E27FC236}">
                <a16:creationId xmlns:a16="http://schemas.microsoft.com/office/drawing/2014/main" id="{57DAFB96-561C-BB75-702A-EAC7E1C53933}"/>
              </a:ext>
            </a:extLst>
          </p:cNvPr>
          <p:cNvSpPr>
            <a:spLocks noGrp="1"/>
          </p:cNvSpPr>
          <p:nvPr>
            <p:ph type="sldNum" sz="quarter" idx="19"/>
          </p:nvPr>
        </p:nvSpPr>
        <p:spPr/>
        <p:txBody>
          <a:bodyPr/>
          <a:lstStyle/>
          <a:p>
            <a:fld id="{1D937574-5286-7C49-842E-2D6CFC549A1F}" type="slidenum">
              <a:rPr lang="de-DE" smtClean="0"/>
              <a:pPr/>
              <a:t>‹Nr.›</a:t>
            </a:fld>
            <a:endParaRPr lang="de-DE" dirty="0"/>
          </a:p>
        </p:txBody>
      </p:sp>
      <p:sp>
        <p:nvSpPr>
          <p:cNvPr id="3" name="Textplatzhalter 2">
            <a:extLst>
              <a:ext uri="{FF2B5EF4-FFF2-40B4-BE49-F238E27FC236}">
                <a16:creationId xmlns:a16="http://schemas.microsoft.com/office/drawing/2014/main" id="{91F27F3A-CC4E-3A79-BD48-840F4A133550}"/>
              </a:ext>
            </a:extLst>
          </p:cNvPr>
          <p:cNvSpPr>
            <a:spLocks noGrp="1"/>
          </p:cNvSpPr>
          <p:nvPr>
            <p:ph type="body" idx="20" hasCustomPrompt="1"/>
          </p:nvPr>
        </p:nvSpPr>
        <p:spPr>
          <a:xfrm>
            <a:off x="6334899" y="2721752"/>
            <a:ext cx="4809188" cy="3602848"/>
          </a:xfrm>
          <a:prstGeom prst="rect">
            <a:avLst/>
          </a:prstGeom>
        </p:spPr>
        <p:txBody>
          <a:bodyPr anchor="t" anchorCtr="0">
            <a:normAutofit/>
          </a:bodyPr>
          <a:lstStyle>
            <a:lvl1pPr marL="0" indent="0">
              <a:buNone/>
              <a:defRPr sz="1800" b="0">
                <a:solidFill>
                  <a:schemeClr val="tx1">
                    <a:lumMod val="75000"/>
                    <a:lumOff val="2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Textfeld</a:t>
            </a:r>
          </a:p>
        </p:txBody>
      </p:sp>
    </p:spTree>
    <p:extLst>
      <p:ext uri="{BB962C8B-B14F-4D97-AF65-F5344CB8AC3E}">
        <p14:creationId xmlns:p14="http://schemas.microsoft.com/office/powerpoint/2010/main" val="282636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9D2B951-0184-2FDD-2DD6-8B9D8E422925}"/>
              </a:ext>
            </a:extLst>
          </p:cNvPr>
          <p:cNvSpPr>
            <a:spLocks noGrp="1"/>
          </p:cNvSpPr>
          <p:nvPr>
            <p:ph type="ftr" sz="quarter" idx="10"/>
          </p:nvPr>
        </p:nvSpPr>
        <p:spPr>
          <a:xfrm>
            <a:off x="3782438" y="6557385"/>
            <a:ext cx="4114800" cy="300615"/>
          </a:xfrm>
          <a:prstGeom prst="rect">
            <a:avLst/>
          </a:prstGeom>
        </p:spPr>
        <p:txBody>
          <a:bodyPr/>
          <a:lstStyle/>
          <a:p>
            <a:r>
              <a:rPr lang="de-DE" dirty="0"/>
              <a:t>K+5-Modell</a:t>
            </a:r>
          </a:p>
        </p:txBody>
      </p:sp>
      <p:sp>
        <p:nvSpPr>
          <p:cNvPr id="4" name="Foliennummernplatzhalter 3">
            <a:extLst>
              <a:ext uri="{FF2B5EF4-FFF2-40B4-BE49-F238E27FC236}">
                <a16:creationId xmlns:a16="http://schemas.microsoft.com/office/drawing/2014/main" id="{DFC6B666-4EF0-6B73-8DFB-BADCF9A3A7C7}"/>
              </a:ext>
            </a:extLst>
          </p:cNvPr>
          <p:cNvSpPr>
            <a:spLocks noGrp="1"/>
          </p:cNvSpPr>
          <p:nvPr>
            <p:ph type="sldNum" sz="quarter" idx="11"/>
          </p:nvPr>
        </p:nvSpPr>
        <p:spPr/>
        <p:txBody>
          <a:bodyPr/>
          <a:lstStyle/>
          <a:p>
            <a:fld id="{1D937574-5286-7C49-842E-2D6CFC549A1F}" type="slidenum">
              <a:rPr lang="de-DE" smtClean="0"/>
              <a:pPr/>
              <a:t>‹Nr.›</a:t>
            </a:fld>
            <a:endParaRPr lang="de-DE" dirty="0"/>
          </a:p>
        </p:txBody>
      </p:sp>
      <p:sp>
        <p:nvSpPr>
          <p:cNvPr id="5" name="Rechteck 4">
            <a:extLst>
              <a:ext uri="{FF2B5EF4-FFF2-40B4-BE49-F238E27FC236}">
                <a16:creationId xmlns:a16="http://schemas.microsoft.com/office/drawing/2014/main" id="{55D66375-C2BB-023A-339E-46B8FCF8BF12}"/>
              </a:ext>
            </a:extLst>
          </p:cNvPr>
          <p:cNvSpPr/>
          <p:nvPr userDrawn="1"/>
        </p:nvSpPr>
        <p:spPr>
          <a:xfrm>
            <a:off x="0" y="-1"/>
            <a:ext cx="12192000" cy="4871103"/>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Dreieck 5">
            <a:extLst>
              <a:ext uri="{FF2B5EF4-FFF2-40B4-BE49-F238E27FC236}">
                <a16:creationId xmlns:a16="http://schemas.microsoft.com/office/drawing/2014/main" id="{D64D1994-1F14-3AF6-C837-B66B407F1284}"/>
              </a:ext>
            </a:extLst>
          </p:cNvPr>
          <p:cNvSpPr/>
          <p:nvPr userDrawn="1"/>
        </p:nvSpPr>
        <p:spPr>
          <a:xfrm>
            <a:off x="8746944" y="4351828"/>
            <a:ext cx="4057035" cy="914382"/>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6" descr="Ein Bild, das Text, Screenshot enthält.&#10;&#10;KI-generierte Inhalte können fehlerhaft sein.">
            <a:extLst>
              <a:ext uri="{FF2B5EF4-FFF2-40B4-BE49-F238E27FC236}">
                <a16:creationId xmlns:a16="http://schemas.microsoft.com/office/drawing/2014/main" id="{AA0F2EC0-6136-A0E5-EB5E-DA7D8AB0B413}"/>
              </a:ext>
            </a:extLst>
          </p:cNvPr>
          <p:cNvPicPr/>
          <p:nvPr userDrawn="1"/>
        </p:nvPicPr>
        <p:blipFill>
          <a:blip r:embed="rId2" cstate="hqprint">
            <a:extLst>
              <a:ext uri="{28A0092B-C50C-407E-A947-70E740481C1C}">
                <a14:useLocalDpi xmlns:a14="http://schemas.microsoft.com/office/drawing/2010/main"/>
              </a:ext>
            </a:extLst>
          </a:blip>
          <a:stretch>
            <a:fillRect/>
          </a:stretch>
        </p:blipFill>
        <p:spPr>
          <a:xfrm>
            <a:off x="9703238" y="4196782"/>
            <a:ext cx="2144446" cy="1220767"/>
          </a:xfrm>
          <a:prstGeom prst="rect">
            <a:avLst/>
          </a:prstGeom>
        </p:spPr>
      </p:pic>
      <p:sp>
        <p:nvSpPr>
          <p:cNvPr id="8" name="Textplatzhalter 2">
            <a:extLst>
              <a:ext uri="{FF2B5EF4-FFF2-40B4-BE49-F238E27FC236}">
                <a16:creationId xmlns:a16="http://schemas.microsoft.com/office/drawing/2014/main" id="{95290F40-8322-1033-722B-6CEEA06E6EA3}"/>
              </a:ext>
            </a:extLst>
          </p:cNvPr>
          <p:cNvSpPr>
            <a:spLocks noGrp="1"/>
          </p:cNvSpPr>
          <p:nvPr>
            <p:ph type="body" idx="1"/>
          </p:nvPr>
        </p:nvSpPr>
        <p:spPr>
          <a:xfrm>
            <a:off x="2346179" y="2905607"/>
            <a:ext cx="9501505" cy="507665"/>
          </a:xfrm>
        </p:spPr>
        <p:txBody>
          <a:bodyPr>
            <a:noAutofit/>
          </a:bodyPr>
          <a:lstStyle>
            <a:lvl1pPr marL="0" indent="0" algn="r">
              <a:buFontTx/>
              <a:buNone/>
              <a:defRPr sz="4400">
                <a:solidFill>
                  <a:schemeClr val="bg1"/>
                </a:solidFill>
              </a:defRPr>
            </a:lvl1pPr>
          </a:lstStyle>
          <a:p>
            <a:endParaRPr lang="de-DE" dirty="0"/>
          </a:p>
        </p:txBody>
      </p:sp>
    </p:spTree>
    <p:extLst>
      <p:ext uri="{BB962C8B-B14F-4D97-AF65-F5344CB8AC3E}">
        <p14:creationId xmlns:p14="http://schemas.microsoft.com/office/powerpoint/2010/main" val="414788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209731D4-3BDE-0C41-52BB-E4D8DAF1A245}"/>
              </a:ext>
            </a:extLst>
          </p:cNvPr>
          <p:cNvSpPr/>
          <p:nvPr userDrawn="1"/>
        </p:nvSpPr>
        <p:spPr>
          <a:xfrm>
            <a:off x="0" y="1"/>
            <a:ext cx="12192000" cy="4927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Dreieck 3">
            <a:extLst>
              <a:ext uri="{FF2B5EF4-FFF2-40B4-BE49-F238E27FC236}">
                <a16:creationId xmlns:a16="http://schemas.microsoft.com/office/drawing/2014/main" id="{7ED45452-5AC2-8689-37CF-B99397606557}"/>
              </a:ext>
            </a:extLst>
          </p:cNvPr>
          <p:cNvSpPr/>
          <p:nvPr userDrawn="1"/>
        </p:nvSpPr>
        <p:spPr>
          <a:xfrm>
            <a:off x="152399" y="2989994"/>
            <a:ext cx="11887201" cy="3200400"/>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descr="Ein Bild, das Text, Screenshot enthält.&#10;&#10;KI-generierte Inhalte können fehlerhaft sein.">
            <a:extLst>
              <a:ext uri="{FF2B5EF4-FFF2-40B4-BE49-F238E27FC236}">
                <a16:creationId xmlns:a16="http://schemas.microsoft.com/office/drawing/2014/main" id="{05D790D2-8235-81B1-3264-984DA68BC4AB}"/>
              </a:ext>
            </a:extLst>
          </p:cNvPr>
          <p:cNvPicPr/>
          <p:nvPr userDrawn="1"/>
        </p:nvPicPr>
        <p:blipFill>
          <a:blip r:embed="rId2"/>
          <a:stretch>
            <a:fillRect/>
          </a:stretch>
        </p:blipFill>
        <p:spPr>
          <a:xfrm>
            <a:off x="2690636" y="2362203"/>
            <a:ext cx="6810726" cy="4554726"/>
          </a:xfrm>
          <a:prstGeom prst="rect">
            <a:avLst/>
          </a:prstGeom>
        </p:spPr>
      </p:pic>
      <p:sp>
        <p:nvSpPr>
          <p:cNvPr id="6" name="Textfeld 5">
            <a:extLst>
              <a:ext uri="{FF2B5EF4-FFF2-40B4-BE49-F238E27FC236}">
                <a16:creationId xmlns:a16="http://schemas.microsoft.com/office/drawing/2014/main" id="{008A9016-1FB8-715C-DB5E-19151BFDF7A3}"/>
              </a:ext>
            </a:extLst>
          </p:cNvPr>
          <p:cNvSpPr txBox="1"/>
          <p:nvPr userDrawn="1"/>
        </p:nvSpPr>
        <p:spPr>
          <a:xfrm>
            <a:off x="2386717" y="164845"/>
            <a:ext cx="7723364" cy="3416320"/>
          </a:xfrm>
          <a:prstGeom prst="rect">
            <a:avLst/>
          </a:prstGeom>
          <a:noFill/>
        </p:spPr>
        <p:txBody>
          <a:bodyPr wrap="square" rtlCol="0">
            <a:spAutoFit/>
          </a:bodyPr>
          <a:lstStyle/>
          <a:p>
            <a:pPr algn="ctr"/>
            <a:r>
              <a:rPr lang="de-DE" sz="7200" b="1" dirty="0">
                <a:solidFill>
                  <a:srgbClr val="FFFFFF"/>
                </a:solidFill>
                <a:effectLst/>
                <a:latin typeface="MuseoSans"/>
              </a:rPr>
              <a:t>2</a:t>
            </a:r>
          </a:p>
          <a:p>
            <a:pPr algn="ctr"/>
            <a:r>
              <a:rPr lang="de-DE" sz="7200" b="1" dirty="0">
                <a:solidFill>
                  <a:srgbClr val="FFFFFF"/>
                </a:solidFill>
                <a:effectLst/>
                <a:latin typeface="MuseoSans"/>
              </a:rPr>
              <a:t>Lebensweltbezug</a:t>
            </a:r>
            <a:endParaRPr lang="de-DE" sz="7200" b="1" dirty="0">
              <a:solidFill>
                <a:srgbClr val="FFFFFF"/>
              </a:solidFill>
              <a:latin typeface="MuseoSans"/>
            </a:endParaRPr>
          </a:p>
          <a:p>
            <a:r>
              <a:rPr lang="de-DE" sz="7200" b="1" dirty="0">
                <a:solidFill>
                  <a:srgbClr val="FFFFFF"/>
                </a:solidFill>
                <a:effectLst/>
                <a:latin typeface="Calibri" panose="020F0502020204030204" pitchFamily="34" charset="0"/>
                <a:cs typeface="Calibri" panose="020F0502020204030204" pitchFamily="34" charset="0"/>
              </a:rPr>
              <a:t> </a:t>
            </a:r>
            <a:endParaRPr lang="de-DE" sz="7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547638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890035BE-5796-2E15-9BBE-A434AA3554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a:extLst>
              <a:ext uri="{FF2B5EF4-FFF2-40B4-BE49-F238E27FC236}">
                <a16:creationId xmlns:a16="http://schemas.microsoft.com/office/drawing/2014/main" id="{E39DB9BF-11D5-79D5-BA01-21C1845C6C52}"/>
              </a:ext>
            </a:extLst>
          </p:cNvPr>
          <p:cNvSpPr>
            <a:spLocks noGrp="1"/>
          </p:cNvSpPr>
          <p:nvPr>
            <p:ph type="sldNum" sz="quarter" idx="4"/>
          </p:nvPr>
        </p:nvSpPr>
        <p:spPr>
          <a:xfrm>
            <a:off x="8234464" y="6557385"/>
            <a:ext cx="2743200" cy="30061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1D937574-5286-7C49-842E-2D6CFC549A1F}" type="slidenum">
              <a:rPr lang="de-DE" smtClean="0"/>
              <a:pPr/>
              <a:t>‹Nr.›</a:t>
            </a:fld>
            <a:endParaRPr lang="de-DE" dirty="0"/>
          </a:p>
        </p:txBody>
      </p:sp>
      <p:sp>
        <p:nvSpPr>
          <p:cNvPr id="2" name="Rechteck 1">
            <a:extLst>
              <a:ext uri="{FF2B5EF4-FFF2-40B4-BE49-F238E27FC236}">
                <a16:creationId xmlns:a16="http://schemas.microsoft.com/office/drawing/2014/main" id="{29A3C4CD-D899-5973-D74F-609421B456B6}"/>
              </a:ext>
            </a:extLst>
          </p:cNvPr>
          <p:cNvSpPr/>
          <p:nvPr userDrawn="1"/>
        </p:nvSpPr>
        <p:spPr>
          <a:xfrm>
            <a:off x="-12028" y="0"/>
            <a:ext cx="12192000" cy="897466"/>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Dreieck 8">
            <a:extLst>
              <a:ext uri="{FF2B5EF4-FFF2-40B4-BE49-F238E27FC236}">
                <a16:creationId xmlns:a16="http://schemas.microsoft.com/office/drawing/2014/main" id="{9C5F4B4C-A14F-4E52-6871-129218458FAE}"/>
              </a:ext>
            </a:extLst>
          </p:cNvPr>
          <p:cNvSpPr/>
          <p:nvPr userDrawn="1"/>
        </p:nvSpPr>
        <p:spPr>
          <a:xfrm>
            <a:off x="8734916" y="292642"/>
            <a:ext cx="4057035" cy="1074184"/>
          </a:xfrm>
          <a:prstGeom prs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descr="Ein Bild, das Text, Screenshot enthält.&#10;&#10;KI-generierte Inhalte können fehlerhaft sein.">
            <a:extLst>
              <a:ext uri="{FF2B5EF4-FFF2-40B4-BE49-F238E27FC236}">
                <a16:creationId xmlns:a16="http://schemas.microsoft.com/office/drawing/2014/main" id="{F3C9A958-81C7-7214-6F0A-2728278EA4DC}"/>
              </a:ext>
            </a:extLst>
          </p:cNvPr>
          <p:cNvPicPr/>
          <p:nvPr userDrawn="1"/>
        </p:nvPicPr>
        <p:blipFill>
          <a:blip r:embed="rId7" cstate="hqprint">
            <a:extLst>
              <a:ext uri="{28A0092B-C50C-407E-A947-70E740481C1C}">
                <a14:useLocalDpi xmlns:a14="http://schemas.microsoft.com/office/drawing/2010/main"/>
              </a:ext>
            </a:extLst>
          </a:blip>
          <a:stretch>
            <a:fillRect/>
          </a:stretch>
        </p:blipFill>
        <p:spPr>
          <a:xfrm>
            <a:off x="9691210" y="78810"/>
            <a:ext cx="2144446" cy="1434115"/>
          </a:xfrm>
          <a:prstGeom prst="rect">
            <a:avLst/>
          </a:prstGeom>
        </p:spPr>
      </p:pic>
      <p:sp>
        <p:nvSpPr>
          <p:cNvPr id="7" name="Rechteck 6">
            <a:extLst>
              <a:ext uri="{FF2B5EF4-FFF2-40B4-BE49-F238E27FC236}">
                <a16:creationId xmlns:a16="http://schemas.microsoft.com/office/drawing/2014/main" id="{DFEFCEE8-C6DB-CBED-37EF-A0CEA07007BC}"/>
              </a:ext>
            </a:extLst>
          </p:cNvPr>
          <p:cNvSpPr/>
          <p:nvPr userDrawn="1"/>
        </p:nvSpPr>
        <p:spPr>
          <a:xfrm>
            <a:off x="12192000" y="660400"/>
            <a:ext cx="599951" cy="706426"/>
          </a:xfrm>
          <a:prstGeom prst="rect">
            <a:avLst/>
          </a:prstGeom>
          <a:solidFill>
            <a:srgbClr val="ECEBE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592202502"/>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0.sv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2.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mpfs.de/" TargetMode="Externa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extplatzhalter 2"/>
          <p:cNvSpPr>
            <a:spLocks noGrp="1"/>
          </p:cNvSpPr>
          <p:nvPr>
            <p:ph type="body" idx="1"/>
          </p:nvPr>
        </p:nvSpPr>
        <p:spPr bwMode="auto">
          <a:xfrm>
            <a:off x="1047915" y="1365455"/>
            <a:ext cx="9086685" cy="571701"/>
          </a:xfrm>
        </p:spPr>
        <p:txBody>
          <a:bodyPr/>
          <a:lstStyle/>
          <a:p>
            <a:pPr marL="0" indent="0">
              <a:buNone/>
              <a:defRPr/>
            </a:pPr>
            <a:r>
              <a:rPr lang="de-DE" dirty="0"/>
              <a:t>Hinweise zum Einsatz</a:t>
            </a:r>
            <a:endParaRPr dirty="0"/>
          </a:p>
        </p:txBody>
      </p:sp>
      <p:sp>
        <p:nvSpPr>
          <p:cNvPr id="4" name="Inhaltsplatzhalter 3"/>
          <p:cNvSpPr>
            <a:spLocks noGrp="1"/>
          </p:cNvSpPr>
          <p:nvPr>
            <p:ph type="body" idx="13"/>
          </p:nvPr>
        </p:nvSpPr>
        <p:spPr bwMode="auto"/>
        <p:txBody>
          <a:bodyPr>
            <a:normAutofit fontScale="92500" lnSpcReduction="20000"/>
          </a:bodyPr>
          <a:lstStyle/>
          <a:p>
            <a:r>
              <a:rPr lang="de-DE" dirty="0"/>
              <a:t>1. Teil (Folien 2-16): Lebensweltbezug</a:t>
            </a:r>
            <a:br>
              <a:rPr lang="de-DE" dirty="0"/>
            </a:br>
            <a:r>
              <a:rPr lang="de-DE" dirty="0"/>
              <a:t>Impulsvortrag zum Qualitätsbereich „Lebensweltbezug“ und dessen Anforderungen.</a:t>
            </a:r>
          </a:p>
          <a:p>
            <a:r>
              <a:rPr lang="de-DE" dirty="0"/>
              <a:t>2. Teil (Folie 17): Bestandsaufnahme: Was gelingt uns bereits gut? Was ist bereits fester Bestandteil unseres Unterrichtsalltags?</a:t>
            </a:r>
          </a:p>
          <a:p>
            <a:r>
              <a:rPr lang="de-DE" dirty="0"/>
              <a:t>Leiten Sie anhand dieser Fragen eine Austauschrunde ein, um zu klären, in welchem Umfang der Lebensweltbezug im Unterricht bereits umgesetzt wird. Bilden Sie hierfür Kleingruppen (je nach Teilnehmendenzahl) oder lassen Sie das Kollegium im Plenum diskutieren. Fordern Sie die Gruppen oder Einzelpersonen auf, ihre Ergebnisse schriftlich festzuhalten (z. B. auf Moderationskarten oder in kollaborativen Dokumenten).</a:t>
            </a:r>
          </a:p>
          <a:p>
            <a:r>
              <a:rPr lang="de-DE" dirty="0"/>
              <a:t>3. Teil (Folie 18): Wo wollen wir hin?</a:t>
            </a:r>
            <a:br>
              <a:rPr lang="de-DE" dirty="0"/>
            </a:br>
            <a:r>
              <a:rPr lang="de-DE" dirty="0"/>
              <a:t>Gemeinsam erarbeiten: Wie möchten Sie digitale Medien künftig einsetzen, um Verbindungen zwischen den Lerninhalten und ihren eigenen Erfahrungen sowie realen Anwendungskontexten herzustellen? Welche konkreten Aspekte der Lebenswelt Ihrer Schülerinnen und Schüler (z. B. ihre Mediennutzung, aktuelle Interessen, relevante gesellschaftliche Themen) könnten Sie durch den gezielten Einsatz digitaler Medien im Unterricht aufgreifen, um Lerninhalte authentischer und bedeutsamer zu gestalten? Die Antworten werden dokumentiert. Bitten Sie die Kleingruppen, ihre Ergebnisse anschließend vorzustellen.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AB83A95-754F-4866-8C4A-2F4210224A61}"/>
              </a:ext>
            </a:extLst>
          </p:cNvPr>
          <p:cNvSpPr>
            <a:spLocks noGrp="1"/>
          </p:cNvSpPr>
          <p:nvPr>
            <p:ph type="body" idx="1"/>
          </p:nvPr>
        </p:nvSpPr>
        <p:spPr/>
        <p:txBody>
          <a:bodyPr/>
          <a:lstStyle/>
          <a:p>
            <a:r>
              <a:rPr lang="de-DE" dirty="0"/>
              <a:t>Aufgreifen des Mediennutzungsverhaltens</a:t>
            </a:r>
          </a:p>
        </p:txBody>
      </p:sp>
      <p:sp>
        <p:nvSpPr>
          <p:cNvPr id="3" name="Textplatzhalter 2">
            <a:extLst>
              <a:ext uri="{FF2B5EF4-FFF2-40B4-BE49-F238E27FC236}">
                <a16:creationId xmlns:a16="http://schemas.microsoft.com/office/drawing/2014/main" id="{8BB7F414-6F0B-4E33-86EA-B369452D5A0F}"/>
              </a:ext>
            </a:extLst>
          </p:cNvPr>
          <p:cNvSpPr>
            <a:spLocks noGrp="1"/>
          </p:cNvSpPr>
          <p:nvPr>
            <p:ph type="body" idx="13"/>
          </p:nvPr>
        </p:nvSpPr>
        <p:spPr/>
        <p:txBody>
          <a:bodyPr>
            <a:normAutofit/>
          </a:bodyPr>
          <a:lstStyle/>
          <a:p>
            <a:pPr>
              <a:defRPr/>
            </a:pPr>
            <a:r>
              <a:rPr lang="de-DE" dirty="0">
                <a:solidFill>
                  <a:srgbClr val="000000"/>
                </a:solidFill>
                <a:ea typeface="Times New Roman"/>
              </a:rPr>
              <a:t>Bei der</a:t>
            </a:r>
            <a:r>
              <a:rPr lang="de-DE" b="1" dirty="0">
                <a:solidFill>
                  <a:srgbClr val="000000"/>
                </a:solidFill>
                <a:ea typeface="Times New Roman"/>
              </a:rPr>
              <a:t> </a:t>
            </a:r>
            <a:r>
              <a:rPr lang="de-DE" b="1" dirty="0">
                <a:solidFill>
                  <a:srgbClr val="346FC0"/>
                </a:solidFill>
                <a:ea typeface="Times New Roman"/>
              </a:rPr>
              <a:t>gezielten Reflexion des alltäglichen Mediennutzungsverhaltens </a:t>
            </a:r>
            <a:r>
              <a:rPr lang="de-DE" dirty="0">
                <a:ea typeface="Times New Roman"/>
              </a:rPr>
              <a:t>im (Fach-)Unterricht können beispielsweise folgende Themen aufgegriffen werden:</a:t>
            </a:r>
            <a:endParaRPr lang="de-DE" dirty="0"/>
          </a:p>
          <a:p>
            <a:pPr marL="285750" indent="-285750">
              <a:buFont typeface="Arial" panose="020B0604020202020204" pitchFamily="34" charset="0"/>
              <a:buChar char="•"/>
              <a:defRPr/>
            </a:pPr>
            <a:r>
              <a:rPr lang="de-DE" dirty="0">
                <a:solidFill>
                  <a:srgbClr val="000000"/>
                </a:solidFill>
                <a:ea typeface="Times New Roman"/>
              </a:rPr>
              <a:t>Mediennutzungszeiten</a:t>
            </a:r>
            <a:endParaRPr lang="de-DE" dirty="0"/>
          </a:p>
          <a:p>
            <a:pPr marL="285750" indent="-285750">
              <a:buFont typeface="Arial" panose="020B0604020202020204" pitchFamily="34" charset="0"/>
              <a:buChar char="•"/>
              <a:defRPr/>
            </a:pPr>
            <a:r>
              <a:rPr lang="de-DE" dirty="0">
                <a:solidFill>
                  <a:srgbClr val="000000"/>
                </a:solidFill>
                <a:ea typeface="Times New Roman"/>
              </a:rPr>
              <a:t>Datenschutz</a:t>
            </a:r>
            <a:endParaRPr lang="de-DE" dirty="0"/>
          </a:p>
          <a:p>
            <a:pPr marL="285750" indent="-285750">
              <a:buFont typeface="Arial" panose="020B0604020202020204" pitchFamily="34" charset="0"/>
              <a:buChar char="•"/>
              <a:defRPr/>
            </a:pPr>
            <a:r>
              <a:rPr lang="de-DE" dirty="0">
                <a:solidFill>
                  <a:srgbClr val="000000"/>
                </a:solidFill>
                <a:ea typeface="Times New Roman"/>
              </a:rPr>
              <a:t>Bildrechte</a:t>
            </a:r>
            <a:endParaRPr lang="de-DE" dirty="0"/>
          </a:p>
          <a:p>
            <a:pPr marL="285750" indent="-285750">
              <a:buFont typeface="Arial" panose="020B0604020202020204" pitchFamily="34" charset="0"/>
              <a:buChar char="•"/>
              <a:defRPr/>
            </a:pPr>
            <a:r>
              <a:rPr lang="de-DE" dirty="0">
                <a:solidFill>
                  <a:srgbClr val="000000"/>
                </a:solidFill>
                <a:ea typeface="Times New Roman"/>
              </a:rPr>
              <a:t>Urheberrecht</a:t>
            </a:r>
            <a:endParaRPr lang="de-DE" dirty="0"/>
          </a:p>
          <a:p>
            <a:pPr marL="285750" indent="-285750">
              <a:buFont typeface="Arial" panose="020B0604020202020204" pitchFamily="34" charset="0"/>
              <a:buChar char="•"/>
              <a:defRPr/>
            </a:pPr>
            <a:r>
              <a:rPr lang="de-DE" dirty="0">
                <a:solidFill>
                  <a:srgbClr val="000000"/>
                </a:solidFill>
                <a:ea typeface="Times New Roman"/>
              </a:rPr>
              <a:t>Chancen und Gefahren von Computerspielen</a:t>
            </a:r>
            <a:endParaRPr lang="de-DE" dirty="0"/>
          </a:p>
          <a:p>
            <a:pPr marL="285750" indent="-285750">
              <a:buFont typeface="Arial" panose="020B0604020202020204" pitchFamily="34" charset="0"/>
              <a:buChar char="•"/>
              <a:defRPr/>
            </a:pPr>
            <a:r>
              <a:rPr lang="de-DE" dirty="0">
                <a:solidFill>
                  <a:srgbClr val="000000"/>
                </a:solidFill>
                <a:ea typeface="Times New Roman"/>
              </a:rPr>
              <a:t>Cybermobbing</a:t>
            </a:r>
            <a:endParaRPr lang="de-DE" dirty="0"/>
          </a:p>
          <a:p>
            <a:pPr marL="285750" indent="-285750">
              <a:buFont typeface="Arial" panose="020B0604020202020204" pitchFamily="34" charset="0"/>
              <a:buChar char="•"/>
              <a:defRPr/>
            </a:pPr>
            <a:r>
              <a:rPr lang="de-DE" dirty="0">
                <a:solidFill>
                  <a:srgbClr val="000000"/>
                </a:solidFill>
                <a:ea typeface="Times New Roman"/>
              </a:rPr>
              <a:t>Fakt oder Fake</a:t>
            </a:r>
            <a:endParaRPr lang="de-DE" dirty="0"/>
          </a:p>
          <a:p>
            <a:pPr marL="285750" indent="-285750">
              <a:buFont typeface="Arial" panose="020B0604020202020204" pitchFamily="34" charset="0"/>
              <a:buChar char="•"/>
              <a:defRPr/>
            </a:pPr>
            <a:r>
              <a:rPr lang="de-DE" dirty="0">
                <a:solidFill>
                  <a:srgbClr val="000000"/>
                </a:solidFill>
                <a:ea typeface="Times New Roman"/>
              </a:rPr>
              <a:t>…</a:t>
            </a:r>
            <a:endParaRPr lang="de-DE" sz="2000" b="1" dirty="0">
              <a:solidFill>
                <a:srgbClr val="346FC0"/>
              </a:solidFill>
              <a:ea typeface="Times New Roman"/>
            </a:endParaRPr>
          </a:p>
          <a:p>
            <a:pPr>
              <a:defRPr/>
            </a:pPr>
            <a:endParaRPr lang="de-DE" sz="2000" dirty="0">
              <a:solidFill>
                <a:srgbClr val="000000"/>
              </a:solidFill>
              <a:ea typeface="Times New Roman"/>
            </a:endParaRPr>
          </a:p>
          <a:p>
            <a:pPr>
              <a:defRPr/>
            </a:pPr>
            <a:endParaRPr lang="de-DE" sz="2000" dirty="0"/>
          </a:p>
          <a:p>
            <a:pPr>
              <a:defRPr/>
            </a:pPr>
            <a:endParaRPr lang="de-DE" sz="2000" dirty="0"/>
          </a:p>
          <a:p>
            <a:pPr>
              <a:defRPr/>
            </a:pPr>
            <a:endParaRPr lang="de-DE" sz="2000" dirty="0">
              <a:cs typeface="Calibri"/>
            </a:endParaRPr>
          </a:p>
          <a:p>
            <a:pPr>
              <a:defRPr/>
            </a:pPr>
            <a:endParaRPr lang="de-DE" sz="2000" dirty="0"/>
          </a:p>
          <a:p>
            <a:pPr>
              <a:defRPr/>
            </a:pPr>
            <a:endParaRPr lang="de-DE" sz="2000" dirty="0"/>
          </a:p>
          <a:p>
            <a:pPr>
              <a:defRPr/>
            </a:pPr>
            <a:endParaRPr lang="de-DE" sz="500" dirty="0">
              <a:solidFill>
                <a:srgbClr val="000000"/>
              </a:solidFill>
              <a:ea typeface="Times New Roman"/>
            </a:endParaRPr>
          </a:p>
          <a:p>
            <a:pPr>
              <a:spcAft>
                <a:spcPts val="1200"/>
              </a:spcAft>
              <a:defRPr/>
            </a:pPr>
            <a:endParaRPr lang="de-DE" sz="2400" dirty="0"/>
          </a:p>
          <a:p>
            <a:endParaRPr lang="de-DE" dirty="0"/>
          </a:p>
        </p:txBody>
      </p:sp>
      <p:sp>
        <p:nvSpPr>
          <p:cNvPr id="4" name="Textplatzhalter 3">
            <a:extLst>
              <a:ext uri="{FF2B5EF4-FFF2-40B4-BE49-F238E27FC236}">
                <a16:creationId xmlns:a16="http://schemas.microsoft.com/office/drawing/2014/main" id="{5419B824-B2AD-452D-A081-DC567BA6C464}"/>
              </a:ext>
            </a:extLst>
          </p:cNvPr>
          <p:cNvSpPr>
            <a:spLocks noGrp="1"/>
          </p:cNvSpPr>
          <p:nvPr>
            <p:ph type="body" idx="14"/>
          </p:nvPr>
        </p:nvSpPr>
        <p:spPr/>
        <p:txBody>
          <a:bodyPr/>
          <a:lstStyle/>
          <a:p>
            <a:r>
              <a:rPr lang="de-DE" dirty="0"/>
              <a:t>Lebensweltbezug</a:t>
            </a:r>
          </a:p>
        </p:txBody>
      </p:sp>
    </p:spTree>
    <p:extLst>
      <p:ext uri="{BB962C8B-B14F-4D97-AF65-F5344CB8AC3E}">
        <p14:creationId xmlns:p14="http://schemas.microsoft.com/office/powerpoint/2010/main" val="30743211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AB83A95-754F-4866-8C4A-2F4210224A61}"/>
              </a:ext>
            </a:extLst>
          </p:cNvPr>
          <p:cNvSpPr>
            <a:spLocks noGrp="1"/>
          </p:cNvSpPr>
          <p:nvPr>
            <p:ph type="body" idx="1"/>
          </p:nvPr>
        </p:nvSpPr>
        <p:spPr/>
        <p:txBody>
          <a:bodyPr/>
          <a:lstStyle/>
          <a:p>
            <a:r>
              <a:rPr lang="de-DE" dirty="0"/>
              <a:t>Aufgreifen des Mediennutzungsverhaltens</a:t>
            </a:r>
          </a:p>
        </p:txBody>
      </p:sp>
      <p:sp>
        <p:nvSpPr>
          <p:cNvPr id="3" name="Textplatzhalter 2">
            <a:extLst>
              <a:ext uri="{FF2B5EF4-FFF2-40B4-BE49-F238E27FC236}">
                <a16:creationId xmlns:a16="http://schemas.microsoft.com/office/drawing/2014/main" id="{8BB7F414-6F0B-4E33-86EA-B369452D5A0F}"/>
              </a:ext>
            </a:extLst>
          </p:cNvPr>
          <p:cNvSpPr>
            <a:spLocks noGrp="1"/>
          </p:cNvSpPr>
          <p:nvPr>
            <p:ph type="body" idx="13"/>
          </p:nvPr>
        </p:nvSpPr>
        <p:spPr/>
        <p:txBody>
          <a:bodyPr>
            <a:normAutofit/>
          </a:bodyPr>
          <a:lstStyle/>
          <a:p>
            <a:pPr>
              <a:defRPr/>
            </a:pPr>
            <a:r>
              <a:rPr lang="de-DE" dirty="0">
                <a:solidFill>
                  <a:srgbClr val="000000"/>
                </a:solidFill>
                <a:ea typeface="Times New Roman"/>
              </a:rPr>
              <a:t>Der </a:t>
            </a:r>
            <a:r>
              <a:rPr lang="de-DE" b="1" dirty="0">
                <a:solidFill>
                  <a:srgbClr val="346FC0"/>
                </a:solidFill>
                <a:ea typeface="Times New Roman"/>
              </a:rPr>
              <a:t>Medienführerschein Bayern </a:t>
            </a:r>
            <a:r>
              <a:rPr lang="de-DE" dirty="0">
                <a:solidFill>
                  <a:srgbClr val="000000"/>
                </a:solidFill>
                <a:ea typeface="Times New Roman"/>
              </a:rPr>
              <a:t>unterstützt Lehrkräfte und pädagogisch Tätige mit den entsprechenden Materialien zu verschiedenen Themen die altersgerechte Stärkung der Medienkompetenz von Kindern und Jugendlichen. </a:t>
            </a:r>
            <a:endParaRPr lang="de-DE" dirty="0"/>
          </a:p>
          <a:p>
            <a:pPr>
              <a:defRPr/>
            </a:pPr>
            <a:endParaRPr lang="de-DE" dirty="0">
              <a:solidFill>
                <a:srgbClr val="000000"/>
              </a:solidFill>
              <a:ea typeface="Times New Roman"/>
            </a:endParaRPr>
          </a:p>
          <a:p>
            <a:pPr>
              <a:defRPr/>
            </a:pPr>
            <a:endParaRPr lang="de-DE" sz="2000" dirty="0">
              <a:solidFill>
                <a:srgbClr val="000000"/>
              </a:solidFill>
              <a:ea typeface="Times New Roman"/>
            </a:endParaRPr>
          </a:p>
          <a:p>
            <a:pPr>
              <a:defRPr/>
            </a:pPr>
            <a:endParaRPr lang="de-DE" sz="2000" dirty="0"/>
          </a:p>
          <a:p>
            <a:pPr>
              <a:defRPr/>
            </a:pPr>
            <a:endParaRPr lang="de-DE" sz="2000" dirty="0"/>
          </a:p>
          <a:p>
            <a:pPr>
              <a:defRPr/>
            </a:pPr>
            <a:endParaRPr lang="de-DE" sz="2000" dirty="0">
              <a:cs typeface="Calibri"/>
            </a:endParaRPr>
          </a:p>
          <a:p>
            <a:pPr>
              <a:defRPr/>
            </a:pPr>
            <a:endParaRPr lang="de-DE" sz="2000" dirty="0"/>
          </a:p>
          <a:p>
            <a:pPr>
              <a:defRPr/>
            </a:pPr>
            <a:endParaRPr lang="de-DE" sz="2000" dirty="0"/>
          </a:p>
          <a:p>
            <a:pPr>
              <a:defRPr/>
            </a:pPr>
            <a:endParaRPr lang="de-DE" sz="500" dirty="0">
              <a:solidFill>
                <a:srgbClr val="000000"/>
              </a:solidFill>
              <a:ea typeface="Times New Roman"/>
            </a:endParaRPr>
          </a:p>
          <a:p>
            <a:pPr>
              <a:spcAft>
                <a:spcPts val="1200"/>
              </a:spcAft>
              <a:defRPr/>
            </a:pPr>
            <a:endParaRPr lang="de-DE" sz="2400" dirty="0"/>
          </a:p>
          <a:p>
            <a:endParaRPr lang="de-DE" dirty="0"/>
          </a:p>
        </p:txBody>
      </p:sp>
      <p:sp>
        <p:nvSpPr>
          <p:cNvPr id="4" name="Textplatzhalter 3">
            <a:extLst>
              <a:ext uri="{FF2B5EF4-FFF2-40B4-BE49-F238E27FC236}">
                <a16:creationId xmlns:a16="http://schemas.microsoft.com/office/drawing/2014/main" id="{5419B824-B2AD-452D-A081-DC567BA6C464}"/>
              </a:ext>
            </a:extLst>
          </p:cNvPr>
          <p:cNvSpPr>
            <a:spLocks noGrp="1"/>
          </p:cNvSpPr>
          <p:nvPr>
            <p:ph type="body" idx="14"/>
          </p:nvPr>
        </p:nvSpPr>
        <p:spPr/>
        <p:txBody>
          <a:bodyPr/>
          <a:lstStyle/>
          <a:p>
            <a:r>
              <a:rPr lang="de-DE" dirty="0"/>
              <a:t>Lebensweltbezug</a:t>
            </a:r>
          </a:p>
        </p:txBody>
      </p:sp>
      <p:pic>
        <p:nvPicPr>
          <p:cNvPr id="5" name="Grafik 4">
            <a:extLst>
              <a:ext uri="{FF2B5EF4-FFF2-40B4-BE49-F238E27FC236}">
                <a16:creationId xmlns:a16="http://schemas.microsoft.com/office/drawing/2014/main" id="{7E65435D-178F-4B3B-BAA2-680D4A4ACF6B}"/>
              </a:ext>
            </a:extLst>
          </p:cNvPr>
          <p:cNvPicPr>
            <a:picLocks noChangeAspect="1"/>
          </p:cNvPicPr>
          <p:nvPr/>
        </p:nvPicPr>
        <p:blipFill>
          <a:blip r:embed="rId3"/>
          <a:stretch/>
        </p:blipFill>
        <p:spPr bwMode="auto">
          <a:xfrm>
            <a:off x="2468021" y="5519311"/>
            <a:ext cx="2806461" cy="939044"/>
          </a:xfrm>
          <a:prstGeom prst="rect">
            <a:avLst/>
          </a:prstGeom>
        </p:spPr>
      </p:pic>
      <p:pic>
        <p:nvPicPr>
          <p:cNvPr id="6" name="Grafik 5">
            <a:extLst>
              <a:ext uri="{FF2B5EF4-FFF2-40B4-BE49-F238E27FC236}">
                <a16:creationId xmlns:a16="http://schemas.microsoft.com/office/drawing/2014/main" id="{523A06E8-33C5-4C86-8FA5-58CB60CA75BD}"/>
              </a:ext>
            </a:extLst>
          </p:cNvPr>
          <p:cNvPicPr>
            <a:picLocks noChangeAspect="1"/>
          </p:cNvPicPr>
          <p:nvPr/>
        </p:nvPicPr>
        <p:blipFill>
          <a:blip r:embed="rId4"/>
          <a:stretch/>
        </p:blipFill>
        <p:spPr bwMode="auto">
          <a:xfrm>
            <a:off x="1665223" y="3547354"/>
            <a:ext cx="3609258" cy="2104120"/>
          </a:xfrm>
          <a:prstGeom prst="rect">
            <a:avLst/>
          </a:prstGeom>
        </p:spPr>
      </p:pic>
      <p:pic>
        <p:nvPicPr>
          <p:cNvPr id="7" name="Grafik 6">
            <a:extLst>
              <a:ext uri="{FF2B5EF4-FFF2-40B4-BE49-F238E27FC236}">
                <a16:creationId xmlns:a16="http://schemas.microsoft.com/office/drawing/2014/main" id="{47CA40CC-9962-47D7-819D-286182A45CAE}"/>
              </a:ext>
            </a:extLst>
          </p:cNvPr>
          <p:cNvPicPr>
            <a:picLocks noChangeAspect="1"/>
          </p:cNvPicPr>
          <p:nvPr/>
        </p:nvPicPr>
        <p:blipFill>
          <a:blip r:embed="rId5"/>
          <a:stretch/>
        </p:blipFill>
        <p:spPr bwMode="auto">
          <a:xfrm>
            <a:off x="5274481" y="3915890"/>
            <a:ext cx="4004040" cy="2213204"/>
          </a:xfrm>
          <a:prstGeom prst="rect">
            <a:avLst/>
          </a:prstGeom>
        </p:spPr>
      </p:pic>
      <p:pic>
        <p:nvPicPr>
          <p:cNvPr id="10" name="Grafik 9" descr="Ein Bild, das Muster, Quadrat, Kunst, Pixel enthält.&#10;&#10;KI-generierte Inhalte können fehlerhaft sein.">
            <a:extLst>
              <a:ext uri="{FF2B5EF4-FFF2-40B4-BE49-F238E27FC236}">
                <a16:creationId xmlns:a16="http://schemas.microsoft.com/office/drawing/2014/main" id="{F58644CE-7AD8-DCD9-20CB-9313393C6100}"/>
              </a:ext>
            </a:extLst>
          </p:cNvPr>
          <p:cNvPicPr>
            <a:picLocks noChangeAspect="1"/>
          </p:cNvPicPr>
          <p:nvPr/>
        </p:nvPicPr>
        <p:blipFill>
          <a:blip r:embed="rId6"/>
          <a:stretch>
            <a:fillRect/>
          </a:stretch>
        </p:blipFill>
        <p:spPr>
          <a:xfrm>
            <a:off x="10134600" y="2615640"/>
            <a:ext cx="1370242" cy="1354492"/>
          </a:xfrm>
          <a:prstGeom prst="rect">
            <a:avLst/>
          </a:prstGeom>
        </p:spPr>
      </p:pic>
    </p:spTree>
    <p:extLst>
      <p:ext uri="{BB962C8B-B14F-4D97-AF65-F5344CB8AC3E}">
        <p14:creationId xmlns:p14="http://schemas.microsoft.com/office/powerpoint/2010/main" val="2013267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AB83A95-754F-4866-8C4A-2F4210224A61}"/>
              </a:ext>
            </a:extLst>
          </p:cNvPr>
          <p:cNvSpPr>
            <a:spLocks noGrp="1"/>
          </p:cNvSpPr>
          <p:nvPr>
            <p:ph type="body" idx="1"/>
          </p:nvPr>
        </p:nvSpPr>
        <p:spPr/>
        <p:txBody>
          <a:bodyPr/>
          <a:lstStyle/>
          <a:p>
            <a:r>
              <a:rPr lang="de-DE" dirty="0"/>
              <a:t>Alltags- und Anwendungsbezug</a:t>
            </a:r>
          </a:p>
        </p:txBody>
      </p:sp>
      <p:sp>
        <p:nvSpPr>
          <p:cNvPr id="3" name="Textplatzhalter 2">
            <a:extLst>
              <a:ext uri="{FF2B5EF4-FFF2-40B4-BE49-F238E27FC236}">
                <a16:creationId xmlns:a16="http://schemas.microsoft.com/office/drawing/2014/main" id="{8BB7F414-6F0B-4E33-86EA-B369452D5A0F}"/>
              </a:ext>
            </a:extLst>
          </p:cNvPr>
          <p:cNvSpPr>
            <a:spLocks noGrp="1"/>
          </p:cNvSpPr>
          <p:nvPr>
            <p:ph type="body" idx="13"/>
          </p:nvPr>
        </p:nvSpPr>
        <p:spPr>
          <a:xfrm>
            <a:off x="1047915" y="2704540"/>
            <a:ext cx="8694799" cy="3607360"/>
          </a:xfrm>
        </p:spPr>
        <p:txBody>
          <a:bodyPr>
            <a:normAutofit/>
          </a:bodyPr>
          <a:lstStyle/>
          <a:p>
            <a:pPr>
              <a:spcAft>
                <a:spcPts val="1200"/>
              </a:spcAft>
              <a:defRPr/>
            </a:pPr>
            <a:r>
              <a:rPr lang="de-DE" b="1" dirty="0">
                <a:solidFill>
                  <a:srgbClr val="000000"/>
                </a:solidFill>
                <a:ea typeface="Times New Roman"/>
              </a:rPr>
              <a:t>Der Einsatz digitaler Medien unterstützt...</a:t>
            </a:r>
            <a:endParaRPr lang="de-DE" dirty="0">
              <a:ea typeface="Times New Roman"/>
            </a:endParaRPr>
          </a:p>
          <a:p>
            <a:pPr>
              <a:spcAft>
                <a:spcPts val="1200"/>
              </a:spcAft>
              <a:defRPr/>
            </a:pPr>
            <a:endParaRPr lang="de-DE" sz="2400" dirty="0"/>
          </a:p>
          <a:p>
            <a:endParaRPr lang="de-DE" dirty="0"/>
          </a:p>
        </p:txBody>
      </p:sp>
      <p:sp>
        <p:nvSpPr>
          <p:cNvPr id="4" name="Textplatzhalter 3">
            <a:extLst>
              <a:ext uri="{FF2B5EF4-FFF2-40B4-BE49-F238E27FC236}">
                <a16:creationId xmlns:a16="http://schemas.microsoft.com/office/drawing/2014/main" id="{5419B824-B2AD-452D-A081-DC567BA6C464}"/>
              </a:ext>
            </a:extLst>
          </p:cNvPr>
          <p:cNvSpPr>
            <a:spLocks noGrp="1"/>
          </p:cNvSpPr>
          <p:nvPr>
            <p:ph type="body" idx="14"/>
          </p:nvPr>
        </p:nvSpPr>
        <p:spPr/>
        <p:txBody>
          <a:bodyPr/>
          <a:lstStyle/>
          <a:p>
            <a:r>
              <a:rPr lang="de-DE" dirty="0"/>
              <a:t>Funktionen für das Lernen</a:t>
            </a:r>
          </a:p>
        </p:txBody>
      </p:sp>
      <p:graphicFrame>
        <p:nvGraphicFramePr>
          <p:cNvPr id="6" name="Diagramm 5">
            <a:extLst>
              <a:ext uri="{FF2B5EF4-FFF2-40B4-BE49-F238E27FC236}">
                <a16:creationId xmlns:a16="http://schemas.microsoft.com/office/drawing/2014/main" id="{6FA17FA1-1A03-402B-91D8-FCD328FC6C4C}"/>
              </a:ext>
            </a:extLst>
          </p:cNvPr>
          <p:cNvGraphicFramePr>
            <a:graphicFrameLocks/>
          </p:cNvGraphicFramePr>
          <p:nvPr>
            <p:extLst>
              <p:ext uri="{D42A27DB-BD31-4B8C-83A1-F6EECF244321}">
                <p14:modId xmlns:p14="http://schemas.microsoft.com/office/powerpoint/2010/main" val="2834563160"/>
              </p:ext>
            </p:extLst>
          </p:nvPr>
        </p:nvGraphicFramePr>
        <p:xfrm>
          <a:off x="1047915" y="2873806"/>
          <a:ext cx="8694799" cy="34380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461083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AB83A95-754F-4866-8C4A-2F4210224A61}"/>
              </a:ext>
            </a:extLst>
          </p:cNvPr>
          <p:cNvSpPr>
            <a:spLocks noGrp="1"/>
          </p:cNvSpPr>
          <p:nvPr>
            <p:ph type="body" idx="1"/>
          </p:nvPr>
        </p:nvSpPr>
        <p:spPr/>
        <p:txBody>
          <a:bodyPr/>
          <a:lstStyle/>
          <a:p>
            <a:r>
              <a:rPr lang="de-DE" dirty="0"/>
              <a:t>Alltags- und Anwendungsbezug</a:t>
            </a:r>
          </a:p>
        </p:txBody>
      </p:sp>
      <p:sp>
        <p:nvSpPr>
          <p:cNvPr id="3" name="Textplatzhalter 2">
            <a:extLst>
              <a:ext uri="{FF2B5EF4-FFF2-40B4-BE49-F238E27FC236}">
                <a16:creationId xmlns:a16="http://schemas.microsoft.com/office/drawing/2014/main" id="{8BB7F414-6F0B-4E33-86EA-B369452D5A0F}"/>
              </a:ext>
            </a:extLst>
          </p:cNvPr>
          <p:cNvSpPr>
            <a:spLocks noGrp="1"/>
          </p:cNvSpPr>
          <p:nvPr>
            <p:ph type="body" idx="13"/>
          </p:nvPr>
        </p:nvSpPr>
        <p:spPr/>
        <p:txBody>
          <a:bodyPr>
            <a:normAutofit fontScale="92500" lnSpcReduction="10000"/>
          </a:bodyPr>
          <a:lstStyle/>
          <a:p>
            <a:pPr>
              <a:defRPr/>
            </a:pPr>
            <a:r>
              <a:rPr lang="de-DE" b="1" dirty="0">
                <a:solidFill>
                  <a:srgbClr val="000000"/>
                </a:solidFill>
                <a:ea typeface="Times New Roman"/>
              </a:rPr>
              <a:t>Der Einsatz digitaler Medien unterstützt </a:t>
            </a:r>
            <a:r>
              <a:rPr lang="de-DE" dirty="0">
                <a:solidFill>
                  <a:srgbClr val="000000"/>
                </a:solidFill>
                <a:ea typeface="Times New Roman"/>
              </a:rPr>
              <a:t>den </a:t>
            </a:r>
            <a:r>
              <a:rPr lang="de-DE" b="1" dirty="0">
                <a:solidFill>
                  <a:srgbClr val="346FC0"/>
                </a:solidFill>
                <a:ea typeface="Times New Roman"/>
              </a:rPr>
              <a:t>Einsatz authentischer Materialien als Brücke zu aktuellen Themen und realen Lernkontexten</a:t>
            </a:r>
            <a:r>
              <a:rPr lang="de-DE" b="1" dirty="0">
                <a:solidFill>
                  <a:srgbClr val="000000"/>
                </a:solidFill>
                <a:ea typeface="Times New Roman"/>
              </a:rPr>
              <a:t>. </a:t>
            </a:r>
            <a:endParaRPr lang="de-DE" dirty="0"/>
          </a:p>
          <a:p>
            <a:pPr>
              <a:defRPr/>
            </a:pPr>
            <a:r>
              <a:rPr lang="de-DE" dirty="0">
                <a:solidFill>
                  <a:srgbClr val="000000"/>
                </a:solidFill>
                <a:ea typeface="Times New Roman"/>
              </a:rPr>
              <a:t>Dies</a:t>
            </a:r>
            <a:r>
              <a:rPr lang="de-DE" b="1" dirty="0">
                <a:solidFill>
                  <a:srgbClr val="000000"/>
                </a:solidFill>
                <a:ea typeface="Times New Roman"/>
              </a:rPr>
              <a:t> </a:t>
            </a:r>
            <a:r>
              <a:rPr lang="de-DE" dirty="0">
                <a:solidFill>
                  <a:srgbClr val="000000"/>
                </a:solidFill>
                <a:ea typeface="Times New Roman"/>
              </a:rPr>
              <a:t>ermöglicht es, z. B. </a:t>
            </a:r>
            <a:endParaRPr lang="de-DE" dirty="0"/>
          </a:p>
          <a:p>
            <a:pPr marL="285750" indent="-285750">
              <a:buFont typeface="Arial" panose="020B0604020202020204" pitchFamily="34" charset="0"/>
              <a:buChar char="•"/>
              <a:defRPr/>
            </a:pPr>
            <a:r>
              <a:rPr lang="de-DE" dirty="0">
                <a:solidFill>
                  <a:srgbClr val="000000"/>
                </a:solidFill>
                <a:ea typeface="Times New Roman"/>
              </a:rPr>
              <a:t>aktuelle Nachrichten als Ausgangspunkt zu nutzen.</a:t>
            </a:r>
            <a:endParaRPr lang="de-DE" dirty="0"/>
          </a:p>
          <a:p>
            <a:pPr marL="285750" indent="-285750">
              <a:buFont typeface="Arial" panose="020B0604020202020204" pitchFamily="34" charset="0"/>
              <a:buChar char="•"/>
              <a:defRPr/>
            </a:pPr>
            <a:r>
              <a:rPr lang="de-DE" dirty="0">
                <a:solidFill>
                  <a:srgbClr val="000000"/>
                </a:solidFill>
                <a:ea typeface="Times New Roman"/>
              </a:rPr>
              <a:t>tagespolitisch relevante Themen aufzugreifen.</a:t>
            </a:r>
            <a:endParaRPr lang="de-DE" dirty="0"/>
          </a:p>
          <a:p>
            <a:pPr marL="285750" indent="-285750">
              <a:buFont typeface="Arial" panose="020B0604020202020204" pitchFamily="34" charset="0"/>
              <a:buChar char="•"/>
              <a:defRPr/>
            </a:pPr>
            <a:r>
              <a:rPr lang="de-DE" dirty="0">
                <a:solidFill>
                  <a:srgbClr val="000000"/>
                </a:solidFill>
                <a:ea typeface="Times New Roman"/>
              </a:rPr>
              <a:t>individuelle Interessen der Lernenden zu berücksichtigen.</a:t>
            </a:r>
            <a:endParaRPr lang="de-DE" dirty="0"/>
          </a:p>
          <a:p>
            <a:pPr marL="285750" indent="-285750">
              <a:buFont typeface="Arial" panose="020B0604020202020204" pitchFamily="34" charset="0"/>
              <a:buChar char="•"/>
              <a:defRPr/>
            </a:pPr>
            <a:r>
              <a:rPr lang="de-DE" dirty="0">
                <a:solidFill>
                  <a:srgbClr val="000000"/>
                </a:solidFill>
                <a:ea typeface="Times New Roman"/>
              </a:rPr>
              <a:t>tiefergehende Fragen spontan und flexibel aufzugreifen.</a:t>
            </a:r>
            <a:endParaRPr lang="de-DE" dirty="0"/>
          </a:p>
          <a:p>
            <a:pPr marL="285750" indent="-285750">
              <a:buFont typeface="Arial" panose="020B0604020202020204" pitchFamily="34" charset="0"/>
              <a:buChar char="•"/>
              <a:defRPr/>
            </a:pPr>
            <a:r>
              <a:rPr lang="de-DE" dirty="0">
                <a:solidFill>
                  <a:srgbClr val="000000"/>
                </a:solidFill>
                <a:ea typeface="Times New Roman"/>
              </a:rPr>
              <a:t>an realen Kontexten zu lernen (z. B. Planspiele zur EU).</a:t>
            </a:r>
            <a:endParaRPr lang="de-DE" dirty="0"/>
          </a:p>
          <a:p>
            <a:endParaRPr lang="de-DE" dirty="0"/>
          </a:p>
        </p:txBody>
      </p:sp>
      <p:sp>
        <p:nvSpPr>
          <p:cNvPr id="4" name="Textplatzhalter 3">
            <a:extLst>
              <a:ext uri="{FF2B5EF4-FFF2-40B4-BE49-F238E27FC236}">
                <a16:creationId xmlns:a16="http://schemas.microsoft.com/office/drawing/2014/main" id="{5419B824-B2AD-452D-A081-DC567BA6C464}"/>
              </a:ext>
            </a:extLst>
          </p:cNvPr>
          <p:cNvSpPr>
            <a:spLocks noGrp="1"/>
          </p:cNvSpPr>
          <p:nvPr>
            <p:ph type="body" idx="16"/>
          </p:nvPr>
        </p:nvSpPr>
        <p:spPr/>
        <p:txBody>
          <a:bodyPr/>
          <a:lstStyle/>
          <a:p>
            <a:r>
              <a:rPr lang="de-DE" dirty="0"/>
              <a:t>Lebensweltbezug</a:t>
            </a:r>
          </a:p>
        </p:txBody>
      </p:sp>
      <p:sp>
        <p:nvSpPr>
          <p:cNvPr id="9" name="Textplatzhalter 8">
            <a:extLst>
              <a:ext uri="{FF2B5EF4-FFF2-40B4-BE49-F238E27FC236}">
                <a16:creationId xmlns:a16="http://schemas.microsoft.com/office/drawing/2014/main" id="{95BE2EAF-C32A-407E-9FF3-FB0DA6554CF1}"/>
              </a:ext>
            </a:extLst>
          </p:cNvPr>
          <p:cNvSpPr>
            <a:spLocks noGrp="1"/>
          </p:cNvSpPr>
          <p:nvPr>
            <p:ph type="body" idx="20"/>
          </p:nvPr>
        </p:nvSpPr>
        <p:spPr>
          <a:xfrm>
            <a:off x="6334899" y="3752190"/>
            <a:ext cx="4809188" cy="2895600"/>
          </a:xfrm>
        </p:spPr>
        <p:txBody>
          <a:bodyPr>
            <a:normAutofit/>
          </a:bodyPr>
          <a:lstStyle/>
          <a:p>
            <a:pPr marL="285750" indent="-285750">
              <a:buFont typeface="Arial" panose="020B0604020202020204" pitchFamily="34" charset="0"/>
              <a:buChar char="•"/>
              <a:defRPr/>
            </a:pPr>
            <a:r>
              <a:rPr lang="de-DE" sz="1700" dirty="0">
                <a:solidFill>
                  <a:srgbClr val="000000"/>
                </a:solidFill>
                <a:ea typeface="Times New Roman"/>
              </a:rPr>
              <a:t>alltagsnahe Kompetenzen (z. B.  Kommunikation, Teamarbeit, Problemlösung) zu fördern.</a:t>
            </a:r>
            <a:endParaRPr lang="de-DE" sz="1700" dirty="0"/>
          </a:p>
          <a:p>
            <a:pPr marL="285750" indent="-285750">
              <a:buFont typeface="Arial" panose="020B0604020202020204" pitchFamily="34" charset="0"/>
              <a:buChar char="•"/>
              <a:defRPr/>
            </a:pPr>
            <a:r>
              <a:rPr lang="de-DE" sz="1700" dirty="0">
                <a:solidFill>
                  <a:srgbClr val="000000"/>
                </a:solidFill>
                <a:ea typeface="Times New Roman"/>
              </a:rPr>
              <a:t>alltagsrelevante digitale Anwendungen einzusetzen (z. B. Übersetzungsfunktionen, KI-Assistenz).</a:t>
            </a:r>
            <a:endParaRPr lang="de-DE" sz="1700" dirty="0"/>
          </a:p>
          <a:p>
            <a:pPr marL="285750" indent="-285750">
              <a:buFont typeface="Arial" panose="020B0604020202020204" pitchFamily="34" charset="0"/>
              <a:buChar char="•"/>
              <a:defRPr/>
            </a:pPr>
            <a:r>
              <a:rPr lang="de-DE" sz="1700" dirty="0">
                <a:solidFill>
                  <a:srgbClr val="000000"/>
                </a:solidFill>
                <a:ea typeface="Times New Roman"/>
              </a:rPr>
              <a:t>alltägliche Situationen zu integrieren (z. B. Restaurantbesuch als Sprechanlass).</a:t>
            </a:r>
            <a:endParaRPr lang="de-DE" sz="1700" dirty="0"/>
          </a:p>
          <a:p>
            <a:pPr marL="285750" indent="-285750">
              <a:buFont typeface="Arial" panose="020B0604020202020204" pitchFamily="34" charset="0"/>
              <a:buChar char="•"/>
              <a:defRPr/>
            </a:pPr>
            <a:r>
              <a:rPr lang="de-DE" sz="1700" dirty="0">
                <a:solidFill>
                  <a:srgbClr val="000000"/>
                </a:solidFill>
                <a:ea typeface="Times New Roman"/>
              </a:rPr>
              <a:t>auf personalisierte Materialien zuzugreifen (z. B. eigene Bilder)</a:t>
            </a:r>
            <a:endParaRPr lang="de-DE" sz="1700" dirty="0"/>
          </a:p>
          <a:p>
            <a:endParaRPr lang="de-DE" dirty="0"/>
          </a:p>
        </p:txBody>
      </p:sp>
    </p:spTree>
    <p:extLst>
      <p:ext uri="{BB962C8B-B14F-4D97-AF65-F5344CB8AC3E}">
        <p14:creationId xmlns:p14="http://schemas.microsoft.com/office/powerpoint/2010/main" val="7029461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3439E14C-F00F-46B6-9584-75D706D4D24A}"/>
              </a:ext>
            </a:extLst>
          </p:cNvPr>
          <p:cNvPicPr>
            <a:picLocks noChangeAspect="1"/>
          </p:cNvPicPr>
          <p:nvPr/>
        </p:nvPicPr>
        <p:blipFill>
          <a:blip r:embed="rId3"/>
          <a:stretch/>
        </p:blipFill>
        <p:spPr bwMode="auto">
          <a:xfrm>
            <a:off x="5741666" y="3665471"/>
            <a:ext cx="3522931" cy="2853943"/>
          </a:xfrm>
          <a:prstGeom prst="rect">
            <a:avLst/>
          </a:prstGeom>
        </p:spPr>
      </p:pic>
      <p:sp>
        <p:nvSpPr>
          <p:cNvPr id="2" name="Textplatzhalter 1">
            <a:extLst>
              <a:ext uri="{FF2B5EF4-FFF2-40B4-BE49-F238E27FC236}">
                <a16:creationId xmlns:a16="http://schemas.microsoft.com/office/drawing/2014/main" id="{6AB83A95-754F-4866-8C4A-2F4210224A61}"/>
              </a:ext>
            </a:extLst>
          </p:cNvPr>
          <p:cNvSpPr>
            <a:spLocks noGrp="1"/>
          </p:cNvSpPr>
          <p:nvPr>
            <p:ph type="body" idx="1"/>
          </p:nvPr>
        </p:nvSpPr>
        <p:spPr/>
        <p:txBody>
          <a:bodyPr/>
          <a:lstStyle/>
          <a:p>
            <a:r>
              <a:rPr lang="de-DE" dirty="0"/>
              <a:t>Beispiel: Fremdsprachenunterricht </a:t>
            </a:r>
          </a:p>
        </p:txBody>
      </p:sp>
      <p:sp>
        <p:nvSpPr>
          <p:cNvPr id="3" name="Textplatzhalter 2">
            <a:extLst>
              <a:ext uri="{FF2B5EF4-FFF2-40B4-BE49-F238E27FC236}">
                <a16:creationId xmlns:a16="http://schemas.microsoft.com/office/drawing/2014/main" id="{8BB7F414-6F0B-4E33-86EA-B369452D5A0F}"/>
              </a:ext>
            </a:extLst>
          </p:cNvPr>
          <p:cNvSpPr>
            <a:spLocks noGrp="1"/>
          </p:cNvSpPr>
          <p:nvPr>
            <p:ph type="body" idx="13"/>
          </p:nvPr>
        </p:nvSpPr>
        <p:spPr>
          <a:xfrm>
            <a:off x="1047916" y="2704540"/>
            <a:ext cx="5222256" cy="3607360"/>
          </a:xfrm>
        </p:spPr>
        <p:txBody>
          <a:bodyPr>
            <a:normAutofit lnSpcReduction="10000"/>
          </a:bodyPr>
          <a:lstStyle/>
          <a:p>
            <a:pPr>
              <a:defRPr/>
            </a:pPr>
            <a:r>
              <a:rPr lang="de-DE" sz="2000" b="1" dirty="0">
                <a:ea typeface="Calibri"/>
                <a:cs typeface="Calibri"/>
              </a:rPr>
              <a:t>Vorteile des Einsatzes authentischer Materialien im Sprachunterricht</a:t>
            </a:r>
            <a:endParaRPr lang="de-DE" dirty="0"/>
          </a:p>
          <a:p>
            <a:pPr>
              <a:lnSpc>
                <a:spcPct val="120000"/>
              </a:lnSpc>
              <a:defRPr/>
            </a:pPr>
            <a:r>
              <a:rPr lang="de-DE" dirty="0"/>
              <a:t>Authentische Materialien sind Texte aller Art im Original, die nicht speziell für den Einsatz im Fremdsprachenunterricht entwickelt wurden und deshalb direkt aus dem „echten Leben“ gegriffen sind. Durch deren Integration in den Unterricht ergeben sich authentische Sprechanlässe und sprachliche Interaktionen, welche es den Lernenden ermöglichen, „sie selbst” in der Zielsprache zu sprechen und zu agieren.</a:t>
            </a:r>
          </a:p>
          <a:p>
            <a:endParaRPr lang="de-DE" dirty="0"/>
          </a:p>
        </p:txBody>
      </p:sp>
      <p:sp>
        <p:nvSpPr>
          <p:cNvPr id="4" name="Textplatzhalter 3">
            <a:extLst>
              <a:ext uri="{FF2B5EF4-FFF2-40B4-BE49-F238E27FC236}">
                <a16:creationId xmlns:a16="http://schemas.microsoft.com/office/drawing/2014/main" id="{5419B824-B2AD-452D-A081-DC567BA6C464}"/>
              </a:ext>
            </a:extLst>
          </p:cNvPr>
          <p:cNvSpPr>
            <a:spLocks noGrp="1"/>
          </p:cNvSpPr>
          <p:nvPr>
            <p:ph type="body" idx="14"/>
          </p:nvPr>
        </p:nvSpPr>
        <p:spPr/>
        <p:txBody>
          <a:bodyPr/>
          <a:lstStyle/>
          <a:p>
            <a:r>
              <a:rPr lang="de-DE" dirty="0"/>
              <a:t>Lebensweltbezug</a:t>
            </a:r>
          </a:p>
        </p:txBody>
      </p:sp>
      <p:pic>
        <p:nvPicPr>
          <p:cNvPr id="7" name="Grafik 6">
            <a:extLst>
              <a:ext uri="{FF2B5EF4-FFF2-40B4-BE49-F238E27FC236}">
                <a16:creationId xmlns:a16="http://schemas.microsoft.com/office/drawing/2014/main" id="{FA2795B2-DBCB-40E1-90DD-BA8D035679E2}"/>
              </a:ext>
            </a:extLst>
          </p:cNvPr>
          <p:cNvPicPr>
            <a:picLocks noChangeAspect="1"/>
          </p:cNvPicPr>
          <p:nvPr/>
        </p:nvPicPr>
        <p:blipFill>
          <a:blip r:embed="rId4"/>
          <a:stretch/>
        </p:blipFill>
        <p:spPr bwMode="auto">
          <a:xfrm>
            <a:off x="8281832" y="1935476"/>
            <a:ext cx="3705535" cy="2284233"/>
          </a:xfrm>
          <a:prstGeom prst="rect">
            <a:avLst/>
          </a:prstGeom>
        </p:spPr>
      </p:pic>
    </p:spTree>
    <p:extLst>
      <p:ext uri="{BB962C8B-B14F-4D97-AF65-F5344CB8AC3E}">
        <p14:creationId xmlns:p14="http://schemas.microsoft.com/office/powerpoint/2010/main" val="34569138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AB83A95-754F-4866-8C4A-2F4210224A61}"/>
              </a:ext>
            </a:extLst>
          </p:cNvPr>
          <p:cNvSpPr>
            <a:spLocks noGrp="1"/>
          </p:cNvSpPr>
          <p:nvPr>
            <p:ph type="body" idx="1"/>
          </p:nvPr>
        </p:nvSpPr>
        <p:spPr/>
        <p:txBody>
          <a:bodyPr/>
          <a:lstStyle/>
          <a:p>
            <a:r>
              <a:rPr lang="de-DE" dirty="0"/>
              <a:t>Beispiel: Fremdsprachenunterricht </a:t>
            </a:r>
          </a:p>
        </p:txBody>
      </p:sp>
      <p:sp>
        <p:nvSpPr>
          <p:cNvPr id="3" name="Textplatzhalter 2">
            <a:extLst>
              <a:ext uri="{FF2B5EF4-FFF2-40B4-BE49-F238E27FC236}">
                <a16:creationId xmlns:a16="http://schemas.microsoft.com/office/drawing/2014/main" id="{8BB7F414-6F0B-4E33-86EA-B369452D5A0F}"/>
              </a:ext>
            </a:extLst>
          </p:cNvPr>
          <p:cNvSpPr>
            <a:spLocks noGrp="1"/>
          </p:cNvSpPr>
          <p:nvPr>
            <p:ph type="body" idx="13"/>
          </p:nvPr>
        </p:nvSpPr>
        <p:spPr>
          <a:xfrm>
            <a:off x="1047916" y="2704540"/>
            <a:ext cx="5291100" cy="3607360"/>
          </a:xfrm>
        </p:spPr>
        <p:txBody>
          <a:bodyPr>
            <a:noAutofit/>
          </a:bodyPr>
          <a:lstStyle/>
          <a:p>
            <a:pPr>
              <a:defRPr/>
            </a:pPr>
            <a:r>
              <a:rPr lang="de-DE" sz="2000" b="1" dirty="0">
                <a:ea typeface="Calibri"/>
                <a:cs typeface="Calibri"/>
              </a:rPr>
              <a:t>Herausforderungen mithilfe digitaler Medien begegnen</a:t>
            </a:r>
            <a:endParaRPr lang="de-DE" sz="2000" b="1" dirty="0"/>
          </a:p>
          <a:p>
            <a:pPr>
              <a:lnSpc>
                <a:spcPct val="100000"/>
              </a:lnSpc>
              <a:defRPr/>
            </a:pPr>
            <a:r>
              <a:rPr lang="de-DE" sz="1600" dirty="0"/>
              <a:t>Digitale Medien eröffnen vielfältige Möglichkeiten, den Herausforderungen beim Einsatz authentischer Materialien im Unterricht zu begegnen. Beispielsweise bieten sie:</a:t>
            </a:r>
          </a:p>
          <a:p>
            <a:pPr marL="342900" indent="-342900">
              <a:lnSpc>
                <a:spcPct val="100000"/>
              </a:lnSpc>
              <a:buFont typeface="Arial" panose="020B0604020202020204" pitchFamily="34" charset="0"/>
              <a:buChar char="•"/>
              <a:defRPr/>
            </a:pPr>
            <a:r>
              <a:rPr lang="de-DE" sz="1600" dirty="0"/>
              <a:t>Unterstützung beim Verständnis unbekannter Vokabeln,</a:t>
            </a:r>
          </a:p>
          <a:p>
            <a:pPr marL="342900" indent="-342900">
              <a:lnSpc>
                <a:spcPct val="100000"/>
              </a:lnSpc>
              <a:buFont typeface="Arial" panose="020B0604020202020204" pitchFamily="34" charset="0"/>
              <a:buChar char="•"/>
              <a:defRPr/>
            </a:pPr>
            <a:r>
              <a:rPr lang="de-DE" sz="1600" dirty="0"/>
              <a:t>Methoden zum Erschließen von Begriffen aus dem Kontext,</a:t>
            </a:r>
          </a:p>
          <a:p>
            <a:pPr marL="342900" indent="-342900">
              <a:lnSpc>
                <a:spcPct val="100000"/>
              </a:lnSpc>
              <a:buFont typeface="Arial" panose="020B0604020202020204" pitchFamily="34" charset="0"/>
              <a:buChar char="•"/>
              <a:defRPr/>
            </a:pPr>
            <a:r>
              <a:rPr lang="de-DE" sz="1600" dirty="0"/>
              <a:t>den Einsatz digitaler Hilfsmittel,</a:t>
            </a:r>
          </a:p>
          <a:p>
            <a:pPr marL="342900" indent="-342900">
              <a:lnSpc>
                <a:spcPct val="100000"/>
              </a:lnSpc>
              <a:buFont typeface="Arial" panose="020B0604020202020204" pitchFamily="34" charset="0"/>
              <a:buChar char="•"/>
              <a:defRPr/>
            </a:pPr>
            <a:r>
              <a:rPr lang="de-DE" sz="1600" dirty="0"/>
              <a:t>die Anpassung der Materialien an das individuelle Lerntempo sowie</a:t>
            </a:r>
          </a:p>
          <a:p>
            <a:pPr marL="342900" indent="-342900">
              <a:lnSpc>
                <a:spcPct val="100000"/>
              </a:lnSpc>
              <a:buFont typeface="Arial" panose="020B0604020202020204" pitchFamily="34" charset="0"/>
              <a:buChar char="•"/>
              <a:defRPr/>
            </a:pPr>
            <a:r>
              <a:rPr lang="de-DE" sz="1600" dirty="0"/>
              <a:t>die Möglichkeit, Aufgabenstellungen flexibel zu gestalten.</a:t>
            </a:r>
          </a:p>
        </p:txBody>
      </p:sp>
      <p:sp>
        <p:nvSpPr>
          <p:cNvPr id="4" name="Textplatzhalter 3">
            <a:extLst>
              <a:ext uri="{FF2B5EF4-FFF2-40B4-BE49-F238E27FC236}">
                <a16:creationId xmlns:a16="http://schemas.microsoft.com/office/drawing/2014/main" id="{5419B824-B2AD-452D-A081-DC567BA6C464}"/>
              </a:ext>
            </a:extLst>
          </p:cNvPr>
          <p:cNvSpPr>
            <a:spLocks noGrp="1"/>
          </p:cNvSpPr>
          <p:nvPr>
            <p:ph type="body" idx="14"/>
          </p:nvPr>
        </p:nvSpPr>
        <p:spPr/>
        <p:txBody>
          <a:bodyPr/>
          <a:lstStyle/>
          <a:p>
            <a:r>
              <a:rPr lang="de-DE" dirty="0"/>
              <a:t>Lebensweltbezug</a:t>
            </a:r>
          </a:p>
        </p:txBody>
      </p:sp>
      <p:pic>
        <p:nvPicPr>
          <p:cNvPr id="8" name="Grafik 7">
            <a:extLst>
              <a:ext uri="{FF2B5EF4-FFF2-40B4-BE49-F238E27FC236}">
                <a16:creationId xmlns:a16="http://schemas.microsoft.com/office/drawing/2014/main" id="{CF45CFF2-25B6-414D-B5B3-394892B6A7F4}"/>
              </a:ext>
            </a:extLst>
          </p:cNvPr>
          <p:cNvPicPr>
            <a:picLocks noChangeAspect="1"/>
          </p:cNvPicPr>
          <p:nvPr/>
        </p:nvPicPr>
        <p:blipFill>
          <a:blip r:embed="rId3"/>
          <a:stretch/>
        </p:blipFill>
        <p:spPr bwMode="auto">
          <a:xfrm>
            <a:off x="6512467" y="2708161"/>
            <a:ext cx="4273781" cy="3360129"/>
          </a:xfrm>
          <a:prstGeom prst="rect">
            <a:avLst/>
          </a:prstGeom>
        </p:spPr>
      </p:pic>
    </p:spTree>
    <p:extLst>
      <p:ext uri="{BB962C8B-B14F-4D97-AF65-F5344CB8AC3E}">
        <p14:creationId xmlns:p14="http://schemas.microsoft.com/office/powerpoint/2010/main" val="29250178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04989CB4-5DB6-4DDF-AA4B-A02EA0AF358F}"/>
              </a:ext>
            </a:extLst>
          </p:cNvPr>
          <p:cNvSpPr>
            <a:spLocks noGrp="1"/>
          </p:cNvSpPr>
          <p:nvPr>
            <p:ph type="sldNum" sz="quarter" idx="11"/>
          </p:nvPr>
        </p:nvSpPr>
        <p:spPr/>
        <p:txBody>
          <a:bodyPr/>
          <a:lstStyle/>
          <a:p>
            <a:fld id="{1D937574-5286-7C49-842E-2D6CFC549A1F}" type="slidenum">
              <a:rPr lang="de-DE" smtClean="0"/>
              <a:pPr/>
              <a:t>16</a:t>
            </a:fld>
            <a:endParaRPr lang="de-DE" dirty="0"/>
          </a:p>
        </p:txBody>
      </p:sp>
      <p:sp>
        <p:nvSpPr>
          <p:cNvPr id="3" name="Textplatzhalter 2">
            <a:extLst>
              <a:ext uri="{FF2B5EF4-FFF2-40B4-BE49-F238E27FC236}">
                <a16:creationId xmlns:a16="http://schemas.microsoft.com/office/drawing/2014/main" id="{041CEE13-BA6C-4321-9B18-E154AC021765}"/>
              </a:ext>
            </a:extLst>
          </p:cNvPr>
          <p:cNvSpPr>
            <a:spLocks noGrp="1"/>
          </p:cNvSpPr>
          <p:nvPr>
            <p:ph type="body" idx="1"/>
          </p:nvPr>
        </p:nvSpPr>
        <p:spPr/>
        <p:txBody>
          <a:bodyPr/>
          <a:lstStyle/>
          <a:p>
            <a:r>
              <a:rPr lang="de-DE" dirty="0"/>
              <a:t>Reflexion</a:t>
            </a:r>
          </a:p>
        </p:txBody>
      </p:sp>
    </p:spTree>
    <p:extLst>
      <p:ext uri="{BB962C8B-B14F-4D97-AF65-F5344CB8AC3E}">
        <p14:creationId xmlns:p14="http://schemas.microsoft.com/office/powerpoint/2010/main" val="25405283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AB83A95-754F-4866-8C4A-2F4210224A61}"/>
              </a:ext>
            </a:extLst>
          </p:cNvPr>
          <p:cNvSpPr>
            <a:spLocks noGrp="1"/>
          </p:cNvSpPr>
          <p:nvPr>
            <p:ph type="body" idx="1"/>
          </p:nvPr>
        </p:nvSpPr>
        <p:spPr/>
        <p:txBody>
          <a:bodyPr/>
          <a:lstStyle/>
          <a:p>
            <a:r>
              <a:rPr lang="de-DE" dirty="0"/>
              <a:t>Was gelingt bereits gut?</a:t>
            </a:r>
          </a:p>
        </p:txBody>
      </p:sp>
      <p:sp>
        <p:nvSpPr>
          <p:cNvPr id="3" name="Textplatzhalter 2">
            <a:extLst>
              <a:ext uri="{FF2B5EF4-FFF2-40B4-BE49-F238E27FC236}">
                <a16:creationId xmlns:a16="http://schemas.microsoft.com/office/drawing/2014/main" id="{8BB7F414-6F0B-4E33-86EA-B369452D5A0F}"/>
              </a:ext>
            </a:extLst>
          </p:cNvPr>
          <p:cNvSpPr>
            <a:spLocks noGrp="1"/>
          </p:cNvSpPr>
          <p:nvPr>
            <p:ph type="body" idx="13"/>
          </p:nvPr>
        </p:nvSpPr>
        <p:spPr>
          <a:xfrm>
            <a:off x="1124464" y="2792626"/>
            <a:ext cx="4641335" cy="3531973"/>
          </a:xfrm>
        </p:spPr>
        <p:txBody>
          <a:bodyPr>
            <a:noAutofit/>
          </a:bodyPr>
          <a:lstStyle/>
          <a:p>
            <a:pPr>
              <a:defRPr/>
            </a:pPr>
            <a:r>
              <a:rPr lang="de-DE" sz="1600" b="1" dirty="0"/>
              <a:t>Tauschen Sie sich aus:</a:t>
            </a:r>
          </a:p>
          <a:p>
            <a:pPr marL="285750" indent="-285750">
              <a:lnSpc>
                <a:spcPct val="100000"/>
              </a:lnSpc>
              <a:buFont typeface="Arial" panose="020B0604020202020204" pitchFamily="34" charset="0"/>
              <a:buChar char="•"/>
              <a:defRPr/>
            </a:pPr>
            <a:r>
              <a:rPr lang="de-DE" sz="1600" dirty="0"/>
              <a:t>Welche konkreten Aspekte der Lebenswelt Ihrer Schülerinnen und Schüler (z. B. </a:t>
            </a:r>
            <a:r>
              <a:rPr lang="de-DE" sz="1600"/>
              <a:t>ihre Mediennutzung, aktuelle Interessen, relevante gesellschaftliche Themen) konnten Sie durch den gezielten Einsatz digitaler Medien im Unterricht aufgreifen, um Lerninhalte authentischer und bedeutsamer zu gestalten?</a:t>
            </a:r>
          </a:p>
          <a:p>
            <a:pPr marL="285750" indent="-285750">
              <a:lnSpc>
                <a:spcPct val="100000"/>
              </a:lnSpc>
              <a:buFont typeface="Arial" panose="020B0604020202020204" pitchFamily="34" charset="0"/>
              <a:buChar char="•"/>
              <a:defRPr/>
            </a:pPr>
            <a:r>
              <a:rPr lang="de-DE" sz="1600"/>
              <a:t>Arbeiten </a:t>
            </a:r>
            <a:r>
              <a:rPr lang="de-DE" sz="1600" dirty="0"/>
              <a:t>Sie mit authentischen und (tages-)aktuellen Materialien in Ihrem Unterricht? Tauschen Sie gerne sinnvolle Quellen aus. </a:t>
            </a:r>
          </a:p>
          <a:p>
            <a:pPr marL="285750" indent="-285750">
              <a:buFont typeface="Arial" panose="020B0604020202020204" pitchFamily="34" charset="0"/>
              <a:buChar char="•"/>
              <a:defRPr/>
            </a:pPr>
            <a:endParaRPr lang="de-DE" sz="1600" dirty="0"/>
          </a:p>
        </p:txBody>
      </p:sp>
      <p:sp>
        <p:nvSpPr>
          <p:cNvPr id="4" name="Textplatzhalter 3">
            <a:extLst>
              <a:ext uri="{FF2B5EF4-FFF2-40B4-BE49-F238E27FC236}">
                <a16:creationId xmlns:a16="http://schemas.microsoft.com/office/drawing/2014/main" id="{5419B824-B2AD-452D-A081-DC567BA6C464}"/>
              </a:ext>
            </a:extLst>
          </p:cNvPr>
          <p:cNvSpPr>
            <a:spLocks noGrp="1"/>
          </p:cNvSpPr>
          <p:nvPr>
            <p:ph type="body" idx="16"/>
          </p:nvPr>
        </p:nvSpPr>
        <p:spPr/>
        <p:txBody>
          <a:bodyPr/>
          <a:lstStyle/>
          <a:p>
            <a:r>
              <a:rPr lang="de-DE" dirty="0"/>
              <a:t>Einsatz digitaler Medien für den Lebensweltbezug</a:t>
            </a:r>
          </a:p>
        </p:txBody>
      </p:sp>
      <p:pic>
        <p:nvPicPr>
          <p:cNvPr id="9" name="Grafik 8" descr="Chat">
            <a:extLst>
              <a:ext uri="{FF2B5EF4-FFF2-40B4-BE49-F238E27FC236}">
                <a16:creationId xmlns:a16="http://schemas.microsoft.com/office/drawing/2014/main" id="{601AD5FE-E67B-4FF6-93BE-8CF855B3805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25963" y="2259336"/>
            <a:ext cx="3581400" cy="3581400"/>
          </a:xfrm>
          <a:prstGeom prst="rect">
            <a:avLst/>
          </a:prstGeom>
        </p:spPr>
      </p:pic>
    </p:spTree>
    <p:extLst>
      <p:ext uri="{BB962C8B-B14F-4D97-AF65-F5344CB8AC3E}">
        <p14:creationId xmlns:p14="http://schemas.microsoft.com/office/powerpoint/2010/main" val="16143904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AB83A95-754F-4866-8C4A-2F4210224A61}"/>
              </a:ext>
            </a:extLst>
          </p:cNvPr>
          <p:cNvSpPr>
            <a:spLocks noGrp="1"/>
          </p:cNvSpPr>
          <p:nvPr>
            <p:ph type="body" idx="1"/>
          </p:nvPr>
        </p:nvSpPr>
        <p:spPr/>
        <p:txBody>
          <a:bodyPr/>
          <a:lstStyle/>
          <a:p>
            <a:r>
              <a:rPr lang="de-DE" dirty="0"/>
              <a:t>Wo gibt es noch Potenzial? </a:t>
            </a:r>
          </a:p>
        </p:txBody>
      </p:sp>
      <p:sp>
        <p:nvSpPr>
          <p:cNvPr id="3" name="Textplatzhalter 2">
            <a:extLst>
              <a:ext uri="{FF2B5EF4-FFF2-40B4-BE49-F238E27FC236}">
                <a16:creationId xmlns:a16="http://schemas.microsoft.com/office/drawing/2014/main" id="{8BB7F414-6F0B-4E33-86EA-B369452D5A0F}"/>
              </a:ext>
            </a:extLst>
          </p:cNvPr>
          <p:cNvSpPr>
            <a:spLocks noGrp="1"/>
          </p:cNvSpPr>
          <p:nvPr>
            <p:ph type="body" idx="13"/>
          </p:nvPr>
        </p:nvSpPr>
        <p:spPr>
          <a:xfrm>
            <a:off x="1124465" y="2792626"/>
            <a:ext cx="4038250" cy="3531973"/>
          </a:xfrm>
        </p:spPr>
        <p:txBody>
          <a:bodyPr>
            <a:noAutofit/>
          </a:bodyPr>
          <a:lstStyle/>
          <a:p>
            <a:pPr>
              <a:defRPr/>
            </a:pPr>
            <a:r>
              <a:rPr lang="de-DE" sz="1600" b="1" dirty="0"/>
              <a:t>Überlegen Sie in Kleingruppen: </a:t>
            </a:r>
          </a:p>
          <a:p>
            <a:pPr>
              <a:lnSpc>
                <a:spcPct val="100000"/>
              </a:lnSpc>
              <a:defRPr/>
            </a:pPr>
            <a:r>
              <a:rPr lang="de-DE" sz="1600" dirty="0"/>
              <a:t>Wie können Sie digitale Medien in Zukunft nutzen, um…</a:t>
            </a:r>
          </a:p>
          <a:p>
            <a:pPr marL="285750" indent="-285750">
              <a:lnSpc>
                <a:spcPct val="100000"/>
              </a:lnSpc>
              <a:buFont typeface="Arial" panose="020B0604020202020204" pitchFamily="34" charset="0"/>
              <a:buChar char="•"/>
              <a:defRPr/>
            </a:pPr>
            <a:r>
              <a:rPr lang="de-DE" sz="1600" dirty="0"/>
              <a:t>… die mediale Lebenswelt Ihrer Schülerinnen und Schüler gewinnbringend in Ihren (Fach-)Unterricht zu integrieren? </a:t>
            </a:r>
          </a:p>
          <a:p>
            <a:pPr marL="285750" indent="-285750">
              <a:lnSpc>
                <a:spcPct val="100000"/>
              </a:lnSpc>
              <a:buFont typeface="Arial" panose="020B0604020202020204" pitchFamily="34" charset="0"/>
              <a:buChar char="•"/>
              <a:defRPr/>
            </a:pPr>
            <a:r>
              <a:rPr lang="de-DE" sz="1600" dirty="0"/>
              <a:t>… durch authentische und aktuelle Materialien das Interesse und die Motivation der Lernenden zu nutzen? </a:t>
            </a:r>
          </a:p>
          <a:p>
            <a:pPr>
              <a:defRPr/>
            </a:pPr>
            <a:endParaRPr lang="de-DE" sz="1600" dirty="0"/>
          </a:p>
        </p:txBody>
      </p:sp>
      <p:sp>
        <p:nvSpPr>
          <p:cNvPr id="4" name="Textplatzhalter 3">
            <a:extLst>
              <a:ext uri="{FF2B5EF4-FFF2-40B4-BE49-F238E27FC236}">
                <a16:creationId xmlns:a16="http://schemas.microsoft.com/office/drawing/2014/main" id="{5419B824-B2AD-452D-A081-DC567BA6C464}"/>
              </a:ext>
            </a:extLst>
          </p:cNvPr>
          <p:cNvSpPr>
            <a:spLocks noGrp="1"/>
          </p:cNvSpPr>
          <p:nvPr>
            <p:ph type="body" idx="16"/>
          </p:nvPr>
        </p:nvSpPr>
        <p:spPr/>
        <p:txBody>
          <a:bodyPr/>
          <a:lstStyle/>
          <a:p>
            <a:r>
              <a:rPr lang="de-DE" dirty="0"/>
              <a:t>Einsatz digitaler Medien für den Lebensweltbezug</a:t>
            </a:r>
          </a:p>
        </p:txBody>
      </p:sp>
      <p:pic>
        <p:nvPicPr>
          <p:cNvPr id="6" name="Grafik 5" descr="Besprechung mit einfarbiger Füllung">
            <a:extLst>
              <a:ext uri="{FF2B5EF4-FFF2-40B4-BE49-F238E27FC236}">
                <a16:creationId xmlns:a16="http://schemas.microsoft.com/office/drawing/2014/main" id="{3BDA9F14-9924-4E24-8324-7B97BBF578CF}"/>
              </a:ext>
            </a:extLst>
          </p:cNvPr>
          <p:cNvPicPr>
            <a:picLocks noChangeAspect="1"/>
          </p:cNvPicPr>
          <p:nvPr/>
        </p:nvPicPr>
        <p:blipFill>
          <a:blip r:embed="rId3">
            <a:extLst>
              <a:ext uri="{96DAC541-7B7A-43D3-8B79-37D633B846F1}">
                <asvg:svgBlip xmlns:asvg="http://schemas.microsoft.com/office/drawing/2016/SVG/main" r:embed="rId4"/>
              </a:ext>
            </a:extLst>
          </a:blip>
          <a:stretch/>
        </p:blipFill>
        <p:spPr bwMode="auto">
          <a:xfrm>
            <a:off x="6314024" y="1911842"/>
            <a:ext cx="4281358" cy="4281358"/>
          </a:xfrm>
          <a:prstGeom prst="rect">
            <a:avLst/>
          </a:prstGeom>
        </p:spPr>
      </p:pic>
    </p:spTree>
    <p:extLst>
      <p:ext uri="{BB962C8B-B14F-4D97-AF65-F5344CB8AC3E}">
        <p14:creationId xmlns:p14="http://schemas.microsoft.com/office/powerpoint/2010/main" val="775679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AA4BCCA4-A3D6-4A88-8619-B7D877D54B29}"/>
              </a:ext>
            </a:extLst>
          </p:cNvPr>
          <p:cNvSpPr>
            <a:spLocks noGrp="1"/>
          </p:cNvSpPr>
          <p:nvPr>
            <p:ph type="sldNum" sz="quarter" idx="4294967295"/>
          </p:nvPr>
        </p:nvSpPr>
        <p:spPr>
          <a:xfrm>
            <a:off x="9448800" y="6557963"/>
            <a:ext cx="2743200" cy="300037"/>
          </a:xfrm>
        </p:spPr>
        <p:txBody>
          <a:bodyPr/>
          <a:lstStyle/>
          <a:p>
            <a:fld id="{1D937574-5286-7C49-842E-2D6CFC549A1F}" type="slidenum">
              <a:rPr lang="de-DE" smtClean="0"/>
              <a:pPr/>
              <a:t>2</a:t>
            </a:fld>
            <a:endParaRPr lang="de-DE" dirty="0"/>
          </a:p>
        </p:txBody>
      </p:sp>
    </p:spTree>
    <p:extLst>
      <p:ext uri="{BB962C8B-B14F-4D97-AF65-F5344CB8AC3E}">
        <p14:creationId xmlns:p14="http://schemas.microsoft.com/office/powerpoint/2010/main" val="2154522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AB83A95-754F-4866-8C4A-2F4210224A61}"/>
              </a:ext>
            </a:extLst>
          </p:cNvPr>
          <p:cNvSpPr>
            <a:spLocks noGrp="1"/>
          </p:cNvSpPr>
          <p:nvPr>
            <p:ph type="body" idx="1"/>
          </p:nvPr>
        </p:nvSpPr>
        <p:spPr/>
        <p:txBody>
          <a:bodyPr/>
          <a:lstStyle/>
          <a:p>
            <a:r>
              <a:rPr lang="de-DE" dirty="0"/>
              <a:t>Was ist daran lernwirksam?</a:t>
            </a:r>
          </a:p>
        </p:txBody>
      </p:sp>
      <p:sp>
        <p:nvSpPr>
          <p:cNvPr id="3" name="Textplatzhalter 2">
            <a:extLst>
              <a:ext uri="{FF2B5EF4-FFF2-40B4-BE49-F238E27FC236}">
                <a16:creationId xmlns:a16="http://schemas.microsoft.com/office/drawing/2014/main" id="{8BB7F414-6F0B-4E33-86EA-B369452D5A0F}"/>
              </a:ext>
            </a:extLst>
          </p:cNvPr>
          <p:cNvSpPr>
            <a:spLocks noGrp="1"/>
          </p:cNvSpPr>
          <p:nvPr>
            <p:ph type="body" idx="13"/>
          </p:nvPr>
        </p:nvSpPr>
        <p:spPr/>
        <p:txBody>
          <a:bodyPr>
            <a:normAutofit fontScale="92500" lnSpcReduction="10000"/>
          </a:bodyPr>
          <a:lstStyle/>
          <a:p>
            <a:pPr>
              <a:spcAft>
                <a:spcPts val="1200"/>
              </a:spcAft>
              <a:defRPr/>
            </a:pPr>
            <a:r>
              <a:rPr lang="de-DE" sz="2400" b="1" dirty="0">
                <a:solidFill>
                  <a:srgbClr val="346FC0"/>
                </a:solidFill>
                <a:ea typeface="Times New Roman"/>
              </a:rPr>
              <a:t>Lebensweltbezug zur Schülerorientierung</a:t>
            </a:r>
            <a:r>
              <a:rPr lang="de-DE" sz="2400" b="1" dirty="0">
                <a:solidFill>
                  <a:srgbClr val="31619B"/>
                </a:solidFill>
                <a:ea typeface="Times New Roman"/>
              </a:rPr>
              <a:t> </a:t>
            </a:r>
            <a:endParaRPr lang="de-DE" sz="2400" dirty="0">
              <a:solidFill>
                <a:srgbClr val="31619B"/>
              </a:solidFill>
            </a:endParaRPr>
          </a:p>
          <a:p>
            <a:pPr>
              <a:defRPr/>
            </a:pPr>
            <a:r>
              <a:rPr lang="de-DE" b="1" dirty="0"/>
              <a:t>Im Sinne der Schülerorientierung werden Medienerfahrungen der Schülerinnen und Schüler sowie ihre Nutzungsgewohnheiten im Unterricht berücksichtigt und thematisiert. </a:t>
            </a:r>
          </a:p>
          <a:p>
            <a:pPr>
              <a:defRPr/>
            </a:pPr>
            <a:r>
              <a:rPr lang="de-DE" dirty="0"/>
              <a:t>Das aktive Einbeziehen der Schülerinnen und Schüler ins Unterrichtsgeschehen, das Aufgreifen ihrer Anregungen und Ideen steigern die Lernmotivation und ermöglichen eine Identifizierung mit dem Lernprozess.</a:t>
            </a:r>
          </a:p>
          <a:p>
            <a:pPr>
              <a:defRPr/>
            </a:pPr>
            <a:r>
              <a:rPr lang="de-DE" dirty="0"/>
              <a:t>Anwendungs- und Alltagsbezug unter Berücksichtigung der Lebenswelten der Schülerinnen und Schüler wecken ihr Interesse und fördern eine tiefere Auseinandersetzung mit den Inhalten. Bezüge zwischen dem Unterricht und der Erfahrungswelt der Schülerinnen und Schüler werden zum einen hergestellt, um die besondere Bedeutung von Lerninhalten darzustellen. Zum anderen soll deutlich werden, wozu neu erworbene Kompetenzen benötigt werden bzw. wie man sie konkret anwenden kann.</a:t>
            </a:r>
          </a:p>
          <a:p>
            <a:pPr>
              <a:defRPr/>
            </a:pPr>
            <a:r>
              <a:rPr lang="de-DE" sz="2000" dirty="0">
                <a:ea typeface="Times New Roman"/>
              </a:rPr>
              <a:t> </a:t>
            </a:r>
            <a:endParaRPr lang="de-DE" sz="2400" b="1" dirty="0">
              <a:ea typeface="Times New Roman"/>
            </a:endParaRPr>
          </a:p>
          <a:p>
            <a:endParaRPr lang="de-DE" dirty="0"/>
          </a:p>
        </p:txBody>
      </p:sp>
      <p:sp>
        <p:nvSpPr>
          <p:cNvPr id="4" name="Textplatzhalter 3">
            <a:extLst>
              <a:ext uri="{FF2B5EF4-FFF2-40B4-BE49-F238E27FC236}">
                <a16:creationId xmlns:a16="http://schemas.microsoft.com/office/drawing/2014/main" id="{5419B824-B2AD-452D-A081-DC567BA6C464}"/>
              </a:ext>
            </a:extLst>
          </p:cNvPr>
          <p:cNvSpPr>
            <a:spLocks noGrp="1"/>
          </p:cNvSpPr>
          <p:nvPr>
            <p:ph type="body" idx="14"/>
          </p:nvPr>
        </p:nvSpPr>
        <p:spPr/>
        <p:txBody>
          <a:bodyPr/>
          <a:lstStyle/>
          <a:p>
            <a:r>
              <a:rPr lang="de-DE" dirty="0"/>
              <a:t>Funktionen für das Lernen</a:t>
            </a:r>
          </a:p>
        </p:txBody>
      </p:sp>
    </p:spTree>
    <p:extLst>
      <p:ext uri="{BB962C8B-B14F-4D97-AF65-F5344CB8AC3E}">
        <p14:creationId xmlns:p14="http://schemas.microsoft.com/office/powerpoint/2010/main" val="1289031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AB83A95-754F-4866-8C4A-2F4210224A61}"/>
              </a:ext>
            </a:extLst>
          </p:cNvPr>
          <p:cNvSpPr>
            <a:spLocks noGrp="1"/>
          </p:cNvSpPr>
          <p:nvPr>
            <p:ph type="body" idx="1"/>
          </p:nvPr>
        </p:nvSpPr>
        <p:spPr/>
        <p:txBody>
          <a:bodyPr/>
          <a:lstStyle/>
          <a:p>
            <a:r>
              <a:rPr lang="de-DE" dirty="0"/>
              <a:t>Worum geht es?</a:t>
            </a:r>
          </a:p>
        </p:txBody>
      </p:sp>
      <p:sp>
        <p:nvSpPr>
          <p:cNvPr id="3" name="Textplatzhalter 2">
            <a:extLst>
              <a:ext uri="{FF2B5EF4-FFF2-40B4-BE49-F238E27FC236}">
                <a16:creationId xmlns:a16="http://schemas.microsoft.com/office/drawing/2014/main" id="{8BB7F414-6F0B-4E33-86EA-B369452D5A0F}"/>
              </a:ext>
            </a:extLst>
          </p:cNvPr>
          <p:cNvSpPr>
            <a:spLocks noGrp="1"/>
          </p:cNvSpPr>
          <p:nvPr>
            <p:ph type="body" idx="13"/>
          </p:nvPr>
        </p:nvSpPr>
        <p:spPr/>
        <p:txBody>
          <a:bodyPr>
            <a:normAutofit fontScale="85000" lnSpcReduction="20000"/>
          </a:bodyPr>
          <a:lstStyle/>
          <a:p>
            <a:pPr>
              <a:spcAft>
                <a:spcPts val="1200"/>
              </a:spcAft>
              <a:defRPr/>
            </a:pPr>
            <a:r>
              <a:rPr lang="de-DE" sz="3200" b="1" dirty="0">
                <a:solidFill>
                  <a:srgbClr val="346FC0"/>
                </a:solidFill>
                <a:cs typeface="Times New Roman"/>
              </a:rPr>
              <a:t>Lebensweltbezug</a:t>
            </a:r>
            <a:endParaRPr lang="de-DE" sz="2400" dirty="0"/>
          </a:p>
          <a:p>
            <a:pPr marL="11113" indent="-11113">
              <a:defRPr/>
            </a:pPr>
            <a:r>
              <a:rPr lang="de-DE" sz="2400" b="1" dirty="0">
                <a:solidFill>
                  <a:srgbClr val="346FC0"/>
                </a:solidFill>
                <a:ea typeface="Aptos"/>
                <a:cs typeface="Times New Roman"/>
              </a:rPr>
              <a:t>Aufgreifen des Mediennutzungsverhaltens </a:t>
            </a:r>
            <a:endParaRPr lang="de-DE" sz="2400" dirty="0">
              <a:solidFill>
                <a:srgbClr val="346FC0"/>
              </a:solidFill>
              <a:latin typeface="Aptos"/>
              <a:ea typeface="Aptos"/>
              <a:cs typeface="Times New Roman"/>
            </a:endParaRPr>
          </a:p>
          <a:p>
            <a:pPr marL="11113" indent="-11113">
              <a:defRPr/>
            </a:pPr>
            <a:r>
              <a:rPr lang="de-DE" sz="2400" dirty="0">
                <a:cs typeface="Times New Roman"/>
              </a:rPr>
              <a:t>Digitale Medien können dazu beitragen, den Unterricht an das Nutzungsverhalten der Lernenden und die Vorteile, die sie durch die Nutzung erfahren (wie Vernetztheit, Kooperation, Unmittelbarkeit…), anzupassen und eröffnen Raum für Reflexion und Thematisierung von Herausforderungen im Medienumgang.</a:t>
            </a:r>
            <a:endParaRPr lang="de-DE" sz="2400" dirty="0"/>
          </a:p>
          <a:p>
            <a:pPr marL="11113" indent="-11113">
              <a:defRPr/>
            </a:pPr>
            <a:endParaRPr lang="de-DE" sz="2400" dirty="0"/>
          </a:p>
          <a:p>
            <a:pPr marL="11113" indent="-11113">
              <a:defRPr/>
            </a:pPr>
            <a:r>
              <a:rPr lang="de-DE" sz="2400" b="1" dirty="0">
                <a:solidFill>
                  <a:srgbClr val="346FC0"/>
                </a:solidFill>
                <a:cs typeface="Times New Roman"/>
              </a:rPr>
              <a:t>Alltags- und Anwendungsbezug </a:t>
            </a:r>
            <a:endParaRPr lang="de-DE" sz="2400" dirty="0"/>
          </a:p>
          <a:p>
            <a:pPr>
              <a:defRPr/>
            </a:pPr>
            <a:r>
              <a:rPr lang="de-DE" sz="2400" dirty="0">
                <a:cs typeface="Times New Roman"/>
              </a:rPr>
              <a:t>Eine Vielzahl von authentischen Materialien ermöglicht aktuelle und relevante Themen abzudecken und das Lernen an realen Kontexten auszurichten. </a:t>
            </a:r>
            <a:endParaRPr lang="de-DE" sz="2400" dirty="0"/>
          </a:p>
          <a:p>
            <a:pPr>
              <a:defRPr/>
            </a:pPr>
            <a:r>
              <a:rPr lang="de-DE" sz="2000" dirty="0">
                <a:ea typeface="Times New Roman"/>
              </a:rPr>
              <a:t> </a:t>
            </a:r>
            <a:endParaRPr lang="de-DE" sz="2400" b="1" dirty="0">
              <a:ea typeface="Times New Roman"/>
            </a:endParaRPr>
          </a:p>
          <a:p>
            <a:endParaRPr lang="de-DE" dirty="0"/>
          </a:p>
        </p:txBody>
      </p:sp>
      <p:sp>
        <p:nvSpPr>
          <p:cNvPr id="4" name="Textplatzhalter 3">
            <a:extLst>
              <a:ext uri="{FF2B5EF4-FFF2-40B4-BE49-F238E27FC236}">
                <a16:creationId xmlns:a16="http://schemas.microsoft.com/office/drawing/2014/main" id="{5419B824-B2AD-452D-A081-DC567BA6C464}"/>
              </a:ext>
            </a:extLst>
          </p:cNvPr>
          <p:cNvSpPr>
            <a:spLocks noGrp="1"/>
          </p:cNvSpPr>
          <p:nvPr>
            <p:ph type="body" idx="14"/>
          </p:nvPr>
        </p:nvSpPr>
        <p:spPr/>
        <p:txBody>
          <a:bodyPr/>
          <a:lstStyle/>
          <a:p>
            <a:r>
              <a:rPr lang="de-DE" dirty="0"/>
              <a:t>Funktionen für das Lernen</a:t>
            </a:r>
          </a:p>
        </p:txBody>
      </p:sp>
    </p:spTree>
    <p:extLst>
      <p:ext uri="{BB962C8B-B14F-4D97-AF65-F5344CB8AC3E}">
        <p14:creationId xmlns:p14="http://schemas.microsoft.com/office/powerpoint/2010/main" val="6860290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AB83A95-754F-4866-8C4A-2F4210224A61}"/>
              </a:ext>
            </a:extLst>
          </p:cNvPr>
          <p:cNvSpPr>
            <a:spLocks noGrp="1"/>
          </p:cNvSpPr>
          <p:nvPr>
            <p:ph type="body" idx="1"/>
          </p:nvPr>
        </p:nvSpPr>
        <p:spPr/>
        <p:txBody>
          <a:bodyPr/>
          <a:lstStyle/>
          <a:p>
            <a:r>
              <a:rPr lang="de-DE" dirty="0"/>
              <a:t>Aufgreifen des Mediennutzungsverhaltens</a:t>
            </a:r>
          </a:p>
        </p:txBody>
      </p:sp>
      <p:sp>
        <p:nvSpPr>
          <p:cNvPr id="3" name="Textplatzhalter 2">
            <a:extLst>
              <a:ext uri="{FF2B5EF4-FFF2-40B4-BE49-F238E27FC236}">
                <a16:creationId xmlns:a16="http://schemas.microsoft.com/office/drawing/2014/main" id="{8BB7F414-6F0B-4E33-86EA-B369452D5A0F}"/>
              </a:ext>
            </a:extLst>
          </p:cNvPr>
          <p:cNvSpPr>
            <a:spLocks noGrp="1"/>
          </p:cNvSpPr>
          <p:nvPr>
            <p:ph type="body" idx="13"/>
          </p:nvPr>
        </p:nvSpPr>
        <p:spPr>
          <a:xfrm>
            <a:off x="1047915" y="2704540"/>
            <a:ext cx="8694799" cy="3607360"/>
          </a:xfrm>
        </p:spPr>
        <p:txBody>
          <a:bodyPr>
            <a:normAutofit/>
          </a:bodyPr>
          <a:lstStyle/>
          <a:p>
            <a:pPr>
              <a:spcAft>
                <a:spcPts val="1200"/>
              </a:spcAft>
              <a:defRPr/>
            </a:pPr>
            <a:r>
              <a:rPr lang="de-DE" b="1" dirty="0">
                <a:solidFill>
                  <a:srgbClr val="000000"/>
                </a:solidFill>
                <a:ea typeface="Times New Roman"/>
              </a:rPr>
              <a:t>Der Einsatz digitaler Medien unterstützt….</a:t>
            </a:r>
            <a:endParaRPr lang="de-DE" dirty="0">
              <a:ea typeface="Times New Roman"/>
            </a:endParaRPr>
          </a:p>
          <a:p>
            <a:pPr>
              <a:spcAft>
                <a:spcPts val="1200"/>
              </a:spcAft>
              <a:defRPr/>
            </a:pPr>
            <a:endParaRPr lang="de-DE" sz="2400" dirty="0"/>
          </a:p>
          <a:p>
            <a:endParaRPr lang="de-DE" dirty="0"/>
          </a:p>
        </p:txBody>
      </p:sp>
      <p:sp>
        <p:nvSpPr>
          <p:cNvPr id="4" name="Textplatzhalter 3">
            <a:extLst>
              <a:ext uri="{FF2B5EF4-FFF2-40B4-BE49-F238E27FC236}">
                <a16:creationId xmlns:a16="http://schemas.microsoft.com/office/drawing/2014/main" id="{5419B824-B2AD-452D-A081-DC567BA6C464}"/>
              </a:ext>
            </a:extLst>
          </p:cNvPr>
          <p:cNvSpPr>
            <a:spLocks noGrp="1"/>
          </p:cNvSpPr>
          <p:nvPr>
            <p:ph type="body" idx="14"/>
          </p:nvPr>
        </p:nvSpPr>
        <p:spPr/>
        <p:txBody>
          <a:bodyPr/>
          <a:lstStyle/>
          <a:p>
            <a:r>
              <a:rPr lang="de-DE" dirty="0"/>
              <a:t>Funktionen für das Lernen</a:t>
            </a:r>
          </a:p>
        </p:txBody>
      </p:sp>
      <p:graphicFrame>
        <p:nvGraphicFramePr>
          <p:cNvPr id="5" name="Diagramm 4">
            <a:extLst>
              <a:ext uri="{FF2B5EF4-FFF2-40B4-BE49-F238E27FC236}">
                <a16:creationId xmlns:a16="http://schemas.microsoft.com/office/drawing/2014/main" id="{273CBA31-7425-42A5-B15D-C753C36E512F}"/>
              </a:ext>
            </a:extLst>
          </p:cNvPr>
          <p:cNvGraphicFramePr>
            <a:graphicFrameLocks/>
          </p:cNvGraphicFramePr>
          <p:nvPr>
            <p:extLst>
              <p:ext uri="{D42A27DB-BD31-4B8C-83A1-F6EECF244321}">
                <p14:modId xmlns:p14="http://schemas.microsoft.com/office/powerpoint/2010/main" val="3126732382"/>
              </p:ext>
            </p:extLst>
          </p:nvPr>
        </p:nvGraphicFramePr>
        <p:xfrm>
          <a:off x="1047915" y="2884190"/>
          <a:ext cx="8509193" cy="3427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00507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AB83A95-754F-4866-8C4A-2F4210224A61}"/>
              </a:ext>
            </a:extLst>
          </p:cNvPr>
          <p:cNvSpPr>
            <a:spLocks noGrp="1"/>
          </p:cNvSpPr>
          <p:nvPr>
            <p:ph type="body" idx="1"/>
          </p:nvPr>
        </p:nvSpPr>
        <p:spPr/>
        <p:txBody>
          <a:bodyPr/>
          <a:lstStyle/>
          <a:p>
            <a:r>
              <a:rPr lang="de-DE" dirty="0"/>
              <a:t>Aufgreifen des Mediennutzungsverhaltens</a:t>
            </a:r>
          </a:p>
        </p:txBody>
      </p:sp>
      <p:sp>
        <p:nvSpPr>
          <p:cNvPr id="3" name="Textplatzhalter 2">
            <a:extLst>
              <a:ext uri="{FF2B5EF4-FFF2-40B4-BE49-F238E27FC236}">
                <a16:creationId xmlns:a16="http://schemas.microsoft.com/office/drawing/2014/main" id="{8BB7F414-6F0B-4E33-86EA-B369452D5A0F}"/>
              </a:ext>
            </a:extLst>
          </p:cNvPr>
          <p:cNvSpPr>
            <a:spLocks noGrp="1"/>
          </p:cNvSpPr>
          <p:nvPr>
            <p:ph type="body" idx="13"/>
          </p:nvPr>
        </p:nvSpPr>
        <p:spPr/>
        <p:txBody>
          <a:bodyPr>
            <a:normAutofit fontScale="85000" lnSpcReduction="20000"/>
          </a:bodyPr>
          <a:lstStyle/>
          <a:p>
            <a:pPr>
              <a:defRPr/>
            </a:pPr>
            <a:r>
              <a:rPr lang="de-DE" sz="1900" b="1" dirty="0">
                <a:solidFill>
                  <a:srgbClr val="000000"/>
                </a:solidFill>
                <a:ea typeface="Times New Roman"/>
              </a:rPr>
              <a:t>Grundlage</a:t>
            </a:r>
            <a:endParaRPr lang="de-DE" sz="1900" dirty="0"/>
          </a:p>
          <a:p>
            <a:pPr>
              <a:defRPr/>
            </a:pPr>
            <a:r>
              <a:rPr lang="de-DE" sz="1900" dirty="0">
                <a:solidFill>
                  <a:srgbClr val="000000"/>
                </a:solidFill>
                <a:ea typeface="Times New Roman"/>
              </a:rPr>
              <a:t>Der Medienpädagogische Forschungsverbund Südwest (</a:t>
            </a:r>
            <a:r>
              <a:rPr lang="de-DE" sz="1900" dirty="0" err="1">
                <a:solidFill>
                  <a:srgbClr val="000000"/>
                </a:solidFill>
                <a:ea typeface="Times New Roman"/>
              </a:rPr>
              <a:t>mpfs</a:t>
            </a:r>
            <a:r>
              <a:rPr lang="de-DE" sz="1900" dirty="0">
                <a:solidFill>
                  <a:srgbClr val="000000"/>
                </a:solidFill>
                <a:ea typeface="Times New Roman"/>
              </a:rPr>
              <a:t>) erhebt seit 1998 unabhängig Basisdaten zum Medienumgang von Kindern und Jugendlichen in Deutschland. </a:t>
            </a:r>
            <a:endParaRPr lang="de-DE" sz="1900" dirty="0"/>
          </a:p>
          <a:p>
            <a:pPr>
              <a:defRPr/>
            </a:pPr>
            <a:endParaRPr lang="de-DE" sz="1900" dirty="0">
              <a:solidFill>
                <a:srgbClr val="000000"/>
              </a:solidFill>
              <a:ea typeface="Times New Roman"/>
            </a:endParaRPr>
          </a:p>
          <a:p>
            <a:pPr>
              <a:defRPr/>
            </a:pPr>
            <a:r>
              <a:rPr lang="de-DE" sz="1900" dirty="0">
                <a:solidFill>
                  <a:srgbClr val="000000"/>
                </a:solidFill>
                <a:ea typeface="Times New Roman"/>
              </a:rPr>
              <a:t>Für Lehrkräfte und pädagogisches Personal bieten die </a:t>
            </a:r>
            <a:r>
              <a:rPr lang="de-DE" sz="1900" b="1" dirty="0">
                <a:solidFill>
                  <a:srgbClr val="000000"/>
                </a:solidFill>
                <a:ea typeface="Times New Roman"/>
              </a:rPr>
              <a:t>KIM-Studie (6-13-Jährige) </a:t>
            </a:r>
            <a:r>
              <a:rPr lang="de-DE" sz="1900" dirty="0">
                <a:solidFill>
                  <a:srgbClr val="000000"/>
                </a:solidFill>
                <a:ea typeface="Times New Roman"/>
              </a:rPr>
              <a:t>und die </a:t>
            </a:r>
            <a:r>
              <a:rPr lang="de-DE" sz="1900" b="1" dirty="0">
                <a:solidFill>
                  <a:srgbClr val="000000"/>
                </a:solidFill>
                <a:ea typeface="Times New Roman"/>
              </a:rPr>
              <a:t>JIM-Studie (12-19-Jährige) </a:t>
            </a:r>
            <a:r>
              <a:rPr lang="de-DE" sz="1900" dirty="0">
                <a:solidFill>
                  <a:srgbClr val="000000"/>
                </a:solidFill>
                <a:ea typeface="Times New Roman"/>
              </a:rPr>
              <a:t>einen umfassenden Einblick, welche Rolle Medien im Leben der Kinder und Jugendlichen spielen.</a:t>
            </a:r>
            <a:endParaRPr lang="de-DE" sz="1900" dirty="0"/>
          </a:p>
          <a:p>
            <a:pPr>
              <a:defRPr/>
            </a:pPr>
            <a:endParaRPr lang="de-DE" sz="1900" dirty="0">
              <a:solidFill>
                <a:srgbClr val="000000"/>
              </a:solidFill>
              <a:ea typeface="Times New Roman"/>
            </a:endParaRPr>
          </a:p>
          <a:p>
            <a:pPr>
              <a:defRPr/>
            </a:pPr>
            <a:r>
              <a:rPr lang="de-DE" sz="1900" dirty="0">
                <a:solidFill>
                  <a:srgbClr val="000000"/>
                </a:solidFill>
                <a:ea typeface="Times New Roman"/>
              </a:rPr>
              <a:t>Alle Studien sind verfügbar unter: </a:t>
            </a:r>
            <a:r>
              <a:rPr lang="de-DE" sz="1900" dirty="0">
                <a:solidFill>
                  <a:srgbClr val="000000"/>
                </a:solidFill>
                <a:ea typeface="Times New Roman"/>
                <a:hlinkClick r:id="rId2"/>
              </a:rPr>
              <a:t>https://mpfs.de/</a:t>
            </a:r>
            <a:endParaRPr lang="de-DE" sz="1900" dirty="0">
              <a:solidFill>
                <a:srgbClr val="000000"/>
              </a:solidFill>
              <a:ea typeface="Times New Roman"/>
            </a:endParaRPr>
          </a:p>
          <a:p>
            <a:pPr>
              <a:defRPr/>
            </a:pPr>
            <a:r>
              <a:rPr lang="de-DE" sz="1900" dirty="0">
                <a:solidFill>
                  <a:srgbClr val="000000"/>
                </a:solidFill>
                <a:ea typeface="Times New Roman"/>
              </a:rPr>
              <a:t> </a:t>
            </a:r>
            <a:endParaRPr lang="de-DE" sz="1900" dirty="0"/>
          </a:p>
          <a:p>
            <a:pPr>
              <a:spcAft>
                <a:spcPts val="1200"/>
              </a:spcAft>
              <a:defRPr/>
            </a:pPr>
            <a:endParaRPr lang="de-DE" sz="2400" dirty="0"/>
          </a:p>
          <a:p>
            <a:endParaRPr lang="de-DE" dirty="0"/>
          </a:p>
        </p:txBody>
      </p:sp>
      <p:sp>
        <p:nvSpPr>
          <p:cNvPr id="4" name="Textplatzhalter 3">
            <a:extLst>
              <a:ext uri="{FF2B5EF4-FFF2-40B4-BE49-F238E27FC236}">
                <a16:creationId xmlns:a16="http://schemas.microsoft.com/office/drawing/2014/main" id="{5419B824-B2AD-452D-A081-DC567BA6C464}"/>
              </a:ext>
            </a:extLst>
          </p:cNvPr>
          <p:cNvSpPr>
            <a:spLocks noGrp="1"/>
          </p:cNvSpPr>
          <p:nvPr>
            <p:ph type="body" idx="16"/>
          </p:nvPr>
        </p:nvSpPr>
        <p:spPr/>
        <p:txBody>
          <a:bodyPr/>
          <a:lstStyle/>
          <a:p>
            <a:r>
              <a:rPr lang="de-DE" dirty="0"/>
              <a:t>Lebensweltbezug</a:t>
            </a:r>
          </a:p>
        </p:txBody>
      </p:sp>
      <p:pic>
        <p:nvPicPr>
          <p:cNvPr id="7" name="Grafik 6">
            <a:extLst>
              <a:ext uri="{FF2B5EF4-FFF2-40B4-BE49-F238E27FC236}">
                <a16:creationId xmlns:a16="http://schemas.microsoft.com/office/drawing/2014/main" id="{5A73704D-D775-4237-ACD4-FEEFFDAFEF95}"/>
              </a:ext>
            </a:extLst>
          </p:cNvPr>
          <p:cNvPicPr>
            <a:picLocks noChangeAspect="1"/>
          </p:cNvPicPr>
          <p:nvPr/>
        </p:nvPicPr>
        <p:blipFill>
          <a:blip r:embed="rId3"/>
          <a:stretch/>
        </p:blipFill>
        <p:spPr bwMode="auto">
          <a:xfrm>
            <a:off x="5824754" y="2721752"/>
            <a:ext cx="2409065" cy="3383424"/>
          </a:xfrm>
          <a:prstGeom prst="rect">
            <a:avLst/>
          </a:prstGeom>
        </p:spPr>
      </p:pic>
      <p:pic>
        <p:nvPicPr>
          <p:cNvPr id="8" name="Grafik 7">
            <a:extLst>
              <a:ext uri="{FF2B5EF4-FFF2-40B4-BE49-F238E27FC236}">
                <a16:creationId xmlns:a16="http://schemas.microsoft.com/office/drawing/2014/main" id="{2A699975-8872-4920-8986-11C231946DDC}"/>
              </a:ext>
            </a:extLst>
          </p:cNvPr>
          <p:cNvPicPr>
            <a:picLocks noChangeAspect="1"/>
          </p:cNvPicPr>
          <p:nvPr/>
        </p:nvPicPr>
        <p:blipFill>
          <a:blip r:embed="rId4"/>
          <a:stretch/>
        </p:blipFill>
        <p:spPr bwMode="auto">
          <a:xfrm>
            <a:off x="8492297" y="2721752"/>
            <a:ext cx="2409065" cy="3362654"/>
          </a:xfrm>
          <a:prstGeom prst="rect">
            <a:avLst/>
          </a:prstGeom>
        </p:spPr>
      </p:pic>
      <p:pic>
        <p:nvPicPr>
          <p:cNvPr id="6" name="Grafik 5" descr="Ein Bild, das Muster, Quadrat, Kunst, Grafiken enthält.&#10;&#10;KI-generierte Inhalte können fehlerhaft sein.">
            <a:extLst>
              <a:ext uri="{FF2B5EF4-FFF2-40B4-BE49-F238E27FC236}">
                <a16:creationId xmlns:a16="http://schemas.microsoft.com/office/drawing/2014/main" id="{3F5523C3-550C-3957-B652-C711694D9257}"/>
              </a:ext>
            </a:extLst>
          </p:cNvPr>
          <p:cNvPicPr>
            <a:picLocks noChangeAspect="1"/>
          </p:cNvPicPr>
          <p:nvPr/>
        </p:nvPicPr>
        <p:blipFill>
          <a:blip r:embed="rId5"/>
          <a:stretch>
            <a:fillRect/>
          </a:stretch>
        </p:blipFill>
        <p:spPr>
          <a:xfrm>
            <a:off x="4461376" y="5043006"/>
            <a:ext cx="1104900" cy="1041400"/>
          </a:xfrm>
          <a:prstGeom prst="rect">
            <a:avLst/>
          </a:prstGeom>
        </p:spPr>
      </p:pic>
    </p:spTree>
    <p:extLst>
      <p:ext uri="{BB962C8B-B14F-4D97-AF65-F5344CB8AC3E}">
        <p14:creationId xmlns:p14="http://schemas.microsoft.com/office/powerpoint/2010/main" val="21422684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AB83A95-754F-4866-8C4A-2F4210224A61}"/>
              </a:ext>
            </a:extLst>
          </p:cNvPr>
          <p:cNvSpPr>
            <a:spLocks noGrp="1"/>
          </p:cNvSpPr>
          <p:nvPr>
            <p:ph type="body" idx="1"/>
          </p:nvPr>
        </p:nvSpPr>
        <p:spPr/>
        <p:txBody>
          <a:bodyPr/>
          <a:lstStyle/>
          <a:p>
            <a:r>
              <a:rPr lang="de-DE" dirty="0"/>
              <a:t>Aufgreifen des Mediennutzungsverhaltens</a:t>
            </a:r>
          </a:p>
        </p:txBody>
      </p:sp>
      <p:sp>
        <p:nvSpPr>
          <p:cNvPr id="3" name="Textplatzhalter 2">
            <a:extLst>
              <a:ext uri="{FF2B5EF4-FFF2-40B4-BE49-F238E27FC236}">
                <a16:creationId xmlns:a16="http://schemas.microsoft.com/office/drawing/2014/main" id="{8BB7F414-6F0B-4E33-86EA-B369452D5A0F}"/>
              </a:ext>
            </a:extLst>
          </p:cNvPr>
          <p:cNvSpPr>
            <a:spLocks noGrp="1"/>
          </p:cNvSpPr>
          <p:nvPr>
            <p:ph type="body" idx="13"/>
          </p:nvPr>
        </p:nvSpPr>
        <p:spPr/>
        <p:txBody>
          <a:bodyPr>
            <a:normAutofit/>
          </a:bodyPr>
          <a:lstStyle/>
          <a:p>
            <a:pPr>
              <a:defRPr/>
            </a:pPr>
            <a:r>
              <a:rPr lang="de-DE" sz="2000" b="1" dirty="0">
                <a:solidFill>
                  <a:srgbClr val="000000"/>
                </a:solidFill>
                <a:ea typeface="Times New Roman"/>
              </a:rPr>
              <a:t>Der Einsatz digitaler Medien unterstützt </a:t>
            </a:r>
            <a:r>
              <a:rPr lang="de-DE" sz="2000" dirty="0">
                <a:solidFill>
                  <a:srgbClr val="000000"/>
                </a:solidFill>
                <a:ea typeface="Times New Roman"/>
              </a:rPr>
              <a:t>die </a:t>
            </a:r>
            <a:r>
              <a:rPr lang="de-DE" sz="2000" b="1" dirty="0">
                <a:solidFill>
                  <a:srgbClr val="346FC0"/>
                </a:solidFill>
                <a:ea typeface="Times New Roman"/>
              </a:rPr>
              <a:t>lernförderliche Integration des Mediennutzungsverhaltens der Lernenden in den Unterricht </a:t>
            </a:r>
            <a:r>
              <a:rPr lang="de-DE" sz="2000" dirty="0">
                <a:solidFill>
                  <a:srgbClr val="000000"/>
                </a:solidFill>
                <a:ea typeface="Times New Roman"/>
              </a:rPr>
              <a:t>z. B. unter folgenden Gesichtspunkten:</a:t>
            </a:r>
          </a:p>
          <a:p>
            <a:pPr defTabSz="862013">
              <a:defRPr/>
            </a:pPr>
            <a:r>
              <a:rPr lang="de-DE" sz="2000" b="1" dirty="0">
                <a:solidFill>
                  <a:srgbClr val="346FC0"/>
                </a:solidFill>
                <a:ea typeface="Times New Roman"/>
              </a:rPr>
              <a:t>          Vernetzung 		  	         	 Unmittelbarkeit</a:t>
            </a:r>
            <a:endParaRPr lang="de-DE" sz="2000" dirty="0"/>
          </a:p>
          <a:p>
            <a:pPr>
              <a:defRPr/>
            </a:pPr>
            <a:endParaRPr lang="de-DE" sz="2000" b="1" dirty="0">
              <a:solidFill>
                <a:srgbClr val="346FC0"/>
              </a:solidFill>
              <a:ea typeface="Times New Roman"/>
            </a:endParaRPr>
          </a:p>
          <a:p>
            <a:pPr>
              <a:defRPr/>
            </a:pPr>
            <a:endParaRPr lang="de-DE" sz="2000" dirty="0">
              <a:solidFill>
                <a:srgbClr val="000000"/>
              </a:solidFill>
              <a:ea typeface="Times New Roman"/>
            </a:endParaRPr>
          </a:p>
          <a:p>
            <a:pPr>
              <a:defRPr/>
            </a:pPr>
            <a:endParaRPr lang="de-DE" sz="2000" dirty="0"/>
          </a:p>
          <a:p>
            <a:pPr>
              <a:defRPr/>
            </a:pPr>
            <a:endParaRPr lang="de-DE" sz="2000" dirty="0"/>
          </a:p>
          <a:p>
            <a:pPr>
              <a:defRPr/>
            </a:pPr>
            <a:endParaRPr lang="de-DE" sz="2000" dirty="0">
              <a:cs typeface="Calibri"/>
            </a:endParaRPr>
          </a:p>
          <a:p>
            <a:pPr>
              <a:defRPr/>
            </a:pPr>
            <a:endParaRPr lang="de-DE" sz="2000" dirty="0"/>
          </a:p>
          <a:p>
            <a:pPr>
              <a:defRPr/>
            </a:pPr>
            <a:endParaRPr lang="de-DE" sz="2000" dirty="0"/>
          </a:p>
          <a:p>
            <a:pPr>
              <a:defRPr/>
            </a:pPr>
            <a:endParaRPr lang="de-DE" sz="500" dirty="0">
              <a:solidFill>
                <a:srgbClr val="000000"/>
              </a:solidFill>
              <a:ea typeface="Times New Roman"/>
            </a:endParaRPr>
          </a:p>
          <a:p>
            <a:pPr>
              <a:spcAft>
                <a:spcPts val="1200"/>
              </a:spcAft>
              <a:defRPr/>
            </a:pPr>
            <a:endParaRPr lang="de-DE" sz="2400" dirty="0"/>
          </a:p>
          <a:p>
            <a:endParaRPr lang="de-DE" dirty="0"/>
          </a:p>
        </p:txBody>
      </p:sp>
      <p:sp>
        <p:nvSpPr>
          <p:cNvPr id="4" name="Textplatzhalter 3">
            <a:extLst>
              <a:ext uri="{FF2B5EF4-FFF2-40B4-BE49-F238E27FC236}">
                <a16:creationId xmlns:a16="http://schemas.microsoft.com/office/drawing/2014/main" id="{5419B824-B2AD-452D-A081-DC567BA6C464}"/>
              </a:ext>
            </a:extLst>
          </p:cNvPr>
          <p:cNvSpPr>
            <a:spLocks noGrp="1"/>
          </p:cNvSpPr>
          <p:nvPr>
            <p:ph type="body" idx="14"/>
          </p:nvPr>
        </p:nvSpPr>
        <p:spPr/>
        <p:txBody>
          <a:bodyPr/>
          <a:lstStyle/>
          <a:p>
            <a:r>
              <a:rPr lang="de-DE" dirty="0"/>
              <a:t>Lebensweltbezug</a:t>
            </a:r>
          </a:p>
        </p:txBody>
      </p:sp>
      <p:pic>
        <p:nvPicPr>
          <p:cNvPr id="6" name="Grafik 5">
            <a:extLst>
              <a:ext uri="{FF2B5EF4-FFF2-40B4-BE49-F238E27FC236}">
                <a16:creationId xmlns:a16="http://schemas.microsoft.com/office/drawing/2014/main" id="{5A3AC5DC-7A42-4AC2-94B8-C325F61B8DCD}"/>
              </a:ext>
            </a:extLst>
          </p:cNvPr>
          <p:cNvPicPr>
            <a:picLocks noChangeAspect="1"/>
          </p:cNvPicPr>
          <p:nvPr/>
        </p:nvPicPr>
        <p:blipFill>
          <a:blip r:embed="rId3"/>
          <a:stretch/>
        </p:blipFill>
        <p:spPr bwMode="auto">
          <a:xfrm>
            <a:off x="1655029" y="4006079"/>
            <a:ext cx="3083225" cy="2753266"/>
          </a:xfrm>
          <a:prstGeom prst="rect">
            <a:avLst/>
          </a:prstGeom>
        </p:spPr>
      </p:pic>
      <p:pic>
        <p:nvPicPr>
          <p:cNvPr id="7" name="Grafik 6">
            <a:extLst>
              <a:ext uri="{FF2B5EF4-FFF2-40B4-BE49-F238E27FC236}">
                <a16:creationId xmlns:a16="http://schemas.microsoft.com/office/drawing/2014/main" id="{CD8FD5C0-CD23-48A0-819E-18C9AEC0E26E}"/>
              </a:ext>
            </a:extLst>
          </p:cNvPr>
          <p:cNvPicPr>
            <a:picLocks noChangeAspect="1"/>
          </p:cNvPicPr>
          <p:nvPr/>
        </p:nvPicPr>
        <p:blipFill>
          <a:blip r:embed="rId4"/>
          <a:stretch/>
        </p:blipFill>
        <p:spPr bwMode="auto">
          <a:xfrm>
            <a:off x="6286397" y="4006079"/>
            <a:ext cx="3320741" cy="2694511"/>
          </a:xfrm>
          <a:prstGeom prst="rect">
            <a:avLst/>
          </a:prstGeom>
        </p:spPr>
      </p:pic>
      <p:sp>
        <p:nvSpPr>
          <p:cNvPr id="11" name="Textfeld 10">
            <a:extLst>
              <a:ext uri="{FF2B5EF4-FFF2-40B4-BE49-F238E27FC236}">
                <a16:creationId xmlns:a16="http://schemas.microsoft.com/office/drawing/2014/main" id="{0D080BB7-95FF-401A-8A34-07C7D892BBE2}"/>
              </a:ext>
            </a:extLst>
          </p:cNvPr>
          <p:cNvSpPr txBox="1"/>
          <p:nvPr/>
        </p:nvSpPr>
        <p:spPr bwMode="auto">
          <a:xfrm>
            <a:off x="10312827" y="4508220"/>
            <a:ext cx="1662516" cy="230832"/>
          </a:xfrm>
          <a:prstGeom prst="rect">
            <a:avLst/>
          </a:prstGeom>
          <a:noFill/>
        </p:spPr>
        <p:txBody>
          <a:bodyPr wrap="square" rtlCol="0">
            <a:spAutoFit/>
          </a:bodyPr>
          <a:lstStyle/>
          <a:p>
            <a:pPr>
              <a:defRPr/>
            </a:pPr>
            <a:r>
              <a:rPr lang="de-DE" sz="900" dirty="0"/>
              <a:t>weitere Beispiele </a:t>
            </a:r>
            <a:endParaRPr sz="900" dirty="0"/>
          </a:p>
        </p:txBody>
      </p:sp>
      <p:pic>
        <p:nvPicPr>
          <p:cNvPr id="9" name="Grafik 8" descr="Ein Bild, das Muster, Symmetrie, Kunst, Quadrat enthält.&#10;&#10;KI-generierte Inhalte können fehlerhaft sein.">
            <a:extLst>
              <a:ext uri="{FF2B5EF4-FFF2-40B4-BE49-F238E27FC236}">
                <a16:creationId xmlns:a16="http://schemas.microsoft.com/office/drawing/2014/main" id="{99126157-CFC4-3169-A07B-C013569EFF95}"/>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0349908" y="3276320"/>
            <a:ext cx="1231900" cy="1231900"/>
          </a:xfrm>
          <a:prstGeom prst="rect">
            <a:avLst/>
          </a:prstGeom>
        </p:spPr>
      </p:pic>
    </p:spTree>
    <p:extLst>
      <p:ext uri="{BB962C8B-B14F-4D97-AF65-F5344CB8AC3E}">
        <p14:creationId xmlns:p14="http://schemas.microsoft.com/office/powerpoint/2010/main" val="20224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AB83A95-754F-4866-8C4A-2F4210224A61}"/>
              </a:ext>
            </a:extLst>
          </p:cNvPr>
          <p:cNvSpPr>
            <a:spLocks noGrp="1"/>
          </p:cNvSpPr>
          <p:nvPr>
            <p:ph type="body" idx="1"/>
          </p:nvPr>
        </p:nvSpPr>
        <p:spPr/>
        <p:txBody>
          <a:bodyPr/>
          <a:lstStyle/>
          <a:p>
            <a:r>
              <a:rPr lang="de-DE" dirty="0"/>
              <a:t>Aufgreifen des Mediennutzungsverhaltens</a:t>
            </a:r>
          </a:p>
        </p:txBody>
      </p:sp>
      <p:sp>
        <p:nvSpPr>
          <p:cNvPr id="3" name="Textplatzhalter 2">
            <a:extLst>
              <a:ext uri="{FF2B5EF4-FFF2-40B4-BE49-F238E27FC236}">
                <a16:creationId xmlns:a16="http://schemas.microsoft.com/office/drawing/2014/main" id="{8BB7F414-6F0B-4E33-86EA-B369452D5A0F}"/>
              </a:ext>
            </a:extLst>
          </p:cNvPr>
          <p:cNvSpPr>
            <a:spLocks noGrp="1"/>
          </p:cNvSpPr>
          <p:nvPr>
            <p:ph type="body" idx="13"/>
          </p:nvPr>
        </p:nvSpPr>
        <p:spPr/>
        <p:txBody>
          <a:bodyPr>
            <a:normAutofit lnSpcReduction="10000"/>
          </a:bodyPr>
          <a:lstStyle/>
          <a:p>
            <a:pPr>
              <a:defRPr/>
            </a:pPr>
            <a:r>
              <a:rPr lang="de-DE" sz="2000" b="1" dirty="0">
                <a:solidFill>
                  <a:srgbClr val="000000"/>
                </a:solidFill>
                <a:ea typeface="Times New Roman"/>
              </a:rPr>
              <a:t>Grundlage</a:t>
            </a:r>
            <a:endParaRPr lang="de-DE" sz="2000" dirty="0"/>
          </a:p>
          <a:p>
            <a:pPr>
              <a:defRPr/>
            </a:pPr>
            <a:r>
              <a:rPr lang="de-DE" sz="2000" dirty="0">
                <a:solidFill>
                  <a:srgbClr val="000000"/>
                </a:solidFill>
                <a:ea typeface="Times New Roman"/>
              </a:rPr>
              <a:t>Im Unterricht trägt nicht nur der Einsatz der Medien selbst zur Lebensweltorientierung bei, sondern die Orientierung am jugendlichen Nutzungsverhalten und den Vorteilen, die die Jugendlichen durch die Nutzung erfahren. </a:t>
            </a:r>
            <a:endParaRPr lang="de-DE" sz="2000" dirty="0"/>
          </a:p>
          <a:p>
            <a:pPr>
              <a:defRPr/>
            </a:pPr>
            <a:r>
              <a:rPr lang="de-DE" sz="2000" dirty="0">
                <a:solidFill>
                  <a:srgbClr val="000000"/>
                </a:solidFill>
                <a:ea typeface="Times New Roman"/>
              </a:rPr>
              <a:t>Hier zeigen sich sechs Bereiche, die lernförderlich in den Unterricht integriert werden können (vgl. </a:t>
            </a:r>
            <a:r>
              <a:rPr lang="de-DE" sz="2000" dirty="0" err="1">
                <a:solidFill>
                  <a:srgbClr val="000000"/>
                </a:solidFill>
                <a:ea typeface="Times New Roman"/>
              </a:rPr>
              <a:t>Boelmann</a:t>
            </a:r>
            <a:r>
              <a:rPr lang="de-DE" sz="2000" dirty="0">
                <a:solidFill>
                  <a:srgbClr val="000000"/>
                </a:solidFill>
                <a:ea typeface="Times New Roman"/>
              </a:rPr>
              <a:t> 2021):</a:t>
            </a:r>
            <a:endParaRPr lang="de-DE" sz="2000" dirty="0"/>
          </a:p>
          <a:p>
            <a:pPr>
              <a:spcAft>
                <a:spcPts val="1200"/>
              </a:spcAft>
              <a:defRPr/>
            </a:pPr>
            <a:endParaRPr lang="de-DE" sz="2400" dirty="0"/>
          </a:p>
          <a:p>
            <a:endParaRPr lang="de-DE" dirty="0"/>
          </a:p>
        </p:txBody>
      </p:sp>
      <p:sp>
        <p:nvSpPr>
          <p:cNvPr id="4" name="Textplatzhalter 3">
            <a:extLst>
              <a:ext uri="{FF2B5EF4-FFF2-40B4-BE49-F238E27FC236}">
                <a16:creationId xmlns:a16="http://schemas.microsoft.com/office/drawing/2014/main" id="{5419B824-B2AD-452D-A081-DC567BA6C464}"/>
              </a:ext>
            </a:extLst>
          </p:cNvPr>
          <p:cNvSpPr>
            <a:spLocks noGrp="1"/>
          </p:cNvSpPr>
          <p:nvPr>
            <p:ph type="body" idx="16"/>
          </p:nvPr>
        </p:nvSpPr>
        <p:spPr/>
        <p:txBody>
          <a:bodyPr/>
          <a:lstStyle/>
          <a:p>
            <a:r>
              <a:rPr lang="de-DE" dirty="0"/>
              <a:t>Lebensweltbezug</a:t>
            </a:r>
          </a:p>
        </p:txBody>
      </p:sp>
      <p:graphicFrame>
        <p:nvGraphicFramePr>
          <p:cNvPr id="9" name="Diagramm 8">
            <a:extLst>
              <a:ext uri="{FF2B5EF4-FFF2-40B4-BE49-F238E27FC236}">
                <a16:creationId xmlns:a16="http://schemas.microsoft.com/office/drawing/2014/main" id="{2EF3D5D3-8A41-4D2B-9B63-E8EDBB232C31}"/>
              </a:ext>
            </a:extLst>
          </p:cNvPr>
          <p:cNvGraphicFramePr>
            <a:graphicFrameLocks/>
          </p:cNvGraphicFramePr>
          <p:nvPr>
            <p:extLst>
              <p:ext uri="{D42A27DB-BD31-4B8C-83A1-F6EECF244321}">
                <p14:modId xmlns:p14="http://schemas.microsoft.com/office/powerpoint/2010/main" val="1991243257"/>
              </p:ext>
            </p:extLst>
          </p:nvPr>
        </p:nvGraphicFramePr>
        <p:xfrm>
          <a:off x="5582483" y="2649943"/>
          <a:ext cx="5561602" cy="36746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342583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AB83A95-754F-4866-8C4A-2F4210224A61}"/>
              </a:ext>
            </a:extLst>
          </p:cNvPr>
          <p:cNvSpPr>
            <a:spLocks noGrp="1"/>
          </p:cNvSpPr>
          <p:nvPr>
            <p:ph type="body" idx="1"/>
          </p:nvPr>
        </p:nvSpPr>
        <p:spPr/>
        <p:txBody>
          <a:bodyPr/>
          <a:lstStyle/>
          <a:p>
            <a:r>
              <a:rPr lang="de-DE" dirty="0"/>
              <a:t>Aufgreifen des Mediennutzungsverhaltens</a:t>
            </a:r>
          </a:p>
        </p:txBody>
      </p:sp>
      <p:sp>
        <p:nvSpPr>
          <p:cNvPr id="3" name="Textplatzhalter 2">
            <a:extLst>
              <a:ext uri="{FF2B5EF4-FFF2-40B4-BE49-F238E27FC236}">
                <a16:creationId xmlns:a16="http://schemas.microsoft.com/office/drawing/2014/main" id="{8BB7F414-6F0B-4E33-86EA-B369452D5A0F}"/>
              </a:ext>
            </a:extLst>
          </p:cNvPr>
          <p:cNvSpPr>
            <a:spLocks noGrp="1"/>
          </p:cNvSpPr>
          <p:nvPr>
            <p:ph type="body" idx="13"/>
          </p:nvPr>
        </p:nvSpPr>
        <p:spPr/>
        <p:txBody>
          <a:bodyPr>
            <a:normAutofit/>
          </a:bodyPr>
          <a:lstStyle/>
          <a:p>
            <a:pPr>
              <a:defRPr/>
            </a:pPr>
            <a:r>
              <a:rPr lang="de-DE" b="1" dirty="0">
                <a:solidFill>
                  <a:srgbClr val="000000"/>
                </a:solidFill>
                <a:ea typeface="Times New Roman"/>
              </a:rPr>
              <a:t>Der Einsatz digitaler Medien unterstützt </a:t>
            </a:r>
            <a:r>
              <a:rPr lang="de-DE" dirty="0">
                <a:solidFill>
                  <a:srgbClr val="000000"/>
                </a:solidFill>
                <a:ea typeface="Times New Roman"/>
              </a:rPr>
              <a:t>die </a:t>
            </a:r>
            <a:r>
              <a:rPr lang="de-DE" b="1" dirty="0">
                <a:solidFill>
                  <a:srgbClr val="346FC0"/>
                </a:solidFill>
                <a:ea typeface="Times New Roman"/>
              </a:rPr>
              <a:t>gezielte Reflexion des alltäglichen Mediennutzungsverhaltens.</a:t>
            </a:r>
            <a:endParaRPr lang="de-DE" sz="2000" dirty="0"/>
          </a:p>
          <a:p>
            <a:pPr>
              <a:defRPr/>
            </a:pPr>
            <a:endParaRPr lang="de-DE" sz="2000" b="1" dirty="0">
              <a:solidFill>
                <a:srgbClr val="346FC0"/>
              </a:solidFill>
              <a:ea typeface="Times New Roman"/>
            </a:endParaRPr>
          </a:p>
          <a:p>
            <a:pPr>
              <a:defRPr/>
            </a:pPr>
            <a:endParaRPr lang="de-DE" sz="2000" dirty="0">
              <a:solidFill>
                <a:srgbClr val="000000"/>
              </a:solidFill>
              <a:ea typeface="Times New Roman"/>
            </a:endParaRPr>
          </a:p>
          <a:p>
            <a:pPr>
              <a:defRPr/>
            </a:pPr>
            <a:endParaRPr lang="de-DE" sz="2000" dirty="0"/>
          </a:p>
          <a:p>
            <a:pPr>
              <a:defRPr/>
            </a:pPr>
            <a:endParaRPr lang="de-DE" sz="2000" dirty="0"/>
          </a:p>
          <a:p>
            <a:pPr>
              <a:defRPr/>
            </a:pPr>
            <a:endParaRPr lang="de-DE" sz="2000" dirty="0">
              <a:cs typeface="Calibri"/>
            </a:endParaRPr>
          </a:p>
          <a:p>
            <a:pPr>
              <a:defRPr/>
            </a:pPr>
            <a:endParaRPr lang="de-DE" sz="2000" dirty="0"/>
          </a:p>
          <a:p>
            <a:pPr>
              <a:defRPr/>
            </a:pPr>
            <a:endParaRPr lang="de-DE" sz="2000" dirty="0"/>
          </a:p>
          <a:p>
            <a:pPr>
              <a:defRPr/>
            </a:pPr>
            <a:endParaRPr lang="de-DE" sz="500" dirty="0">
              <a:solidFill>
                <a:srgbClr val="000000"/>
              </a:solidFill>
              <a:ea typeface="Times New Roman"/>
            </a:endParaRPr>
          </a:p>
          <a:p>
            <a:pPr>
              <a:spcAft>
                <a:spcPts val="1200"/>
              </a:spcAft>
              <a:defRPr/>
            </a:pPr>
            <a:endParaRPr lang="de-DE" sz="2400" dirty="0"/>
          </a:p>
          <a:p>
            <a:endParaRPr lang="de-DE" dirty="0"/>
          </a:p>
        </p:txBody>
      </p:sp>
      <p:sp>
        <p:nvSpPr>
          <p:cNvPr id="4" name="Textplatzhalter 3">
            <a:extLst>
              <a:ext uri="{FF2B5EF4-FFF2-40B4-BE49-F238E27FC236}">
                <a16:creationId xmlns:a16="http://schemas.microsoft.com/office/drawing/2014/main" id="{5419B824-B2AD-452D-A081-DC567BA6C464}"/>
              </a:ext>
            </a:extLst>
          </p:cNvPr>
          <p:cNvSpPr>
            <a:spLocks noGrp="1"/>
          </p:cNvSpPr>
          <p:nvPr>
            <p:ph type="body" idx="14"/>
          </p:nvPr>
        </p:nvSpPr>
        <p:spPr/>
        <p:txBody>
          <a:bodyPr/>
          <a:lstStyle/>
          <a:p>
            <a:r>
              <a:rPr lang="de-DE" dirty="0"/>
              <a:t>Lebensweltbezug</a:t>
            </a:r>
          </a:p>
        </p:txBody>
      </p:sp>
      <p:pic>
        <p:nvPicPr>
          <p:cNvPr id="12" name="Grafik 11">
            <a:extLst>
              <a:ext uri="{FF2B5EF4-FFF2-40B4-BE49-F238E27FC236}">
                <a16:creationId xmlns:a16="http://schemas.microsoft.com/office/drawing/2014/main" id="{A70B8B1B-107E-45C9-B526-60E2DB65AB7B}"/>
              </a:ext>
            </a:extLst>
          </p:cNvPr>
          <p:cNvPicPr>
            <a:picLocks noChangeAspect="1"/>
          </p:cNvPicPr>
          <p:nvPr/>
        </p:nvPicPr>
        <p:blipFill>
          <a:blip r:embed="rId3"/>
          <a:stretch/>
        </p:blipFill>
        <p:spPr bwMode="auto">
          <a:xfrm>
            <a:off x="1047915" y="3544926"/>
            <a:ext cx="4558558" cy="2574437"/>
          </a:xfrm>
          <a:prstGeom prst="rect">
            <a:avLst/>
          </a:prstGeom>
        </p:spPr>
      </p:pic>
      <p:pic>
        <p:nvPicPr>
          <p:cNvPr id="13" name="Grafik 12">
            <a:extLst>
              <a:ext uri="{FF2B5EF4-FFF2-40B4-BE49-F238E27FC236}">
                <a16:creationId xmlns:a16="http://schemas.microsoft.com/office/drawing/2014/main" id="{BC5D603A-267B-4CF0-84A4-A9AEAAE23F4F}"/>
              </a:ext>
            </a:extLst>
          </p:cNvPr>
          <p:cNvPicPr>
            <a:picLocks noChangeAspect="1"/>
          </p:cNvPicPr>
          <p:nvPr/>
        </p:nvPicPr>
        <p:blipFill>
          <a:blip r:embed="rId4"/>
          <a:stretch/>
        </p:blipFill>
        <p:spPr bwMode="auto">
          <a:xfrm>
            <a:off x="6213218" y="3544926"/>
            <a:ext cx="4930867" cy="2735436"/>
          </a:xfrm>
          <a:prstGeom prst="rect">
            <a:avLst/>
          </a:prstGeom>
        </p:spPr>
      </p:pic>
    </p:spTree>
    <p:extLst>
      <p:ext uri="{BB962C8B-B14F-4D97-AF65-F5344CB8AC3E}">
        <p14:creationId xmlns:p14="http://schemas.microsoft.com/office/powerpoint/2010/main" val="696878118"/>
      </p:ext>
    </p:extLst>
  </p:cSld>
  <p:clrMapOvr>
    <a:masterClrMapping/>
  </p:clrMapOvr>
</p:sld>
</file>

<file path=ppt/theme/theme1.xml><?xml version="1.0" encoding="utf-8"?>
<a:theme xmlns:a="http://schemas.openxmlformats.org/drawingml/2006/main" name="3_Lebensweltbezug">
  <a:themeElements>
    <a:clrScheme name="Benutzerdefiniert 5">
      <a:dk1>
        <a:srgbClr val="000000"/>
      </a:dk1>
      <a:lt1>
        <a:srgbClr val="FFFFFF"/>
      </a:lt1>
      <a:dk2>
        <a:srgbClr val="44546A"/>
      </a:dk2>
      <a:lt2>
        <a:srgbClr val="E7E6E6"/>
      </a:lt2>
      <a:accent1>
        <a:srgbClr val="346FC0"/>
      </a:accent1>
      <a:accent2>
        <a:srgbClr val="499BD3"/>
      </a:accent2>
      <a:accent3>
        <a:srgbClr val="4999A0"/>
      </a:accent3>
      <a:accent4>
        <a:srgbClr val="499776"/>
      </a:accent4>
      <a:accent5>
        <a:srgbClr val="6CA348"/>
      </a:accent5>
      <a:accent6>
        <a:srgbClr val="30619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Arial"/>
        <a:cs typeface="Arial"/>
      </a:majorFont>
      <a:minorFont>
        <a:latin typeface="Aptos"/>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bwMode="auto"/>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1458</Words>
  <Application>Microsoft Macintosh PowerPoint</Application>
  <DocSecurity>0</DocSecurity>
  <PresentationFormat>Breitbild</PresentationFormat>
  <Paragraphs>168</Paragraphs>
  <Slides>18</Slides>
  <Notes>11</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18</vt:i4>
      </vt:variant>
    </vt:vector>
  </HeadingPairs>
  <TitlesOfParts>
    <vt:vector size="25" baseType="lpstr">
      <vt:lpstr>Aptos</vt:lpstr>
      <vt:lpstr>Arial</vt:lpstr>
      <vt:lpstr>Calibri</vt:lpstr>
      <vt:lpstr>MuseoSans</vt:lpstr>
      <vt:lpstr>Symbol</vt:lpstr>
      <vt:lpstr>Times New Roman</vt:lpstr>
      <vt:lpstr>3_Lebensweltbezug</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Viola Bauer</dc:creator>
  <cp:keywords/>
  <dc:description/>
  <cp:lastModifiedBy>Viola Bauer</cp:lastModifiedBy>
  <cp:revision>134</cp:revision>
  <dcterms:created xsi:type="dcterms:W3CDTF">2025-01-25T20:35:15Z</dcterms:created>
  <dcterms:modified xsi:type="dcterms:W3CDTF">2025-06-16T07:46:07Z</dcterms:modified>
  <cp:category/>
  <dc:identifier/>
  <cp:contentStatus/>
  <dc:language/>
  <cp:version/>
</cp:coreProperties>
</file>