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Lst>
  <p:notesMasterIdLst>
    <p:notesMasterId r:id="rId28"/>
  </p:notesMasterIdLst>
  <p:sldIdLst>
    <p:sldId id="256"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97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130" autoAdjust="0"/>
    <p:restoredTop sz="94658"/>
  </p:normalViewPr>
  <p:slideViewPr>
    <p:cSldViewPr snapToGrid="0">
      <p:cViewPr varScale="1">
        <p:scale>
          <a:sx n="93" d="100"/>
          <a:sy n="93" d="100"/>
        </p:scale>
        <p:origin x="240" y="584"/>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 die Durchführung von Tests, die automatisch ausgewertet werden und somit ein unmittelbares Feedback ermöglichen. </a:t>
          </a:r>
          <a:endParaRPr lang="de-DE" sz="1600" b="0" dirty="0">
            <a:latin typeface="Calibri"/>
            <a:cs typeface="Calibri"/>
          </a:endParaRPr>
        </a:p>
      </dgm:t>
    </dgm:pt>
    <dgm:pt modelId="{3AA60470-3CE9-8948-B443-3A39DD5AB611}" type="parTrans" cxnId="{0B77D0FC-9D4B-9549-A5C8-038ADAB37DE0}">
      <dgm:prSet/>
      <dgm:spPr bwMode="auto"/>
      <dgm:t>
        <a:bodyPr/>
        <a:lstStyle/>
        <a:p>
          <a:pPr>
            <a:defRPr/>
          </a:pPr>
          <a:endParaRPr lang="de-DE"/>
        </a:p>
      </dgm:t>
    </dgm:pt>
    <dgm:pt modelId="{D46B4FBF-93F3-E543-AF3F-082F6292930D}" type="sibTrans" cxnId="{0B77D0FC-9D4B-9549-A5C8-038ADAB37DE0}">
      <dgm:prSet/>
      <dgm:spPr bwMode="auto"/>
      <dgm:t>
        <a:bodyPr/>
        <a:lstStyle/>
        <a:p>
          <a:pPr>
            <a:defRPr/>
          </a:pPr>
          <a:endParaRPr lang="de-DE"/>
        </a:p>
      </dgm:t>
    </dgm:pt>
    <dgm:pt modelId="{6E1DA791-A42B-6B4A-BE95-FE9794F37ED7}">
      <dgm:prSet phldrT="" custT="1"/>
      <dgm:spPr bwMode="auto">
        <a:solidFill>
          <a:srgbClr val="4A9776"/>
        </a:solidFill>
      </dgm:spPr>
      <dgm: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 eine differenzierte Aufgabengestaltung (z.B. durch Anpassung des Anspruchsniveaus, Berücksichtigung von Interessen, Lernzugängen und Bearbeitungsweisen), in der individuelle Lernvoraussetzungen berücksichtigt und kooperative Lernformen gezielt gefördert werden. </a:t>
          </a:r>
          <a:endParaRPr sz="1600" b="0" kern="1200" dirty="0">
            <a:solidFill>
              <a:srgbClr val="FFFFFF"/>
            </a:solidFill>
            <a:latin typeface="Calibri" panose="020F0502020204030204"/>
            <a:ea typeface="+mn-ea"/>
            <a:cs typeface="+mn-cs"/>
          </a:endParaRPr>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kern="1200" dirty="0">
              <a:solidFill>
                <a:srgbClr val="FFFFFF"/>
              </a:solidFill>
              <a:latin typeface="Calibri" panose="020F0502020204030204"/>
              <a:ea typeface="+mn-ea"/>
              <a:cs typeface="+mn-cs"/>
            </a:rPr>
            <a:t>… eine effektive Nachverfolgung des individuellen Lernfortschritts durch das Einreichen von Aufgaben und (Zwischen-)Ergebnissen. </a:t>
          </a: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448F3736-6079-8445-B28F-B322EDF05BF0}">
      <dgm:prSet phldrT="" custT="1"/>
      <dgm:spPr bwMode="auto">
        <a:solidFill>
          <a:srgbClr val="4A9776"/>
        </a:solidFill>
      </dgm:spPr>
      <dgm: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 die systematische Erfassung des Kompetenzstandes, ggf. wiederholt zu verschiedenen Zeitpunkten im Schuljahr, um den Lernfortschritt sichtbar zu machen. </a:t>
          </a:r>
          <a:endParaRPr sz="1600" b="0" kern="1200" dirty="0">
            <a:solidFill>
              <a:srgbClr val="FFFFFF"/>
            </a:solidFill>
            <a:latin typeface="Calibri" panose="020F0502020204030204"/>
            <a:ea typeface="+mn-ea"/>
            <a:cs typeface="+mn-cs"/>
          </a:endParaRPr>
        </a:p>
      </dgm:t>
    </dgm:pt>
    <dgm:pt modelId="{4E6245D8-5BEE-AC47-A0C3-F99294965A89}" type="sibTrans" cxnId="{02253F75-DEF6-4940-83B0-6C5F01194562}">
      <dgm:prSet/>
      <dgm:spPr bwMode="auto"/>
      <dgm:t>
        <a:bodyPr/>
        <a:lstStyle/>
        <a:p>
          <a:pPr>
            <a:defRPr/>
          </a:pPr>
          <a:endParaRPr lang="de-DE"/>
        </a:p>
      </dgm:t>
    </dgm:pt>
    <dgm:pt modelId="{AFBB917D-C0BC-534F-A253-C8D69F362442}" type="parTrans" cxnId="{02253F75-DEF6-4940-83B0-6C5F01194562}">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4" custLinFactNeighborX="-5481" custLinFactNeighborY="-22393">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4">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93A4C57F-D504-9E42-96B6-C3BD12315D35}" type="pres">
      <dgm:prSet presAssocID="{448F3736-6079-8445-B28F-B322EDF05BF0}" presName="parentText" presStyleLbl="node1" presStyleIdx="2" presStyleCnt="4">
        <dgm:presLayoutVars>
          <dgm:chMax val="0"/>
          <dgm:bulletEnabled val="1"/>
        </dgm:presLayoutVars>
      </dgm:prSet>
      <dgm:spPr bwMode="auto"/>
    </dgm:pt>
    <dgm:pt modelId="{9716F233-12F7-6744-B2B0-CF4A78C6FB29}" type="pres">
      <dgm:prSet presAssocID="{4E6245D8-5BEE-AC47-A0C3-F99294965A89}" presName="spacer" presStyleCnt="0"/>
      <dgm:spPr bwMode="auto"/>
    </dgm:pt>
    <dgm:pt modelId="{08E16A77-D654-014E-ADBD-6E9C8361B5C0}" type="pres">
      <dgm:prSet presAssocID="{6E1DA791-A42B-6B4A-BE95-FE9794F37ED7}" presName="parentText" presStyleLbl="node1" presStyleIdx="3" presStyleCnt="4">
        <dgm:presLayoutVars>
          <dgm:chMax val="0"/>
          <dgm:bulletEnabled val="1"/>
        </dgm:presLayoutVars>
      </dgm:prSet>
      <dgm:spPr bwMode="auto"/>
    </dgm:pt>
  </dgm:ptLst>
  <dgm:cxnLst>
    <dgm:cxn modelId="{44B11112-E400-7442-8182-F69648A853CB}" srcId="{17959EBF-2EFC-5C41-8DEA-1AF03848A6D5}" destId="{6E1DA791-A42B-6B4A-BE95-FE9794F37ED7}" srcOrd="3"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B028D23B-08CF-7D4E-85D4-8984124B8062}" type="presOf" srcId="{17959EBF-2EFC-5C41-8DEA-1AF03848A6D5}" destId="{1FE08623-E8A4-234A-BF00-360001389615}" srcOrd="0" destOrd="0" presId="urn:microsoft.com/office/officeart/2005/8/layout/vList2"/>
    <dgm:cxn modelId="{02253F75-DEF6-4940-83B0-6C5F01194562}" srcId="{17959EBF-2EFC-5C41-8DEA-1AF03848A6D5}" destId="{448F3736-6079-8445-B28F-B322EDF05BF0}" srcOrd="2" destOrd="0" parTransId="{AFBB917D-C0BC-534F-A253-C8D69F362442}" sibTransId="{4E6245D8-5BEE-AC47-A0C3-F99294965A89}"/>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C7AC59D7-6087-D544-B6A3-C99BF74D8EB1}" type="presOf" srcId="{448F3736-6079-8445-B28F-B322EDF05BF0}" destId="{93A4C57F-D504-9E42-96B6-C3BD12315D35}"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AE48A3-66B9-B447-A61E-3527C830824D}" type="presParOf" srcId="{1FE08623-E8A4-234A-BF00-360001389615}" destId="{93A4C57F-D504-9E42-96B6-C3BD12315D35}" srcOrd="4" destOrd="0" presId="urn:microsoft.com/office/officeart/2005/8/layout/vList2"/>
    <dgm:cxn modelId="{6C5DAB15-FFFC-1E4D-A214-91E23AA11AEB}" type="presParOf" srcId="{1FE08623-E8A4-234A-BF00-360001389615}" destId="{9716F233-12F7-6744-B2B0-CF4A78C6FB29}" srcOrd="5" destOrd="0" presId="urn:microsoft.com/office/officeart/2005/8/layout/vList2"/>
    <dgm:cxn modelId="{4A6EE93A-9B4B-A94B-8140-017084A15C65}" type="presParOf" srcId="{1FE08623-E8A4-234A-BF00-360001389615}" destId="{08E16A77-D654-014E-ADBD-6E9C8361B5C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6B942E-86CD-7B4C-8380-AC109F308C62}" type="doc">
      <dgm:prSet loTypeId="urn:microsoft.com/office/officeart/2005/8/layout/default" loCatId="" qsTypeId="urn:microsoft.com/office/officeart/2005/8/quickstyle/simple1" qsCatId="simple" csTypeId="urn:microsoft.com/office/officeart/2005/8/colors/accent1_2" csCatId="accent1" phldr="1"/>
      <dgm:spPr bwMode="auto"/>
      <dgm:t>
        <a:bodyPr/>
        <a:lstStyle/>
        <a:p>
          <a:pPr>
            <a:defRPr/>
          </a:pPr>
          <a:endParaRPr lang="de-DE"/>
        </a:p>
      </dgm:t>
    </dgm:pt>
    <dgm:pt modelId="{F31C746F-CCC8-9342-8FC0-AB0625B11E36}">
      <dgm:prSet phldrT="[Text]" custT="1"/>
      <dgm:spPr bwMode="auto">
        <a:solidFill>
          <a:srgbClr val="4A9776"/>
        </a:solidFill>
      </dgm:spPr>
      <dgm:t>
        <a:bodyPr/>
        <a:lstStyle/>
        <a:p>
          <a:pPr>
            <a:defRPr/>
          </a:pPr>
          <a:r>
            <a:rPr lang="de-DE" sz="1800" dirty="0"/>
            <a:t>Interesse</a:t>
          </a:r>
          <a:endParaRPr dirty="0"/>
        </a:p>
      </dgm:t>
    </dgm:pt>
    <dgm:pt modelId="{C4B91213-B9AB-C743-ACEE-B41A3D53EB1D}" type="parTrans" cxnId="{2817240B-F3D3-AC4C-A33F-D847D85705EF}">
      <dgm:prSet/>
      <dgm:spPr bwMode="auto"/>
      <dgm:t>
        <a:bodyPr/>
        <a:lstStyle/>
        <a:p>
          <a:pPr>
            <a:defRPr/>
          </a:pPr>
          <a:endParaRPr lang="de-DE"/>
        </a:p>
      </dgm:t>
    </dgm:pt>
    <dgm:pt modelId="{775BF79C-BCFC-FD49-8197-3A91AA38095C}" type="sibTrans" cxnId="{2817240B-F3D3-AC4C-A33F-D847D85705EF}">
      <dgm:prSet/>
      <dgm:spPr bwMode="auto"/>
      <dgm:t>
        <a:bodyPr/>
        <a:lstStyle/>
        <a:p>
          <a:pPr>
            <a:defRPr/>
          </a:pPr>
          <a:endParaRPr lang="de-DE"/>
        </a:p>
      </dgm:t>
    </dgm:pt>
    <dgm:pt modelId="{D32B3E05-CF13-4C4D-869F-2D130847DC41}">
      <dgm:prSet phldrT="[Text]" custT="1"/>
      <dgm:spPr bwMode="auto">
        <a:solidFill>
          <a:srgbClr val="4A9776"/>
        </a:solidFill>
      </dgm:spPr>
      <dgm:t>
        <a:bodyPr/>
        <a:lstStyle/>
        <a:p>
          <a:pPr>
            <a:defRPr/>
          </a:pPr>
          <a:r>
            <a:rPr lang="de-DE" sz="1800" dirty="0"/>
            <a:t>Lernziele</a:t>
          </a:r>
          <a:endParaRPr dirty="0"/>
        </a:p>
      </dgm:t>
    </dgm:pt>
    <dgm:pt modelId="{AA3F288E-D414-0A4E-9C7D-6B0A61B1DB23}" type="parTrans" cxnId="{6DE13B5E-1E74-8245-B853-FF7888FFB7A5}">
      <dgm:prSet/>
      <dgm:spPr bwMode="auto"/>
      <dgm:t>
        <a:bodyPr/>
        <a:lstStyle/>
        <a:p>
          <a:pPr>
            <a:defRPr/>
          </a:pPr>
          <a:endParaRPr lang="de-DE"/>
        </a:p>
      </dgm:t>
    </dgm:pt>
    <dgm:pt modelId="{36C76946-7088-F74F-A724-5A731614097D}" type="sibTrans" cxnId="{6DE13B5E-1E74-8245-B853-FF7888FFB7A5}">
      <dgm:prSet/>
      <dgm:spPr bwMode="auto"/>
      <dgm:t>
        <a:bodyPr/>
        <a:lstStyle/>
        <a:p>
          <a:pPr>
            <a:defRPr/>
          </a:pPr>
          <a:endParaRPr lang="de-DE"/>
        </a:p>
      </dgm:t>
    </dgm:pt>
    <dgm:pt modelId="{6F736BDB-2C83-334A-8A85-09C76FB65362}">
      <dgm:prSet phldrT="[Text]" custT="1"/>
      <dgm:spPr bwMode="auto">
        <a:solidFill>
          <a:srgbClr val="4A9776"/>
        </a:solidFill>
      </dgm:spPr>
      <dgm:t>
        <a:bodyPr/>
        <a:lstStyle/>
        <a:p>
          <a:pPr>
            <a:defRPr/>
          </a:pPr>
          <a:r>
            <a:rPr lang="de-DE" sz="1800" dirty="0"/>
            <a:t>Lernvoraussetzung</a:t>
          </a:r>
          <a:endParaRPr dirty="0"/>
        </a:p>
      </dgm:t>
    </dgm:pt>
    <dgm:pt modelId="{6D10D556-06ED-B84C-B956-38C469DFBAEC}" type="parTrans" cxnId="{645FB65B-B7AD-AC4F-AAB8-26537D860BA7}">
      <dgm:prSet/>
      <dgm:spPr bwMode="auto"/>
      <dgm:t>
        <a:bodyPr/>
        <a:lstStyle/>
        <a:p>
          <a:pPr>
            <a:defRPr/>
          </a:pPr>
          <a:endParaRPr lang="de-DE"/>
        </a:p>
      </dgm:t>
    </dgm:pt>
    <dgm:pt modelId="{BC4590AD-304B-E14B-8445-56F8760215F9}" type="sibTrans" cxnId="{645FB65B-B7AD-AC4F-AAB8-26537D860BA7}">
      <dgm:prSet/>
      <dgm:spPr bwMode="auto"/>
      <dgm:t>
        <a:bodyPr/>
        <a:lstStyle/>
        <a:p>
          <a:pPr>
            <a:defRPr/>
          </a:pPr>
          <a:endParaRPr lang="de-DE"/>
        </a:p>
      </dgm:t>
    </dgm:pt>
    <dgm:pt modelId="{B8226945-30B5-A34A-AB82-8B2CF33CEB0E}">
      <dgm:prSet phldrT="[Text]" custT="1"/>
      <dgm:spPr bwMode="auto">
        <a:solidFill>
          <a:srgbClr val="4A9776"/>
        </a:solidFill>
      </dgm:spPr>
      <dgm:t>
        <a:bodyPr/>
        <a:lstStyle/>
        <a:p>
          <a:pPr>
            <a:defRPr/>
          </a:pPr>
          <a:r>
            <a:rPr lang="de-DE" sz="1800" dirty="0"/>
            <a:t>Anspruchsniveau</a:t>
          </a:r>
          <a:endParaRPr dirty="0"/>
        </a:p>
      </dgm:t>
    </dgm:pt>
    <dgm:pt modelId="{5645CC98-D086-1C43-922F-EFE5D3581187}" type="parTrans" cxnId="{114A7E99-C814-E245-A902-FE6D9872D101}">
      <dgm:prSet/>
      <dgm:spPr bwMode="auto"/>
      <dgm:t>
        <a:bodyPr/>
        <a:lstStyle/>
        <a:p>
          <a:pPr>
            <a:defRPr/>
          </a:pPr>
          <a:endParaRPr lang="de-DE"/>
        </a:p>
      </dgm:t>
    </dgm:pt>
    <dgm:pt modelId="{6BD08CCF-2DA8-8846-A5FB-AB71E8E2C245}" type="sibTrans" cxnId="{114A7E99-C814-E245-A902-FE6D9872D101}">
      <dgm:prSet/>
      <dgm:spPr bwMode="auto"/>
      <dgm:t>
        <a:bodyPr/>
        <a:lstStyle/>
        <a:p>
          <a:pPr>
            <a:defRPr/>
          </a:pPr>
          <a:endParaRPr lang="de-DE"/>
        </a:p>
      </dgm:t>
    </dgm:pt>
    <dgm:pt modelId="{FB0B64AF-4172-3742-916E-D72760B30B31}">
      <dgm:prSet phldrT="[Text]" custT="1"/>
      <dgm:spPr bwMode="auto">
        <a:solidFill>
          <a:srgbClr val="4A9776"/>
        </a:solidFill>
      </dgm:spPr>
      <dgm:t>
        <a:bodyPr/>
        <a:lstStyle/>
        <a:p>
          <a:pPr>
            <a:defRPr/>
          </a:pPr>
          <a:r>
            <a:rPr lang="de-DE" sz="1800" dirty="0"/>
            <a:t>Lernzeit</a:t>
          </a:r>
          <a:endParaRPr dirty="0"/>
        </a:p>
        <a:p>
          <a:pPr>
            <a:defRPr/>
          </a:pPr>
          <a:r>
            <a:rPr lang="de-DE" sz="1800" dirty="0"/>
            <a:t>Lerntempo</a:t>
          </a:r>
          <a:endParaRPr dirty="0"/>
        </a:p>
      </dgm:t>
    </dgm:pt>
    <dgm:pt modelId="{F05C931A-2748-6344-A19D-D20C6996F731}" type="parTrans" cxnId="{4D99C26F-9B0D-6947-AA6E-D9E0686E3AF8}">
      <dgm:prSet/>
      <dgm:spPr bwMode="auto"/>
      <dgm:t>
        <a:bodyPr/>
        <a:lstStyle/>
        <a:p>
          <a:pPr>
            <a:defRPr/>
          </a:pPr>
          <a:endParaRPr lang="de-DE"/>
        </a:p>
      </dgm:t>
    </dgm:pt>
    <dgm:pt modelId="{F81F1689-FFC4-B847-B224-7AB85ECD298B}" type="sibTrans" cxnId="{4D99C26F-9B0D-6947-AA6E-D9E0686E3AF8}">
      <dgm:prSet/>
      <dgm:spPr bwMode="auto"/>
      <dgm:t>
        <a:bodyPr/>
        <a:lstStyle/>
        <a:p>
          <a:pPr>
            <a:defRPr/>
          </a:pPr>
          <a:endParaRPr lang="de-DE"/>
        </a:p>
      </dgm:t>
    </dgm:pt>
    <dgm:pt modelId="{EC28F934-DD8C-EB4D-80F4-5C0B4B64FC16}">
      <dgm:prSet phldrT="[Text]" custT="1"/>
      <dgm:spPr bwMode="auto">
        <a:solidFill>
          <a:srgbClr val="4A9776"/>
        </a:solidFill>
      </dgm:spPr>
      <dgm:t>
        <a:bodyPr/>
        <a:lstStyle/>
        <a:p>
          <a:pPr>
            <a:defRPr/>
          </a:pPr>
          <a:r>
            <a:rPr lang="de-DE" sz="1800" dirty="0"/>
            <a:t>Lernzugang</a:t>
          </a:r>
          <a:endParaRPr dirty="0"/>
        </a:p>
        <a:p>
          <a:pPr>
            <a:defRPr/>
          </a:pPr>
          <a:r>
            <a:rPr lang="de-DE" sz="1800" dirty="0"/>
            <a:t>Bearbeitungsweise</a:t>
          </a:r>
          <a:endParaRPr dirty="0"/>
        </a:p>
      </dgm:t>
    </dgm:pt>
    <dgm:pt modelId="{1DB81BA3-F440-9A4C-B137-D4A04F6F007B}" type="parTrans" cxnId="{D8E35759-C857-A945-B842-C5A9A1C0300A}">
      <dgm:prSet/>
      <dgm:spPr bwMode="auto"/>
      <dgm:t>
        <a:bodyPr/>
        <a:lstStyle/>
        <a:p>
          <a:pPr>
            <a:defRPr/>
          </a:pPr>
          <a:endParaRPr lang="de-DE"/>
        </a:p>
      </dgm:t>
    </dgm:pt>
    <dgm:pt modelId="{546F8A17-F38B-9C40-B4E8-A93952282C35}" type="sibTrans" cxnId="{D8E35759-C857-A945-B842-C5A9A1C0300A}">
      <dgm:prSet/>
      <dgm:spPr bwMode="auto"/>
      <dgm:t>
        <a:bodyPr/>
        <a:lstStyle/>
        <a:p>
          <a:pPr>
            <a:defRPr/>
          </a:pPr>
          <a:endParaRPr lang="de-DE"/>
        </a:p>
      </dgm:t>
    </dgm:pt>
    <dgm:pt modelId="{F260C09F-AFC0-BF48-B762-81BE771E3B29}">
      <dgm:prSet phldrT="[Text]" custT="1"/>
      <dgm:spPr bwMode="auto">
        <a:solidFill>
          <a:srgbClr val="4A9776"/>
        </a:solidFill>
      </dgm:spPr>
      <dgm:t>
        <a:bodyPr/>
        <a:lstStyle/>
        <a:p>
          <a:pPr>
            <a:defRPr/>
          </a:pPr>
          <a:r>
            <a:rPr lang="de-DE" sz="1800" dirty="0"/>
            <a:t>Selbstständigkeit</a:t>
          </a:r>
          <a:endParaRPr dirty="0"/>
        </a:p>
      </dgm:t>
    </dgm:pt>
    <dgm:pt modelId="{89D079C2-3780-0047-AD16-5617C6E64709}" type="parTrans" cxnId="{3D885931-E7D9-C342-9F1E-1EE8607C24BC}">
      <dgm:prSet/>
      <dgm:spPr bwMode="auto"/>
      <dgm:t>
        <a:bodyPr/>
        <a:lstStyle/>
        <a:p>
          <a:pPr>
            <a:defRPr/>
          </a:pPr>
          <a:endParaRPr lang="de-DE"/>
        </a:p>
      </dgm:t>
    </dgm:pt>
    <dgm:pt modelId="{1088431F-3D59-8C41-8ADA-0836D74E7C7D}" type="sibTrans" cxnId="{3D885931-E7D9-C342-9F1E-1EE8607C24BC}">
      <dgm:prSet/>
      <dgm:spPr bwMode="auto"/>
      <dgm:t>
        <a:bodyPr/>
        <a:lstStyle/>
        <a:p>
          <a:pPr>
            <a:defRPr/>
          </a:pPr>
          <a:endParaRPr lang="de-DE"/>
        </a:p>
      </dgm:t>
    </dgm:pt>
    <dgm:pt modelId="{E6A8230B-26DD-F144-B1CF-C044E1CB7F1C}">
      <dgm:prSet phldrT="[Text]" custT="1"/>
      <dgm:spPr bwMode="auto">
        <a:solidFill>
          <a:srgbClr val="4A9776"/>
        </a:solidFill>
      </dgm:spPr>
      <dgm:t>
        <a:bodyPr/>
        <a:lstStyle/>
        <a:p>
          <a:pPr>
            <a:defRPr/>
          </a:pPr>
          <a:r>
            <a:rPr lang="de-DE" sz="1800" dirty="0"/>
            <a:t>Kooperations-kompetenz</a:t>
          </a:r>
          <a:endParaRPr dirty="0"/>
        </a:p>
      </dgm:t>
    </dgm:pt>
    <dgm:pt modelId="{A5133BE7-ECAC-7849-A61B-0FC6B965B79B}" type="parTrans" cxnId="{632EC55F-2C78-4340-8BDC-8273055905AC}">
      <dgm:prSet/>
      <dgm:spPr bwMode="auto"/>
      <dgm:t>
        <a:bodyPr/>
        <a:lstStyle/>
        <a:p>
          <a:pPr>
            <a:defRPr/>
          </a:pPr>
          <a:endParaRPr lang="de-DE"/>
        </a:p>
      </dgm:t>
    </dgm:pt>
    <dgm:pt modelId="{D7A94F29-DB13-0946-9A97-02C581AEB97B}" type="sibTrans" cxnId="{632EC55F-2C78-4340-8BDC-8273055905AC}">
      <dgm:prSet/>
      <dgm:spPr bwMode="auto"/>
      <dgm:t>
        <a:bodyPr/>
        <a:lstStyle/>
        <a:p>
          <a:pPr>
            <a:defRPr/>
          </a:pPr>
          <a:endParaRPr lang="de-DE"/>
        </a:p>
      </dgm:t>
    </dgm:pt>
    <dgm:pt modelId="{FE53C99A-1D08-0A4F-A8B1-25211BDE755E}">
      <dgm:prSet phldrT="[Text]" custT="1"/>
      <dgm:spPr bwMode="auto">
        <a:solidFill>
          <a:srgbClr val="4A9776"/>
        </a:solidFill>
      </dgm:spPr>
      <dgm:t>
        <a:bodyPr/>
        <a:lstStyle/>
        <a:p>
          <a:pPr>
            <a:defRPr/>
          </a:pPr>
          <a:r>
            <a:rPr lang="de-DE" sz="1800" dirty="0"/>
            <a:t>Grund- und erweitere Ansprüche</a:t>
          </a:r>
          <a:endParaRPr dirty="0"/>
        </a:p>
      </dgm:t>
    </dgm:pt>
    <dgm:pt modelId="{51998B4A-7B59-984C-AE51-D72CEFB7C5F8}" type="parTrans" cxnId="{55F60DCB-9E81-2840-BFBF-DFFD093EE981}">
      <dgm:prSet/>
      <dgm:spPr bwMode="auto"/>
      <dgm:t>
        <a:bodyPr/>
        <a:lstStyle/>
        <a:p>
          <a:pPr>
            <a:defRPr/>
          </a:pPr>
          <a:endParaRPr lang="de-DE"/>
        </a:p>
      </dgm:t>
    </dgm:pt>
    <dgm:pt modelId="{4C94D4A9-BF17-7349-97D6-85BB9A24A2BF}" type="sibTrans" cxnId="{55F60DCB-9E81-2840-BFBF-DFFD093EE981}">
      <dgm:prSet/>
      <dgm:spPr bwMode="auto"/>
      <dgm:t>
        <a:bodyPr/>
        <a:lstStyle/>
        <a:p>
          <a:pPr>
            <a:defRPr/>
          </a:pPr>
          <a:endParaRPr lang="de-DE"/>
        </a:p>
      </dgm:t>
    </dgm:pt>
    <dgm:pt modelId="{E0EEAB32-A16D-B44F-A684-3A45850D385D}">
      <dgm:prSet phldrT="[Text]" custT="1"/>
      <dgm:spPr bwMode="auto">
        <a:solidFill>
          <a:srgbClr val="4A9776"/>
        </a:solidFill>
      </dgm:spPr>
      <dgm:t>
        <a:bodyPr/>
        <a:lstStyle/>
        <a:p>
          <a:pPr>
            <a:defRPr/>
          </a:pPr>
          <a:r>
            <a:rPr lang="de-DE" sz="1800" dirty="0"/>
            <a:t>Pflicht und Kür</a:t>
          </a:r>
          <a:endParaRPr dirty="0"/>
        </a:p>
      </dgm:t>
    </dgm:pt>
    <dgm:pt modelId="{3683D358-2FC6-8D49-AD24-CA94804B9EE1}" type="parTrans" cxnId="{7BA47E67-FF93-2F41-AFA9-7CA747E41717}">
      <dgm:prSet/>
      <dgm:spPr bwMode="auto"/>
      <dgm:t>
        <a:bodyPr/>
        <a:lstStyle/>
        <a:p>
          <a:pPr>
            <a:defRPr/>
          </a:pPr>
          <a:endParaRPr lang="de-DE"/>
        </a:p>
      </dgm:t>
    </dgm:pt>
    <dgm:pt modelId="{081545AE-4519-564F-BBAE-2A89B441F60A}" type="sibTrans" cxnId="{7BA47E67-FF93-2F41-AFA9-7CA747E41717}">
      <dgm:prSet/>
      <dgm:spPr bwMode="auto"/>
      <dgm:t>
        <a:bodyPr/>
        <a:lstStyle/>
        <a:p>
          <a:pPr>
            <a:defRPr/>
          </a:pPr>
          <a:endParaRPr lang="de-DE"/>
        </a:p>
      </dgm:t>
    </dgm:pt>
    <dgm:pt modelId="{A8A48AB9-EAA1-5449-A36D-ACB605C9F9D6}">
      <dgm:prSet phldrT="[Text]" custT="1"/>
      <dgm:spPr bwMode="auto">
        <a:solidFill>
          <a:srgbClr val="4A9776"/>
        </a:solidFill>
      </dgm:spPr>
      <dgm:t>
        <a:bodyPr/>
        <a:lstStyle/>
        <a:p>
          <a:pPr>
            <a:defRPr/>
          </a:pPr>
          <a:r>
            <a:rPr lang="de-DE" sz="1800" dirty="0"/>
            <a:t>Qualität</a:t>
          </a:r>
          <a:endParaRPr dirty="0"/>
        </a:p>
      </dgm:t>
    </dgm:pt>
    <dgm:pt modelId="{C7528F02-1B36-8C40-B8E2-24A1B43772B8}" type="parTrans" cxnId="{62F08B13-C331-9F4F-B970-73156E63522C}">
      <dgm:prSet/>
      <dgm:spPr bwMode="auto"/>
      <dgm:t>
        <a:bodyPr/>
        <a:lstStyle/>
        <a:p>
          <a:pPr>
            <a:defRPr/>
          </a:pPr>
          <a:endParaRPr lang="de-DE"/>
        </a:p>
      </dgm:t>
    </dgm:pt>
    <dgm:pt modelId="{894A060D-D89C-B940-838F-E47CB057E94B}" type="sibTrans" cxnId="{62F08B13-C331-9F4F-B970-73156E63522C}">
      <dgm:prSet/>
      <dgm:spPr bwMode="auto"/>
      <dgm:t>
        <a:bodyPr/>
        <a:lstStyle/>
        <a:p>
          <a:pPr>
            <a:defRPr/>
          </a:pPr>
          <a:endParaRPr lang="de-DE"/>
        </a:p>
      </dgm:t>
    </dgm:pt>
    <dgm:pt modelId="{2DE2F897-0D5A-0249-A8CC-DD1ACD19B73A}">
      <dgm:prSet phldrT="[Text]" custT="1"/>
      <dgm:spPr bwMode="auto">
        <a:solidFill>
          <a:srgbClr val="4A9776"/>
        </a:solidFill>
      </dgm:spPr>
      <dgm:t>
        <a:bodyPr/>
        <a:lstStyle/>
        <a:p>
          <a:pPr>
            <a:defRPr/>
          </a:pPr>
          <a:r>
            <a:rPr lang="de-DE" sz="1800" dirty="0"/>
            <a:t>Quantität</a:t>
          </a:r>
          <a:endParaRPr dirty="0"/>
        </a:p>
      </dgm:t>
    </dgm:pt>
    <dgm:pt modelId="{884C7FC9-1824-784D-A03C-76FB2E58AD7A}" type="parTrans" cxnId="{3C6F222D-25EC-744A-AA5F-8D8C7A5C8EED}">
      <dgm:prSet/>
      <dgm:spPr bwMode="auto"/>
      <dgm:t>
        <a:bodyPr/>
        <a:lstStyle/>
        <a:p>
          <a:pPr>
            <a:defRPr/>
          </a:pPr>
          <a:endParaRPr lang="de-DE"/>
        </a:p>
      </dgm:t>
    </dgm:pt>
    <dgm:pt modelId="{E5D77D4D-BA2C-3E45-B6B5-9A63898935CE}" type="sibTrans" cxnId="{3C6F222D-25EC-744A-AA5F-8D8C7A5C8EED}">
      <dgm:prSet/>
      <dgm:spPr bwMode="auto"/>
      <dgm:t>
        <a:bodyPr/>
        <a:lstStyle/>
        <a:p>
          <a:pPr>
            <a:defRPr/>
          </a:pPr>
          <a:endParaRPr lang="de-DE"/>
        </a:p>
      </dgm:t>
    </dgm:pt>
    <dgm:pt modelId="{9441D518-8116-8C40-811C-856F22B48A9C}" type="pres">
      <dgm:prSet presAssocID="{216B942E-86CD-7B4C-8380-AC109F308C62}" presName="diagram" presStyleCnt="0">
        <dgm:presLayoutVars>
          <dgm:dir/>
          <dgm:resizeHandles val="exact"/>
        </dgm:presLayoutVars>
      </dgm:prSet>
      <dgm:spPr bwMode="auto"/>
    </dgm:pt>
    <dgm:pt modelId="{B6A84C96-8FCA-804F-8D75-E43F1C2F3F21}" type="pres">
      <dgm:prSet presAssocID="{F31C746F-CCC8-9342-8FC0-AB0625B11E36}" presName="node" presStyleLbl="node1" presStyleIdx="0" presStyleCnt="12">
        <dgm:presLayoutVars>
          <dgm:bulletEnabled val="1"/>
        </dgm:presLayoutVars>
      </dgm:prSet>
      <dgm:spPr bwMode="auto"/>
    </dgm:pt>
    <dgm:pt modelId="{B34CD59A-155B-894B-9408-E9AED5AD6BD2}" type="pres">
      <dgm:prSet presAssocID="{775BF79C-BCFC-FD49-8197-3A91AA38095C}" presName="sibTrans" presStyleCnt="0"/>
      <dgm:spPr bwMode="auto"/>
    </dgm:pt>
    <dgm:pt modelId="{02AFC241-464B-3945-A54A-266B329CCD7C}" type="pres">
      <dgm:prSet presAssocID="{D32B3E05-CF13-4C4D-869F-2D130847DC41}" presName="node" presStyleLbl="node1" presStyleIdx="1" presStyleCnt="12" custLinFactNeighborX="-1291" custLinFactNeighborY="-217">
        <dgm:presLayoutVars>
          <dgm:bulletEnabled val="1"/>
        </dgm:presLayoutVars>
      </dgm:prSet>
      <dgm:spPr bwMode="auto"/>
    </dgm:pt>
    <dgm:pt modelId="{4EBAD510-6035-E14B-A695-050B9EA3D643}" type="pres">
      <dgm:prSet presAssocID="{36C76946-7088-F74F-A724-5A731614097D}" presName="sibTrans" presStyleCnt="0"/>
      <dgm:spPr bwMode="auto"/>
    </dgm:pt>
    <dgm:pt modelId="{041F16E2-BF72-C740-A5B8-192E1B2C88CC}" type="pres">
      <dgm:prSet presAssocID="{6F736BDB-2C83-334A-8A85-09C76FB65362}" presName="node" presStyleLbl="node1" presStyleIdx="2" presStyleCnt="12">
        <dgm:presLayoutVars>
          <dgm:bulletEnabled val="1"/>
        </dgm:presLayoutVars>
      </dgm:prSet>
      <dgm:spPr bwMode="auto"/>
    </dgm:pt>
    <dgm:pt modelId="{300C6265-656B-544B-ABB2-DA2E641F9D57}" type="pres">
      <dgm:prSet presAssocID="{BC4590AD-304B-E14B-8445-56F8760215F9}" presName="sibTrans" presStyleCnt="0"/>
      <dgm:spPr bwMode="auto"/>
    </dgm:pt>
    <dgm:pt modelId="{3BAED5D2-1060-DE43-BCEB-1D58F78A8AC4}" type="pres">
      <dgm:prSet presAssocID="{B8226945-30B5-A34A-AB82-8B2CF33CEB0E}" presName="node" presStyleLbl="node1" presStyleIdx="3" presStyleCnt="12">
        <dgm:presLayoutVars>
          <dgm:bulletEnabled val="1"/>
        </dgm:presLayoutVars>
      </dgm:prSet>
      <dgm:spPr bwMode="auto"/>
    </dgm:pt>
    <dgm:pt modelId="{EC72F754-DEC5-174E-883C-F0492BA4B070}" type="pres">
      <dgm:prSet presAssocID="{6BD08CCF-2DA8-8846-A5FB-AB71E8E2C245}" presName="sibTrans" presStyleCnt="0"/>
      <dgm:spPr bwMode="auto"/>
    </dgm:pt>
    <dgm:pt modelId="{D65ADC55-3432-AE4B-A62A-9621895E8234}" type="pres">
      <dgm:prSet presAssocID="{FB0B64AF-4172-3742-916E-D72760B30B31}" presName="node" presStyleLbl="node1" presStyleIdx="4" presStyleCnt="12">
        <dgm:presLayoutVars>
          <dgm:bulletEnabled val="1"/>
        </dgm:presLayoutVars>
      </dgm:prSet>
      <dgm:spPr bwMode="auto"/>
    </dgm:pt>
    <dgm:pt modelId="{D18C6C76-98B9-9D4E-86D5-8289B4292CC3}" type="pres">
      <dgm:prSet presAssocID="{F81F1689-FFC4-B847-B224-7AB85ECD298B}" presName="sibTrans" presStyleCnt="0"/>
      <dgm:spPr bwMode="auto"/>
    </dgm:pt>
    <dgm:pt modelId="{56B28659-7F70-6A4F-A905-6DA0D73B85A1}" type="pres">
      <dgm:prSet presAssocID="{EC28F934-DD8C-EB4D-80F4-5C0B4B64FC16}" presName="node" presStyleLbl="node1" presStyleIdx="5" presStyleCnt="12">
        <dgm:presLayoutVars>
          <dgm:bulletEnabled val="1"/>
        </dgm:presLayoutVars>
      </dgm:prSet>
      <dgm:spPr bwMode="auto"/>
    </dgm:pt>
    <dgm:pt modelId="{49E163A8-8A69-7141-B57A-C030948042FA}" type="pres">
      <dgm:prSet presAssocID="{546F8A17-F38B-9C40-B4E8-A93952282C35}" presName="sibTrans" presStyleCnt="0"/>
      <dgm:spPr bwMode="auto"/>
    </dgm:pt>
    <dgm:pt modelId="{F3AD38CC-E3C9-CC49-A44F-C55AB32F3745}" type="pres">
      <dgm:prSet presAssocID="{F260C09F-AFC0-BF48-B762-81BE771E3B29}" presName="node" presStyleLbl="node1" presStyleIdx="6" presStyleCnt="12">
        <dgm:presLayoutVars>
          <dgm:bulletEnabled val="1"/>
        </dgm:presLayoutVars>
      </dgm:prSet>
      <dgm:spPr bwMode="auto"/>
    </dgm:pt>
    <dgm:pt modelId="{961422D5-CC66-E644-8ACA-BA72E1719F6F}" type="pres">
      <dgm:prSet presAssocID="{1088431F-3D59-8C41-8ADA-0836D74E7C7D}" presName="sibTrans" presStyleCnt="0"/>
      <dgm:spPr bwMode="auto"/>
    </dgm:pt>
    <dgm:pt modelId="{2DCD23A3-AED3-9F4D-9340-652BD5FE9D14}" type="pres">
      <dgm:prSet presAssocID="{E6A8230B-26DD-F144-B1CF-C044E1CB7F1C}" presName="node" presStyleLbl="node1" presStyleIdx="7" presStyleCnt="12">
        <dgm:presLayoutVars>
          <dgm:bulletEnabled val="1"/>
        </dgm:presLayoutVars>
      </dgm:prSet>
      <dgm:spPr bwMode="auto"/>
    </dgm:pt>
    <dgm:pt modelId="{92DB08B4-C176-784F-8CDA-808608EE67F0}" type="pres">
      <dgm:prSet presAssocID="{D7A94F29-DB13-0946-9A97-02C581AEB97B}" presName="sibTrans" presStyleCnt="0"/>
      <dgm:spPr bwMode="auto"/>
    </dgm:pt>
    <dgm:pt modelId="{9FFACD70-385E-3545-A0A7-D8DC2D421F56}" type="pres">
      <dgm:prSet presAssocID="{FE53C99A-1D08-0A4F-A8B1-25211BDE755E}" presName="node" presStyleLbl="node1" presStyleIdx="8" presStyleCnt="12">
        <dgm:presLayoutVars>
          <dgm:bulletEnabled val="1"/>
        </dgm:presLayoutVars>
      </dgm:prSet>
      <dgm:spPr bwMode="auto"/>
    </dgm:pt>
    <dgm:pt modelId="{FEF0BAFD-B1F1-304D-9C34-AE595A8E81EF}" type="pres">
      <dgm:prSet presAssocID="{4C94D4A9-BF17-7349-97D6-85BB9A24A2BF}" presName="sibTrans" presStyleCnt="0"/>
      <dgm:spPr bwMode="auto"/>
    </dgm:pt>
    <dgm:pt modelId="{718D4FDC-932E-2D46-946B-674308F7C9C2}" type="pres">
      <dgm:prSet presAssocID="{E0EEAB32-A16D-B44F-A684-3A45850D385D}" presName="node" presStyleLbl="node1" presStyleIdx="9" presStyleCnt="12">
        <dgm:presLayoutVars>
          <dgm:bulletEnabled val="1"/>
        </dgm:presLayoutVars>
      </dgm:prSet>
      <dgm:spPr bwMode="auto"/>
    </dgm:pt>
    <dgm:pt modelId="{876AB89C-F8AE-0E42-9099-204D2041C605}" type="pres">
      <dgm:prSet presAssocID="{081545AE-4519-564F-BBAE-2A89B441F60A}" presName="sibTrans" presStyleCnt="0"/>
      <dgm:spPr bwMode="auto"/>
    </dgm:pt>
    <dgm:pt modelId="{13930968-FC09-AF48-9250-39D090B3DB6C}" type="pres">
      <dgm:prSet presAssocID="{A8A48AB9-EAA1-5449-A36D-ACB605C9F9D6}" presName="node" presStyleLbl="node1" presStyleIdx="10" presStyleCnt="12">
        <dgm:presLayoutVars>
          <dgm:bulletEnabled val="1"/>
        </dgm:presLayoutVars>
      </dgm:prSet>
      <dgm:spPr bwMode="auto"/>
    </dgm:pt>
    <dgm:pt modelId="{A6243E35-8CC3-E443-A402-CACEB97EE3FD}" type="pres">
      <dgm:prSet presAssocID="{894A060D-D89C-B940-838F-E47CB057E94B}" presName="sibTrans" presStyleCnt="0"/>
      <dgm:spPr bwMode="auto"/>
    </dgm:pt>
    <dgm:pt modelId="{0E432814-BE53-AD49-9158-11974A3B4049}" type="pres">
      <dgm:prSet presAssocID="{2DE2F897-0D5A-0249-A8CC-DD1ACD19B73A}" presName="node" presStyleLbl="node1" presStyleIdx="11" presStyleCnt="12">
        <dgm:presLayoutVars>
          <dgm:bulletEnabled val="1"/>
        </dgm:presLayoutVars>
      </dgm:prSet>
      <dgm:spPr bwMode="auto"/>
    </dgm:pt>
  </dgm:ptLst>
  <dgm:cxnLst>
    <dgm:cxn modelId="{512C1B0A-36EE-4141-B5DE-25EF0AB255F9}" type="presOf" srcId="{E0EEAB32-A16D-B44F-A684-3A45850D385D}" destId="{718D4FDC-932E-2D46-946B-674308F7C9C2}" srcOrd="0" destOrd="0" presId="urn:microsoft.com/office/officeart/2005/8/layout/default"/>
    <dgm:cxn modelId="{2817240B-F3D3-AC4C-A33F-D847D85705EF}" srcId="{216B942E-86CD-7B4C-8380-AC109F308C62}" destId="{F31C746F-CCC8-9342-8FC0-AB0625B11E36}" srcOrd="0" destOrd="0" parTransId="{C4B91213-B9AB-C743-ACEE-B41A3D53EB1D}" sibTransId="{775BF79C-BCFC-FD49-8197-3A91AA38095C}"/>
    <dgm:cxn modelId="{62F08B13-C331-9F4F-B970-73156E63522C}" srcId="{216B942E-86CD-7B4C-8380-AC109F308C62}" destId="{A8A48AB9-EAA1-5449-A36D-ACB605C9F9D6}" srcOrd="10" destOrd="0" parTransId="{C7528F02-1B36-8C40-B8E2-24A1B43772B8}" sibTransId="{894A060D-D89C-B940-838F-E47CB057E94B}"/>
    <dgm:cxn modelId="{3C6F222D-25EC-744A-AA5F-8D8C7A5C8EED}" srcId="{216B942E-86CD-7B4C-8380-AC109F308C62}" destId="{2DE2F897-0D5A-0249-A8CC-DD1ACD19B73A}" srcOrd="11" destOrd="0" parTransId="{884C7FC9-1824-784D-A03C-76FB2E58AD7A}" sibTransId="{E5D77D4D-BA2C-3E45-B6B5-9A63898935CE}"/>
    <dgm:cxn modelId="{6BF38B2D-06C5-E74D-BB08-C1269C62C6C0}" type="presOf" srcId="{216B942E-86CD-7B4C-8380-AC109F308C62}" destId="{9441D518-8116-8C40-811C-856F22B48A9C}" srcOrd="0" destOrd="0" presId="urn:microsoft.com/office/officeart/2005/8/layout/default"/>
    <dgm:cxn modelId="{3D885931-E7D9-C342-9F1E-1EE8607C24BC}" srcId="{216B942E-86CD-7B4C-8380-AC109F308C62}" destId="{F260C09F-AFC0-BF48-B762-81BE771E3B29}" srcOrd="6" destOrd="0" parTransId="{89D079C2-3780-0047-AD16-5617C6E64709}" sibTransId="{1088431F-3D59-8C41-8ADA-0836D74E7C7D}"/>
    <dgm:cxn modelId="{94109B32-52EC-EC4A-9399-570D5FC8FA6B}" type="presOf" srcId="{FE53C99A-1D08-0A4F-A8B1-25211BDE755E}" destId="{9FFACD70-385E-3545-A0A7-D8DC2D421F56}" srcOrd="0" destOrd="0" presId="urn:microsoft.com/office/officeart/2005/8/layout/default"/>
    <dgm:cxn modelId="{A42E0A54-BC2B-5645-B002-1A7598779CC1}" type="presOf" srcId="{2DE2F897-0D5A-0249-A8CC-DD1ACD19B73A}" destId="{0E432814-BE53-AD49-9158-11974A3B4049}" srcOrd="0" destOrd="0" presId="urn:microsoft.com/office/officeart/2005/8/layout/default"/>
    <dgm:cxn modelId="{20D07C56-7DB1-D64D-AD53-D4C2E4DE685F}" type="presOf" srcId="{E6A8230B-26DD-F144-B1CF-C044E1CB7F1C}" destId="{2DCD23A3-AED3-9F4D-9340-652BD5FE9D14}" srcOrd="0" destOrd="0" presId="urn:microsoft.com/office/officeart/2005/8/layout/default"/>
    <dgm:cxn modelId="{D8E35759-C857-A945-B842-C5A9A1C0300A}" srcId="{216B942E-86CD-7B4C-8380-AC109F308C62}" destId="{EC28F934-DD8C-EB4D-80F4-5C0B4B64FC16}" srcOrd="5" destOrd="0" parTransId="{1DB81BA3-F440-9A4C-B137-D4A04F6F007B}" sibTransId="{546F8A17-F38B-9C40-B4E8-A93952282C35}"/>
    <dgm:cxn modelId="{645FB65B-B7AD-AC4F-AAB8-26537D860BA7}" srcId="{216B942E-86CD-7B4C-8380-AC109F308C62}" destId="{6F736BDB-2C83-334A-8A85-09C76FB65362}" srcOrd="2" destOrd="0" parTransId="{6D10D556-06ED-B84C-B956-38C469DFBAEC}" sibTransId="{BC4590AD-304B-E14B-8445-56F8760215F9}"/>
    <dgm:cxn modelId="{6DE13B5E-1E74-8245-B853-FF7888FFB7A5}" srcId="{216B942E-86CD-7B4C-8380-AC109F308C62}" destId="{D32B3E05-CF13-4C4D-869F-2D130847DC41}" srcOrd="1" destOrd="0" parTransId="{AA3F288E-D414-0A4E-9C7D-6B0A61B1DB23}" sibTransId="{36C76946-7088-F74F-A724-5A731614097D}"/>
    <dgm:cxn modelId="{632EC55F-2C78-4340-8BDC-8273055905AC}" srcId="{216B942E-86CD-7B4C-8380-AC109F308C62}" destId="{E6A8230B-26DD-F144-B1CF-C044E1CB7F1C}" srcOrd="7" destOrd="0" parTransId="{A5133BE7-ECAC-7849-A61B-0FC6B965B79B}" sibTransId="{D7A94F29-DB13-0946-9A97-02C581AEB97B}"/>
    <dgm:cxn modelId="{7BA47E67-FF93-2F41-AFA9-7CA747E41717}" srcId="{216B942E-86CD-7B4C-8380-AC109F308C62}" destId="{E0EEAB32-A16D-B44F-A684-3A45850D385D}" srcOrd="9" destOrd="0" parTransId="{3683D358-2FC6-8D49-AD24-CA94804B9EE1}" sibTransId="{081545AE-4519-564F-BBAE-2A89B441F60A}"/>
    <dgm:cxn modelId="{4D99C26F-9B0D-6947-AA6E-D9E0686E3AF8}" srcId="{216B942E-86CD-7B4C-8380-AC109F308C62}" destId="{FB0B64AF-4172-3742-916E-D72760B30B31}" srcOrd="4" destOrd="0" parTransId="{F05C931A-2748-6344-A19D-D20C6996F731}" sibTransId="{F81F1689-FFC4-B847-B224-7AB85ECD298B}"/>
    <dgm:cxn modelId="{E0BDFE7D-493F-4345-BDF3-C076585EDFF6}" type="presOf" srcId="{A8A48AB9-EAA1-5449-A36D-ACB605C9F9D6}" destId="{13930968-FC09-AF48-9250-39D090B3DB6C}" srcOrd="0" destOrd="0" presId="urn:microsoft.com/office/officeart/2005/8/layout/default"/>
    <dgm:cxn modelId="{114A7E99-C814-E245-A902-FE6D9872D101}" srcId="{216B942E-86CD-7B4C-8380-AC109F308C62}" destId="{B8226945-30B5-A34A-AB82-8B2CF33CEB0E}" srcOrd="3" destOrd="0" parTransId="{5645CC98-D086-1C43-922F-EFE5D3581187}" sibTransId="{6BD08CCF-2DA8-8846-A5FB-AB71E8E2C245}"/>
    <dgm:cxn modelId="{543E509C-41D3-D543-8650-D1A562ABF63D}" type="presOf" srcId="{B8226945-30B5-A34A-AB82-8B2CF33CEB0E}" destId="{3BAED5D2-1060-DE43-BCEB-1D58F78A8AC4}" srcOrd="0" destOrd="0" presId="urn:microsoft.com/office/officeart/2005/8/layout/default"/>
    <dgm:cxn modelId="{DA0335B4-A9DC-B74E-A73A-882D070493F9}" type="presOf" srcId="{D32B3E05-CF13-4C4D-869F-2D130847DC41}" destId="{02AFC241-464B-3945-A54A-266B329CCD7C}" srcOrd="0" destOrd="0" presId="urn:microsoft.com/office/officeart/2005/8/layout/default"/>
    <dgm:cxn modelId="{27A0FEBD-32ED-0A47-830B-3CA0D49CD05A}" type="presOf" srcId="{F31C746F-CCC8-9342-8FC0-AB0625B11E36}" destId="{B6A84C96-8FCA-804F-8D75-E43F1C2F3F21}" srcOrd="0" destOrd="0" presId="urn:microsoft.com/office/officeart/2005/8/layout/default"/>
    <dgm:cxn modelId="{1F2E64BF-F256-7C45-8035-C33172E6A379}" type="presOf" srcId="{FB0B64AF-4172-3742-916E-D72760B30B31}" destId="{D65ADC55-3432-AE4B-A62A-9621895E8234}" srcOrd="0" destOrd="0" presId="urn:microsoft.com/office/officeart/2005/8/layout/default"/>
    <dgm:cxn modelId="{55F60DCB-9E81-2840-BFBF-DFFD093EE981}" srcId="{216B942E-86CD-7B4C-8380-AC109F308C62}" destId="{FE53C99A-1D08-0A4F-A8B1-25211BDE755E}" srcOrd="8" destOrd="0" parTransId="{51998B4A-7B59-984C-AE51-D72CEFB7C5F8}" sibTransId="{4C94D4A9-BF17-7349-97D6-85BB9A24A2BF}"/>
    <dgm:cxn modelId="{A2CCEACC-A942-BF45-9E78-E7F0708DF2AC}" type="presOf" srcId="{EC28F934-DD8C-EB4D-80F4-5C0B4B64FC16}" destId="{56B28659-7F70-6A4F-A905-6DA0D73B85A1}" srcOrd="0" destOrd="0" presId="urn:microsoft.com/office/officeart/2005/8/layout/default"/>
    <dgm:cxn modelId="{44F392DA-804F-FD46-829E-9A21AAD9C3C1}" type="presOf" srcId="{6F736BDB-2C83-334A-8A85-09C76FB65362}" destId="{041F16E2-BF72-C740-A5B8-192E1B2C88CC}" srcOrd="0" destOrd="0" presId="urn:microsoft.com/office/officeart/2005/8/layout/default"/>
    <dgm:cxn modelId="{1059AEF9-E742-314E-8E40-6E59E474E90E}" type="presOf" srcId="{F260C09F-AFC0-BF48-B762-81BE771E3B29}" destId="{F3AD38CC-E3C9-CC49-A44F-C55AB32F3745}" srcOrd="0" destOrd="0" presId="urn:microsoft.com/office/officeart/2005/8/layout/default"/>
    <dgm:cxn modelId="{E962651C-AE0E-0B40-A4F6-03F940DAD6A5}" type="presParOf" srcId="{9441D518-8116-8C40-811C-856F22B48A9C}" destId="{B6A84C96-8FCA-804F-8D75-E43F1C2F3F21}" srcOrd="0" destOrd="0" presId="urn:microsoft.com/office/officeart/2005/8/layout/default"/>
    <dgm:cxn modelId="{EBF1A789-3C41-6F4E-81B8-0BB2CA95CE39}" type="presParOf" srcId="{9441D518-8116-8C40-811C-856F22B48A9C}" destId="{B34CD59A-155B-894B-9408-E9AED5AD6BD2}" srcOrd="1" destOrd="0" presId="urn:microsoft.com/office/officeart/2005/8/layout/default"/>
    <dgm:cxn modelId="{95D61F31-EEF3-4742-856A-B723F4A0DBAF}" type="presParOf" srcId="{9441D518-8116-8C40-811C-856F22B48A9C}" destId="{02AFC241-464B-3945-A54A-266B329CCD7C}" srcOrd="2" destOrd="0" presId="urn:microsoft.com/office/officeart/2005/8/layout/default"/>
    <dgm:cxn modelId="{F7D0B05B-9D7A-5B4F-93C5-CCC7A77FA105}" type="presParOf" srcId="{9441D518-8116-8C40-811C-856F22B48A9C}" destId="{4EBAD510-6035-E14B-A695-050B9EA3D643}" srcOrd="3" destOrd="0" presId="urn:microsoft.com/office/officeart/2005/8/layout/default"/>
    <dgm:cxn modelId="{456F6066-4E77-D045-9BE9-AEB99815D76F}" type="presParOf" srcId="{9441D518-8116-8C40-811C-856F22B48A9C}" destId="{041F16E2-BF72-C740-A5B8-192E1B2C88CC}" srcOrd="4" destOrd="0" presId="urn:microsoft.com/office/officeart/2005/8/layout/default"/>
    <dgm:cxn modelId="{E30131F0-FFFE-1D44-A38F-D35988307D9D}" type="presParOf" srcId="{9441D518-8116-8C40-811C-856F22B48A9C}" destId="{300C6265-656B-544B-ABB2-DA2E641F9D57}" srcOrd="5" destOrd="0" presId="urn:microsoft.com/office/officeart/2005/8/layout/default"/>
    <dgm:cxn modelId="{658C7B71-620A-9145-AA7D-F87E97A256FF}" type="presParOf" srcId="{9441D518-8116-8C40-811C-856F22B48A9C}" destId="{3BAED5D2-1060-DE43-BCEB-1D58F78A8AC4}" srcOrd="6" destOrd="0" presId="urn:microsoft.com/office/officeart/2005/8/layout/default"/>
    <dgm:cxn modelId="{31C1930F-720B-A04D-8004-DF5D43641017}" type="presParOf" srcId="{9441D518-8116-8C40-811C-856F22B48A9C}" destId="{EC72F754-DEC5-174E-883C-F0492BA4B070}" srcOrd="7" destOrd="0" presId="urn:microsoft.com/office/officeart/2005/8/layout/default"/>
    <dgm:cxn modelId="{5BF9F287-E57F-3842-8A30-D348C31F991D}" type="presParOf" srcId="{9441D518-8116-8C40-811C-856F22B48A9C}" destId="{D65ADC55-3432-AE4B-A62A-9621895E8234}" srcOrd="8" destOrd="0" presId="urn:microsoft.com/office/officeart/2005/8/layout/default"/>
    <dgm:cxn modelId="{5CF3DE84-79CE-9B44-B49D-6E35DB915D6C}" type="presParOf" srcId="{9441D518-8116-8C40-811C-856F22B48A9C}" destId="{D18C6C76-98B9-9D4E-86D5-8289B4292CC3}" srcOrd="9" destOrd="0" presId="urn:microsoft.com/office/officeart/2005/8/layout/default"/>
    <dgm:cxn modelId="{9A1BABFA-CF9E-7145-91C4-C6653891879C}" type="presParOf" srcId="{9441D518-8116-8C40-811C-856F22B48A9C}" destId="{56B28659-7F70-6A4F-A905-6DA0D73B85A1}" srcOrd="10" destOrd="0" presId="urn:microsoft.com/office/officeart/2005/8/layout/default"/>
    <dgm:cxn modelId="{DE438826-EEB2-0745-8B6F-9761F7245E11}" type="presParOf" srcId="{9441D518-8116-8C40-811C-856F22B48A9C}" destId="{49E163A8-8A69-7141-B57A-C030948042FA}" srcOrd="11" destOrd="0" presId="urn:microsoft.com/office/officeart/2005/8/layout/default"/>
    <dgm:cxn modelId="{C3AFAC77-5BC6-7441-9501-EC2950414E42}" type="presParOf" srcId="{9441D518-8116-8C40-811C-856F22B48A9C}" destId="{F3AD38CC-E3C9-CC49-A44F-C55AB32F3745}" srcOrd="12" destOrd="0" presId="urn:microsoft.com/office/officeart/2005/8/layout/default"/>
    <dgm:cxn modelId="{5FF08258-7EC3-2F48-B33E-4357467D1526}" type="presParOf" srcId="{9441D518-8116-8C40-811C-856F22B48A9C}" destId="{961422D5-CC66-E644-8ACA-BA72E1719F6F}" srcOrd="13" destOrd="0" presId="urn:microsoft.com/office/officeart/2005/8/layout/default"/>
    <dgm:cxn modelId="{DA259DD9-1E24-2F41-83A4-340DD2B45A16}" type="presParOf" srcId="{9441D518-8116-8C40-811C-856F22B48A9C}" destId="{2DCD23A3-AED3-9F4D-9340-652BD5FE9D14}" srcOrd="14" destOrd="0" presId="urn:microsoft.com/office/officeart/2005/8/layout/default"/>
    <dgm:cxn modelId="{C3E9E8ED-3C72-6545-9F28-4FF53656ADD0}" type="presParOf" srcId="{9441D518-8116-8C40-811C-856F22B48A9C}" destId="{92DB08B4-C176-784F-8CDA-808608EE67F0}" srcOrd="15" destOrd="0" presId="urn:microsoft.com/office/officeart/2005/8/layout/default"/>
    <dgm:cxn modelId="{9C37BA32-69CD-FE42-BABC-0722AEBA5A86}" type="presParOf" srcId="{9441D518-8116-8C40-811C-856F22B48A9C}" destId="{9FFACD70-385E-3545-A0A7-D8DC2D421F56}" srcOrd="16" destOrd="0" presId="urn:microsoft.com/office/officeart/2005/8/layout/default"/>
    <dgm:cxn modelId="{EE85B332-29B0-AC4D-876E-64E3D2403CA1}" type="presParOf" srcId="{9441D518-8116-8C40-811C-856F22B48A9C}" destId="{FEF0BAFD-B1F1-304D-9C34-AE595A8E81EF}" srcOrd="17" destOrd="0" presId="urn:microsoft.com/office/officeart/2005/8/layout/default"/>
    <dgm:cxn modelId="{689972F3-F402-EF45-9AC9-6BDB4C91EF06}" type="presParOf" srcId="{9441D518-8116-8C40-811C-856F22B48A9C}" destId="{718D4FDC-932E-2D46-946B-674308F7C9C2}" srcOrd="18" destOrd="0" presId="urn:microsoft.com/office/officeart/2005/8/layout/default"/>
    <dgm:cxn modelId="{3E5963B8-1F0F-F44F-AD00-1D6B520076A1}" type="presParOf" srcId="{9441D518-8116-8C40-811C-856F22B48A9C}" destId="{876AB89C-F8AE-0E42-9099-204D2041C605}" srcOrd="19" destOrd="0" presId="urn:microsoft.com/office/officeart/2005/8/layout/default"/>
    <dgm:cxn modelId="{FE5EDE58-0DF5-CD44-B239-345D4FA7CBE6}" type="presParOf" srcId="{9441D518-8116-8C40-811C-856F22B48A9C}" destId="{13930968-FC09-AF48-9250-39D090B3DB6C}" srcOrd="20" destOrd="0" presId="urn:microsoft.com/office/officeart/2005/8/layout/default"/>
    <dgm:cxn modelId="{6C2C9270-96BD-B440-98B9-13165BF0C7D1}" type="presParOf" srcId="{9441D518-8116-8C40-811C-856F22B48A9C}" destId="{A6243E35-8CC3-E443-A402-CACEB97EE3FD}" srcOrd="21" destOrd="0" presId="urn:microsoft.com/office/officeart/2005/8/layout/default"/>
    <dgm:cxn modelId="{0ABE62B7-1996-144F-A15F-50CE32C5A0C2}" type="presParOf" srcId="{9441D518-8116-8C40-811C-856F22B48A9C}" destId="{0E432814-BE53-AD49-9158-11974A3B4049}"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6E1DA791-A42B-6B4A-BE95-FE9794F37ED7}">
      <dgm:prSet phldrT="" custT="1"/>
      <dgm:spPr bwMode="auto">
        <a:solidFill>
          <a:srgbClr val="4A9776"/>
        </a:solidFill>
      </dgm:spPr>
      <dgm:t>
        <a:bodyPr/>
        <a:lstStyle/>
        <a:p>
          <a:pPr>
            <a:buFont typeface="Symbol"/>
            <a:buChar char=""/>
            <a:defRPr/>
          </a:pPr>
          <a:r>
            <a:rPr lang="de-DE" sz="1600" b="0" dirty="0"/>
            <a:t>… eine individuelle Förderung der Lernenden durch die Integration von Übungen mit automatisiertem Feedback. </a:t>
          </a:r>
          <a:endParaRPr sz="1600" b="0" dirty="0"/>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dirty="0"/>
            <a:t>… eine unkomplizierte Abgabe von Zwischenständen und Arbeitsergebnissen, damit die Lehrenden zeitnah und individuell Feedback geben und so den Lernprozess effektiv begleiten können.</a:t>
          </a:r>
          <a:endParaRPr lang="de-DE" sz="1600" b="0" dirty="0">
            <a:latin typeface="Calibri"/>
            <a:cs typeface="Calibri"/>
          </a:endParaRP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382A44E6-CD77-422A-A9B9-0A47B28B844F}">
      <dgm:prSet phldrT="" custT="1"/>
      <dgm:spPr bwMode="auto">
        <a:solidFill>
          <a:srgbClr val="4A9776"/>
        </a:solidFill>
      </dgm:spPr>
      <dgm:t>
        <a:bodyPr/>
        <a:lstStyle/>
        <a:p>
          <a:pPr>
            <a:buClr>
              <a:srgbClr val="000000"/>
            </a:buClr>
            <a:buFont typeface="Symbol"/>
            <a:buChar char=""/>
            <a:defRPr/>
          </a:pPr>
          <a:r>
            <a:rPr lang="de-DE" sz="1600" b="0" dirty="0"/>
            <a:t>… durch kollaborative Werkzeuge den direkten Austausch zwischen den Lernenden in Form von gegenseitigen Kommentaren und Bewertungen.</a:t>
          </a:r>
          <a:endParaRPr sz="1600" b="0" dirty="0"/>
        </a:p>
      </dgm:t>
    </dgm:pt>
    <dgm:pt modelId="{54CA2DD9-F071-4728-9251-960D8930CFC4}" type="parTrans" cxnId="{F050D110-A90C-4275-AA9B-017C4E359889}">
      <dgm:prSet/>
      <dgm:spPr bwMode="auto"/>
      <dgm:t>
        <a:bodyPr/>
        <a:lstStyle/>
        <a:p>
          <a:pPr>
            <a:defRPr/>
          </a:pPr>
          <a:endParaRPr lang="de-DE"/>
        </a:p>
      </dgm:t>
    </dgm:pt>
    <dgm:pt modelId="{5CFF7764-A2F4-4801-8AB1-93207FFF24D8}" type="sibTrans" cxnId="{F050D110-A90C-4275-AA9B-017C4E359889}">
      <dgm:prSet/>
      <dgm:spPr bwMode="auto"/>
      <dgm:t>
        <a:bodyPr/>
        <a:lstStyle/>
        <a:p>
          <a:pPr>
            <a:defRPr/>
          </a:pPr>
          <a:endParaRPr lang="de-DE"/>
        </a:p>
      </dgm:t>
    </dgm:pt>
    <dgm:pt modelId="{C38A0363-2EC6-4FD3-B294-FDFF398CB250}">
      <dgm:prSet phldrT="" custT="1"/>
      <dgm:spPr bwMode="auto">
        <a:solidFill>
          <a:srgbClr val="4A9776"/>
        </a:solidFill>
      </dgm:spPr>
      <dgm:t>
        <a:bodyPr/>
        <a:lstStyle/>
        <a:p>
          <a:pPr>
            <a:buClr>
              <a:srgbClr val="000000"/>
            </a:buClr>
            <a:buFont typeface="Symbol"/>
            <a:buChar char=""/>
            <a:defRPr/>
          </a:pPr>
          <a:r>
            <a:rPr lang="de-DE" sz="1600" b="0" dirty="0"/>
            <a:t>… neue Kommunikationswege, um die Lernenden über die Unterrichtszeit hinaus zu begleiten.</a:t>
          </a:r>
          <a:endParaRPr sz="1600" b="0" dirty="0"/>
        </a:p>
      </dgm:t>
    </dgm:pt>
    <dgm:pt modelId="{034DDE29-6BD3-452B-A20D-5232CB1CF82B}" type="parTrans" cxnId="{B5613F58-ACD5-47FD-8DA5-D210D744923E}">
      <dgm:prSet/>
      <dgm:spPr bwMode="auto"/>
      <dgm:t>
        <a:bodyPr/>
        <a:lstStyle/>
        <a:p>
          <a:pPr>
            <a:defRPr/>
          </a:pPr>
          <a:endParaRPr lang="de-DE"/>
        </a:p>
      </dgm:t>
    </dgm:pt>
    <dgm:pt modelId="{834F18CE-5A3E-40BE-B36E-C3D4D7729F68}" type="sibTrans" cxnId="{B5613F58-ACD5-47FD-8DA5-D210D744923E}">
      <dgm:prSet/>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 die Bereitstellung vielfältiger Unterstützungsmöglichkeiten bei der Bearbeitung der Aufgaben.</a:t>
          </a:r>
          <a:endParaRPr lang="de-DE" sz="1600" b="0" dirty="0">
            <a:latin typeface="Calibri"/>
            <a:cs typeface="Calibri"/>
          </a:endParaRPr>
        </a:p>
      </dgm:t>
    </dgm:pt>
    <dgm:pt modelId="{D46B4FBF-93F3-E543-AF3F-082F6292930D}" type="sibTrans" cxnId="{0B77D0FC-9D4B-9549-A5C8-038ADAB37DE0}">
      <dgm:prSet/>
      <dgm:spPr bwMode="auto"/>
      <dgm:t>
        <a:bodyPr/>
        <a:lstStyle/>
        <a:p>
          <a:pPr>
            <a:defRPr/>
          </a:pPr>
          <a:endParaRPr lang="de-DE"/>
        </a:p>
      </dgm:t>
    </dgm:pt>
    <dgm:pt modelId="{3AA60470-3CE9-8948-B443-3A39DD5AB611}" type="parTrans" cxnId="{0B77D0FC-9D4B-9549-A5C8-038ADAB37DE0}">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5">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5">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08E16A77-D654-014E-ADBD-6E9C8361B5C0}" type="pres">
      <dgm:prSet presAssocID="{6E1DA791-A42B-6B4A-BE95-FE9794F37ED7}" presName="parentText" presStyleLbl="node1" presStyleIdx="2" presStyleCnt="5">
        <dgm:presLayoutVars>
          <dgm:chMax val="0"/>
          <dgm:bulletEnabled val="1"/>
        </dgm:presLayoutVars>
      </dgm:prSet>
      <dgm:spPr bwMode="auto"/>
    </dgm:pt>
    <dgm:pt modelId="{30336E78-D093-4785-9C97-07A508D04351}" type="pres">
      <dgm:prSet presAssocID="{B7D76E97-C88E-1D4C-9000-C6EB00A4BDB7}" presName="spacer" presStyleCnt="0"/>
      <dgm:spPr bwMode="auto"/>
    </dgm:pt>
    <dgm:pt modelId="{E8D8EF41-0E42-458D-9809-0544F621FDDB}" type="pres">
      <dgm:prSet presAssocID="{382A44E6-CD77-422A-A9B9-0A47B28B844F}" presName="parentText" presStyleLbl="node1" presStyleIdx="3" presStyleCnt="5">
        <dgm:presLayoutVars>
          <dgm:chMax val="0"/>
          <dgm:bulletEnabled val="1"/>
        </dgm:presLayoutVars>
      </dgm:prSet>
      <dgm:spPr bwMode="auto"/>
    </dgm:pt>
    <dgm:pt modelId="{C8DB2227-8BF2-4E9C-88A7-6F90C7A5858D}" type="pres">
      <dgm:prSet presAssocID="{5CFF7764-A2F4-4801-8AB1-93207FFF24D8}" presName="spacer" presStyleCnt="0"/>
      <dgm:spPr bwMode="auto"/>
    </dgm:pt>
    <dgm:pt modelId="{F8673C40-DE8E-4E15-8626-54492B4491B7}" type="pres">
      <dgm:prSet presAssocID="{C38A0363-2EC6-4FD3-B294-FDFF398CB250}" presName="parentText" presStyleLbl="node1" presStyleIdx="4" presStyleCnt="5">
        <dgm:presLayoutVars>
          <dgm:chMax val="0"/>
          <dgm:bulletEnabled val="1"/>
        </dgm:presLayoutVars>
      </dgm:prSet>
      <dgm:spPr bwMode="auto"/>
    </dgm:pt>
  </dgm:ptLst>
  <dgm:cxnLst>
    <dgm:cxn modelId="{F050D110-A90C-4275-AA9B-017C4E359889}" srcId="{17959EBF-2EFC-5C41-8DEA-1AF03848A6D5}" destId="{382A44E6-CD77-422A-A9B9-0A47B28B844F}" srcOrd="3" destOrd="0" parTransId="{54CA2DD9-F071-4728-9251-960D8930CFC4}" sibTransId="{5CFF7764-A2F4-4801-8AB1-93207FFF24D8}"/>
    <dgm:cxn modelId="{44B11112-E400-7442-8182-F69648A853CB}" srcId="{17959EBF-2EFC-5C41-8DEA-1AF03848A6D5}" destId="{6E1DA791-A42B-6B4A-BE95-FE9794F37ED7}" srcOrd="2"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AD2ED220-8C9E-4D75-ADF0-BFC95C1C3477}" type="presOf" srcId="{382A44E6-CD77-422A-A9B9-0A47B28B844F}" destId="{E8D8EF41-0E42-458D-9809-0544F621FDD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B5613F58-ACD5-47FD-8DA5-D210D744923E}" srcId="{17959EBF-2EFC-5C41-8DEA-1AF03848A6D5}" destId="{C38A0363-2EC6-4FD3-B294-FDFF398CB250}" srcOrd="4" destOrd="0" parTransId="{034DDE29-6BD3-452B-A20D-5232CB1CF82B}" sibTransId="{834F18CE-5A3E-40BE-B36E-C3D4D7729F68}"/>
    <dgm:cxn modelId="{ACE5CD75-A21E-48DB-BC28-4EDE53DFD859}" type="presOf" srcId="{C38A0363-2EC6-4FD3-B294-FDFF398CB250}" destId="{F8673C40-DE8E-4E15-8626-54492B4491B7}" srcOrd="0" destOrd="0" presId="urn:microsoft.com/office/officeart/2005/8/layout/vList2"/>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6EE93A-9B4B-A94B-8140-017084A15C65}" type="presParOf" srcId="{1FE08623-E8A4-234A-BF00-360001389615}" destId="{08E16A77-D654-014E-ADBD-6E9C8361B5C0}" srcOrd="4" destOrd="0" presId="urn:microsoft.com/office/officeart/2005/8/layout/vList2"/>
    <dgm:cxn modelId="{1B93B785-AD76-4480-8C20-F897C7FDB333}" type="presParOf" srcId="{1FE08623-E8A4-234A-BF00-360001389615}" destId="{30336E78-D093-4785-9C97-07A508D04351}" srcOrd="5" destOrd="0" presId="urn:microsoft.com/office/officeart/2005/8/layout/vList2"/>
    <dgm:cxn modelId="{8D580E74-DEDE-4442-B3C1-34DC459F2F83}" type="presParOf" srcId="{1FE08623-E8A4-234A-BF00-360001389615}" destId="{E8D8EF41-0E42-458D-9809-0544F621FDDB}" srcOrd="6" destOrd="0" presId="urn:microsoft.com/office/officeart/2005/8/layout/vList2"/>
    <dgm:cxn modelId="{E8F5419A-5EB1-4AAA-B03A-1035BC3BA4C4}" type="presParOf" srcId="{1FE08623-E8A4-234A-BF00-360001389615}" destId="{C8DB2227-8BF2-4E9C-88A7-6F90C7A5858D}" srcOrd="7" destOrd="0" presId="urn:microsoft.com/office/officeart/2005/8/layout/vList2"/>
    <dgm:cxn modelId="{4079EC8A-9C30-48AD-8903-BBE37717E6C1}" type="presParOf" srcId="{1FE08623-E8A4-234A-BF00-360001389615}" destId="{F8673C40-DE8E-4E15-8626-54492B4491B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6E1DA791-A42B-6B4A-BE95-FE9794F37ED7}">
      <dgm:prSet phldrT="" custT="1"/>
      <dgm:spPr bwMode="auto">
        <a:solidFill>
          <a:srgbClr val="4A9776"/>
        </a:solidFill>
      </dgm:spPr>
      <dgm:t>
        <a:bodyPr/>
        <a:lstStyle/>
        <a:p>
          <a:pPr>
            <a:buFont typeface="Symbol"/>
            <a:buChar char=""/>
            <a:defRPr/>
          </a:pPr>
          <a:r>
            <a:rPr lang="de-DE" sz="1600" b="0" dirty="0"/>
            <a:t>… die Förderung von selbstgesteuertem Lernen in Projekten durch digitale Aufgabenformate wie die Erstellung von Podcasts, Blogs und Erklärvideos.  </a:t>
          </a:r>
          <a:endParaRPr sz="1600" b="0" dirty="0"/>
        </a:p>
      </dgm:t>
    </dgm:pt>
    <dgm:pt modelId="{91EF415A-CAF0-DD42-9525-289410E817E3}" type="parTrans" cxnId="{44B11112-E400-7442-8182-F69648A853CB}">
      <dgm:prSet/>
      <dgm:spPr bwMode="auto"/>
      <dgm:t>
        <a:bodyPr/>
        <a:lstStyle/>
        <a:p>
          <a:pPr>
            <a:defRPr/>
          </a:pPr>
          <a:endParaRPr lang="de-DE"/>
        </a:p>
      </dgm:t>
    </dgm:pt>
    <dgm:pt modelId="{B7D76E97-C88E-1D4C-9000-C6EB00A4BDB7}" type="sibTrans" cxnId="{44B11112-E400-7442-8182-F69648A853CB}">
      <dgm:prSet/>
      <dgm:spPr bwMode="auto"/>
      <dgm:t>
        <a:bodyPr/>
        <a:lstStyle/>
        <a:p>
          <a:pPr>
            <a:defRPr/>
          </a:pPr>
          <a:endParaRPr lang="de-DE"/>
        </a:p>
      </dgm:t>
    </dgm:pt>
    <dgm:pt modelId="{E416CCCB-EBBA-4629-BD12-1B882299B157}">
      <dgm:prSet phldrT="" custT="1"/>
      <dgm:spPr bwMode="auto">
        <a:solidFill>
          <a:srgbClr val="4A9776"/>
        </a:solidFill>
      </dgm:spPr>
      <dgm:t>
        <a:bodyPr/>
        <a:lstStyle/>
        <a:p>
          <a:pPr>
            <a:defRPr/>
          </a:pPr>
          <a:r>
            <a:rPr lang="de-DE" sz="1600" b="0" dirty="0"/>
            <a:t>… ein klar strukturiertes und didaktisch aufbereitetes Lernangebot.</a:t>
          </a:r>
          <a:endParaRPr lang="de-DE" sz="1600" b="0" dirty="0">
            <a:latin typeface="Calibri"/>
            <a:cs typeface="Calibri"/>
          </a:endParaRPr>
        </a:p>
      </dgm:t>
    </dgm:pt>
    <dgm:pt modelId="{0D3E4A57-6663-4BD1-B9C9-EB43AD52E023}" type="parTrans" cxnId="{1707281B-40FB-4704-A572-0BD9221B0299}">
      <dgm:prSet/>
      <dgm:spPr bwMode="auto"/>
      <dgm:t>
        <a:bodyPr/>
        <a:lstStyle/>
        <a:p>
          <a:pPr>
            <a:defRPr/>
          </a:pPr>
          <a:endParaRPr lang="de-DE"/>
        </a:p>
      </dgm:t>
    </dgm:pt>
    <dgm:pt modelId="{18283FF1-9471-4295-9BC9-34750D7699B0}" type="sibTrans" cxnId="{1707281B-40FB-4704-A572-0BD9221B0299}">
      <dgm:prSet/>
      <dgm:spPr bwMode="auto"/>
      <dgm:t>
        <a:bodyPr/>
        <a:lstStyle/>
        <a:p>
          <a:pPr>
            <a:defRPr/>
          </a:pPr>
          <a:endParaRPr lang="de-DE"/>
        </a:p>
      </dgm:t>
    </dgm:pt>
    <dgm:pt modelId="{382A44E6-CD77-422A-A9B9-0A47B28B844F}">
      <dgm:prSet phldrT="" custT="1"/>
      <dgm:spPr bwMode="auto">
        <a:solidFill>
          <a:srgbClr val="4A9776"/>
        </a:solidFill>
      </dgm:spPr>
      <dgm:t>
        <a:bodyPr/>
        <a:lstStyle/>
        <a:p>
          <a:pPr>
            <a:buClr>
              <a:srgbClr val="000000"/>
            </a:buClr>
            <a:buFont typeface="Symbol"/>
            <a:buChar char=""/>
            <a:defRPr/>
          </a:pPr>
          <a:r>
            <a:rPr lang="de-DE" sz="1600" b="0" dirty="0"/>
            <a:t>… einen einfachen Zugang für Lernende zu digitalen Arbeitshilfen zur Förderung des eigenverantwortlichen Lernens und individueller Zielverfolgung. </a:t>
          </a:r>
          <a:endParaRPr sz="1600" b="0" dirty="0"/>
        </a:p>
      </dgm:t>
    </dgm:pt>
    <dgm:pt modelId="{54CA2DD9-F071-4728-9251-960D8930CFC4}" type="parTrans" cxnId="{F050D110-A90C-4275-AA9B-017C4E359889}">
      <dgm:prSet/>
      <dgm:spPr bwMode="auto"/>
      <dgm:t>
        <a:bodyPr/>
        <a:lstStyle/>
        <a:p>
          <a:pPr>
            <a:defRPr/>
          </a:pPr>
          <a:endParaRPr lang="de-DE"/>
        </a:p>
      </dgm:t>
    </dgm:pt>
    <dgm:pt modelId="{5CFF7764-A2F4-4801-8AB1-93207FFF24D8}" type="sibTrans" cxnId="{F050D110-A90C-4275-AA9B-017C4E359889}">
      <dgm:prSet/>
      <dgm:spPr bwMode="auto"/>
      <dgm:t>
        <a:bodyPr/>
        <a:lstStyle/>
        <a:p>
          <a:pPr>
            <a:defRPr/>
          </a:pPr>
          <a:endParaRPr lang="de-DE"/>
        </a:p>
      </dgm:t>
    </dgm:pt>
    <dgm:pt modelId="{10601FC8-7275-D745-A959-4EFD1614DDD8}">
      <dgm:prSet phldrT="" custT="1"/>
      <dgm:spPr bwMode="auto">
        <a:solidFill>
          <a:srgbClr val="4A9776"/>
        </a:solidFill>
      </dgm:spPr>
      <dgm:t>
        <a:bodyPr/>
        <a:lstStyle/>
        <a:p>
          <a:pPr>
            <a:defRPr/>
          </a:pPr>
          <a:r>
            <a:rPr lang="de-DE" sz="1600" b="0" dirty="0"/>
            <a:t>… eine Unterrichtsgestaltung, die individuelle Lernvoraussetzungen berücksichtigt und den Lernenden bis zu einem gewissen Maß Wahlfreiheit sowie Autonomie einräumt. </a:t>
          </a:r>
          <a:endParaRPr lang="de-DE" sz="1600" b="0" dirty="0">
            <a:latin typeface="Calibri"/>
            <a:cs typeface="Calibri"/>
          </a:endParaRPr>
        </a:p>
      </dgm:t>
    </dgm:pt>
    <dgm:pt modelId="{D46B4FBF-93F3-E543-AF3F-082F6292930D}" type="sibTrans" cxnId="{0B77D0FC-9D4B-9549-A5C8-038ADAB37DE0}">
      <dgm:prSet/>
      <dgm:spPr bwMode="auto"/>
      <dgm:t>
        <a:bodyPr/>
        <a:lstStyle/>
        <a:p>
          <a:pPr>
            <a:defRPr/>
          </a:pPr>
          <a:endParaRPr lang="de-DE"/>
        </a:p>
      </dgm:t>
    </dgm:pt>
    <dgm:pt modelId="{3AA60470-3CE9-8948-B443-3A39DD5AB611}" type="parTrans" cxnId="{0B77D0FC-9D4B-9549-A5C8-038ADAB37DE0}">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BFDE1FC1-D1DC-CD45-A835-FC78D6891246}" type="pres">
      <dgm:prSet presAssocID="{10601FC8-7275-D745-A959-4EFD1614DDD8}" presName="parentText" presStyleLbl="node1" presStyleIdx="0" presStyleCnt="4">
        <dgm:presLayoutVars>
          <dgm:chMax val="0"/>
          <dgm:bulletEnabled val="1"/>
        </dgm:presLayoutVars>
      </dgm:prSet>
      <dgm:spPr bwMode="auto"/>
    </dgm:pt>
    <dgm:pt modelId="{E8DEA99F-5F9E-7A44-B706-C9ACAECC468F}" type="pres">
      <dgm:prSet presAssocID="{D46B4FBF-93F3-E543-AF3F-082F6292930D}" presName="spacer" presStyleCnt="0"/>
      <dgm:spPr bwMode="auto"/>
    </dgm:pt>
    <dgm:pt modelId="{631D3CA6-0C2E-4149-A25E-7D4BE883AA4C}" type="pres">
      <dgm:prSet presAssocID="{E416CCCB-EBBA-4629-BD12-1B882299B157}" presName="parentText" presStyleLbl="node1" presStyleIdx="1" presStyleCnt="4">
        <dgm:presLayoutVars>
          <dgm:chMax val="0"/>
          <dgm:bulletEnabled val="1"/>
        </dgm:presLayoutVars>
      </dgm:prSet>
      <dgm:spPr bwMode="auto"/>
    </dgm:pt>
    <dgm:pt modelId="{FD0AF3CE-51EF-455E-91E0-4C4E1E34A9C9}" type="pres">
      <dgm:prSet presAssocID="{18283FF1-9471-4295-9BC9-34750D7699B0}" presName="spacer" presStyleCnt="0"/>
      <dgm:spPr bwMode="auto"/>
    </dgm:pt>
    <dgm:pt modelId="{08E16A77-D654-014E-ADBD-6E9C8361B5C0}" type="pres">
      <dgm:prSet presAssocID="{6E1DA791-A42B-6B4A-BE95-FE9794F37ED7}" presName="parentText" presStyleLbl="node1" presStyleIdx="2" presStyleCnt="4">
        <dgm:presLayoutVars>
          <dgm:chMax val="0"/>
          <dgm:bulletEnabled val="1"/>
        </dgm:presLayoutVars>
      </dgm:prSet>
      <dgm:spPr bwMode="auto"/>
    </dgm:pt>
    <dgm:pt modelId="{30336E78-D093-4785-9C97-07A508D04351}" type="pres">
      <dgm:prSet presAssocID="{B7D76E97-C88E-1D4C-9000-C6EB00A4BDB7}" presName="spacer" presStyleCnt="0"/>
      <dgm:spPr bwMode="auto"/>
    </dgm:pt>
    <dgm:pt modelId="{E8D8EF41-0E42-458D-9809-0544F621FDDB}" type="pres">
      <dgm:prSet presAssocID="{382A44E6-CD77-422A-A9B9-0A47B28B844F}" presName="parentText" presStyleLbl="node1" presStyleIdx="3" presStyleCnt="4">
        <dgm:presLayoutVars>
          <dgm:chMax val="0"/>
          <dgm:bulletEnabled val="1"/>
        </dgm:presLayoutVars>
      </dgm:prSet>
      <dgm:spPr bwMode="auto"/>
    </dgm:pt>
  </dgm:ptLst>
  <dgm:cxnLst>
    <dgm:cxn modelId="{F050D110-A90C-4275-AA9B-017C4E359889}" srcId="{17959EBF-2EFC-5C41-8DEA-1AF03848A6D5}" destId="{382A44E6-CD77-422A-A9B9-0A47B28B844F}" srcOrd="3" destOrd="0" parTransId="{54CA2DD9-F071-4728-9251-960D8930CFC4}" sibTransId="{5CFF7764-A2F4-4801-8AB1-93207FFF24D8}"/>
    <dgm:cxn modelId="{44B11112-E400-7442-8182-F69648A853CB}" srcId="{17959EBF-2EFC-5C41-8DEA-1AF03848A6D5}" destId="{6E1DA791-A42B-6B4A-BE95-FE9794F37ED7}" srcOrd="2" destOrd="0" parTransId="{91EF415A-CAF0-DD42-9525-289410E817E3}" sibTransId="{B7D76E97-C88E-1D4C-9000-C6EB00A4BDB7}"/>
    <dgm:cxn modelId="{1707281B-40FB-4704-A572-0BD9221B0299}" srcId="{17959EBF-2EFC-5C41-8DEA-1AF03848A6D5}" destId="{E416CCCB-EBBA-4629-BD12-1B882299B157}" srcOrd="1" destOrd="0" parTransId="{0D3E4A57-6663-4BD1-B9C9-EB43AD52E023}" sibTransId="{18283FF1-9471-4295-9BC9-34750D7699B0}"/>
    <dgm:cxn modelId="{AD2ED220-8C9E-4D75-ADF0-BFC95C1C3477}" type="presOf" srcId="{382A44E6-CD77-422A-A9B9-0A47B28B844F}" destId="{E8D8EF41-0E42-458D-9809-0544F621FDD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195DB69E-98B0-B94A-9B60-8F569CF99D67}" type="presOf" srcId="{10601FC8-7275-D745-A959-4EFD1614DDD8}" destId="{BFDE1FC1-D1DC-CD45-A835-FC78D6891246}" srcOrd="0" destOrd="0" presId="urn:microsoft.com/office/officeart/2005/8/layout/vList2"/>
    <dgm:cxn modelId="{1306F0C7-0887-BF49-B699-AC16075F2614}" type="presOf" srcId="{6E1DA791-A42B-6B4A-BE95-FE9794F37ED7}" destId="{08E16A77-D654-014E-ADBD-6E9C8361B5C0}" srcOrd="0" destOrd="0" presId="urn:microsoft.com/office/officeart/2005/8/layout/vList2"/>
    <dgm:cxn modelId="{619021F3-A5A4-4703-B283-19461A6B1C2F}" type="presOf" srcId="{E416CCCB-EBBA-4629-BD12-1B882299B157}" destId="{631D3CA6-0C2E-4149-A25E-7D4BE883AA4C}" srcOrd="0" destOrd="0" presId="urn:microsoft.com/office/officeart/2005/8/layout/vList2"/>
    <dgm:cxn modelId="{0B77D0FC-9D4B-9549-A5C8-038ADAB37DE0}" srcId="{17959EBF-2EFC-5C41-8DEA-1AF03848A6D5}" destId="{10601FC8-7275-D745-A959-4EFD1614DDD8}" srcOrd="0" destOrd="0" parTransId="{3AA60470-3CE9-8948-B443-3A39DD5AB611}" sibTransId="{D46B4FBF-93F3-E543-AF3F-082F6292930D}"/>
    <dgm:cxn modelId="{FDDDDC2E-B3BE-8F44-8C80-D4C636DDC97F}" type="presParOf" srcId="{1FE08623-E8A4-234A-BF00-360001389615}" destId="{BFDE1FC1-D1DC-CD45-A835-FC78D6891246}" srcOrd="0" destOrd="0" presId="urn:microsoft.com/office/officeart/2005/8/layout/vList2"/>
    <dgm:cxn modelId="{D246D79D-4D6B-4841-9D9D-125ED340C335}" type="presParOf" srcId="{1FE08623-E8A4-234A-BF00-360001389615}" destId="{E8DEA99F-5F9E-7A44-B706-C9ACAECC468F}" srcOrd="1" destOrd="0" presId="urn:microsoft.com/office/officeart/2005/8/layout/vList2"/>
    <dgm:cxn modelId="{2DA46A63-580E-43E5-9A7F-E47F953037B8}" type="presParOf" srcId="{1FE08623-E8A4-234A-BF00-360001389615}" destId="{631D3CA6-0C2E-4149-A25E-7D4BE883AA4C}" srcOrd="2" destOrd="0" presId="urn:microsoft.com/office/officeart/2005/8/layout/vList2"/>
    <dgm:cxn modelId="{07E74CCB-BB18-4C75-B0A3-4B3A63A36B89}" type="presParOf" srcId="{1FE08623-E8A4-234A-BF00-360001389615}" destId="{FD0AF3CE-51EF-455E-91E0-4C4E1E34A9C9}" srcOrd="3" destOrd="0" presId="urn:microsoft.com/office/officeart/2005/8/layout/vList2"/>
    <dgm:cxn modelId="{4A6EE93A-9B4B-A94B-8140-017084A15C65}" type="presParOf" srcId="{1FE08623-E8A4-234A-BF00-360001389615}" destId="{08E16A77-D654-014E-ADBD-6E9C8361B5C0}" srcOrd="4" destOrd="0" presId="urn:microsoft.com/office/officeart/2005/8/layout/vList2"/>
    <dgm:cxn modelId="{1B93B785-AD76-4480-8C20-F897C7FDB333}" type="presParOf" srcId="{1FE08623-E8A4-234A-BF00-360001389615}" destId="{30336E78-D093-4785-9C97-07A508D04351}" srcOrd="5" destOrd="0" presId="urn:microsoft.com/office/officeart/2005/8/layout/vList2"/>
    <dgm:cxn modelId="{8D580E74-DEDE-4442-B3C1-34DC459F2F83}" type="presParOf" srcId="{1FE08623-E8A4-234A-BF00-360001389615}" destId="{E8D8EF41-0E42-458D-9809-0544F621FDDB}"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0"/>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 die Durchführung von Tests, die automatisch ausgewertet werden und somit ein unmittelbares Feedback ermöglichen. </a:t>
          </a:r>
          <a:endParaRPr lang="de-DE" sz="1600" b="0" kern="1200" dirty="0">
            <a:latin typeface="Calibri"/>
            <a:cs typeface="Calibri"/>
          </a:endParaRPr>
        </a:p>
      </dsp:txBody>
      <dsp:txXfrm>
        <a:off x="41296" y="41296"/>
        <a:ext cx="9245393" cy="763362"/>
      </dsp:txXfrm>
    </dsp:sp>
    <dsp:sp modelId="{631D3CA6-0C2E-4149-A25E-7D4BE883AA4C}">
      <dsp:nvSpPr>
        <dsp:cNvPr id="0" name=""/>
        <dsp:cNvSpPr/>
      </dsp:nvSpPr>
      <dsp:spPr bwMode="auto">
        <a:xfrm>
          <a:off x="0" y="861045"/>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solidFill>
                <a:srgbClr val="FFFFFF"/>
              </a:solidFill>
              <a:latin typeface="Calibri" panose="020F0502020204030204"/>
              <a:ea typeface="+mn-ea"/>
              <a:cs typeface="+mn-cs"/>
            </a:rPr>
            <a:t>… eine effektive Nachverfolgung des individuellen Lernfortschritts durch das Einreichen von Aufgaben und (Zwischen-)Ergebnissen. </a:t>
          </a:r>
        </a:p>
      </dsp:txBody>
      <dsp:txXfrm>
        <a:off x="41296" y="902341"/>
        <a:ext cx="9245393" cy="763362"/>
      </dsp:txXfrm>
    </dsp:sp>
    <dsp:sp modelId="{93A4C57F-D504-9E42-96B6-C3BD12315D35}">
      <dsp:nvSpPr>
        <dsp:cNvPr id="0" name=""/>
        <dsp:cNvSpPr/>
      </dsp:nvSpPr>
      <dsp:spPr bwMode="auto">
        <a:xfrm>
          <a:off x="0" y="1720710"/>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 die systematische Erfassung des Kompetenzstandes, ggf. wiederholt zu verschiedenen Zeitpunkten im Schuljahr, um den Lernfortschritt sichtbar zu machen. </a:t>
          </a:r>
          <a:endParaRPr sz="1600" b="0" kern="1200" dirty="0">
            <a:solidFill>
              <a:srgbClr val="FFFFFF"/>
            </a:solidFill>
            <a:latin typeface="Calibri" panose="020F0502020204030204"/>
            <a:ea typeface="+mn-ea"/>
            <a:cs typeface="+mn-cs"/>
          </a:endParaRPr>
        </a:p>
      </dsp:txBody>
      <dsp:txXfrm>
        <a:off x="41296" y="1762006"/>
        <a:ext cx="9245393" cy="763362"/>
      </dsp:txXfrm>
    </dsp:sp>
    <dsp:sp modelId="{08E16A77-D654-014E-ADBD-6E9C8361B5C0}">
      <dsp:nvSpPr>
        <dsp:cNvPr id="0" name=""/>
        <dsp:cNvSpPr/>
      </dsp:nvSpPr>
      <dsp:spPr bwMode="auto">
        <a:xfrm>
          <a:off x="0" y="2580375"/>
          <a:ext cx="9327985" cy="845954"/>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solidFill>
                <a:srgbClr val="FFFFFF"/>
              </a:solidFill>
              <a:latin typeface="Calibri" panose="020F0502020204030204"/>
              <a:ea typeface="+mn-ea"/>
              <a:cs typeface="+mn-cs"/>
            </a:rPr>
            <a:t>… eine differenzierte Aufgabengestaltung (z.B. durch Anpassung des Anspruchsniveaus, Berücksichtigung von Interessen, Lernzugängen und Bearbeitungsweisen), in der individuelle Lernvoraussetzungen berücksichtigt und kooperative Lernformen gezielt gefördert werden. </a:t>
          </a:r>
          <a:endParaRPr sz="1600" b="0" kern="1200" dirty="0">
            <a:solidFill>
              <a:srgbClr val="FFFFFF"/>
            </a:solidFill>
            <a:latin typeface="Calibri" panose="020F0502020204030204"/>
            <a:ea typeface="+mn-ea"/>
            <a:cs typeface="+mn-cs"/>
          </a:endParaRPr>
        </a:p>
      </dsp:txBody>
      <dsp:txXfrm>
        <a:off x="41296" y="2621671"/>
        <a:ext cx="9245393" cy="7633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84C96-8FCA-804F-8D75-E43F1C2F3F21}">
      <dsp:nvSpPr>
        <dsp:cNvPr id="0" name=""/>
        <dsp:cNvSpPr/>
      </dsp:nvSpPr>
      <dsp:spPr bwMode="auto">
        <a:xfrm>
          <a:off x="465315" y="2104"/>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Interesse</a:t>
          </a:r>
          <a:endParaRPr kern="1200" dirty="0"/>
        </a:p>
      </dsp:txBody>
      <dsp:txXfrm>
        <a:off x="465315" y="2104"/>
        <a:ext cx="1896756" cy="1138054"/>
      </dsp:txXfrm>
    </dsp:sp>
    <dsp:sp modelId="{02AFC241-464B-3945-A54A-266B329CCD7C}">
      <dsp:nvSpPr>
        <dsp:cNvPr id="0" name=""/>
        <dsp:cNvSpPr/>
      </dsp:nvSpPr>
      <dsp:spPr bwMode="auto">
        <a:xfrm>
          <a:off x="2527260" y="0"/>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Lernziele</a:t>
          </a:r>
          <a:endParaRPr kern="1200" dirty="0"/>
        </a:p>
      </dsp:txBody>
      <dsp:txXfrm>
        <a:off x="2527260" y="0"/>
        <a:ext cx="1896756" cy="1138054"/>
      </dsp:txXfrm>
    </dsp:sp>
    <dsp:sp modelId="{041F16E2-BF72-C740-A5B8-192E1B2C88CC}">
      <dsp:nvSpPr>
        <dsp:cNvPr id="0" name=""/>
        <dsp:cNvSpPr/>
      </dsp:nvSpPr>
      <dsp:spPr bwMode="auto">
        <a:xfrm>
          <a:off x="4638180" y="2104"/>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Lernvoraussetzung</a:t>
          </a:r>
          <a:endParaRPr kern="1200" dirty="0"/>
        </a:p>
      </dsp:txBody>
      <dsp:txXfrm>
        <a:off x="4638180" y="2104"/>
        <a:ext cx="1896756" cy="1138054"/>
      </dsp:txXfrm>
    </dsp:sp>
    <dsp:sp modelId="{3BAED5D2-1060-DE43-BCEB-1D58F78A8AC4}">
      <dsp:nvSpPr>
        <dsp:cNvPr id="0" name=""/>
        <dsp:cNvSpPr/>
      </dsp:nvSpPr>
      <dsp:spPr bwMode="auto">
        <a:xfrm>
          <a:off x="6724612" y="2104"/>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Anspruchsniveau</a:t>
          </a:r>
          <a:endParaRPr kern="1200" dirty="0"/>
        </a:p>
      </dsp:txBody>
      <dsp:txXfrm>
        <a:off x="6724612" y="2104"/>
        <a:ext cx="1896756" cy="1138054"/>
      </dsp:txXfrm>
    </dsp:sp>
    <dsp:sp modelId="{D65ADC55-3432-AE4B-A62A-9621895E8234}">
      <dsp:nvSpPr>
        <dsp:cNvPr id="0" name=""/>
        <dsp:cNvSpPr/>
      </dsp:nvSpPr>
      <dsp:spPr bwMode="auto">
        <a:xfrm>
          <a:off x="465315" y="132983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Lernzeit</a:t>
          </a:r>
          <a:endParaRPr kern="1200" dirty="0"/>
        </a:p>
        <a:p>
          <a:pPr marL="0" lvl="0" indent="0" algn="ctr" defTabSz="800100">
            <a:lnSpc>
              <a:spcPct val="90000"/>
            </a:lnSpc>
            <a:spcBef>
              <a:spcPct val="0"/>
            </a:spcBef>
            <a:spcAft>
              <a:spcPct val="35000"/>
            </a:spcAft>
            <a:buNone/>
            <a:defRPr/>
          </a:pPr>
          <a:r>
            <a:rPr lang="de-DE" sz="1800" kern="1200" dirty="0"/>
            <a:t>Lerntempo</a:t>
          </a:r>
          <a:endParaRPr kern="1200" dirty="0"/>
        </a:p>
      </dsp:txBody>
      <dsp:txXfrm>
        <a:off x="465315" y="1329833"/>
        <a:ext cx="1896756" cy="1138054"/>
      </dsp:txXfrm>
    </dsp:sp>
    <dsp:sp modelId="{56B28659-7F70-6A4F-A905-6DA0D73B85A1}">
      <dsp:nvSpPr>
        <dsp:cNvPr id="0" name=""/>
        <dsp:cNvSpPr/>
      </dsp:nvSpPr>
      <dsp:spPr bwMode="auto">
        <a:xfrm>
          <a:off x="2551747" y="132983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Lernzugang</a:t>
          </a:r>
          <a:endParaRPr kern="1200" dirty="0"/>
        </a:p>
        <a:p>
          <a:pPr marL="0" lvl="0" indent="0" algn="ctr" defTabSz="800100">
            <a:lnSpc>
              <a:spcPct val="90000"/>
            </a:lnSpc>
            <a:spcBef>
              <a:spcPct val="0"/>
            </a:spcBef>
            <a:spcAft>
              <a:spcPct val="35000"/>
            </a:spcAft>
            <a:buNone/>
            <a:defRPr/>
          </a:pPr>
          <a:r>
            <a:rPr lang="de-DE" sz="1800" kern="1200" dirty="0"/>
            <a:t>Bearbeitungsweise</a:t>
          </a:r>
          <a:endParaRPr kern="1200" dirty="0"/>
        </a:p>
      </dsp:txBody>
      <dsp:txXfrm>
        <a:off x="2551747" y="1329833"/>
        <a:ext cx="1896756" cy="1138054"/>
      </dsp:txXfrm>
    </dsp:sp>
    <dsp:sp modelId="{F3AD38CC-E3C9-CC49-A44F-C55AB32F3745}">
      <dsp:nvSpPr>
        <dsp:cNvPr id="0" name=""/>
        <dsp:cNvSpPr/>
      </dsp:nvSpPr>
      <dsp:spPr bwMode="auto">
        <a:xfrm>
          <a:off x="4638180" y="132983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Selbstständigkeit</a:t>
          </a:r>
          <a:endParaRPr kern="1200" dirty="0"/>
        </a:p>
      </dsp:txBody>
      <dsp:txXfrm>
        <a:off x="4638180" y="1329833"/>
        <a:ext cx="1896756" cy="1138054"/>
      </dsp:txXfrm>
    </dsp:sp>
    <dsp:sp modelId="{2DCD23A3-AED3-9F4D-9340-652BD5FE9D14}">
      <dsp:nvSpPr>
        <dsp:cNvPr id="0" name=""/>
        <dsp:cNvSpPr/>
      </dsp:nvSpPr>
      <dsp:spPr bwMode="auto">
        <a:xfrm>
          <a:off x="6724612" y="132983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Kooperations-kompetenz</a:t>
          </a:r>
          <a:endParaRPr kern="1200" dirty="0"/>
        </a:p>
      </dsp:txBody>
      <dsp:txXfrm>
        <a:off x="6724612" y="1329833"/>
        <a:ext cx="1896756" cy="1138054"/>
      </dsp:txXfrm>
    </dsp:sp>
    <dsp:sp modelId="{9FFACD70-385E-3545-A0A7-D8DC2D421F56}">
      <dsp:nvSpPr>
        <dsp:cNvPr id="0" name=""/>
        <dsp:cNvSpPr/>
      </dsp:nvSpPr>
      <dsp:spPr bwMode="auto">
        <a:xfrm>
          <a:off x="465315" y="265756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Grund- und erweitere Ansprüche</a:t>
          </a:r>
          <a:endParaRPr kern="1200" dirty="0"/>
        </a:p>
      </dsp:txBody>
      <dsp:txXfrm>
        <a:off x="465315" y="2657563"/>
        <a:ext cx="1896756" cy="1138054"/>
      </dsp:txXfrm>
    </dsp:sp>
    <dsp:sp modelId="{718D4FDC-932E-2D46-946B-674308F7C9C2}">
      <dsp:nvSpPr>
        <dsp:cNvPr id="0" name=""/>
        <dsp:cNvSpPr/>
      </dsp:nvSpPr>
      <dsp:spPr bwMode="auto">
        <a:xfrm>
          <a:off x="2551747" y="265756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Pflicht und Kür</a:t>
          </a:r>
          <a:endParaRPr kern="1200" dirty="0"/>
        </a:p>
      </dsp:txBody>
      <dsp:txXfrm>
        <a:off x="2551747" y="2657563"/>
        <a:ext cx="1896756" cy="1138054"/>
      </dsp:txXfrm>
    </dsp:sp>
    <dsp:sp modelId="{13930968-FC09-AF48-9250-39D090B3DB6C}">
      <dsp:nvSpPr>
        <dsp:cNvPr id="0" name=""/>
        <dsp:cNvSpPr/>
      </dsp:nvSpPr>
      <dsp:spPr bwMode="auto">
        <a:xfrm>
          <a:off x="4638180" y="265756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Qualität</a:t>
          </a:r>
          <a:endParaRPr kern="1200" dirty="0"/>
        </a:p>
      </dsp:txBody>
      <dsp:txXfrm>
        <a:off x="4638180" y="2657563"/>
        <a:ext cx="1896756" cy="1138054"/>
      </dsp:txXfrm>
    </dsp:sp>
    <dsp:sp modelId="{0E432814-BE53-AD49-9158-11974A3B4049}">
      <dsp:nvSpPr>
        <dsp:cNvPr id="0" name=""/>
        <dsp:cNvSpPr/>
      </dsp:nvSpPr>
      <dsp:spPr bwMode="auto">
        <a:xfrm>
          <a:off x="6724612" y="2657563"/>
          <a:ext cx="1896756" cy="1138054"/>
        </a:xfrm>
        <a:prstGeom prst="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defRPr/>
          </a:pPr>
          <a:r>
            <a:rPr lang="de-DE" sz="1800" kern="1200" dirty="0"/>
            <a:t>Quantität</a:t>
          </a:r>
          <a:endParaRPr kern="1200" dirty="0"/>
        </a:p>
      </dsp:txBody>
      <dsp:txXfrm>
        <a:off x="6724612" y="2657563"/>
        <a:ext cx="1896756" cy="11380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520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 die Bereitstellung vielfältiger Unterstützungsmöglichkeiten bei der Bearbeitung der Aufgaben.</a:t>
          </a:r>
          <a:endParaRPr lang="de-DE" sz="1600" b="0" kern="1200" dirty="0">
            <a:latin typeface="Calibri"/>
            <a:cs typeface="Calibri"/>
          </a:endParaRPr>
        </a:p>
      </dsp:txBody>
      <dsp:txXfrm>
        <a:off x="31070" y="83071"/>
        <a:ext cx="8925475" cy="574340"/>
      </dsp:txXfrm>
    </dsp:sp>
    <dsp:sp modelId="{631D3CA6-0C2E-4149-A25E-7D4BE883AA4C}">
      <dsp:nvSpPr>
        <dsp:cNvPr id="0" name=""/>
        <dsp:cNvSpPr/>
      </dsp:nvSpPr>
      <dsp:spPr bwMode="auto">
        <a:xfrm>
          <a:off x="0" y="7864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 eine unkomplizierte Abgabe von Zwischenständen und Arbeitsergebnissen, damit die Lehrenden zeitnah und individuell Feedback geben und so den Lernprozess effektiv begleiten können.</a:t>
          </a:r>
          <a:endParaRPr lang="de-DE" sz="1600" b="0" kern="1200" dirty="0">
            <a:latin typeface="Calibri"/>
            <a:cs typeface="Calibri"/>
          </a:endParaRPr>
        </a:p>
      </dsp:txBody>
      <dsp:txXfrm>
        <a:off x="31070" y="817471"/>
        <a:ext cx="8925475" cy="574340"/>
      </dsp:txXfrm>
    </dsp:sp>
    <dsp:sp modelId="{08E16A77-D654-014E-ADBD-6E9C8361B5C0}">
      <dsp:nvSpPr>
        <dsp:cNvPr id="0" name=""/>
        <dsp:cNvSpPr/>
      </dsp:nvSpPr>
      <dsp:spPr bwMode="auto">
        <a:xfrm>
          <a:off x="0" y="15208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t>… eine individuelle Förderung der Lernenden durch die Integration von Übungen mit automatisiertem Feedback. </a:t>
          </a:r>
          <a:endParaRPr sz="1600" b="0" kern="1200" dirty="0"/>
        </a:p>
      </dsp:txBody>
      <dsp:txXfrm>
        <a:off x="31070" y="1551871"/>
        <a:ext cx="8925475" cy="574340"/>
      </dsp:txXfrm>
    </dsp:sp>
    <dsp:sp modelId="{E8D8EF41-0E42-458D-9809-0544F621FDDB}">
      <dsp:nvSpPr>
        <dsp:cNvPr id="0" name=""/>
        <dsp:cNvSpPr/>
      </dsp:nvSpPr>
      <dsp:spPr bwMode="auto">
        <a:xfrm>
          <a:off x="0" y="22552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 durch kollaborative Werkzeuge den direkten Austausch zwischen den Lernenden in Form von gegenseitigen Kommentaren und Bewertungen.</a:t>
          </a:r>
          <a:endParaRPr sz="1600" b="0" kern="1200" dirty="0"/>
        </a:p>
      </dsp:txBody>
      <dsp:txXfrm>
        <a:off x="31070" y="2286271"/>
        <a:ext cx="8925475" cy="574340"/>
      </dsp:txXfrm>
    </dsp:sp>
    <dsp:sp modelId="{F8673C40-DE8E-4E15-8626-54492B4491B7}">
      <dsp:nvSpPr>
        <dsp:cNvPr id="0" name=""/>
        <dsp:cNvSpPr/>
      </dsp:nvSpPr>
      <dsp:spPr bwMode="auto">
        <a:xfrm>
          <a:off x="0" y="2989601"/>
          <a:ext cx="8987615" cy="63648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 neue Kommunikationswege, um die Lernenden über die Unterrichtszeit hinaus zu begleiten.</a:t>
          </a:r>
          <a:endParaRPr sz="1600" b="0" kern="1200" dirty="0"/>
        </a:p>
      </dsp:txBody>
      <dsp:txXfrm>
        <a:off x="31070" y="3020671"/>
        <a:ext cx="8925475" cy="5743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E1FC1-D1DC-CD45-A835-FC78D6891246}">
      <dsp:nvSpPr>
        <dsp:cNvPr id="0" name=""/>
        <dsp:cNvSpPr/>
      </dsp:nvSpPr>
      <dsp:spPr bwMode="auto">
        <a:xfrm>
          <a:off x="0" y="190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 eine Unterrichtsgestaltung, die individuelle Lernvoraussetzungen berücksichtigt und den Lernenden bis zu einem gewissen Maß Wahlfreiheit sowie Autonomie einräumt. </a:t>
          </a:r>
          <a:endParaRPr lang="de-DE" sz="1600" b="0" kern="1200" dirty="0">
            <a:latin typeface="Calibri"/>
            <a:cs typeface="Calibri"/>
          </a:endParaRPr>
        </a:p>
      </dsp:txBody>
      <dsp:txXfrm>
        <a:off x="33812" y="52884"/>
        <a:ext cx="8919991" cy="625016"/>
      </dsp:txXfrm>
    </dsp:sp>
    <dsp:sp modelId="{631D3CA6-0C2E-4149-A25E-7D4BE883AA4C}">
      <dsp:nvSpPr>
        <dsp:cNvPr id="0" name=""/>
        <dsp:cNvSpPr/>
      </dsp:nvSpPr>
      <dsp:spPr bwMode="auto">
        <a:xfrm>
          <a:off x="0" y="8182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defRPr/>
          </a:pPr>
          <a:r>
            <a:rPr lang="de-DE" sz="1600" b="0" kern="1200" dirty="0"/>
            <a:t>… ein klar strukturiertes und didaktisch aufbereitetes Lernangebot.</a:t>
          </a:r>
          <a:endParaRPr lang="de-DE" sz="1600" b="0" kern="1200" dirty="0">
            <a:latin typeface="Calibri"/>
            <a:cs typeface="Calibri"/>
          </a:endParaRPr>
        </a:p>
      </dsp:txBody>
      <dsp:txXfrm>
        <a:off x="33812" y="852084"/>
        <a:ext cx="8919991" cy="625016"/>
      </dsp:txXfrm>
    </dsp:sp>
    <dsp:sp modelId="{08E16A77-D654-014E-ADBD-6E9C8361B5C0}">
      <dsp:nvSpPr>
        <dsp:cNvPr id="0" name=""/>
        <dsp:cNvSpPr/>
      </dsp:nvSpPr>
      <dsp:spPr bwMode="auto">
        <a:xfrm>
          <a:off x="0" y="16174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Symbol"/>
            <a:buNone/>
            <a:defRPr/>
          </a:pPr>
          <a:r>
            <a:rPr lang="de-DE" sz="1600" b="0" kern="1200" dirty="0"/>
            <a:t>… die Förderung von selbstgesteuertem Lernen in Projekten durch digitale Aufgabenformate wie die Erstellung von Podcasts, Blogs und Erklärvideos.  </a:t>
          </a:r>
          <a:endParaRPr sz="1600" b="0" kern="1200" dirty="0"/>
        </a:p>
      </dsp:txBody>
      <dsp:txXfrm>
        <a:off x="33812" y="1651284"/>
        <a:ext cx="8919991" cy="625016"/>
      </dsp:txXfrm>
    </dsp:sp>
    <dsp:sp modelId="{E8D8EF41-0E42-458D-9809-0544F621FDDB}">
      <dsp:nvSpPr>
        <dsp:cNvPr id="0" name=""/>
        <dsp:cNvSpPr/>
      </dsp:nvSpPr>
      <dsp:spPr bwMode="auto">
        <a:xfrm>
          <a:off x="0" y="2416672"/>
          <a:ext cx="8987615" cy="692640"/>
        </a:xfrm>
        <a:prstGeom prst="roundRect">
          <a:avLst/>
        </a:prstGeom>
        <a:solidFill>
          <a:srgbClr val="4A977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Clr>
              <a:srgbClr val="000000"/>
            </a:buClr>
            <a:buFont typeface="Symbol"/>
            <a:buNone/>
            <a:defRPr/>
          </a:pPr>
          <a:r>
            <a:rPr lang="de-DE" sz="1600" b="0" kern="1200" dirty="0"/>
            <a:t>… einen einfachen Zugang für Lernende zu digitalen Arbeitshilfen zur Förderung des eigenverantwortlichen Lernens und individueller Zielverfolgung. </a:t>
          </a:r>
          <a:endParaRPr sz="1600" b="0" kern="1200" dirty="0"/>
        </a:p>
      </dsp:txBody>
      <dsp:txXfrm>
        <a:off x="33812" y="2450484"/>
        <a:ext cx="8919991" cy="6250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dirty="0"/>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8EB3B205-B42B-1441-986A-4371DFECEB47}" type="datetimeFigureOut">
              <a:rPr lang="de-DE"/>
              <a:t>16.06.25</a:t>
            </a:fld>
            <a:endParaRPr lang="de-DE" dirty="0"/>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dirty="0"/>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dirty="0"/>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5E963624-ECF1-0343-AF45-9F12C0AF4596}" type="slidenum">
              <a:rPr lang="de-DE"/>
              <a:t>‹Nr.›</a:t>
            </a:fld>
            <a:endParaRPr lang="de-DE" dirty="0"/>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E297B9A6-407E-ED0F-89F5-F320A4DD1AF7}" type="slidenum">
              <a:rPr/>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19</a:t>
            </a:fld>
            <a:endParaRPr lang="de-DE" dirty="0"/>
          </a:p>
        </p:txBody>
      </p:sp>
    </p:spTree>
    <p:extLst>
      <p:ext uri="{BB962C8B-B14F-4D97-AF65-F5344CB8AC3E}">
        <p14:creationId xmlns:p14="http://schemas.microsoft.com/office/powerpoint/2010/main" val="3588905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20</a:t>
            </a:fld>
            <a:endParaRPr lang="de-DE" dirty="0"/>
          </a:p>
        </p:txBody>
      </p:sp>
    </p:spTree>
    <p:extLst>
      <p:ext uri="{BB962C8B-B14F-4D97-AF65-F5344CB8AC3E}">
        <p14:creationId xmlns:p14="http://schemas.microsoft.com/office/powerpoint/2010/main" val="3296542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defRPr/>
            </a:pPr>
            <a:r>
              <a:rPr lang="de-DE" sz="1200" dirty="0">
                <a:cs typeface="Calibri"/>
              </a:rPr>
              <a:t>Beispiele sind das Nachschlagen von Wörtern in Online-Wörterbüchern, das Suchen von Informationen im Web, das Finden von Erklärvideos auf YouTube oder die Nutzung der KI. </a:t>
            </a:r>
            <a:endParaRPr lang="de-DE" sz="1200" dirty="0"/>
          </a:p>
          <a:p>
            <a:pPr>
              <a:defRPr/>
            </a:pPr>
            <a:r>
              <a:rPr lang="de-DE" sz="1200" dirty="0">
                <a:cs typeface="Calibri"/>
              </a:rPr>
              <a:t>Geeignete Werkzeuge können die Lernenden bei der Organisation und Planung ihres Lernprozesses unterstützen. </a:t>
            </a:r>
            <a:endParaRPr lang="de-DE" sz="1200" dirty="0"/>
          </a:p>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21</a:t>
            </a:fld>
            <a:endParaRPr lang="de-DE" dirty="0"/>
          </a:p>
        </p:txBody>
      </p:sp>
    </p:spTree>
    <p:extLst>
      <p:ext uri="{BB962C8B-B14F-4D97-AF65-F5344CB8AC3E}">
        <p14:creationId xmlns:p14="http://schemas.microsoft.com/office/powerpoint/2010/main" val="4191025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22</a:t>
            </a:fld>
            <a:endParaRPr lang="de-DE" dirty="0"/>
          </a:p>
        </p:txBody>
      </p:sp>
    </p:spTree>
    <p:extLst>
      <p:ext uri="{BB962C8B-B14F-4D97-AF65-F5344CB8AC3E}">
        <p14:creationId xmlns:p14="http://schemas.microsoft.com/office/powerpoint/2010/main" val="11367760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24</a:t>
            </a:fld>
            <a:endParaRPr lang="de-DE" dirty="0"/>
          </a:p>
        </p:txBody>
      </p:sp>
    </p:spTree>
    <p:extLst>
      <p:ext uri="{BB962C8B-B14F-4D97-AF65-F5344CB8AC3E}">
        <p14:creationId xmlns:p14="http://schemas.microsoft.com/office/powerpoint/2010/main" val="354319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25</a:t>
            </a:fld>
            <a:endParaRPr lang="de-DE" dirty="0"/>
          </a:p>
        </p:txBody>
      </p:sp>
    </p:spTree>
    <p:extLst>
      <p:ext uri="{BB962C8B-B14F-4D97-AF65-F5344CB8AC3E}">
        <p14:creationId xmlns:p14="http://schemas.microsoft.com/office/powerpoint/2010/main" val="130358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dirty="0"/>
              <a:t>Brägger, Gerold &amp; Steiner, Nicole (2022). „Neue digital orientierte Aufgaben- und Lernkultur“. In: Brägger, Gerold, Rolff, Hans-Günther (2022). Handbuch Lernen mit digitalen Medien. 2. korrigierte Auflage. Weinheim und Basel: Beltz Verlag. 627-675.</a:t>
            </a:r>
          </a:p>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9</a:t>
            </a:fld>
            <a:endParaRPr lang="de-DE" dirty="0"/>
          </a:p>
        </p:txBody>
      </p:sp>
    </p:spTree>
    <p:extLst>
      <p:ext uri="{BB962C8B-B14F-4D97-AF65-F5344CB8AC3E}">
        <p14:creationId xmlns:p14="http://schemas.microsoft.com/office/powerpoint/2010/main" val="2919241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dirty="0"/>
              <a:t>Brägger, Gerold &amp; Steiner, Nicole (2022). „Neue digital orientierte Aufgaben- und Lernkultur“. In: Brägger, Gerold, Rolff, Hans-Günther (2022). Handbuch Lernen mit digitalen Medien. 2. korrigierte Auflage. Weinheim und Basel: Beltz Verlag. 627-675.</a:t>
            </a:r>
          </a:p>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10</a:t>
            </a:fld>
            <a:endParaRPr lang="de-DE" dirty="0"/>
          </a:p>
        </p:txBody>
      </p:sp>
    </p:spTree>
    <p:extLst>
      <p:ext uri="{BB962C8B-B14F-4D97-AF65-F5344CB8AC3E}">
        <p14:creationId xmlns:p14="http://schemas.microsoft.com/office/powerpoint/2010/main" val="3529973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12</a:t>
            </a:fld>
            <a:endParaRPr lang="de-DE" dirty="0"/>
          </a:p>
        </p:txBody>
      </p:sp>
    </p:spTree>
    <p:extLst>
      <p:ext uri="{BB962C8B-B14F-4D97-AF65-F5344CB8AC3E}">
        <p14:creationId xmlns:p14="http://schemas.microsoft.com/office/powerpoint/2010/main" val="369555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13</a:t>
            </a:fld>
            <a:endParaRPr lang="de-DE" dirty="0"/>
          </a:p>
        </p:txBody>
      </p:sp>
    </p:spTree>
    <p:extLst>
      <p:ext uri="{BB962C8B-B14F-4D97-AF65-F5344CB8AC3E}">
        <p14:creationId xmlns:p14="http://schemas.microsoft.com/office/powerpoint/2010/main" val="3504989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14</a:t>
            </a:fld>
            <a:endParaRPr lang="de-DE" dirty="0"/>
          </a:p>
        </p:txBody>
      </p:sp>
    </p:spTree>
    <p:extLst>
      <p:ext uri="{BB962C8B-B14F-4D97-AF65-F5344CB8AC3E}">
        <p14:creationId xmlns:p14="http://schemas.microsoft.com/office/powerpoint/2010/main" val="962498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15</a:t>
            </a:fld>
            <a:endParaRPr lang="de-DE" dirty="0"/>
          </a:p>
        </p:txBody>
      </p:sp>
    </p:spTree>
    <p:extLst>
      <p:ext uri="{BB962C8B-B14F-4D97-AF65-F5344CB8AC3E}">
        <p14:creationId xmlns:p14="http://schemas.microsoft.com/office/powerpoint/2010/main" val="1302367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17</a:t>
            </a:fld>
            <a:endParaRPr lang="de-DE" dirty="0"/>
          </a:p>
        </p:txBody>
      </p:sp>
    </p:spTree>
    <p:extLst>
      <p:ext uri="{BB962C8B-B14F-4D97-AF65-F5344CB8AC3E}">
        <p14:creationId xmlns:p14="http://schemas.microsoft.com/office/powerpoint/2010/main" val="2610597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18</a:t>
            </a:fld>
            <a:endParaRPr lang="de-DE" dirty="0"/>
          </a:p>
        </p:txBody>
      </p:sp>
    </p:spTree>
    <p:extLst>
      <p:ext uri="{BB962C8B-B14F-4D97-AF65-F5344CB8AC3E}">
        <p14:creationId xmlns:p14="http://schemas.microsoft.com/office/powerpoint/2010/main" val="557928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p:txBody>
          <a:bodyPr/>
          <a:lstStyle/>
          <a:p>
            <a:pPr>
              <a:defRPr/>
            </a:pPr>
            <a:fld id="{65C49492-7E06-554A-9B69-69E8474968DD}" type="datetimeFigureOut">
              <a:rPr lang="de-DE"/>
              <a:t>16.06.25</a:t>
            </a:fld>
            <a:endParaRPr lang="de-DE" dirty="0"/>
          </a:p>
        </p:txBody>
      </p:sp>
      <p:sp>
        <p:nvSpPr>
          <p:cNvPr id="5" name="Fußzeilenplatzhalter 4"/>
          <p:cNvSpPr>
            <a:spLocks noGrp="1"/>
          </p:cNvSpPr>
          <p:nvPr>
            <p:ph type="ftr" sz="quarter" idx="11"/>
          </p:nvPr>
        </p:nvSpPr>
        <p:spPr bwMode="auto"/>
        <p:txBody>
          <a:bodyPr/>
          <a:lstStyle/>
          <a:p>
            <a:pPr>
              <a:defRPr/>
            </a:pPr>
            <a:endParaRPr lang="de-DE" dirty="0"/>
          </a:p>
        </p:txBody>
      </p:sp>
      <p:sp>
        <p:nvSpPr>
          <p:cNvPr id="6" name="Foliennummernplatzhalter 5"/>
          <p:cNvSpPr>
            <a:spLocks noGrp="1"/>
          </p:cNvSpPr>
          <p:nvPr>
            <p:ph type="sldNum" sz="quarter" idx="12"/>
          </p:nvPr>
        </p:nvSpPr>
        <p:spPr bwMode="auto"/>
        <p:txBody>
          <a:bodyPr/>
          <a:lstStyle/>
          <a:p>
            <a:pPr>
              <a:defRPr/>
            </a:pPr>
            <a:fld id="{46B454BF-8224-6A4A-918D-9D469F7446E1}" type="slidenum">
              <a:rPr lang="de-DE"/>
              <a:t>‹Nr.›</a:t>
            </a:fld>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99A9A8F8-E515-888D-C74A-F38B531DFEBE}"/>
              </a:ext>
            </a:extLst>
          </p:cNvPr>
          <p:cNvSpPr/>
          <p:nvPr userDrawn="1"/>
        </p:nvSpPr>
        <p:spPr>
          <a:xfrm>
            <a:off x="0" y="1"/>
            <a:ext cx="12192000" cy="4927600"/>
          </a:xfrm>
          <a:prstGeom prst="rect">
            <a:avLst/>
          </a:prstGeom>
          <a:solidFill>
            <a:srgbClr val="4A977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23E2AA1A-CD9F-3643-F4DF-0A7F228DD3E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 name="Grafik 4" descr="Ein Bild, das Text, Screenshot enthält.&#10;&#10;KI-generierte Inhalte können fehlerhaft sein.">
            <a:extLst>
              <a:ext uri="{FF2B5EF4-FFF2-40B4-BE49-F238E27FC236}">
                <a16:creationId xmlns:a16="http://schemas.microsoft.com/office/drawing/2014/main" id="{7807D883-DA04-E937-8639-80DD2A8165B8}"/>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AEB5812C-E848-CD89-0F6F-2B989B44CCCC}"/>
              </a:ext>
            </a:extLst>
          </p:cNvPr>
          <p:cNvSpPr txBox="1"/>
          <p:nvPr userDrawn="1"/>
        </p:nvSpPr>
        <p:spPr>
          <a:xfrm>
            <a:off x="1239519" y="166389"/>
            <a:ext cx="9712960" cy="3416320"/>
          </a:xfrm>
          <a:prstGeom prst="rect">
            <a:avLst/>
          </a:prstGeom>
          <a:noFill/>
        </p:spPr>
        <p:txBody>
          <a:bodyPr wrap="square" rtlCol="0">
            <a:spAutoFit/>
          </a:bodyPr>
          <a:lstStyle/>
          <a:p>
            <a:pPr algn="ctr"/>
            <a:r>
              <a:rPr lang="de-DE" sz="7200" b="1" dirty="0">
                <a:solidFill>
                  <a:srgbClr val="FFFFFF"/>
                </a:solidFill>
                <a:effectLst/>
                <a:latin typeface="MuseoSans"/>
              </a:rPr>
              <a:t>4</a:t>
            </a:r>
          </a:p>
          <a:p>
            <a:pPr algn="ctr"/>
            <a:r>
              <a:rPr lang="de-DE" sz="7200" b="1" dirty="0">
                <a:solidFill>
                  <a:srgbClr val="FFFFFF"/>
                </a:solidFill>
                <a:effectLst/>
                <a:latin typeface="MuseoSans"/>
              </a:rPr>
              <a:t>Individualisiertes Lernen</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394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6_Benutzerdefiniertes Layout">
    <p:spTree>
      <p:nvGrpSpPr>
        <p:cNvPr id="1" name=""/>
        <p:cNvGrpSpPr/>
        <p:nvPr/>
      </p:nvGrpSpPr>
      <p:grpSpPr bwMode="auto">
        <a:xfrm>
          <a:off x="0" y="0"/>
          <a:ext cx="0" cy="0"/>
          <a:chOff x="0" y="0"/>
          <a:chExt cx="0" cy="0"/>
        </a:xfrm>
      </p:grpSpPr>
      <p:sp>
        <p:nvSpPr>
          <p:cNvPr id="6" name="Rechteck 5"/>
          <p:cNvSpPr/>
          <p:nvPr userDrawn="1"/>
        </p:nvSpPr>
        <p:spPr bwMode="auto">
          <a:xfrm>
            <a:off x="0" y="0"/>
            <a:ext cx="12192001" cy="6858000"/>
          </a:xfrm>
          <a:prstGeom prst="rect">
            <a:avLst/>
          </a:prstGeom>
          <a:solidFill>
            <a:srgbClr val="4A977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21" name="Inhaltsplatzhalter 20"/>
          <p:cNvSpPr>
            <a:spLocks noGrp="1"/>
          </p:cNvSpPr>
          <p:nvPr>
            <p:ph sz="quarter" idx="12" hasCustomPrompt="1"/>
          </p:nvPr>
        </p:nvSpPr>
        <p:spPr bwMode="auto">
          <a:xfrm>
            <a:off x="10167333" y="1622265"/>
            <a:ext cx="1674337" cy="420915"/>
          </a:xfrm>
        </p:spPr>
        <p:txBody>
          <a:bodyPr/>
          <a:lstStyle>
            <a:lvl4pPr marL="12700" indent="0">
              <a:buNone/>
              <a:defRPr/>
            </a:lvl4pPr>
          </a:lstStyle>
          <a:p>
            <a:pPr lvl="3">
              <a:defRPr/>
            </a:pPr>
            <a:r>
              <a:rPr lang="de-DE"/>
              <a:t>Vierte Ebene</a:t>
            </a:r>
            <a:endParaRPr/>
          </a:p>
        </p:txBody>
      </p:sp>
      <p:sp>
        <p:nvSpPr>
          <p:cNvPr id="3" name="Inhaltsplatzhalter 2"/>
          <p:cNvSpPr>
            <a:spLocks noGrp="1"/>
          </p:cNvSpPr>
          <p:nvPr>
            <p:ph sz="quarter" idx="13" hasCustomPrompt="1"/>
          </p:nvPr>
        </p:nvSpPr>
        <p:spPr bwMode="auto">
          <a:xfrm>
            <a:off x="7689406" y="3421837"/>
            <a:ext cx="4221162" cy="638175"/>
          </a:xfrm>
        </p:spPr>
        <p:txBody>
          <a:bodyPr/>
          <a:lstStyle>
            <a:lvl2pPr marL="457200" indent="0">
              <a:buNone/>
              <a:defRPr/>
            </a:lvl2pPr>
          </a:lstStyle>
          <a:p>
            <a:pPr lvl="1">
              <a:defRPr/>
            </a:pPr>
            <a:r>
              <a:rPr lang="de-DE"/>
              <a:t>Zweite Ebene</a:t>
            </a:r>
            <a:endParaRPr/>
          </a:p>
        </p:txBody>
      </p:sp>
      <p:sp>
        <p:nvSpPr>
          <p:cNvPr id="2" name="Titel 1"/>
          <p:cNvSpPr>
            <a:spLocks noGrp="1"/>
          </p:cNvSpPr>
          <p:nvPr>
            <p:ph type="title"/>
          </p:nvPr>
        </p:nvSpPr>
        <p:spPr bwMode="auto">
          <a:xfrm>
            <a:off x="4989094" y="2244125"/>
            <a:ext cx="6898105" cy="999578"/>
          </a:xfrm>
        </p:spPr>
        <p:txBody>
          <a:bodyPr/>
          <a:lstStyle/>
          <a:p>
            <a:pPr>
              <a:defRPr/>
            </a:pPr>
            <a:r>
              <a:rPr lang="de-DE"/>
              <a:t>Mastertitelformat bearbeiten</a:t>
            </a:r>
            <a:endParaRPr/>
          </a:p>
        </p:txBody>
      </p:sp>
      <p:grpSp>
        <p:nvGrpSpPr>
          <p:cNvPr id="13" name="Gruppieren 12"/>
          <p:cNvGrpSpPr/>
          <p:nvPr userDrawn="1"/>
        </p:nvGrpSpPr>
        <p:grpSpPr bwMode="auto">
          <a:xfrm>
            <a:off x="8444951" y="6029434"/>
            <a:ext cx="3221596" cy="420914"/>
            <a:chOff x="2359461" y="3521708"/>
            <a:chExt cx="3221596" cy="420914"/>
          </a:xfrm>
        </p:grpSpPr>
        <p:sp>
          <p:nvSpPr>
            <p:cNvPr id="14" name="Rechteck 13"/>
            <p:cNvSpPr/>
            <p:nvPr/>
          </p:nvSpPr>
          <p:spPr bwMode="auto">
            <a:xfrm>
              <a:off x="2359461" y="3521708"/>
              <a:ext cx="420914" cy="420914"/>
            </a:xfrm>
            <a:prstGeom prst="rect">
              <a:avLst/>
            </a:prstGeom>
            <a:solidFill>
              <a:srgbClr val="3161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15" name="Rechteck 14"/>
            <p:cNvSpPr/>
            <p:nvPr/>
          </p:nvSpPr>
          <p:spPr bwMode="auto">
            <a:xfrm>
              <a:off x="5160143" y="3521708"/>
              <a:ext cx="420914" cy="420914"/>
            </a:xfrm>
            <a:prstGeom prst="rect">
              <a:avLst/>
            </a:prstGeom>
            <a:solidFill>
              <a:srgbClr val="6CA44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16" name="Rechteck 15"/>
            <p:cNvSpPr/>
            <p:nvPr/>
          </p:nvSpPr>
          <p:spPr bwMode="auto">
            <a:xfrm>
              <a:off x="4598785" y="3521708"/>
              <a:ext cx="420914" cy="420914"/>
            </a:xfrm>
            <a:prstGeom prst="rect">
              <a:avLst/>
            </a:prstGeom>
            <a:solidFill>
              <a:srgbClr val="4A977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17" name="Rechteck 16"/>
            <p:cNvSpPr/>
            <p:nvPr/>
          </p:nvSpPr>
          <p:spPr bwMode="auto">
            <a:xfrm>
              <a:off x="2924446" y="3521708"/>
              <a:ext cx="420914" cy="420914"/>
            </a:xfrm>
            <a:prstGeom prst="rect">
              <a:avLst/>
            </a:prstGeom>
            <a:solidFill>
              <a:srgbClr val="346F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18" name="Rechteck 17"/>
            <p:cNvSpPr/>
            <p:nvPr/>
          </p:nvSpPr>
          <p:spPr bwMode="auto">
            <a:xfrm>
              <a:off x="3482422" y="3521708"/>
              <a:ext cx="420914" cy="420914"/>
            </a:xfrm>
            <a:prstGeom prst="rect">
              <a:avLst/>
            </a:prstGeom>
            <a:solidFill>
              <a:srgbClr val="499BD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19" name="Rechteck 18"/>
            <p:cNvSpPr/>
            <p:nvPr/>
          </p:nvSpPr>
          <p:spPr bwMode="auto">
            <a:xfrm>
              <a:off x="4033800" y="3521708"/>
              <a:ext cx="420914" cy="420914"/>
            </a:xfrm>
            <a:prstGeom prst="rect">
              <a:avLst/>
            </a:prstGeom>
            <a:solidFill>
              <a:srgbClr val="499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Benutzerdefiniertes Layou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1560643" y="224862"/>
            <a:ext cx="10515600" cy="999578"/>
          </a:xfrm>
        </p:spPr>
        <p:txBody>
          <a:bodyPr/>
          <a:lstStyle/>
          <a:p>
            <a:pPr>
              <a:defRPr/>
            </a:pPr>
            <a:r>
              <a:rPr lang="de-DE"/>
              <a:t>Mastertitelformat bearbeiten</a:t>
            </a:r>
            <a:endParaRPr/>
          </a:p>
        </p:txBody>
      </p:sp>
      <p:sp>
        <p:nvSpPr>
          <p:cNvPr id="5" name="Textplatzhalter 4"/>
          <p:cNvSpPr>
            <a:spLocks noGrp="1"/>
          </p:cNvSpPr>
          <p:nvPr>
            <p:ph type="body" sz="quarter" idx="14" hasCustomPrompt="1"/>
          </p:nvPr>
        </p:nvSpPr>
        <p:spPr bwMode="auto">
          <a:xfrm>
            <a:off x="1583453" y="1397747"/>
            <a:ext cx="4773612" cy="4668837"/>
          </a:xfrm>
        </p:spPr>
        <p:txBody>
          <a:bodyPr/>
          <a:lstStyle>
            <a:lvl3pPr marL="15875" indent="0">
              <a:buNone/>
              <a:defRPr/>
            </a:lvl3pPr>
          </a:lstStyle>
          <a:p>
            <a:pPr lvl="2">
              <a:defRPr/>
            </a:pPr>
            <a:r>
              <a:rPr lang="de-DE"/>
              <a:t>Dritte Ebene</a:t>
            </a:r>
            <a:endParaRPr/>
          </a:p>
        </p:txBody>
      </p:sp>
      <p:sp>
        <p:nvSpPr>
          <p:cNvPr id="14" name="Textplatzhalter 4"/>
          <p:cNvSpPr>
            <a:spLocks noGrp="1"/>
          </p:cNvSpPr>
          <p:nvPr>
            <p:ph type="body" sz="quarter" idx="15" hasCustomPrompt="1"/>
          </p:nvPr>
        </p:nvSpPr>
        <p:spPr bwMode="auto">
          <a:xfrm>
            <a:off x="6700714" y="1397747"/>
            <a:ext cx="4773612" cy="4668837"/>
          </a:xfrm>
        </p:spPr>
        <p:txBody>
          <a:bodyPr/>
          <a:lstStyle>
            <a:lvl3pPr marL="15875" indent="0">
              <a:buNone/>
              <a:defRPr/>
            </a:lvl3pPr>
          </a:lstStyle>
          <a:p>
            <a:pPr lvl="2">
              <a:defRPr/>
            </a:pPr>
            <a:r>
              <a:rPr lang="de-DE"/>
              <a:t>Dritte Ebene</a:t>
            </a:r>
            <a:endParaRPr/>
          </a:p>
        </p:txBody>
      </p:sp>
      <p:grpSp>
        <p:nvGrpSpPr>
          <p:cNvPr id="12" name="Gruppieren 11"/>
          <p:cNvGrpSpPr/>
          <p:nvPr userDrawn="1"/>
        </p:nvGrpSpPr>
        <p:grpSpPr bwMode="auto">
          <a:xfrm>
            <a:off x="8444951" y="6029434"/>
            <a:ext cx="3221596" cy="420914"/>
            <a:chOff x="2359461" y="3521708"/>
            <a:chExt cx="3221596" cy="420914"/>
          </a:xfrm>
        </p:grpSpPr>
        <p:sp>
          <p:nvSpPr>
            <p:cNvPr id="66" name="Rechteck 65"/>
            <p:cNvSpPr/>
            <p:nvPr/>
          </p:nvSpPr>
          <p:spPr bwMode="auto">
            <a:xfrm>
              <a:off x="2359461" y="3521708"/>
              <a:ext cx="420914" cy="420914"/>
            </a:xfrm>
            <a:prstGeom prst="rect">
              <a:avLst/>
            </a:prstGeom>
            <a:solidFill>
              <a:srgbClr val="3161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67" name="Rechteck 66"/>
            <p:cNvSpPr/>
            <p:nvPr/>
          </p:nvSpPr>
          <p:spPr bwMode="auto">
            <a:xfrm>
              <a:off x="5160143" y="3521708"/>
              <a:ext cx="420914" cy="420914"/>
            </a:xfrm>
            <a:prstGeom prst="rect">
              <a:avLst/>
            </a:prstGeom>
            <a:solidFill>
              <a:srgbClr val="6CA44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68" name="Rechteck 67"/>
            <p:cNvSpPr/>
            <p:nvPr/>
          </p:nvSpPr>
          <p:spPr bwMode="auto">
            <a:xfrm>
              <a:off x="4598785" y="3521708"/>
              <a:ext cx="420914" cy="420914"/>
            </a:xfrm>
            <a:prstGeom prst="rect">
              <a:avLst/>
            </a:prstGeom>
            <a:solidFill>
              <a:srgbClr val="4A977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69" name="Rechteck 68"/>
            <p:cNvSpPr/>
            <p:nvPr/>
          </p:nvSpPr>
          <p:spPr bwMode="auto">
            <a:xfrm>
              <a:off x="2924446" y="3521708"/>
              <a:ext cx="420914" cy="420914"/>
            </a:xfrm>
            <a:prstGeom prst="rect">
              <a:avLst/>
            </a:prstGeom>
            <a:solidFill>
              <a:srgbClr val="346F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70" name="Rechteck 69"/>
            <p:cNvSpPr/>
            <p:nvPr/>
          </p:nvSpPr>
          <p:spPr bwMode="auto">
            <a:xfrm>
              <a:off x="3482422" y="3521708"/>
              <a:ext cx="420914" cy="420914"/>
            </a:xfrm>
            <a:prstGeom prst="rect">
              <a:avLst/>
            </a:prstGeom>
            <a:solidFill>
              <a:srgbClr val="499BD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sp>
          <p:nvSpPr>
            <p:cNvPr id="71" name="Rechteck 70"/>
            <p:cNvSpPr/>
            <p:nvPr/>
          </p:nvSpPr>
          <p:spPr bwMode="auto">
            <a:xfrm>
              <a:off x="4033800" y="3521708"/>
              <a:ext cx="420914" cy="420914"/>
            </a:xfrm>
            <a:prstGeom prst="rect">
              <a:avLst/>
            </a:prstGeom>
            <a:solidFill>
              <a:srgbClr val="4999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DE"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27062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dirty="0"/>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1156834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4</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100681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37311412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pPr>
              <a:defRPr/>
            </a:pPr>
            <a:fld id="{65C49492-7E06-554A-9B69-69E8474968DD}" type="datetimeFigureOut">
              <a:rPr lang="de-DE"/>
              <a:t>16.06.25</a:t>
            </a:fld>
            <a:endParaRPr lang="de-DE" dirty="0"/>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pPr>
              <a:defRPr/>
            </a:pPr>
            <a:endParaRPr lang="de-DE" dirty="0"/>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pPr>
              <a:defRPr/>
            </a:pPr>
            <a:fld id="{46B454BF-8224-6A4A-918D-9D469F7446E1}" type="slidenum">
              <a:rPr lang="de-DE"/>
              <a:t>‹Nr.›</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4" r:id="rId3"/>
    <p:sldLayoutId id="2147483656" r:id="rId4"/>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6"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49525677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8.sv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0.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1047914" y="1403555"/>
            <a:ext cx="9086685" cy="571701"/>
          </a:xfrm>
        </p:spPr>
        <p:txBody>
          <a:bodyPr/>
          <a:lstStyle/>
          <a:p>
            <a:pPr marL="0" indent="0">
              <a:buNone/>
              <a:defRPr/>
            </a:pPr>
            <a:r>
              <a:rPr lang="de-DE" dirty="0"/>
              <a:t>Hinweise zum Einsatz</a:t>
            </a:r>
            <a:endParaRPr dirty="0"/>
          </a:p>
        </p:txBody>
      </p:sp>
      <p:sp>
        <p:nvSpPr>
          <p:cNvPr id="4" name="Inhaltsplatzhalter 3"/>
          <p:cNvSpPr>
            <a:spLocks noGrp="1"/>
          </p:cNvSpPr>
          <p:nvPr>
            <p:ph type="body" idx="13"/>
          </p:nvPr>
        </p:nvSpPr>
        <p:spPr bwMode="auto"/>
        <p:txBody>
          <a:bodyPr>
            <a:normAutofit fontScale="92500" lnSpcReduction="10000"/>
          </a:bodyPr>
          <a:lstStyle/>
          <a:p>
            <a:r>
              <a:rPr lang="de-DE" dirty="0"/>
              <a:t>1. Teil (Folien 2-23): Individualisiertes Lernen</a:t>
            </a:r>
            <a:br>
              <a:rPr lang="de-DE" dirty="0"/>
            </a:br>
            <a:r>
              <a:rPr lang="de-DE" dirty="0"/>
              <a:t>Impulsvortrag zum Qualitätsbereich „Individualisiertes Lernen“ und dessen Anforderungen.</a:t>
            </a:r>
            <a:r>
              <a:rPr lang="de-DE" dirty="0">
                <a:solidFill>
                  <a:srgbClr val="FF0000"/>
                </a:solidFill>
              </a:rPr>
              <a:t> </a:t>
            </a:r>
          </a:p>
          <a:p>
            <a:r>
              <a:rPr lang="de-DE" dirty="0"/>
              <a:t>2. Teil (Folie 24): Bestandsaufnahme: Was gelingt uns bereits gut? Was ist bereits fester Bestandteil unseres Unterrichtsalltags?</a:t>
            </a:r>
          </a:p>
          <a:p>
            <a:r>
              <a:rPr lang="de-DE" dirty="0"/>
              <a:t>Leiten Sie anhand dieser Fragen eine Austauschrunde ein, um zu klären, in welchem Umfang Lernstanderfassung und die Anpassung des Lernangebotes, Lernförderliches Feedback und Unterstützung sowie eine zunehmende selbstbestimmte und selbstorganisierten Bearbeitung von Inhalten und Aufgaben im Unterricht bereits umgesetzt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 Teil (Folie 25): Wo wollen wir hin?</a:t>
            </a:r>
            <a:br>
              <a:rPr lang="de-DE" dirty="0"/>
            </a:br>
            <a:r>
              <a:rPr lang="de-DE" dirty="0"/>
              <a:t>Gemeinsam erarbeiten: Wie möchten Sie digitale Medien künftig einsetzen, individualisiertes Lernen zu unterstützen? Die Antworten werden dokumentiert. Bitten Sie die Kleingruppen, ihre Ergebnisse anschließend vorzustellen.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Anpassung des Lernangebots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10</a:t>
            </a:fld>
            <a:endParaRPr lang="de-DE" dirty="0"/>
          </a:p>
        </p:txBody>
      </p:sp>
      <p:sp>
        <p:nvSpPr>
          <p:cNvPr id="10" name="Textplatzhalter 9">
            <a:extLst>
              <a:ext uri="{FF2B5EF4-FFF2-40B4-BE49-F238E27FC236}">
                <a16:creationId xmlns:a16="http://schemas.microsoft.com/office/drawing/2014/main" id="{02C8E850-6395-49AE-8938-DB4CBAAC0B35}"/>
              </a:ext>
            </a:extLst>
          </p:cNvPr>
          <p:cNvSpPr>
            <a:spLocks noGrp="1"/>
          </p:cNvSpPr>
          <p:nvPr>
            <p:ph type="body" idx="20"/>
          </p:nvPr>
        </p:nvSpPr>
        <p:spPr>
          <a:xfrm>
            <a:off x="6314024" y="2774509"/>
            <a:ext cx="5069701" cy="3835633"/>
          </a:xfrm>
        </p:spPr>
        <p:txBody>
          <a:bodyPr>
            <a:normAutofit fontScale="85000" lnSpcReduction="20000"/>
          </a:bodyPr>
          <a:lstStyle/>
          <a:p>
            <a:pPr marL="285750" indent="-285750">
              <a:buFont typeface="Arial" panose="020B0604020202020204" pitchFamily="34" charset="0"/>
              <a:buChar char="•"/>
            </a:pPr>
            <a:r>
              <a:rPr lang="de-DE" sz="1900" dirty="0">
                <a:cs typeface="Calibri"/>
              </a:rPr>
              <a:t>die Wahlfreiheit für die Lernenden bei </a:t>
            </a:r>
            <a:r>
              <a:rPr lang="de-DE" sz="1900" b="1" dirty="0">
                <a:solidFill>
                  <a:srgbClr val="4A9776"/>
                </a:solidFill>
                <a:cs typeface="Calibri"/>
              </a:rPr>
              <a:t>Lernzugängen</a:t>
            </a:r>
            <a:r>
              <a:rPr lang="de-DE" sz="1900" dirty="0">
                <a:cs typeface="Calibri"/>
              </a:rPr>
              <a:t> (z. B. auf visuelle, auditive, kreative oder lese- und schreiborientierte Weise) und der </a:t>
            </a:r>
            <a:r>
              <a:rPr lang="de-DE" sz="1900" b="1" dirty="0">
                <a:solidFill>
                  <a:srgbClr val="4A9776"/>
                </a:solidFill>
                <a:cs typeface="Calibri"/>
              </a:rPr>
              <a:t>Bearbeitungsweise</a:t>
            </a:r>
            <a:r>
              <a:rPr lang="de-DE" sz="1900" dirty="0">
                <a:cs typeface="Calibri"/>
              </a:rPr>
              <a:t> von Aufgaben. </a:t>
            </a:r>
            <a:endParaRPr lang="de-DE" sz="1900" dirty="0"/>
          </a:p>
          <a:p>
            <a:pPr marL="285750" indent="-285750">
              <a:buFont typeface="Arial" panose="020B0604020202020204" pitchFamily="34" charset="0"/>
              <a:buChar char="•"/>
            </a:pPr>
            <a:r>
              <a:rPr lang="de-DE" sz="1900" dirty="0">
                <a:ea typeface="Times New Roman"/>
                <a:cs typeface="Calibri"/>
              </a:rPr>
              <a:t>die Unterstützung der </a:t>
            </a:r>
            <a:r>
              <a:rPr lang="de-DE" sz="1900" b="1" dirty="0">
                <a:solidFill>
                  <a:srgbClr val="4A9776"/>
                </a:solidFill>
                <a:ea typeface="Times New Roman"/>
                <a:cs typeface="Calibri"/>
              </a:rPr>
              <a:t>Selbständigkeit</a:t>
            </a:r>
            <a:r>
              <a:rPr lang="de-DE" sz="1900" dirty="0">
                <a:ea typeface="Times New Roman"/>
                <a:cs typeface="Calibri"/>
              </a:rPr>
              <a:t> bei der Bearbeitung von Aufgaben, z.B. durch den selbstverständlichen Zugang zu digitalen Arbeitshilfen</a:t>
            </a:r>
          </a:p>
          <a:p>
            <a:pPr marL="285750" indent="-285750">
              <a:buFont typeface="Arial" panose="020B0604020202020204" pitchFamily="34" charset="0"/>
              <a:buChar char="•"/>
              <a:defRPr/>
            </a:pPr>
            <a:r>
              <a:rPr lang="de-DE" sz="1900" dirty="0">
                <a:ea typeface="Times New Roman"/>
                <a:cs typeface="Calibri"/>
              </a:rPr>
              <a:t>die Vereinfachung der gemeinsamen Erstellung von Präsentationen und Produkten sowie der </a:t>
            </a:r>
            <a:r>
              <a:rPr lang="de-DE" sz="1900" b="1" dirty="0">
                <a:solidFill>
                  <a:srgbClr val="4A9776"/>
                </a:solidFill>
                <a:ea typeface="Times New Roman"/>
                <a:cs typeface="Calibri"/>
              </a:rPr>
              <a:t>kollaborativen</a:t>
            </a:r>
            <a:r>
              <a:rPr lang="de-DE" sz="1900" dirty="0">
                <a:solidFill>
                  <a:srgbClr val="4A9776"/>
                </a:solidFill>
                <a:ea typeface="Times New Roman"/>
                <a:cs typeface="Calibri"/>
              </a:rPr>
              <a:t> </a:t>
            </a:r>
            <a:r>
              <a:rPr lang="de-DE" sz="1900" b="1" dirty="0">
                <a:solidFill>
                  <a:srgbClr val="4A9776"/>
                </a:solidFill>
                <a:ea typeface="Times New Roman"/>
                <a:cs typeface="Calibri"/>
              </a:rPr>
              <a:t>Ergebnisfindung</a:t>
            </a:r>
            <a:r>
              <a:rPr lang="de-DE" sz="1900" dirty="0">
                <a:ea typeface="Times New Roman"/>
                <a:cs typeface="Calibri"/>
              </a:rPr>
              <a:t>. </a:t>
            </a:r>
            <a:endParaRPr lang="de-DE" sz="1900" dirty="0"/>
          </a:p>
          <a:p>
            <a:pPr marL="285750" indent="-285750">
              <a:buFont typeface="Arial" panose="020B0604020202020204" pitchFamily="34" charset="0"/>
              <a:buChar char="•"/>
              <a:defRPr/>
            </a:pPr>
            <a:r>
              <a:rPr lang="de-DE" sz="1900" dirty="0">
                <a:ea typeface="Times New Roman"/>
              </a:rPr>
              <a:t>die Unterscheidung von grundlegenden Aufgaben als </a:t>
            </a:r>
            <a:r>
              <a:rPr lang="de-DE" sz="1900" b="1" dirty="0">
                <a:solidFill>
                  <a:srgbClr val="4A9776"/>
                </a:solidFill>
                <a:ea typeface="Times New Roman"/>
              </a:rPr>
              <a:t>Pflichtprogramm</a:t>
            </a:r>
            <a:r>
              <a:rPr lang="de-DE" sz="1900" dirty="0">
                <a:ea typeface="Times New Roman"/>
              </a:rPr>
              <a:t> und weiteren Aufgaben als </a:t>
            </a:r>
            <a:r>
              <a:rPr lang="de-DE" sz="1900" b="1" dirty="0">
                <a:solidFill>
                  <a:srgbClr val="4A9776"/>
                </a:solidFill>
                <a:ea typeface="Times New Roman"/>
              </a:rPr>
              <a:t>Kür</a:t>
            </a:r>
            <a:r>
              <a:rPr lang="de-DE" sz="1900" dirty="0">
                <a:ea typeface="Times New Roman"/>
              </a:rPr>
              <a:t> zur eigenen Schwerpunktsetzung.</a:t>
            </a:r>
            <a:endParaRPr lang="de-DE" sz="1900" dirty="0"/>
          </a:p>
          <a:p>
            <a:pPr marL="285750" indent="-285750">
              <a:buFont typeface="Arial" panose="020B0604020202020204" pitchFamily="34" charset="0"/>
              <a:buChar char="•"/>
              <a:defRPr/>
            </a:pPr>
            <a:r>
              <a:rPr lang="de-DE" sz="1900" dirty="0">
                <a:ea typeface="Times New Roman"/>
                <a:cs typeface="Calibri"/>
              </a:rPr>
              <a:t>die </a:t>
            </a:r>
            <a:r>
              <a:rPr lang="de-DE" sz="1900" b="1" dirty="0">
                <a:solidFill>
                  <a:srgbClr val="4A9776"/>
                </a:solidFill>
                <a:ea typeface="Times New Roman"/>
                <a:cs typeface="Calibri"/>
              </a:rPr>
              <a:t>qualitative Anpassung </a:t>
            </a:r>
            <a:r>
              <a:rPr lang="de-DE" sz="1900" dirty="0">
                <a:ea typeface="Times New Roman"/>
                <a:cs typeface="Calibri"/>
              </a:rPr>
              <a:t>des Lernangebots an Verarbeitungstiefe und Aufgabenschwierigkeit unabhängig vom Leistungsniveau der Lernenden</a:t>
            </a:r>
            <a:endParaRPr lang="de-DE" sz="1900" dirty="0"/>
          </a:p>
          <a:p>
            <a:pPr marL="285750" indent="-285750">
              <a:buFont typeface="Arial" panose="020B0604020202020204" pitchFamily="34" charset="0"/>
              <a:buChar char="•"/>
              <a:defRPr/>
            </a:pPr>
            <a:r>
              <a:rPr lang="de-DE" sz="1900" dirty="0">
                <a:ea typeface="Times New Roman"/>
                <a:cs typeface="Calibri"/>
              </a:rPr>
              <a:t>die </a:t>
            </a:r>
            <a:r>
              <a:rPr lang="de-DE" sz="1900" b="1" dirty="0">
                <a:solidFill>
                  <a:srgbClr val="4A9776"/>
                </a:solidFill>
                <a:ea typeface="Times New Roman"/>
                <a:cs typeface="Calibri"/>
              </a:rPr>
              <a:t>quantitative Anpassung </a:t>
            </a:r>
            <a:r>
              <a:rPr lang="de-DE" sz="1900" dirty="0">
                <a:ea typeface="Times New Roman"/>
                <a:cs typeface="Calibri"/>
              </a:rPr>
              <a:t>des Lernangebotes. </a:t>
            </a:r>
            <a:endParaRPr lang="de-DE" sz="1900" dirty="0">
              <a:cs typeface="Calibri"/>
            </a:endParaRPr>
          </a:p>
          <a:p>
            <a:endParaRPr lang="de-DE" dirty="0"/>
          </a:p>
        </p:txBody>
      </p:sp>
      <p:sp>
        <p:nvSpPr>
          <p:cNvPr id="11" name="Inhaltsplatzhalter 3">
            <a:extLst>
              <a:ext uri="{FF2B5EF4-FFF2-40B4-BE49-F238E27FC236}">
                <a16:creationId xmlns:a16="http://schemas.microsoft.com/office/drawing/2014/main" id="{64ECC532-F7DB-4CA0-874E-557AC7C71F16}"/>
              </a:ext>
            </a:extLst>
          </p:cNvPr>
          <p:cNvSpPr txBox="1"/>
          <p:nvPr/>
        </p:nvSpPr>
        <p:spPr bwMode="auto">
          <a:xfrm>
            <a:off x="1047912" y="2735033"/>
            <a:ext cx="4959187" cy="3729267"/>
          </a:xfrm>
          <a:prstGeom prst="rect">
            <a:avLst/>
          </a:prstGeom>
        </p:spPr>
        <p:txBody>
          <a:bodyPr vert="horz" lIns="91440" tIns="45720" rIns="91440" bIns="45720" rtlCol="0">
            <a:normAutofit lnSpcReduction="10000"/>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2700" indent="0" algn="l" defTabSz="914400">
              <a:lnSpc>
                <a:spcPct val="90000"/>
              </a:lnSpc>
              <a:spcBef>
                <a:spcPts val="500"/>
              </a:spcBef>
              <a:buFont typeface="Arial"/>
              <a:buNone/>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Font typeface="Arial"/>
              <a:buNone/>
              <a:defRPr/>
            </a:pPr>
            <a:r>
              <a:rPr lang="de-DE" sz="1600" b="1" dirty="0">
                <a:solidFill>
                  <a:srgbClr val="000000"/>
                </a:solidFill>
                <a:latin typeface="Calibri"/>
                <a:ea typeface="Times New Roman"/>
              </a:rPr>
              <a:t>Dies gelingt durch… </a:t>
            </a:r>
            <a:endParaRPr sz="1600" dirty="0"/>
          </a:p>
          <a:p>
            <a:pPr>
              <a:defRPr/>
            </a:pPr>
            <a:r>
              <a:rPr lang="de-DE" sz="1600" dirty="0">
                <a:latin typeface="Calibri"/>
                <a:cs typeface="Calibri"/>
              </a:rPr>
              <a:t>die Berücksichtigung der</a:t>
            </a:r>
            <a:r>
              <a:rPr lang="de-DE" sz="1600" b="1" dirty="0">
                <a:latin typeface="Calibri"/>
                <a:cs typeface="Calibri"/>
              </a:rPr>
              <a:t> </a:t>
            </a:r>
            <a:r>
              <a:rPr lang="de-DE" sz="1600" b="1" dirty="0">
                <a:solidFill>
                  <a:srgbClr val="4A9776"/>
                </a:solidFill>
                <a:latin typeface="Calibri"/>
                <a:cs typeface="Calibri"/>
              </a:rPr>
              <a:t>Interessen</a:t>
            </a:r>
            <a:r>
              <a:rPr lang="de-DE" sz="1600" b="1" dirty="0">
                <a:latin typeface="Calibri"/>
                <a:cs typeface="Calibri"/>
              </a:rPr>
              <a:t> </a:t>
            </a:r>
            <a:r>
              <a:rPr lang="de-DE" sz="1600" dirty="0">
                <a:latin typeface="Calibri"/>
                <a:cs typeface="Calibri"/>
              </a:rPr>
              <a:t>der Lernenden an unterschiedlichen Fragestellungen und Themen, wodurch wiederum die Motivation erhöht wird. </a:t>
            </a:r>
            <a:endParaRPr sz="1600" dirty="0"/>
          </a:p>
          <a:p>
            <a:pPr>
              <a:defRPr/>
            </a:pPr>
            <a:r>
              <a:rPr lang="de-DE" sz="1600" dirty="0">
                <a:latin typeface="Calibri"/>
                <a:ea typeface="Times New Roman"/>
                <a:cs typeface="Calibri"/>
              </a:rPr>
              <a:t>eine Auswahl an Aufgabensets für </a:t>
            </a:r>
            <a:r>
              <a:rPr lang="de-DE" sz="1600" b="1" dirty="0">
                <a:solidFill>
                  <a:srgbClr val="4A9776"/>
                </a:solidFill>
                <a:latin typeface="Calibri"/>
                <a:ea typeface="Times New Roman"/>
                <a:cs typeface="Calibri"/>
              </a:rPr>
              <a:t>verschiedene Kompetenzniveaus/Lernziele</a:t>
            </a:r>
            <a:r>
              <a:rPr lang="de-DE" sz="1600" dirty="0">
                <a:latin typeface="Calibri"/>
                <a:ea typeface="Times New Roman"/>
                <a:cs typeface="Calibri"/>
              </a:rPr>
              <a:t>.</a:t>
            </a:r>
            <a:endParaRPr sz="1600" dirty="0"/>
          </a:p>
          <a:p>
            <a:pPr>
              <a:defRPr/>
            </a:pPr>
            <a:r>
              <a:rPr lang="de-DE" sz="1600" dirty="0">
                <a:latin typeface="Calibri"/>
                <a:ea typeface="Times New Roman"/>
                <a:cs typeface="Calibri"/>
              </a:rPr>
              <a:t>die Anpassung des </a:t>
            </a:r>
            <a:r>
              <a:rPr lang="de-DE" sz="1600" b="1" dirty="0">
                <a:solidFill>
                  <a:srgbClr val="4A9776"/>
                </a:solidFill>
                <a:latin typeface="Calibri"/>
                <a:ea typeface="Times New Roman"/>
                <a:cs typeface="Calibri"/>
              </a:rPr>
              <a:t>Anspruchsniveaus</a:t>
            </a:r>
            <a:r>
              <a:rPr lang="de-DE" sz="1600" dirty="0">
                <a:latin typeface="Calibri"/>
                <a:ea typeface="Times New Roman"/>
                <a:cs typeface="Calibri"/>
              </a:rPr>
              <a:t> an die Lernvoraussetzungen, z. B. nach Vorwissen und Lernstand (ggf. mithilfe von KI).</a:t>
            </a:r>
            <a:endParaRPr sz="1600" dirty="0"/>
          </a:p>
          <a:p>
            <a:pPr>
              <a:defRPr/>
            </a:pPr>
            <a:r>
              <a:rPr lang="de-DE" sz="1600" dirty="0">
                <a:latin typeface="Calibri"/>
                <a:ea typeface="Times New Roman"/>
                <a:cs typeface="Calibri"/>
              </a:rPr>
              <a:t>die Unterstützung asynchroner Lernprozesse in Bezug auf die persönliche </a:t>
            </a:r>
            <a:r>
              <a:rPr lang="de-DE" sz="1600" b="1" dirty="0">
                <a:solidFill>
                  <a:srgbClr val="4A9776"/>
                </a:solidFill>
                <a:latin typeface="Calibri"/>
                <a:ea typeface="Times New Roman"/>
                <a:cs typeface="Calibri"/>
              </a:rPr>
              <a:t>Lernzeit und das individuelle Lerntempo</a:t>
            </a:r>
            <a:r>
              <a:rPr lang="de-DE" sz="1600" dirty="0">
                <a:latin typeface="Calibri"/>
                <a:ea typeface="Times New Roman"/>
                <a:cs typeface="Calibri"/>
              </a:rPr>
              <a:t>.</a:t>
            </a:r>
          </a:p>
          <a:p>
            <a:pPr>
              <a:defRPr/>
            </a:pPr>
            <a:r>
              <a:rPr lang="de-DE" sz="1600" dirty="0">
                <a:ea typeface="Times New Roman"/>
                <a:cs typeface="Calibri"/>
              </a:rPr>
              <a:t>die Zurverfügungstellung von nach </a:t>
            </a:r>
            <a:r>
              <a:rPr lang="de-DE" sz="1600" b="1" dirty="0">
                <a:solidFill>
                  <a:srgbClr val="4A9776"/>
                </a:solidFill>
                <a:ea typeface="Times New Roman"/>
                <a:cs typeface="Calibri"/>
              </a:rPr>
              <a:t>Grund- und erweiterten Ansprüchen </a:t>
            </a:r>
            <a:r>
              <a:rPr lang="de-DE" sz="1600" dirty="0">
                <a:ea typeface="Times New Roman"/>
                <a:cs typeface="Calibri"/>
              </a:rPr>
              <a:t>differenzierten Lernangeboten.</a:t>
            </a:r>
            <a:endParaRPr lang="de-DE" sz="1400" dirty="0"/>
          </a:p>
          <a:p>
            <a:pPr>
              <a:defRPr/>
            </a:pPr>
            <a:endParaRPr sz="1600" dirty="0"/>
          </a:p>
          <a:p>
            <a:pPr>
              <a:defRPr/>
            </a:pPr>
            <a:endParaRPr lang="de-DE" sz="1700" dirty="0">
              <a:latin typeface="Calibri"/>
              <a:ea typeface="Times New Roman"/>
              <a:cs typeface="Calibri"/>
            </a:endParaRPr>
          </a:p>
          <a:p>
            <a:pPr marL="0" indent="0">
              <a:buFont typeface="Arial"/>
              <a:buNone/>
              <a:defRPr/>
            </a:pPr>
            <a:endParaRPr lang="de-DE" sz="1800" b="1" dirty="0">
              <a:latin typeface="Times New Roman"/>
              <a:ea typeface="Times New Roman"/>
            </a:endParaRPr>
          </a:p>
          <a:p>
            <a:pPr>
              <a:defRPr/>
            </a:pPr>
            <a:endParaRPr lang="de-DE" dirty="0"/>
          </a:p>
        </p:txBody>
      </p:sp>
    </p:spTree>
    <p:extLst>
      <p:ext uri="{BB962C8B-B14F-4D97-AF65-F5344CB8AC3E}">
        <p14:creationId xmlns:p14="http://schemas.microsoft.com/office/powerpoint/2010/main" val="3965825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53829" y="1581355"/>
            <a:ext cx="10592071" cy="571701"/>
          </a:xfrm>
        </p:spPr>
        <p:txBody>
          <a:bodyPr/>
          <a:lstStyle/>
          <a:p>
            <a:r>
              <a:rPr lang="de-DE" dirty="0"/>
              <a:t>Lernförderliches Feedback und Unterstützung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Funktionen für das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11</a:t>
            </a:fld>
            <a:endParaRPr lang="de-DE" dirty="0"/>
          </a:p>
        </p:txBody>
      </p:sp>
      <p:graphicFrame>
        <p:nvGraphicFramePr>
          <p:cNvPr id="7" name="Diagramm 6">
            <a:extLst>
              <a:ext uri="{FF2B5EF4-FFF2-40B4-BE49-F238E27FC236}">
                <a16:creationId xmlns:a16="http://schemas.microsoft.com/office/drawing/2014/main" id="{F1EBA0CD-D968-477A-AF75-E6853F23D684}"/>
              </a:ext>
            </a:extLst>
          </p:cNvPr>
          <p:cNvGraphicFramePr>
            <a:graphicFrameLocks/>
          </p:cNvGraphicFramePr>
          <p:nvPr>
            <p:extLst>
              <p:ext uri="{D42A27DB-BD31-4B8C-83A1-F6EECF244321}">
                <p14:modId xmlns:p14="http://schemas.microsoft.com/office/powerpoint/2010/main" val="3547056926"/>
              </p:ext>
            </p:extLst>
          </p:nvPr>
        </p:nvGraphicFramePr>
        <p:xfrm>
          <a:off x="1047915" y="3029610"/>
          <a:ext cx="8987615" cy="367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5161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Lernförderliches Feedback und Unterstützung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12</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114800" cy="4031873"/>
          </a:xfrm>
          <a:prstGeom prst="rect">
            <a:avLst/>
          </a:prstGeom>
        </p:spPr>
        <p:txBody>
          <a:bodyPr wrap="square">
            <a:spAutoFit/>
          </a:bodyPr>
          <a:lstStyle/>
          <a:p>
            <a:pPr>
              <a:defRPr/>
            </a:pPr>
            <a:r>
              <a:rPr lang="de-DE" sz="1600" b="1" dirty="0">
                <a:cs typeface="Calibri"/>
              </a:rPr>
              <a:t>Der Einsatz digitaler Medien unterstützt </a:t>
            </a:r>
            <a:r>
              <a:rPr lang="de-DE" sz="1600" dirty="0">
                <a:cs typeface="Calibri"/>
              </a:rPr>
              <a:t>die </a:t>
            </a:r>
            <a:r>
              <a:rPr lang="de-DE" sz="1600" b="1" dirty="0">
                <a:solidFill>
                  <a:srgbClr val="4A9776"/>
                </a:solidFill>
                <a:cs typeface="Calibri"/>
              </a:rPr>
              <a:t>Bereitstellung vielfältiger Unterstützungsangebote </a:t>
            </a:r>
            <a:r>
              <a:rPr lang="de-DE" sz="1600" dirty="0">
                <a:cs typeface="Calibri"/>
              </a:rPr>
              <a:t>bei der Aufgabenbearbeitung durch</a:t>
            </a:r>
            <a:endParaRPr lang="de-DE" sz="1600" dirty="0"/>
          </a:p>
          <a:p>
            <a:pPr marL="285750" indent="-285750">
              <a:buFont typeface="Arial" panose="020B0604020202020204" pitchFamily="34" charset="0"/>
              <a:buChar char="•"/>
              <a:defRPr/>
            </a:pPr>
            <a:r>
              <a:rPr lang="de-DE" sz="1600" dirty="0">
                <a:cs typeface="Calibri"/>
              </a:rPr>
              <a:t>interaktive Angebote wie Chats und Foren,</a:t>
            </a:r>
            <a:endParaRPr lang="de-DE" sz="1600" dirty="0"/>
          </a:p>
          <a:p>
            <a:pPr marL="285750" indent="-285750">
              <a:buFont typeface="Arial" panose="020B0604020202020204" pitchFamily="34" charset="0"/>
              <a:buChar char="•"/>
              <a:defRPr/>
            </a:pPr>
            <a:r>
              <a:rPr lang="de-DE" sz="1600" dirty="0">
                <a:cs typeface="Calibri"/>
              </a:rPr>
              <a:t>multimediale Lernhilfen (z. B. Erklärvideos, Audioaufnahmen, vereinfachte Texte, Abbildungen und Illustrationen, weiterführende Links),</a:t>
            </a:r>
            <a:endParaRPr lang="de-DE" sz="1600" dirty="0"/>
          </a:p>
          <a:p>
            <a:pPr marL="285750" indent="-285750">
              <a:buFont typeface="Arial" panose="020B0604020202020204" pitchFamily="34" charset="0"/>
              <a:buChar char="•"/>
              <a:defRPr/>
            </a:pPr>
            <a:r>
              <a:rPr lang="de-DE" sz="1600" dirty="0">
                <a:cs typeface="Calibri"/>
              </a:rPr>
              <a:t>Übungen mit individuellen Rückmeldungen,</a:t>
            </a:r>
            <a:endParaRPr lang="de-DE" sz="1600" dirty="0"/>
          </a:p>
          <a:p>
            <a:pPr marL="285750" indent="-285750">
              <a:buFont typeface="Arial" panose="020B0604020202020204" pitchFamily="34" charset="0"/>
              <a:buChar char="•"/>
              <a:defRPr/>
            </a:pPr>
            <a:r>
              <a:rPr lang="de-DE" sz="1600" dirty="0">
                <a:cs typeface="Calibri"/>
              </a:rPr>
              <a:t>die Einbindung von interaktiven Übungsblättern und Trainingseinheiten für individuelle Fördermaßnahmen,</a:t>
            </a:r>
            <a:endParaRPr lang="de-DE" sz="1600" dirty="0"/>
          </a:p>
          <a:p>
            <a:pPr marL="285750" indent="-285750">
              <a:buFont typeface="Arial" panose="020B0604020202020204" pitchFamily="34" charset="0"/>
              <a:buChar char="•"/>
              <a:defRPr/>
            </a:pPr>
            <a:r>
              <a:rPr lang="de-DE" sz="1600" dirty="0">
                <a:cs typeface="Calibri"/>
              </a:rPr>
              <a:t>Funktionen, die für den Nachteilsausgleich und zu erhöhter Barrierefreiheit genutzt werden können (z. B. Vorlesefunktion). </a:t>
            </a:r>
            <a:endParaRPr lang="de-DE" sz="1600" dirty="0">
              <a:latin typeface="Times New Roman"/>
              <a:ea typeface="Times New Roman"/>
            </a:endParaRPr>
          </a:p>
        </p:txBody>
      </p:sp>
      <p:pic>
        <p:nvPicPr>
          <p:cNvPr id="15" name="Grafik 14">
            <a:extLst>
              <a:ext uri="{FF2B5EF4-FFF2-40B4-BE49-F238E27FC236}">
                <a16:creationId xmlns:a16="http://schemas.microsoft.com/office/drawing/2014/main" id="{6A4FFB95-B9E9-4C85-9E9B-619DB78C13D3}"/>
              </a:ext>
            </a:extLst>
          </p:cNvPr>
          <p:cNvPicPr>
            <a:picLocks noChangeAspect="1"/>
          </p:cNvPicPr>
          <p:nvPr/>
        </p:nvPicPr>
        <p:blipFill>
          <a:blip r:embed="rId3" cstate="hqprint">
            <a:extLst>
              <a:ext uri="{28A0092B-C50C-407E-A947-70E740481C1C}">
                <a14:useLocalDpi xmlns:a14="http://schemas.microsoft.com/office/drawing/2010/main"/>
              </a:ext>
            </a:extLst>
          </a:blip>
          <a:srcRect r="5427"/>
          <a:stretch/>
        </p:blipFill>
        <p:spPr bwMode="auto">
          <a:xfrm>
            <a:off x="5450071" y="2721752"/>
            <a:ext cx="6129146" cy="3334656"/>
          </a:xfrm>
          <a:prstGeom prst="rect">
            <a:avLst/>
          </a:prstGeom>
        </p:spPr>
      </p:pic>
    </p:spTree>
    <p:extLst>
      <p:ext uri="{BB962C8B-B14F-4D97-AF65-F5344CB8AC3E}">
        <p14:creationId xmlns:p14="http://schemas.microsoft.com/office/powerpoint/2010/main" val="443232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Lernförderliches Feedback und Unterstützung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13</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397292" cy="3816429"/>
          </a:xfrm>
          <a:prstGeom prst="rect">
            <a:avLst/>
          </a:prstGeom>
        </p:spPr>
        <p:txBody>
          <a:bodyPr wrap="square">
            <a:spAutoFit/>
          </a:bodyPr>
          <a:lstStyle/>
          <a:p>
            <a:pPr>
              <a:defRPr/>
            </a:pPr>
            <a:r>
              <a:rPr lang="de-DE" sz="1700" b="1" dirty="0">
                <a:cs typeface="Calibri"/>
              </a:rPr>
              <a:t>Der Einsatz digitaler Medien unterstützt </a:t>
            </a:r>
            <a:r>
              <a:rPr lang="de-DE" sz="1700" b="1" dirty="0">
                <a:solidFill>
                  <a:srgbClr val="4A9776"/>
                </a:solidFill>
                <a:cs typeface="Calibri"/>
              </a:rPr>
              <a:t>effiziente Feedbackprozesse </a:t>
            </a:r>
            <a:r>
              <a:rPr lang="de-DE" sz="1700" b="1" dirty="0">
                <a:cs typeface="Calibri"/>
              </a:rPr>
              <a:t>durch</a:t>
            </a:r>
            <a:endParaRPr lang="de-DE" sz="1600" dirty="0"/>
          </a:p>
          <a:p>
            <a:pPr marL="285750" indent="-285750">
              <a:buFont typeface="Arial" panose="020B0604020202020204" pitchFamily="34" charset="0"/>
              <a:buChar char="•"/>
              <a:defRPr/>
            </a:pPr>
            <a:r>
              <a:rPr lang="de-DE" sz="1600" dirty="0">
                <a:cs typeface="Calibri"/>
              </a:rPr>
              <a:t>eine einfache und zeitnahe Einreichung von Ergebnissen und Zwischenständen, sodass Lehrkräfte sowie gegebenenfalls auch andere Lernende jederzeit Zugriff auf den aktuellen Bearbeitungsstand haben, </a:t>
            </a:r>
            <a:endParaRPr lang="de-DE" sz="1600" dirty="0"/>
          </a:p>
          <a:p>
            <a:pPr marL="285750" indent="-285750">
              <a:buFont typeface="Arial" panose="020B0604020202020204" pitchFamily="34" charset="0"/>
              <a:buChar char="•"/>
              <a:defRPr/>
            </a:pPr>
            <a:r>
              <a:rPr lang="de-DE" sz="1600" dirty="0">
                <a:cs typeface="Calibri"/>
              </a:rPr>
              <a:t>verschiedene Kommunikationsmöglichkeiten zum Austausch über den Arbeitsfortschritt, beispielsweise durch Foren, Chats oder kollaborative Plattformen, </a:t>
            </a:r>
            <a:endParaRPr lang="de-DE" sz="1600" dirty="0"/>
          </a:p>
          <a:p>
            <a:pPr marL="285750" indent="-285750">
              <a:buFont typeface="Arial" panose="020B0604020202020204" pitchFamily="34" charset="0"/>
              <a:buChar char="•"/>
              <a:defRPr/>
            </a:pPr>
            <a:r>
              <a:rPr lang="de-DE" sz="1600" dirty="0">
                <a:cs typeface="Calibri"/>
              </a:rPr>
              <a:t>erweiterte zeitliche Flexibilität, indem Rückmeldungen und Diskussionen unabhängig von den Unterrichtszeiten stattfinden können.</a:t>
            </a:r>
            <a:endParaRPr lang="de-DE" sz="1600" dirty="0">
              <a:latin typeface="Times New Roman"/>
              <a:ea typeface="Times New Roman"/>
            </a:endParaRPr>
          </a:p>
        </p:txBody>
      </p:sp>
      <p:pic>
        <p:nvPicPr>
          <p:cNvPr id="8" name="Grafik 7">
            <a:extLst>
              <a:ext uri="{FF2B5EF4-FFF2-40B4-BE49-F238E27FC236}">
                <a16:creationId xmlns:a16="http://schemas.microsoft.com/office/drawing/2014/main" id="{A78BDE98-225B-4C04-BD23-ED54696C097E}"/>
              </a:ext>
            </a:extLst>
          </p:cNvPr>
          <p:cNvPicPr>
            <a:picLocks noChangeAspect="1"/>
          </p:cNvPicPr>
          <p:nvPr/>
        </p:nvPicPr>
        <p:blipFill>
          <a:blip r:embed="rId3"/>
          <a:stretch/>
        </p:blipFill>
        <p:spPr bwMode="auto">
          <a:xfrm>
            <a:off x="5653961" y="2871541"/>
            <a:ext cx="5933201" cy="3303269"/>
          </a:xfrm>
          <a:prstGeom prst="rect">
            <a:avLst/>
          </a:prstGeom>
        </p:spPr>
      </p:pic>
    </p:spTree>
    <p:extLst>
      <p:ext uri="{BB962C8B-B14F-4D97-AF65-F5344CB8AC3E}">
        <p14:creationId xmlns:p14="http://schemas.microsoft.com/office/powerpoint/2010/main" val="2065803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Lernförderliches Feedback und Unterstützung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14</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114800" cy="3754874"/>
          </a:xfrm>
          <a:prstGeom prst="rect">
            <a:avLst/>
          </a:prstGeom>
        </p:spPr>
        <p:txBody>
          <a:bodyPr wrap="square">
            <a:spAutoFit/>
          </a:bodyPr>
          <a:lstStyle/>
          <a:p>
            <a:pPr>
              <a:defRPr/>
            </a:pPr>
            <a:r>
              <a:rPr lang="de-DE" sz="1700" b="1" dirty="0">
                <a:cs typeface="Calibri"/>
              </a:rPr>
              <a:t>Der Einsatz digitaler Medien unterstützt </a:t>
            </a:r>
            <a:r>
              <a:rPr lang="de-DE" sz="1700" dirty="0">
                <a:cs typeface="Calibri"/>
              </a:rPr>
              <a:t>eine</a:t>
            </a:r>
            <a:r>
              <a:rPr lang="de-DE" sz="1700" b="1" dirty="0">
                <a:cs typeface="Calibri"/>
              </a:rPr>
              <a:t> </a:t>
            </a:r>
            <a:r>
              <a:rPr lang="de-DE" sz="1700" b="1" dirty="0">
                <a:solidFill>
                  <a:srgbClr val="4A9776"/>
                </a:solidFill>
                <a:cs typeface="Calibri"/>
              </a:rPr>
              <a:t>individuelle Förderung der Lernenden durch vielfältige Feedbackmöglichkeiten:</a:t>
            </a:r>
            <a:endParaRPr lang="de-DE" sz="1700" dirty="0">
              <a:cs typeface="Calibri"/>
            </a:endParaRPr>
          </a:p>
          <a:p>
            <a:pPr marL="285750" indent="-285750">
              <a:buFont typeface="Arial" panose="020B0604020202020204" pitchFamily="34" charset="0"/>
              <a:buChar char="•"/>
              <a:defRPr/>
            </a:pPr>
            <a:r>
              <a:rPr lang="de-DE" sz="1700" dirty="0">
                <a:cs typeface="Calibri"/>
              </a:rPr>
              <a:t>Direktes Feedback durch die Lehrkraft ermöglicht individuelle Förderung. </a:t>
            </a:r>
            <a:endParaRPr lang="de-DE" sz="1600" dirty="0"/>
          </a:p>
          <a:p>
            <a:pPr marL="285750" indent="-285750">
              <a:buFont typeface="Arial" panose="020B0604020202020204" pitchFamily="34" charset="0"/>
              <a:buChar char="•"/>
              <a:defRPr/>
            </a:pPr>
            <a:r>
              <a:rPr lang="de-DE" sz="1700" dirty="0">
                <a:cs typeface="Calibri"/>
              </a:rPr>
              <a:t>Asynchrones Feedback schafft zeitliche Flexibilität.</a:t>
            </a:r>
            <a:endParaRPr lang="de-DE" sz="1600" dirty="0"/>
          </a:p>
          <a:p>
            <a:pPr marL="285750" indent="-285750">
              <a:buFont typeface="Arial" panose="020B0604020202020204" pitchFamily="34" charset="0"/>
              <a:buChar char="•"/>
              <a:defRPr/>
            </a:pPr>
            <a:r>
              <a:rPr lang="de-DE" sz="1700" dirty="0">
                <a:cs typeface="Calibri"/>
              </a:rPr>
              <a:t>Unterstützende Materialien helfen bei der Selbstkontrolle. </a:t>
            </a:r>
            <a:endParaRPr lang="de-DE" sz="1600" dirty="0"/>
          </a:p>
          <a:p>
            <a:pPr marL="285750" indent="-285750">
              <a:buFont typeface="Arial" panose="020B0604020202020204" pitchFamily="34" charset="0"/>
              <a:buChar char="•"/>
              <a:defRPr/>
            </a:pPr>
            <a:r>
              <a:rPr lang="de-DE" sz="1700" dirty="0">
                <a:cs typeface="Calibri"/>
              </a:rPr>
              <a:t>Peer-Feedback fördert Reflexion und soziale Lernerfahrung. </a:t>
            </a:r>
            <a:endParaRPr lang="de-DE" sz="1600" dirty="0"/>
          </a:p>
          <a:p>
            <a:pPr marL="285750" indent="-285750">
              <a:buFont typeface="Arial" panose="020B0604020202020204" pitchFamily="34" charset="0"/>
              <a:buChar char="•"/>
              <a:defRPr/>
            </a:pPr>
            <a:r>
              <a:rPr lang="de-DE" sz="1700" dirty="0">
                <a:cs typeface="Calibri"/>
              </a:rPr>
              <a:t>KI-gestütztes Feedback bietet schnelle, adaptive und personalisierte Rückmeldung.</a:t>
            </a:r>
            <a:endParaRPr lang="de-DE" sz="1700" b="1" dirty="0">
              <a:ea typeface="Times New Roman"/>
            </a:endParaRPr>
          </a:p>
        </p:txBody>
      </p:sp>
      <p:pic>
        <p:nvPicPr>
          <p:cNvPr id="9" name="Grafik 8">
            <a:extLst>
              <a:ext uri="{FF2B5EF4-FFF2-40B4-BE49-F238E27FC236}">
                <a16:creationId xmlns:a16="http://schemas.microsoft.com/office/drawing/2014/main" id="{082C39E4-C6BA-4D37-9563-D531D16502C1}"/>
              </a:ext>
            </a:extLst>
          </p:cNvPr>
          <p:cNvPicPr>
            <a:picLocks noChangeAspect="1"/>
          </p:cNvPicPr>
          <p:nvPr/>
        </p:nvPicPr>
        <p:blipFill>
          <a:blip r:embed="rId3"/>
          <a:stretch/>
        </p:blipFill>
        <p:spPr bwMode="auto">
          <a:xfrm>
            <a:off x="5300855" y="2732056"/>
            <a:ext cx="6165140" cy="3051947"/>
          </a:xfrm>
          <a:prstGeom prst="rect">
            <a:avLst/>
          </a:prstGeom>
        </p:spPr>
      </p:pic>
    </p:spTree>
    <p:extLst>
      <p:ext uri="{BB962C8B-B14F-4D97-AF65-F5344CB8AC3E}">
        <p14:creationId xmlns:p14="http://schemas.microsoft.com/office/powerpoint/2010/main" val="2463988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Lernförderliches Feedback und Unterstützung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15</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114800" cy="1400383"/>
          </a:xfrm>
          <a:prstGeom prst="rect">
            <a:avLst/>
          </a:prstGeom>
        </p:spPr>
        <p:txBody>
          <a:bodyPr wrap="square">
            <a:spAutoFit/>
          </a:bodyPr>
          <a:lstStyle/>
          <a:p>
            <a:pPr>
              <a:defRPr/>
            </a:pPr>
            <a:r>
              <a:rPr lang="de-DE" sz="1700" b="1" dirty="0">
                <a:cs typeface="Calibri"/>
              </a:rPr>
              <a:t>Der Einsatz digitaler Medien unterstützt </a:t>
            </a:r>
            <a:r>
              <a:rPr lang="de-DE" sz="1700" dirty="0">
                <a:cs typeface="Calibri"/>
              </a:rPr>
              <a:t>durch verschiedene Kommunikations-werkzeuge </a:t>
            </a:r>
            <a:r>
              <a:rPr lang="de-DE" sz="1700" b="1" dirty="0">
                <a:solidFill>
                  <a:srgbClr val="4A9776"/>
                </a:solidFill>
                <a:cs typeface="Calibri"/>
              </a:rPr>
              <a:t>Lernende auch über die Unterrichtszeit hinaus zu begleiten oder Ihnen einen Austausch zu ermöglich</a:t>
            </a:r>
            <a:r>
              <a:rPr lang="de-DE" sz="1700" dirty="0">
                <a:cs typeface="Calibri"/>
              </a:rPr>
              <a:t>. </a:t>
            </a:r>
            <a:endParaRPr lang="de-DE" dirty="0">
              <a:latin typeface="Times New Roman"/>
              <a:ea typeface="Times New Roman"/>
            </a:endParaRPr>
          </a:p>
        </p:txBody>
      </p:sp>
      <p:pic>
        <p:nvPicPr>
          <p:cNvPr id="8" name="Grafik 7">
            <a:extLst>
              <a:ext uri="{FF2B5EF4-FFF2-40B4-BE49-F238E27FC236}">
                <a16:creationId xmlns:a16="http://schemas.microsoft.com/office/drawing/2014/main" id="{DF1C13C6-C08D-4BCB-B319-B6E37B54D076}"/>
              </a:ext>
            </a:extLst>
          </p:cNvPr>
          <p:cNvPicPr>
            <a:picLocks noChangeAspect="1"/>
          </p:cNvPicPr>
          <p:nvPr/>
        </p:nvPicPr>
        <p:blipFill>
          <a:blip r:embed="rId3"/>
          <a:stretch/>
        </p:blipFill>
        <p:spPr bwMode="auto">
          <a:xfrm>
            <a:off x="5445207" y="2721752"/>
            <a:ext cx="4952197" cy="3710242"/>
          </a:xfrm>
          <a:prstGeom prst="rect">
            <a:avLst/>
          </a:prstGeom>
        </p:spPr>
      </p:pic>
    </p:spTree>
    <p:extLst>
      <p:ext uri="{BB962C8B-B14F-4D97-AF65-F5344CB8AC3E}">
        <p14:creationId xmlns:p14="http://schemas.microsoft.com/office/powerpoint/2010/main" val="879455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53829" y="1581355"/>
            <a:ext cx="10592071" cy="571701"/>
          </a:xfrm>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Funktionen für das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16</a:t>
            </a:fld>
            <a:endParaRPr lang="de-DE" dirty="0"/>
          </a:p>
        </p:txBody>
      </p:sp>
      <p:graphicFrame>
        <p:nvGraphicFramePr>
          <p:cNvPr id="8" name="Diagramm 7">
            <a:extLst>
              <a:ext uri="{FF2B5EF4-FFF2-40B4-BE49-F238E27FC236}">
                <a16:creationId xmlns:a16="http://schemas.microsoft.com/office/drawing/2014/main" id="{A5200086-7A9D-4E83-AFC2-83635FA647CF}"/>
              </a:ext>
            </a:extLst>
          </p:cNvPr>
          <p:cNvGraphicFramePr>
            <a:graphicFrameLocks/>
          </p:cNvGraphicFramePr>
          <p:nvPr>
            <p:extLst>
              <p:ext uri="{D42A27DB-BD31-4B8C-83A1-F6EECF244321}">
                <p14:modId xmlns:p14="http://schemas.microsoft.com/office/powerpoint/2010/main" val="259479551"/>
              </p:ext>
            </p:extLst>
          </p:nvPr>
        </p:nvGraphicFramePr>
        <p:xfrm>
          <a:off x="1047915" y="3086099"/>
          <a:ext cx="8987615" cy="3128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3974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17</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4717885" cy="3493264"/>
          </a:xfrm>
          <a:prstGeom prst="rect">
            <a:avLst/>
          </a:prstGeom>
        </p:spPr>
        <p:txBody>
          <a:bodyPr wrap="square">
            <a:spAutoFit/>
          </a:bodyPr>
          <a:lstStyle/>
          <a:p>
            <a:pPr>
              <a:defRPr/>
            </a:pPr>
            <a:r>
              <a:rPr lang="de-DE" sz="1700" b="1" dirty="0">
                <a:cs typeface="Calibri"/>
              </a:rPr>
              <a:t>Der Einsatz digitaler Medien unterstützt </a:t>
            </a:r>
            <a:r>
              <a:rPr lang="de-DE" sz="1700" dirty="0">
                <a:cs typeface="Calibri"/>
              </a:rPr>
              <a:t>eine </a:t>
            </a:r>
            <a:r>
              <a:rPr lang="de-DE" sz="1700" b="1" dirty="0">
                <a:solidFill>
                  <a:srgbClr val="4A9776"/>
                </a:solidFill>
                <a:cs typeface="Calibri"/>
              </a:rPr>
              <a:t>Unterrichtgestaltung mit erweiterten Autonomiespielräumen für Lernende </a:t>
            </a:r>
            <a:r>
              <a:rPr lang="de-DE" sz="1700" dirty="0">
                <a:cs typeface="Calibri"/>
              </a:rPr>
              <a:t>in Bezug auf </a:t>
            </a:r>
            <a:endParaRPr lang="de-DE" sz="1600" dirty="0"/>
          </a:p>
          <a:p>
            <a:pPr marL="285750" indent="-285750">
              <a:buFont typeface="Arial" panose="020B0604020202020204" pitchFamily="34" charset="0"/>
              <a:buChar char="•"/>
              <a:defRPr/>
            </a:pPr>
            <a:r>
              <a:rPr lang="de-DE" sz="1700" dirty="0">
                <a:cs typeface="Calibri"/>
              </a:rPr>
              <a:t>Inhalt,</a:t>
            </a:r>
            <a:endParaRPr lang="de-DE" sz="1600" dirty="0"/>
          </a:p>
          <a:p>
            <a:pPr marL="285750" indent="-285750">
              <a:buFont typeface="Arial" panose="020B0604020202020204" pitchFamily="34" charset="0"/>
              <a:buChar char="•"/>
              <a:defRPr/>
            </a:pPr>
            <a:r>
              <a:rPr lang="de-DE" sz="1700" dirty="0">
                <a:cs typeface="Calibri"/>
              </a:rPr>
              <a:t>Lernprodukt (z. B. Erklärvideo, Plakat, Podcast…),</a:t>
            </a:r>
            <a:endParaRPr lang="de-DE" sz="1600" dirty="0"/>
          </a:p>
          <a:p>
            <a:pPr marL="285750" indent="-285750">
              <a:buFont typeface="Arial" panose="020B0604020202020204" pitchFamily="34" charset="0"/>
              <a:buChar char="•"/>
              <a:defRPr/>
            </a:pPr>
            <a:r>
              <a:rPr lang="de-DE" sz="1700" dirty="0">
                <a:cs typeface="Calibri"/>
              </a:rPr>
              <a:t>Methode,</a:t>
            </a:r>
            <a:endParaRPr lang="de-DE" sz="1600" dirty="0"/>
          </a:p>
          <a:p>
            <a:pPr marL="285750" indent="-285750">
              <a:buFont typeface="Arial" panose="020B0604020202020204" pitchFamily="34" charset="0"/>
              <a:buChar char="•"/>
              <a:defRPr/>
            </a:pPr>
            <a:r>
              <a:rPr lang="de-DE" sz="1700" dirty="0">
                <a:cs typeface="Calibri"/>
              </a:rPr>
              <a:t>Medien (z. B. multimediale Lernumgebungen),</a:t>
            </a:r>
            <a:endParaRPr lang="de-DE" sz="1600" dirty="0"/>
          </a:p>
          <a:p>
            <a:pPr marL="285750" indent="-285750">
              <a:buFont typeface="Arial" panose="020B0604020202020204" pitchFamily="34" charset="0"/>
              <a:buChar char="•"/>
              <a:defRPr/>
            </a:pPr>
            <a:r>
              <a:rPr lang="de-DE" sz="1700" dirty="0">
                <a:cs typeface="Calibri"/>
              </a:rPr>
              <a:t>Lernort, -zeit und –tempo,</a:t>
            </a:r>
            <a:endParaRPr lang="de-DE" sz="1600" dirty="0"/>
          </a:p>
          <a:p>
            <a:pPr marL="285750" indent="-285750">
              <a:buFont typeface="Arial" panose="020B0604020202020204" pitchFamily="34" charset="0"/>
              <a:buChar char="•"/>
              <a:defRPr/>
            </a:pPr>
            <a:r>
              <a:rPr lang="de-DE" sz="1700" dirty="0">
                <a:cs typeface="Calibri"/>
              </a:rPr>
              <a:t>Selbstkontrolle (z. B. Lernapps mit Feedback),</a:t>
            </a:r>
            <a:endParaRPr lang="de-DE" sz="1600" dirty="0"/>
          </a:p>
          <a:p>
            <a:pPr marL="285750" indent="-285750">
              <a:buFont typeface="Arial" panose="020B0604020202020204" pitchFamily="34" charset="0"/>
              <a:buChar char="•"/>
              <a:defRPr/>
            </a:pPr>
            <a:r>
              <a:rPr lang="de-DE" sz="1700" dirty="0">
                <a:cs typeface="Calibri"/>
              </a:rPr>
              <a:t>Lernhilfen (z. B. Links auf Erklärvideos),</a:t>
            </a:r>
            <a:endParaRPr lang="de-DE" sz="1600" dirty="0"/>
          </a:p>
          <a:p>
            <a:pPr marL="285750" indent="-285750">
              <a:buFont typeface="Arial" panose="020B0604020202020204" pitchFamily="34" charset="0"/>
              <a:buChar char="•"/>
              <a:defRPr/>
            </a:pPr>
            <a:r>
              <a:rPr lang="de-DE" sz="1700" dirty="0">
                <a:cs typeface="Calibri"/>
              </a:rPr>
              <a:t>Lernwerkzeuge,</a:t>
            </a:r>
          </a:p>
          <a:p>
            <a:pPr marL="285750" indent="-285750">
              <a:buFont typeface="Arial" panose="020B0604020202020204" pitchFamily="34" charset="0"/>
              <a:buChar char="•"/>
              <a:defRPr/>
            </a:pPr>
            <a:r>
              <a:rPr lang="de-DE" sz="1700" dirty="0">
                <a:latin typeface="Times New Roman"/>
                <a:ea typeface="Times New Roman"/>
                <a:cs typeface="Calibri"/>
              </a:rPr>
              <a:t>…</a:t>
            </a:r>
            <a:endParaRPr lang="de-DE" sz="1700" dirty="0">
              <a:latin typeface="Times New Roman"/>
              <a:ea typeface="Times New Roman"/>
            </a:endParaRPr>
          </a:p>
        </p:txBody>
      </p:sp>
      <p:pic>
        <p:nvPicPr>
          <p:cNvPr id="9" name="Grafik 8">
            <a:extLst>
              <a:ext uri="{FF2B5EF4-FFF2-40B4-BE49-F238E27FC236}">
                <a16:creationId xmlns:a16="http://schemas.microsoft.com/office/drawing/2014/main" id="{79B86EC5-1422-4433-A3A0-0414D5AD5C80}"/>
              </a:ext>
            </a:extLst>
          </p:cNvPr>
          <p:cNvPicPr>
            <a:picLocks noChangeAspect="1"/>
          </p:cNvPicPr>
          <p:nvPr/>
        </p:nvPicPr>
        <p:blipFill>
          <a:blip r:embed="rId3"/>
          <a:stretch/>
        </p:blipFill>
        <p:spPr bwMode="auto">
          <a:xfrm>
            <a:off x="6168489" y="2668491"/>
            <a:ext cx="4131950" cy="3888894"/>
          </a:xfrm>
          <a:prstGeom prst="rect">
            <a:avLst/>
          </a:prstGeom>
        </p:spPr>
      </p:pic>
    </p:spTree>
    <p:extLst>
      <p:ext uri="{BB962C8B-B14F-4D97-AF65-F5344CB8AC3E}">
        <p14:creationId xmlns:p14="http://schemas.microsoft.com/office/powerpoint/2010/main" val="1702971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18</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5149686" cy="2970044"/>
          </a:xfrm>
          <a:prstGeom prst="rect">
            <a:avLst/>
          </a:prstGeom>
        </p:spPr>
        <p:txBody>
          <a:bodyPr wrap="square">
            <a:spAutoFit/>
          </a:bodyPr>
          <a:lstStyle/>
          <a:p>
            <a:pPr>
              <a:defRPr/>
            </a:pPr>
            <a:r>
              <a:rPr lang="de-DE" sz="1700" b="1" dirty="0">
                <a:cs typeface="Calibri"/>
              </a:rPr>
              <a:t>Der Einsatz digitaler Medien unterstützt </a:t>
            </a:r>
            <a:r>
              <a:rPr lang="de-DE" sz="1700" dirty="0">
                <a:cs typeface="Calibri"/>
              </a:rPr>
              <a:t>die </a:t>
            </a:r>
            <a:r>
              <a:rPr lang="de-DE" sz="1700" b="1" dirty="0">
                <a:solidFill>
                  <a:srgbClr val="4A9776"/>
                </a:solidFill>
                <a:cs typeface="Calibri"/>
              </a:rPr>
              <a:t>Strukturierung, Organisation und Bereitstellung von Lernangeboten </a:t>
            </a:r>
            <a:r>
              <a:rPr lang="de-DE" sz="1700" dirty="0">
                <a:cs typeface="Calibri"/>
              </a:rPr>
              <a:t>durch </a:t>
            </a:r>
            <a:endParaRPr lang="de-DE" sz="1600" dirty="0"/>
          </a:p>
          <a:p>
            <a:pPr marL="285750" indent="-285750">
              <a:buFont typeface="Arial" panose="020B0604020202020204" pitchFamily="34" charset="0"/>
              <a:buChar char="•"/>
              <a:defRPr/>
            </a:pPr>
            <a:r>
              <a:rPr lang="de-DE" sz="1700" dirty="0">
                <a:cs typeface="Calibri"/>
              </a:rPr>
              <a:t>die Nutzung multimedialer Lernumgebungen, um verschiedene Aktivitäten zur Erreichung der Lernziele zur Verfügung zu stellen, </a:t>
            </a:r>
            <a:endParaRPr lang="de-DE" sz="1600" dirty="0"/>
          </a:p>
          <a:p>
            <a:pPr marL="285750" indent="-285750">
              <a:buFont typeface="Arial" panose="020B0604020202020204" pitchFamily="34" charset="0"/>
              <a:buChar char="•"/>
              <a:defRPr/>
            </a:pPr>
            <a:r>
              <a:rPr lang="de-DE" sz="1700" dirty="0">
                <a:ea typeface="Times New Roman"/>
                <a:cs typeface="Calibri"/>
              </a:rPr>
              <a:t>optisch ansprechende Gestaltung von Lernpfaden,</a:t>
            </a:r>
            <a:endParaRPr lang="de-DE" sz="1600" dirty="0"/>
          </a:p>
          <a:p>
            <a:pPr marL="285750" indent="-285750">
              <a:buFont typeface="Arial" panose="020B0604020202020204" pitchFamily="34" charset="0"/>
              <a:buChar char="•"/>
              <a:defRPr/>
            </a:pPr>
            <a:r>
              <a:rPr lang="de-DE" sz="1700" dirty="0">
                <a:ea typeface="Times New Roman"/>
                <a:cs typeface="Calibri"/>
              </a:rPr>
              <a:t>integrierte Übungen und Lernzielkontrollen, die mit Zugriffsbedingungen gekoppelt werden können,</a:t>
            </a:r>
            <a:endParaRPr lang="de-DE" sz="1600" dirty="0"/>
          </a:p>
          <a:p>
            <a:pPr marL="285750" indent="-285750">
              <a:buFont typeface="Arial" panose="020B0604020202020204" pitchFamily="34" charset="0"/>
              <a:buChar char="•"/>
              <a:defRPr/>
            </a:pPr>
            <a:r>
              <a:rPr lang="de-DE" sz="1700" dirty="0">
                <a:ea typeface="Times New Roman"/>
                <a:cs typeface="Calibri"/>
              </a:rPr>
              <a:t>die Integration von Feedback zur Steuerung der Lernaktivität. </a:t>
            </a:r>
            <a:endParaRPr lang="de-DE" sz="1600" dirty="0"/>
          </a:p>
        </p:txBody>
      </p:sp>
      <p:pic>
        <p:nvPicPr>
          <p:cNvPr id="8" name="Grafik 7">
            <a:extLst>
              <a:ext uri="{FF2B5EF4-FFF2-40B4-BE49-F238E27FC236}">
                <a16:creationId xmlns:a16="http://schemas.microsoft.com/office/drawing/2014/main" id="{58F0A100-6FE0-4002-9932-1F421DD05303}"/>
              </a:ext>
            </a:extLst>
          </p:cNvPr>
          <p:cNvPicPr>
            <a:picLocks noChangeAspect="1"/>
          </p:cNvPicPr>
          <p:nvPr/>
        </p:nvPicPr>
        <p:blipFill>
          <a:blip r:embed="rId3"/>
          <a:stretch/>
        </p:blipFill>
        <p:spPr bwMode="auto">
          <a:xfrm>
            <a:off x="6575198" y="2721752"/>
            <a:ext cx="4221470" cy="3776203"/>
          </a:xfrm>
          <a:prstGeom prst="rect">
            <a:avLst/>
          </a:prstGeom>
        </p:spPr>
      </p:pic>
    </p:spTree>
    <p:extLst>
      <p:ext uri="{BB962C8B-B14F-4D97-AF65-F5344CB8AC3E}">
        <p14:creationId xmlns:p14="http://schemas.microsoft.com/office/powerpoint/2010/main" val="1250726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19</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4925455" cy="2799549"/>
          </a:xfrm>
          <a:prstGeom prst="rect">
            <a:avLst/>
          </a:prstGeom>
        </p:spPr>
        <p:txBody>
          <a:bodyPr wrap="square">
            <a:spAutoFit/>
          </a:bodyPr>
          <a:lstStyle/>
          <a:p>
            <a:pPr>
              <a:defRPr/>
            </a:pPr>
            <a:r>
              <a:rPr lang="de-DE" b="1" dirty="0">
                <a:cs typeface="Calibri"/>
              </a:rPr>
              <a:t>Der Einsatz digitaler Medien unterstützt </a:t>
            </a:r>
            <a:r>
              <a:rPr lang="de-DE" dirty="0">
                <a:cs typeface="Calibri"/>
              </a:rPr>
              <a:t>das </a:t>
            </a:r>
            <a:r>
              <a:rPr lang="de-DE" b="1" dirty="0">
                <a:solidFill>
                  <a:srgbClr val="4A9776"/>
                </a:solidFill>
                <a:cs typeface="Calibri"/>
              </a:rPr>
              <a:t>selbstbestimmte Lernen in Projekten </a:t>
            </a:r>
            <a:r>
              <a:rPr lang="de-DE" dirty="0">
                <a:cs typeface="Calibri"/>
              </a:rPr>
              <a:t>durch </a:t>
            </a:r>
            <a:endParaRPr lang="de-DE" dirty="0"/>
          </a:p>
          <a:p>
            <a:pPr marL="285750" indent="-285750">
              <a:lnSpc>
                <a:spcPct val="110000"/>
              </a:lnSpc>
              <a:buFont typeface="Arial" panose="020B0604020202020204" pitchFamily="34" charset="0"/>
              <a:buChar char="•"/>
              <a:defRPr/>
            </a:pPr>
            <a:r>
              <a:rPr lang="de-DE" sz="1600" dirty="0">
                <a:cs typeface="Calibri"/>
              </a:rPr>
              <a:t>medienproduktive Aufgabenformate wie die Erstellung von Podcasts, Blogs und Erklärvideos,</a:t>
            </a:r>
          </a:p>
          <a:p>
            <a:pPr marL="285750" indent="-285750">
              <a:lnSpc>
                <a:spcPct val="110000"/>
              </a:lnSpc>
              <a:buFont typeface="Arial" panose="020B0604020202020204" pitchFamily="34" charset="0"/>
              <a:buChar char="•"/>
              <a:defRPr/>
            </a:pPr>
            <a:r>
              <a:rPr lang="de-DE" sz="1600" dirty="0">
                <a:cs typeface="Calibri"/>
              </a:rPr>
              <a:t>die Ermöglichung effizienter und selbstbestimmter Zusammenarbeit und Kommunikation im Team, auch über räumliche Distanzen hinweg,</a:t>
            </a:r>
          </a:p>
          <a:p>
            <a:pPr marL="285750" indent="-285750">
              <a:lnSpc>
                <a:spcPct val="110000"/>
              </a:lnSpc>
              <a:buFont typeface="Arial" panose="020B0604020202020204" pitchFamily="34" charset="0"/>
              <a:buChar char="•"/>
              <a:defRPr/>
            </a:pPr>
            <a:r>
              <a:rPr lang="de-DE" sz="1600" dirty="0">
                <a:cs typeface="Calibri"/>
              </a:rPr>
              <a:t>den selbstbestimmten Zugriff auf eine große Vielfalt an Lernmaterialien (wie Videos, Artikel, Tutorials oder interaktive Übungen).</a:t>
            </a:r>
          </a:p>
        </p:txBody>
      </p:sp>
      <p:pic>
        <p:nvPicPr>
          <p:cNvPr id="9" name="Grafik 8">
            <a:extLst>
              <a:ext uri="{FF2B5EF4-FFF2-40B4-BE49-F238E27FC236}">
                <a16:creationId xmlns:a16="http://schemas.microsoft.com/office/drawing/2014/main" id="{5D8D5535-F1B2-4582-B6AE-9B1D8D100E8A}"/>
              </a:ext>
            </a:extLst>
          </p:cNvPr>
          <p:cNvPicPr>
            <a:picLocks noChangeAspect="1"/>
          </p:cNvPicPr>
          <p:nvPr/>
        </p:nvPicPr>
        <p:blipFill>
          <a:blip r:embed="rId3"/>
          <a:stretch/>
        </p:blipFill>
        <p:spPr bwMode="auto">
          <a:xfrm>
            <a:off x="6218633" y="2920507"/>
            <a:ext cx="5170715" cy="2834317"/>
          </a:xfrm>
          <a:prstGeom prst="rect">
            <a:avLst/>
          </a:prstGeom>
        </p:spPr>
      </p:pic>
    </p:spTree>
    <p:extLst>
      <p:ext uri="{BB962C8B-B14F-4D97-AF65-F5344CB8AC3E}">
        <p14:creationId xmlns:p14="http://schemas.microsoft.com/office/powerpoint/2010/main" val="3564347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077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20</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5048085" cy="3877985"/>
          </a:xfrm>
          <a:prstGeom prst="rect">
            <a:avLst/>
          </a:prstGeom>
        </p:spPr>
        <p:txBody>
          <a:bodyPr wrap="square">
            <a:spAutoFit/>
          </a:bodyPr>
          <a:lstStyle/>
          <a:p>
            <a:pPr>
              <a:defRPr/>
            </a:pPr>
            <a:r>
              <a:rPr lang="de-DE" b="1" dirty="0">
                <a:cs typeface="Calibri"/>
              </a:rPr>
              <a:t>Der Einsatz digitaler Medien unterstützt </a:t>
            </a:r>
            <a:r>
              <a:rPr lang="de-DE" dirty="0">
                <a:cs typeface="Calibri"/>
              </a:rPr>
              <a:t>das </a:t>
            </a:r>
            <a:r>
              <a:rPr lang="de-DE" b="1" dirty="0">
                <a:solidFill>
                  <a:srgbClr val="4A9776"/>
                </a:solidFill>
                <a:cs typeface="Calibri"/>
              </a:rPr>
              <a:t>Feedback, die Reflexion und Evaluation von Lernprozessen </a:t>
            </a:r>
            <a:r>
              <a:rPr lang="de-DE" dirty="0">
                <a:cs typeface="Calibri"/>
              </a:rPr>
              <a:t>durch </a:t>
            </a:r>
            <a:endParaRPr lang="de-DE" sz="1600" dirty="0"/>
          </a:p>
          <a:p>
            <a:pPr marL="285750" indent="-285750">
              <a:buFont typeface="Arial" panose="020B0604020202020204" pitchFamily="34" charset="0"/>
              <a:buChar char="•"/>
              <a:defRPr/>
            </a:pPr>
            <a:r>
              <a:rPr lang="de-DE" sz="1600" dirty="0">
                <a:cs typeface="Calibri"/>
              </a:rPr>
              <a:t>die automatisierte Auswertung und Rückmeldung zu Onlinetests und -übungen, die den Lernenden Feedback zu ihrer Kompetenz- und Leistungsentwicklung geben,</a:t>
            </a:r>
            <a:endParaRPr lang="de-DE" sz="1600" dirty="0"/>
          </a:p>
          <a:p>
            <a:pPr marL="285750" indent="-285750">
              <a:buFont typeface="Arial" panose="020B0604020202020204" pitchFamily="34" charset="0"/>
              <a:buChar char="•"/>
              <a:defRPr/>
            </a:pPr>
            <a:r>
              <a:rPr lang="de-DE" sz="1600" dirty="0">
                <a:cs typeface="Calibri"/>
              </a:rPr>
              <a:t>die Möglichkeit der unkomplizierten, schnellen individuellen Rückmeldung durch die Lehrkraft (z. B. Audiokommentare),</a:t>
            </a:r>
            <a:endParaRPr lang="de-DE" sz="1600" dirty="0"/>
          </a:p>
          <a:p>
            <a:pPr marL="285750" indent="-285750">
              <a:buFont typeface="Arial" panose="020B0604020202020204" pitchFamily="34" charset="0"/>
              <a:buChar char="•"/>
              <a:defRPr/>
            </a:pPr>
            <a:r>
              <a:rPr lang="de-DE" sz="1600" dirty="0">
                <a:cs typeface="Calibri"/>
              </a:rPr>
              <a:t>die Bereitstellung von Reflexionsfragen z. B. am Ende einer Lerneinheit oder eines Projektes,</a:t>
            </a:r>
            <a:endParaRPr lang="de-DE" sz="1600" dirty="0"/>
          </a:p>
          <a:p>
            <a:pPr marL="285750" indent="-285750">
              <a:buFont typeface="Arial" panose="020B0604020202020204" pitchFamily="34" charset="0"/>
              <a:buChar char="•"/>
              <a:defRPr/>
            </a:pPr>
            <a:r>
              <a:rPr lang="de-DE" sz="1600" dirty="0">
                <a:cs typeface="Calibri"/>
              </a:rPr>
              <a:t>vielfältige Möglichkeiten von Peer-Feedback, das auch die Reflexion und Steuerung des eigenen Lernprozesses unterstützt.</a:t>
            </a:r>
            <a:endParaRPr lang="de-DE" sz="1600" dirty="0"/>
          </a:p>
        </p:txBody>
      </p:sp>
      <p:pic>
        <p:nvPicPr>
          <p:cNvPr id="8" name="Grafik 7">
            <a:extLst>
              <a:ext uri="{FF2B5EF4-FFF2-40B4-BE49-F238E27FC236}">
                <a16:creationId xmlns:a16="http://schemas.microsoft.com/office/drawing/2014/main" id="{32EC8414-61DA-4013-B2D3-1BD1AD616F61}"/>
              </a:ext>
            </a:extLst>
          </p:cNvPr>
          <p:cNvPicPr>
            <a:picLocks noChangeAspect="1"/>
          </p:cNvPicPr>
          <p:nvPr/>
        </p:nvPicPr>
        <p:blipFill>
          <a:blip r:embed="rId3"/>
          <a:stretch/>
        </p:blipFill>
        <p:spPr bwMode="auto">
          <a:xfrm>
            <a:off x="6422573" y="2721752"/>
            <a:ext cx="4132716" cy="3425386"/>
          </a:xfrm>
          <a:prstGeom prst="rect">
            <a:avLst/>
          </a:prstGeom>
        </p:spPr>
      </p:pic>
    </p:spTree>
    <p:extLst>
      <p:ext uri="{BB962C8B-B14F-4D97-AF65-F5344CB8AC3E}">
        <p14:creationId xmlns:p14="http://schemas.microsoft.com/office/powerpoint/2010/main" val="3882163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21</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721514" cy="1138773"/>
          </a:xfrm>
          <a:prstGeom prst="rect">
            <a:avLst/>
          </a:prstGeom>
        </p:spPr>
        <p:txBody>
          <a:bodyPr wrap="square">
            <a:spAutoFit/>
          </a:bodyPr>
          <a:lstStyle/>
          <a:p>
            <a:pPr>
              <a:defRPr/>
            </a:pPr>
            <a:r>
              <a:rPr lang="de-DE" sz="1600" b="1" dirty="0">
                <a:cs typeface="Calibri"/>
              </a:rPr>
              <a:t>Der Einsatz digitaler Medien unterstützt </a:t>
            </a:r>
            <a:r>
              <a:rPr lang="de-DE" sz="1600" dirty="0">
                <a:cs typeface="Calibri"/>
              </a:rPr>
              <a:t>eine </a:t>
            </a:r>
            <a:r>
              <a:rPr lang="de-DE" sz="1600" b="1" dirty="0">
                <a:solidFill>
                  <a:srgbClr val="4A9776"/>
                </a:solidFill>
                <a:cs typeface="Calibri"/>
              </a:rPr>
              <a:t>größere Selbständigkeit durch den selbstverständlichen Zugang zu digitalen Arbeitshilfen</a:t>
            </a:r>
            <a:r>
              <a:rPr lang="de-DE" sz="1600" b="1" dirty="0">
                <a:cs typeface="Calibri"/>
              </a:rPr>
              <a:t>.</a:t>
            </a:r>
            <a:r>
              <a:rPr lang="de-DE" sz="1600" dirty="0">
                <a:cs typeface="Calibri"/>
              </a:rPr>
              <a:t> </a:t>
            </a:r>
            <a:endParaRPr lang="de-DE" sz="1600" dirty="0"/>
          </a:p>
          <a:p>
            <a:pPr>
              <a:defRPr/>
            </a:pPr>
            <a:endParaRPr lang="de-DE" sz="2000" dirty="0">
              <a:cs typeface="Calibri"/>
            </a:endParaRPr>
          </a:p>
        </p:txBody>
      </p:sp>
      <p:pic>
        <p:nvPicPr>
          <p:cNvPr id="9" name="Grafik 8">
            <a:extLst>
              <a:ext uri="{FF2B5EF4-FFF2-40B4-BE49-F238E27FC236}">
                <a16:creationId xmlns:a16="http://schemas.microsoft.com/office/drawing/2014/main" id="{479CA6B3-7CC6-408E-BEF3-7F08E6218120}"/>
              </a:ext>
            </a:extLst>
          </p:cNvPr>
          <p:cNvPicPr>
            <a:picLocks noChangeAspect="1"/>
          </p:cNvPicPr>
          <p:nvPr/>
        </p:nvPicPr>
        <p:blipFill>
          <a:blip r:embed="rId3"/>
          <a:stretch/>
        </p:blipFill>
        <p:spPr bwMode="auto">
          <a:xfrm>
            <a:off x="6314024" y="2754733"/>
            <a:ext cx="5475277" cy="2579973"/>
          </a:xfrm>
          <a:prstGeom prst="rect">
            <a:avLst/>
          </a:prstGeom>
        </p:spPr>
      </p:pic>
    </p:spTree>
    <p:extLst>
      <p:ext uri="{BB962C8B-B14F-4D97-AF65-F5344CB8AC3E}">
        <p14:creationId xmlns:p14="http://schemas.microsoft.com/office/powerpoint/2010/main" val="370096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Unterstützung des selbstgesteuerten Lernens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22</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721514" cy="2123658"/>
          </a:xfrm>
          <a:prstGeom prst="rect">
            <a:avLst/>
          </a:prstGeom>
        </p:spPr>
        <p:txBody>
          <a:bodyPr wrap="square">
            <a:spAutoFit/>
          </a:bodyPr>
          <a:lstStyle/>
          <a:p>
            <a:pPr>
              <a:defRPr/>
            </a:pPr>
            <a:r>
              <a:rPr lang="de-DE" sz="1600" b="1" dirty="0">
                <a:cs typeface="Calibri"/>
              </a:rPr>
              <a:t>Der Einsatz digitaler Medien unterstützt </a:t>
            </a:r>
            <a:r>
              <a:rPr lang="de-DE" sz="1600" dirty="0">
                <a:cs typeface="Calibri"/>
              </a:rPr>
              <a:t>die </a:t>
            </a:r>
            <a:r>
              <a:rPr lang="de-DE" sz="1600" b="1" dirty="0">
                <a:solidFill>
                  <a:srgbClr val="4A9776"/>
                </a:solidFill>
                <a:cs typeface="Calibri"/>
              </a:rPr>
              <a:t>Prüfungsvorbereitung </a:t>
            </a:r>
            <a:r>
              <a:rPr lang="de-DE" sz="1600" dirty="0">
                <a:cs typeface="Calibri"/>
              </a:rPr>
              <a:t>durch </a:t>
            </a:r>
            <a:endParaRPr lang="de-DE" sz="1600" dirty="0"/>
          </a:p>
          <a:p>
            <a:pPr marL="285750" indent="-285750">
              <a:buFont typeface="Arial" panose="020B0604020202020204" pitchFamily="34" charset="0"/>
              <a:buChar char="•"/>
              <a:defRPr/>
            </a:pPr>
            <a:r>
              <a:rPr lang="de-DE" sz="1600" dirty="0">
                <a:cs typeface="Calibri"/>
              </a:rPr>
              <a:t>die einfache Bereitstellung von Materialien und Übungsangeboten mit Selbstkontrollmöglichkeiten,</a:t>
            </a:r>
            <a:endParaRPr lang="de-DE" sz="1600" dirty="0"/>
          </a:p>
          <a:p>
            <a:pPr marL="285750" indent="-285750">
              <a:buFont typeface="Arial" panose="020B0604020202020204" pitchFamily="34" charset="0"/>
              <a:buChar char="•"/>
              <a:defRPr/>
            </a:pPr>
            <a:r>
              <a:rPr lang="de-DE" sz="1600" dirty="0">
                <a:cs typeface="Calibri"/>
              </a:rPr>
              <a:t>die Förderung der Organisation in Lerngruppen. </a:t>
            </a:r>
            <a:endParaRPr lang="de-DE" sz="1600" dirty="0"/>
          </a:p>
          <a:p>
            <a:pPr>
              <a:defRPr/>
            </a:pPr>
            <a:endParaRPr lang="de-DE" sz="1600" dirty="0">
              <a:cs typeface="Calibri"/>
            </a:endParaRPr>
          </a:p>
          <a:p>
            <a:pPr>
              <a:defRPr/>
            </a:pPr>
            <a:endParaRPr lang="de-DE" sz="1600" dirty="0">
              <a:cs typeface="Calibri"/>
            </a:endParaRPr>
          </a:p>
          <a:p>
            <a:pPr>
              <a:defRPr/>
            </a:pPr>
            <a:endParaRPr lang="de-DE" sz="2000" dirty="0">
              <a:cs typeface="Calibri"/>
            </a:endParaRPr>
          </a:p>
        </p:txBody>
      </p:sp>
      <p:pic>
        <p:nvPicPr>
          <p:cNvPr id="8" name="Grafik 7">
            <a:extLst>
              <a:ext uri="{FF2B5EF4-FFF2-40B4-BE49-F238E27FC236}">
                <a16:creationId xmlns:a16="http://schemas.microsoft.com/office/drawing/2014/main" id="{87D1FBE6-87C0-48BB-B596-257C3A988D12}"/>
              </a:ext>
            </a:extLst>
          </p:cNvPr>
          <p:cNvPicPr>
            <a:picLocks noChangeAspect="1"/>
          </p:cNvPicPr>
          <p:nvPr/>
        </p:nvPicPr>
        <p:blipFill>
          <a:blip r:embed="rId3"/>
          <a:stretch/>
        </p:blipFill>
        <p:spPr bwMode="auto">
          <a:xfrm>
            <a:off x="6053388" y="2764303"/>
            <a:ext cx="4927437" cy="2819771"/>
          </a:xfrm>
          <a:prstGeom prst="rect">
            <a:avLst/>
          </a:prstGeom>
        </p:spPr>
      </p:pic>
    </p:spTree>
    <p:extLst>
      <p:ext uri="{BB962C8B-B14F-4D97-AF65-F5344CB8AC3E}">
        <p14:creationId xmlns:p14="http://schemas.microsoft.com/office/powerpoint/2010/main" val="3841874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38C26D4-DBF5-430C-8D7D-1ADB56C3E02A}"/>
              </a:ext>
            </a:extLst>
          </p:cNvPr>
          <p:cNvSpPr>
            <a:spLocks noGrp="1"/>
          </p:cNvSpPr>
          <p:nvPr>
            <p:ph type="sldNum" sz="quarter" idx="11"/>
          </p:nvPr>
        </p:nvSpPr>
        <p:spPr/>
        <p:txBody>
          <a:bodyPr/>
          <a:lstStyle/>
          <a:p>
            <a:fld id="{1D937574-5286-7C49-842E-2D6CFC549A1F}" type="slidenum">
              <a:rPr lang="de-DE" smtClean="0"/>
              <a:pPr/>
              <a:t>23</a:t>
            </a:fld>
            <a:endParaRPr lang="de-DE" dirty="0"/>
          </a:p>
        </p:txBody>
      </p:sp>
      <p:sp>
        <p:nvSpPr>
          <p:cNvPr id="3" name="Textplatzhalter 2">
            <a:extLst>
              <a:ext uri="{FF2B5EF4-FFF2-40B4-BE49-F238E27FC236}">
                <a16:creationId xmlns:a16="http://schemas.microsoft.com/office/drawing/2014/main" id="{09E90305-70FF-4DDC-8635-F72ECE37B210}"/>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1708515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Was gelingt bereits gut?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Einsatz digitaler Medien für das individualisierte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24</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5" y="2721752"/>
            <a:ext cx="4721514" cy="4339650"/>
          </a:xfrm>
          <a:prstGeom prst="rect">
            <a:avLst/>
          </a:prstGeom>
        </p:spPr>
        <p:txBody>
          <a:bodyPr wrap="square">
            <a:spAutoFit/>
          </a:bodyPr>
          <a:lstStyle/>
          <a:p>
            <a:pPr>
              <a:defRPr/>
            </a:pPr>
            <a:r>
              <a:rPr lang="de-DE" sz="1600" b="1" dirty="0"/>
              <a:t>Tauschen Sie sich aus: </a:t>
            </a:r>
            <a:endParaRPr lang="de-DE" sz="1600" dirty="0"/>
          </a:p>
          <a:p>
            <a:pPr marL="285750" indent="-285750">
              <a:lnSpc>
                <a:spcPct val="100000"/>
              </a:lnSpc>
              <a:buFont typeface="Arial" panose="020B0604020202020204" pitchFamily="34" charset="0"/>
              <a:buChar char="•"/>
              <a:defRPr/>
            </a:pPr>
            <a:r>
              <a:rPr lang="de-DE" sz="1600" dirty="0"/>
              <a:t>Welche Erfahrung haben Sie mit der Durchführung digital gestützter Tests und deren Auswertung? </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Wie gehen Sie nach der Lernstandserfassung weiter vor, um das Lernangebot anzupassen?</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Welche Möglichkeiten des Feedbacks verwenden Sie regelmäßig, um den Lernprozess Ihrer Schülerinnen und Schüler zu begleiten?</a:t>
            </a:r>
          </a:p>
          <a:p>
            <a:pPr marL="285750" indent="-285750">
              <a:lnSpc>
                <a:spcPct val="100000"/>
              </a:lnSpc>
              <a:buFont typeface="Arial" panose="020B0604020202020204" pitchFamily="34" charset="0"/>
              <a:buChar char="•"/>
              <a:defRPr/>
            </a:pPr>
            <a:endParaRPr lang="de-DE" sz="1600" dirty="0"/>
          </a:p>
          <a:p>
            <a:pPr marL="285750" indent="-285750">
              <a:lnSpc>
                <a:spcPct val="100000"/>
              </a:lnSpc>
              <a:buFont typeface="Arial" panose="020B0604020202020204" pitchFamily="34" charset="0"/>
              <a:buChar char="•"/>
              <a:defRPr/>
            </a:pPr>
            <a:r>
              <a:rPr lang="de-DE" sz="1600" dirty="0"/>
              <a:t>Wie unterstützen Sie die Selbständigkeit und die Eigenverantwortlichkeit Ihrer Schülerinnen und Schüler? </a:t>
            </a:r>
          </a:p>
          <a:p>
            <a:pPr>
              <a:defRPr/>
            </a:pPr>
            <a:endParaRPr lang="de-DE" sz="1600" dirty="0">
              <a:cs typeface="Calibri"/>
            </a:endParaRPr>
          </a:p>
          <a:p>
            <a:pPr>
              <a:defRPr/>
            </a:pPr>
            <a:endParaRPr lang="de-DE" sz="1600" dirty="0">
              <a:cs typeface="Calibri"/>
            </a:endParaRPr>
          </a:p>
          <a:p>
            <a:pPr>
              <a:defRPr/>
            </a:pPr>
            <a:endParaRPr lang="de-DE" sz="2000" dirty="0">
              <a:cs typeface="Calibri"/>
            </a:endParaRPr>
          </a:p>
        </p:txBody>
      </p:sp>
      <p:pic>
        <p:nvPicPr>
          <p:cNvPr id="7" name="Grafik 6" descr="Chat">
            <a:extLst>
              <a:ext uri="{FF2B5EF4-FFF2-40B4-BE49-F238E27FC236}">
                <a16:creationId xmlns:a16="http://schemas.microsoft.com/office/drawing/2014/main" id="{CE32F6EA-C3FA-43A4-B75D-13F8A2529D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08864" y="2085035"/>
            <a:ext cx="3855936" cy="3855936"/>
          </a:xfrm>
          <a:prstGeom prst="rect">
            <a:avLst/>
          </a:prstGeom>
        </p:spPr>
      </p:pic>
    </p:spTree>
    <p:extLst>
      <p:ext uri="{BB962C8B-B14F-4D97-AF65-F5344CB8AC3E}">
        <p14:creationId xmlns:p14="http://schemas.microsoft.com/office/powerpoint/2010/main" val="4022603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Wo gibt es noch Potenzial? </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Einsatz digitaler Medien für das individualisierte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25</a:t>
            </a:fld>
            <a:endParaRPr lang="de-DE" dirty="0"/>
          </a:p>
        </p:txBody>
      </p:sp>
      <p:sp>
        <p:nvSpPr>
          <p:cNvPr id="14" name="Rechteck 13">
            <a:extLst>
              <a:ext uri="{FF2B5EF4-FFF2-40B4-BE49-F238E27FC236}">
                <a16:creationId xmlns:a16="http://schemas.microsoft.com/office/drawing/2014/main" id="{2E06AF25-456A-4735-B9A3-B365F166369C}"/>
              </a:ext>
            </a:extLst>
          </p:cNvPr>
          <p:cNvSpPr/>
          <p:nvPr/>
        </p:nvSpPr>
        <p:spPr>
          <a:xfrm>
            <a:off x="1047914" y="2721752"/>
            <a:ext cx="7186549" cy="3939540"/>
          </a:xfrm>
          <a:prstGeom prst="rect">
            <a:avLst/>
          </a:prstGeom>
        </p:spPr>
        <p:txBody>
          <a:bodyPr wrap="square">
            <a:spAutoFit/>
          </a:bodyPr>
          <a:lstStyle/>
          <a:p>
            <a:pPr>
              <a:defRPr/>
            </a:pPr>
            <a:r>
              <a:rPr lang="de-DE" sz="1600" b="1" dirty="0"/>
              <a:t>Überlegen Sie in Kleingruppen: </a:t>
            </a:r>
            <a:endParaRPr lang="de-DE" sz="1600" dirty="0"/>
          </a:p>
          <a:p>
            <a:pPr marL="285750" lvl="0" indent="-285750" fontAlgn="base">
              <a:buFont typeface="Arial" panose="020B0604020202020204" pitchFamily="34" charset="0"/>
              <a:buChar char="•"/>
            </a:pPr>
            <a:r>
              <a:rPr lang="de-DE" dirty="0"/>
              <a:t>Welche digitalen Werkzeuge oder Strategien könnten Sie zukünftig einsetzen, um den individuellen Lernstand Ihrer Schülerinnen und Schüler effektiv zu erfassen und deren Lernprozesse zu beobachten? Wie können die gewonnenen Informationen konkret zur Anpassung des Lernangebots (</a:t>
            </a:r>
            <a:r>
              <a:rPr lang="de-DE"/>
              <a:t>z. B</a:t>
            </a:r>
            <a:r>
              <a:rPr lang="de-DE" dirty="0"/>
              <a:t>. Aufgabenformate, Schwierigkeitsgrade, Unterstützungsangebote) genutzt werden?</a:t>
            </a:r>
          </a:p>
          <a:p>
            <a:pPr marL="285750" lvl="0" indent="-285750" fontAlgn="base">
              <a:buFont typeface="Arial" panose="020B0604020202020204" pitchFamily="34" charset="0"/>
              <a:buChar char="•"/>
            </a:pPr>
            <a:r>
              <a:rPr lang="de-DE" dirty="0"/>
              <a:t>Inwiefern ermöglichen die von Ihnen eingesetzten digitalen Medien individualisiertes Feedback und vielfältige Unterstützungsangebote für Ihre Schülerinnen und Schüler – auch über den Präsenzunterricht hinaus? </a:t>
            </a:r>
          </a:p>
          <a:p>
            <a:pPr marL="285750" lvl="0" indent="-285750" fontAlgn="base">
              <a:buFont typeface="Arial" panose="020B0604020202020204" pitchFamily="34" charset="0"/>
              <a:buChar char="•"/>
            </a:pPr>
            <a:r>
              <a:rPr lang="de-DE" dirty="0"/>
              <a:t>Wie können Sie diese Möglichkeiten weiterentwickeln, um das selbstgesteuerte Lernen und die Autonomie der Lernenden noch stärker zu fö</a:t>
            </a:r>
            <a:r>
              <a:rPr lang="de-DE" altLang="zh-TW" dirty="0"/>
              <a:t>rdern?</a:t>
            </a:r>
            <a:endParaRPr lang="de-DE" dirty="0"/>
          </a:p>
        </p:txBody>
      </p:sp>
      <p:pic>
        <p:nvPicPr>
          <p:cNvPr id="8" name="Grafik 7" descr="Besprechung mit einfarbiger Füllung">
            <a:extLst>
              <a:ext uri="{FF2B5EF4-FFF2-40B4-BE49-F238E27FC236}">
                <a16:creationId xmlns:a16="http://schemas.microsoft.com/office/drawing/2014/main" id="{AF8FA0AC-796A-479B-AC9C-3225D1C9FADC}"/>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8234464" y="2064432"/>
            <a:ext cx="3002868" cy="3002868"/>
          </a:xfrm>
          <a:prstGeom prst="rect">
            <a:avLst/>
          </a:prstGeom>
        </p:spPr>
      </p:pic>
    </p:spTree>
    <p:extLst>
      <p:ext uri="{BB962C8B-B14F-4D97-AF65-F5344CB8AC3E}">
        <p14:creationId xmlns:p14="http://schemas.microsoft.com/office/powerpoint/2010/main" val="2235108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Was ist daran lernwirksam?</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spcAft>
                <a:spcPts val="1200"/>
              </a:spcAft>
              <a:defRPr/>
            </a:pPr>
            <a:r>
              <a:rPr lang="de-DE" sz="2400" b="1" dirty="0">
                <a:solidFill>
                  <a:srgbClr val="4A9776"/>
                </a:solidFill>
                <a:ea typeface="Times New Roman"/>
              </a:rPr>
              <a:t>Individualisiertes Lernen zur Berücksichtigung unterschiedlicher Lernvoraussetzungen</a:t>
            </a:r>
            <a:endParaRPr lang="de-DE" sz="2400" dirty="0">
              <a:solidFill>
                <a:srgbClr val="4A9776"/>
              </a:solidFill>
            </a:endParaRPr>
          </a:p>
          <a:p>
            <a:pPr>
              <a:defRPr/>
            </a:pPr>
            <a:r>
              <a:rPr lang="de-DE" b="1" dirty="0"/>
              <a:t>Die Berücksichtigung unterschiedlicher Lernvoraussetzungen als Grundlage des individualisierten Lernens bedeutet, jeden Schüler und jede Schülerin so zu fordern und zu fördern, dass sie ihr ganzes Potential entfalten können.</a:t>
            </a:r>
          </a:p>
          <a:p>
            <a:pPr>
              <a:defRPr/>
            </a:pPr>
            <a:r>
              <a:rPr lang="de-DE" sz="1600" dirty="0"/>
              <a:t>Dazu müssen unterschiedliche Ausgangslagen, Stärken und Schwächen zunächst erkannt werden, um auf diesem Verständnis aufbauend differenzierende Lernangebote zu unterbreiten. Die Wirksamkeit dieser Angebote basiert entscheidend auf lernförderlichen Rückmeldungen und Hilfestellungen. Die Berücksichtigung der Lernvoraussetzungen beinhaltet auch, den Schülerinnen und Schülern gelenkt durch die Lehrkraft eine gewisse Autonomie und Eigenverantwortung im Lernprozess zuzuschreiben und ein interessengesteuertes Arbeiten zu eröffnen. Dies fördert eine tiefere Auseinandersetzung mit den Inhalten und stärkt die Lernmotivation.</a:t>
            </a: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Funktionen für das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3</a:t>
            </a:fld>
            <a:endParaRPr lang="de-DE" dirty="0"/>
          </a:p>
        </p:txBody>
      </p:sp>
    </p:spTree>
    <p:extLst>
      <p:ext uri="{BB962C8B-B14F-4D97-AF65-F5344CB8AC3E}">
        <p14:creationId xmlns:p14="http://schemas.microsoft.com/office/powerpoint/2010/main" val="1640452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Worum geht es?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fontScale="70000" lnSpcReduction="20000"/>
          </a:bodyPr>
          <a:lstStyle/>
          <a:p>
            <a:pPr>
              <a:spcAft>
                <a:spcPts val="1200"/>
              </a:spcAft>
              <a:defRPr/>
            </a:pPr>
            <a:r>
              <a:rPr lang="de-DE" sz="3200" b="1" dirty="0">
                <a:solidFill>
                  <a:srgbClr val="4A9776"/>
                </a:solidFill>
                <a:cs typeface="Times New Roman"/>
              </a:rPr>
              <a:t>Individualisiertes Lernen</a:t>
            </a:r>
            <a:endParaRPr lang="de-DE" sz="2400" dirty="0"/>
          </a:p>
          <a:p>
            <a:pPr marL="11113" indent="-11113">
              <a:defRPr/>
            </a:pPr>
            <a:r>
              <a:rPr lang="de-DE" sz="2400" b="1" dirty="0">
                <a:solidFill>
                  <a:srgbClr val="4A9776"/>
                </a:solidFill>
                <a:ea typeface="Aptos"/>
                <a:cs typeface="Times New Roman"/>
              </a:rPr>
              <a:t>Lernstandserfassung und Anpassung des Lernangebots</a:t>
            </a:r>
            <a:endParaRPr lang="de-DE" sz="2400" dirty="0">
              <a:solidFill>
                <a:srgbClr val="4A9776"/>
              </a:solidFill>
              <a:latin typeface="Aptos"/>
              <a:ea typeface="Aptos"/>
              <a:cs typeface="Times New Roman"/>
            </a:endParaRPr>
          </a:p>
          <a:p>
            <a:pPr marL="11113" indent="-11113">
              <a:defRPr/>
            </a:pPr>
            <a:r>
              <a:rPr lang="de-DE" sz="2400" dirty="0">
                <a:ea typeface="Aptos"/>
              </a:rPr>
              <a:t>Der Einsatz digitaler Medien </a:t>
            </a:r>
            <a:r>
              <a:rPr lang="de-DE" sz="2400" dirty="0"/>
              <a:t>ermöglicht die Erfassung des individuellen Lernstandes sowie die Beobachtung des Lernprozesses, um eine effiziente Anpassung des Lernangebots an spezifische Voraussetzungen der Lernenden zu ermöglichen.</a:t>
            </a:r>
          </a:p>
          <a:p>
            <a:pPr marL="11113" indent="-11113">
              <a:defRPr/>
            </a:pPr>
            <a:r>
              <a:rPr lang="de-DE" sz="2400" b="1" dirty="0">
                <a:solidFill>
                  <a:srgbClr val="4A9776"/>
                </a:solidFill>
                <a:cs typeface="Times New Roman"/>
              </a:rPr>
              <a:t>Lernförderliches Feedback und Unterstützung</a:t>
            </a:r>
            <a:endParaRPr lang="de-DE" sz="2400" dirty="0"/>
          </a:p>
          <a:p>
            <a:pPr>
              <a:defRPr/>
            </a:pPr>
            <a:r>
              <a:rPr lang="de-DE" sz="2400" dirty="0"/>
              <a:t>Der Einsatz digitaler Medien ermöglicht es, den individuellen Lernprozess </a:t>
            </a:r>
            <a:br>
              <a:rPr lang="de-DE" sz="2400" dirty="0"/>
            </a:br>
            <a:r>
              <a:rPr lang="de-DE" sz="2400" dirty="0"/>
              <a:t>durch lernförderliches Feedback sowie ein vielfältiges Unterstützungsangebot auch über die Unterrichtszeit hinaus zu begleiten.</a:t>
            </a:r>
          </a:p>
          <a:p>
            <a:pPr marL="11113" indent="-11113">
              <a:defRPr/>
            </a:pPr>
            <a:r>
              <a:rPr lang="de-DE" sz="2400" b="1" dirty="0">
                <a:solidFill>
                  <a:srgbClr val="4A9776"/>
                </a:solidFill>
                <a:cs typeface="Times New Roman"/>
              </a:rPr>
              <a:t>Unterstützung des selbstgesteuerten Lernens </a:t>
            </a:r>
            <a:endParaRPr lang="de-DE" sz="2400" dirty="0"/>
          </a:p>
          <a:p>
            <a:pPr marL="11113" indent="-11113">
              <a:defRPr/>
            </a:pPr>
            <a:r>
              <a:rPr lang="de-DE" sz="2400" dirty="0"/>
              <a:t>Digitale Medien fördern durch die selbstbestimmte und selbstorganisierte Bearbeitung von Inhalten und Aufgaben die Autonomie der Schülerinnen und Schüler und damit auch deren Fähigkeiten, den Lernprozess zunehmend selbständig zu steuern. </a:t>
            </a: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Funktionen für das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4</a:t>
            </a:fld>
            <a:endParaRPr lang="de-DE" dirty="0"/>
          </a:p>
        </p:txBody>
      </p:sp>
    </p:spTree>
    <p:extLst>
      <p:ext uri="{BB962C8B-B14F-4D97-AF65-F5344CB8AC3E}">
        <p14:creationId xmlns:p14="http://schemas.microsoft.com/office/powerpoint/2010/main" val="4018591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53829" y="1581355"/>
            <a:ext cx="10592071" cy="571701"/>
          </a:xfrm>
        </p:spPr>
        <p:txBody>
          <a:bodyPr/>
          <a:lstStyle/>
          <a:p>
            <a:r>
              <a:rPr lang="de-DE" dirty="0"/>
              <a:t>Lernstandserfassung und Anpassung des Lernangebots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a:t>
            </a:r>
            <a:endParaRPr lang="de-DE" dirty="0">
              <a:latin typeface="Times New Roman"/>
              <a:ea typeface="Times New Roman"/>
            </a:endParaRPr>
          </a:p>
          <a:p>
            <a:pPr>
              <a:defRPr/>
            </a:pPr>
            <a:endParaRPr lang="de-DE" sz="3600" b="1" dirty="0">
              <a:ea typeface="Times New Roman"/>
            </a:endParaRPr>
          </a:p>
          <a:p>
            <a:pPr>
              <a:defRPr/>
            </a:pPr>
            <a:endParaRPr lang="de-DE" sz="32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Funktionen für das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5</a:t>
            </a:fld>
            <a:endParaRPr lang="de-DE" dirty="0"/>
          </a:p>
        </p:txBody>
      </p:sp>
      <p:graphicFrame>
        <p:nvGraphicFramePr>
          <p:cNvPr id="6" name="Diagramm 5">
            <a:extLst>
              <a:ext uri="{FF2B5EF4-FFF2-40B4-BE49-F238E27FC236}">
                <a16:creationId xmlns:a16="http://schemas.microsoft.com/office/drawing/2014/main" id="{D0C03D10-0CFC-4998-B219-78DAD074C10C}"/>
              </a:ext>
            </a:extLst>
          </p:cNvPr>
          <p:cNvGraphicFramePr>
            <a:graphicFrameLocks/>
          </p:cNvGraphicFramePr>
          <p:nvPr>
            <p:extLst>
              <p:ext uri="{D42A27DB-BD31-4B8C-83A1-F6EECF244321}">
                <p14:modId xmlns:p14="http://schemas.microsoft.com/office/powerpoint/2010/main" val="651750924"/>
              </p:ext>
            </p:extLst>
          </p:nvPr>
        </p:nvGraphicFramePr>
        <p:xfrm>
          <a:off x="1047915" y="3129675"/>
          <a:ext cx="9327985" cy="3427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993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Lernstandserfassung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a:xfrm>
            <a:off x="1047914" y="2721752"/>
            <a:ext cx="4400385" cy="3602848"/>
          </a:xfrm>
        </p:spPr>
        <p:txBody>
          <a:bodyPr>
            <a:normAutofit fontScale="92500" lnSpcReduction="20000"/>
          </a:bodyPr>
          <a:lstStyle/>
          <a:p>
            <a:pPr>
              <a:defRPr/>
            </a:pPr>
            <a:r>
              <a:rPr lang="de-DE" b="1" dirty="0">
                <a:solidFill>
                  <a:srgbClr val="000000"/>
                </a:solidFill>
                <a:ea typeface="Times New Roman"/>
              </a:rPr>
              <a:t>Der Einsatz digitaler Medien unterstützt </a:t>
            </a:r>
            <a:r>
              <a:rPr lang="de-DE" b="1" dirty="0">
                <a:solidFill>
                  <a:srgbClr val="4A9776"/>
                </a:solidFill>
                <a:ea typeface="Times New Roman"/>
              </a:rPr>
              <a:t>die Erfassung des individuellen Lernstands</a:t>
            </a:r>
            <a:r>
              <a:rPr lang="de-DE" b="1" dirty="0">
                <a:solidFill>
                  <a:srgbClr val="000000"/>
                </a:solidFill>
                <a:ea typeface="Times New Roman"/>
              </a:rPr>
              <a:t> </a:t>
            </a:r>
            <a:r>
              <a:rPr lang="de-DE" dirty="0">
                <a:solidFill>
                  <a:srgbClr val="000000"/>
                </a:solidFill>
                <a:ea typeface="Times New Roman"/>
              </a:rPr>
              <a:t>durch</a:t>
            </a:r>
            <a:endParaRPr lang="de-DE" dirty="0">
              <a:latin typeface="Times New Roman"/>
              <a:ea typeface="Times New Roman"/>
            </a:endParaRPr>
          </a:p>
          <a:p>
            <a:pPr marL="285750" indent="-285750">
              <a:lnSpc>
                <a:spcPct val="110000"/>
              </a:lnSpc>
              <a:buFont typeface="Arial" panose="020B0604020202020204" pitchFamily="34" charset="0"/>
              <a:buChar char="•"/>
              <a:defRPr/>
            </a:pPr>
            <a:r>
              <a:rPr lang="de-DE" sz="1700" dirty="0">
                <a:cs typeface="Calibri"/>
              </a:rPr>
              <a:t>interaktive Übungen mit unmittelbarem Feedback zur Fehleranalyse und </a:t>
            </a:r>
            <a:r>
              <a:rPr lang="de-DE" sz="1700" dirty="0" err="1">
                <a:cs typeface="Calibri"/>
              </a:rPr>
              <a:t>Lernstandsdiagnose</a:t>
            </a:r>
            <a:r>
              <a:rPr lang="de-DE" sz="1700" dirty="0">
                <a:cs typeface="Calibri"/>
              </a:rPr>
              <a:t>, </a:t>
            </a:r>
            <a:endParaRPr lang="de-DE" sz="1700" dirty="0"/>
          </a:p>
          <a:p>
            <a:pPr marL="285750" indent="-285750">
              <a:lnSpc>
                <a:spcPct val="110000"/>
              </a:lnSpc>
              <a:buFont typeface="Arial" panose="020B0604020202020204" pitchFamily="34" charset="0"/>
              <a:buChar char="•"/>
              <a:defRPr/>
            </a:pPr>
            <a:r>
              <a:rPr lang="de-DE" sz="1700" dirty="0">
                <a:cs typeface="Calibri"/>
              </a:rPr>
              <a:t>die Nutzung der KI auch in offenen Aufgabenformaten, </a:t>
            </a:r>
            <a:endParaRPr lang="de-DE" sz="1700" dirty="0"/>
          </a:p>
          <a:p>
            <a:pPr marL="285750" indent="-285750">
              <a:lnSpc>
                <a:spcPct val="110000"/>
              </a:lnSpc>
              <a:buFont typeface="Arial" panose="020B0604020202020204" pitchFamily="34" charset="0"/>
              <a:buChar char="•"/>
              <a:defRPr/>
            </a:pPr>
            <a:r>
              <a:rPr lang="de-DE" sz="1700" dirty="0">
                <a:cs typeface="Calibri"/>
              </a:rPr>
              <a:t>Analyse von Lern- und Nutzungsdaten zur Identifikation von Verständnisproblemen,</a:t>
            </a:r>
            <a:endParaRPr lang="de-DE" sz="1700" dirty="0"/>
          </a:p>
          <a:p>
            <a:pPr marL="285750" indent="-285750">
              <a:lnSpc>
                <a:spcPct val="110000"/>
              </a:lnSpc>
              <a:buFont typeface="Arial" panose="020B0604020202020204" pitchFamily="34" charset="0"/>
              <a:buChar char="•"/>
              <a:defRPr/>
            </a:pPr>
            <a:r>
              <a:rPr lang="de-DE" sz="1700" dirty="0">
                <a:cs typeface="Calibri"/>
              </a:rPr>
              <a:t>Vergleichsübersichten auf Klassenebene zum Erkennen gemeinsamer Stärken und Schwächen in der Klasse als Grundlage für individuelle Fördermaßnahmen. </a:t>
            </a:r>
            <a:endParaRPr lang="de-DE" sz="1700" dirty="0"/>
          </a:p>
          <a:p>
            <a:pPr>
              <a:defRPr/>
            </a:pPr>
            <a:endParaRPr lang="de-DE" sz="3200" dirty="0">
              <a:latin typeface="Times New Roman"/>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6</a:t>
            </a:fld>
            <a:endParaRPr lang="de-DE" dirty="0"/>
          </a:p>
        </p:txBody>
      </p:sp>
      <p:pic>
        <p:nvPicPr>
          <p:cNvPr id="9" name="Grafik 8">
            <a:extLst>
              <a:ext uri="{FF2B5EF4-FFF2-40B4-BE49-F238E27FC236}">
                <a16:creationId xmlns:a16="http://schemas.microsoft.com/office/drawing/2014/main" id="{39668ACF-24C0-4D46-8434-81A5A99DBDCF}"/>
              </a:ext>
            </a:extLst>
          </p:cNvPr>
          <p:cNvPicPr>
            <a:picLocks noChangeAspect="1"/>
          </p:cNvPicPr>
          <p:nvPr/>
        </p:nvPicPr>
        <p:blipFill>
          <a:blip r:embed="rId2"/>
          <a:stretch/>
        </p:blipFill>
        <p:spPr bwMode="auto">
          <a:xfrm>
            <a:off x="5702530" y="2721752"/>
            <a:ext cx="5441555" cy="3277556"/>
          </a:xfrm>
          <a:prstGeom prst="rect">
            <a:avLst/>
          </a:prstGeom>
        </p:spPr>
      </p:pic>
    </p:spTree>
    <p:extLst>
      <p:ext uri="{BB962C8B-B14F-4D97-AF65-F5344CB8AC3E}">
        <p14:creationId xmlns:p14="http://schemas.microsoft.com/office/powerpoint/2010/main" val="3237979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p:txBody>
          <a:bodyPr/>
          <a:lstStyle/>
          <a:p>
            <a:r>
              <a:rPr lang="de-DE" dirty="0"/>
              <a:t>Lernstandserfassung</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sz="1700" b="1" dirty="0">
                <a:solidFill>
                  <a:srgbClr val="000000"/>
                </a:solidFill>
                <a:ea typeface="Times New Roman"/>
              </a:rPr>
              <a:t>Der Einsatz digitaler Medien unterstützt die Lehrkraft dabei, </a:t>
            </a:r>
            <a:r>
              <a:rPr lang="de-DE" sz="1700" b="1" dirty="0">
                <a:solidFill>
                  <a:srgbClr val="4A9776"/>
                </a:solidFill>
                <a:ea typeface="Times New Roman"/>
              </a:rPr>
              <a:t>Lernfortschritte transparent nachzuverfolgen </a:t>
            </a:r>
            <a:r>
              <a:rPr lang="de-DE" sz="1700" b="1" dirty="0">
                <a:ea typeface="Times New Roman"/>
              </a:rPr>
              <a:t>durch </a:t>
            </a:r>
            <a:endParaRPr lang="de-DE" sz="1700" dirty="0"/>
          </a:p>
          <a:p>
            <a:pPr marL="285750" indent="-285750">
              <a:buFont typeface="Arial" panose="020B0604020202020204" pitchFamily="34" charset="0"/>
              <a:buChar char="•"/>
              <a:defRPr/>
            </a:pPr>
            <a:r>
              <a:rPr lang="de-DE" sz="1600" dirty="0">
                <a:cs typeface="Calibri"/>
              </a:rPr>
              <a:t>Dokumentation und Auswertung von Lernaktivitäten mithilfe von Lernumgebungen, die individuellen Lernstände abbilden, </a:t>
            </a:r>
            <a:endParaRPr lang="de-DE" sz="1600" dirty="0"/>
          </a:p>
          <a:p>
            <a:pPr marL="285750" indent="-285750">
              <a:buFont typeface="Arial" panose="020B0604020202020204" pitchFamily="34" charset="0"/>
              <a:buChar char="•"/>
              <a:defRPr/>
            </a:pPr>
            <a:r>
              <a:rPr lang="de-DE" sz="1600" dirty="0">
                <a:cs typeface="Calibri"/>
              </a:rPr>
              <a:t>Analyse von Lern- und Nutzungsdaten, um Verständnisprobleme, Lernhindernisse und Engagement-Muster frühzeitig zu erkennen, </a:t>
            </a:r>
            <a:endParaRPr lang="de-DE" sz="1600" dirty="0"/>
          </a:p>
          <a:p>
            <a:pPr marL="285750" indent="-285750">
              <a:buFont typeface="Arial" panose="020B0604020202020204" pitchFamily="34" charset="0"/>
              <a:buChar char="•"/>
              <a:defRPr/>
            </a:pPr>
            <a:r>
              <a:rPr lang="de-DE" sz="1600" dirty="0">
                <a:cs typeface="Calibri"/>
              </a:rPr>
              <a:t>Visualisierung von Lernfortschritten in übersichtlichen Dashboards, die Lehrkräfte bei der Unterrichtsplanung unterstützen.</a:t>
            </a:r>
            <a:endParaRPr lang="de-DE" sz="1600" dirty="0"/>
          </a:p>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6"/>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9"/>
          </p:nvPr>
        </p:nvSpPr>
        <p:spPr/>
        <p:txBody>
          <a:bodyPr/>
          <a:lstStyle/>
          <a:p>
            <a:fld id="{1D937574-5286-7C49-842E-2D6CFC549A1F}" type="slidenum">
              <a:rPr lang="de-DE" smtClean="0"/>
              <a:pPr/>
              <a:t>7</a:t>
            </a:fld>
            <a:endParaRPr lang="de-DE" dirty="0"/>
          </a:p>
        </p:txBody>
      </p:sp>
      <p:pic>
        <p:nvPicPr>
          <p:cNvPr id="7" name="Grafik 6">
            <a:extLst>
              <a:ext uri="{FF2B5EF4-FFF2-40B4-BE49-F238E27FC236}">
                <a16:creationId xmlns:a16="http://schemas.microsoft.com/office/drawing/2014/main" id="{EFA48D95-B22A-4FEC-8180-4897CAEF6E3E}"/>
              </a:ext>
            </a:extLst>
          </p:cNvPr>
          <p:cNvPicPr>
            <a:picLocks noChangeAspect="1"/>
          </p:cNvPicPr>
          <p:nvPr/>
        </p:nvPicPr>
        <p:blipFill>
          <a:blip r:embed="rId2"/>
          <a:stretch/>
        </p:blipFill>
        <p:spPr bwMode="auto">
          <a:xfrm>
            <a:off x="5477623" y="2721752"/>
            <a:ext cx="6109539" cy="3361995"/>
          </a:xfrm>
          <a:prstGeom prst="rect">
            <a:avLst/>
          </a:prstGeom>
        </p:spPr>
      </p:pic>
    </p:spTree>
    <p:extLst>
      <p:ext uri="{BB962C8B-B14F-4D97-AF65-F5344CB8AC3E}">
        <p14:creationId xmlns:p14="http://schemas.microsoft.com/office/powerpoint/2010/main" val="1203625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53829" y="1581355"/>
            <a:ext cx="10680971" cy="571701"/>
          </a:xfrm>
        </p:spPr>
        <p:txBody>
          <a:bodyPr/>
          <a:lstStyle/>
          <a:p>
            <a:r>
              <a:rPr lang="de-DE" dirty="0"/>
              <a:t>Lernstandserfassung und Anpassung des Lernangebots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liefert dadurch die </a:t>
            </a:r>
            <a:r>
              <a:rPr lang="de-DE" b="1" dirty="0">
                <a:solidFill>
                  <a:srgbClr val="4A9776"/>
                </a:solidFill>
                <a:ea typeface="Times New Roman"/>
              </a:rPr>
              <a:t>Grundlage</a:t>
            </a:r>
            <a:endParaRPr lang="de-DE" dirty="0">
              <a:solidFill>
                <a:srgbClr val="4A9776"/>
              </a:solidFill>
              <a:latin typeface="Times New Roman"/>
              <a:ea typeface="Times New Roman"/>
            </a:endParaRPr>
          </a:p>
          <a:p>
            <a:pPr marL="285750" indent="-285750">
              <a:buFont typeface="Arial" panose="020B0604020202020204" pitchFamily="34" charset="0"/>
              <a:buChar char="•"/>
              <a:defRPr/>
            </a:pPr>
            <a:r>
              <a:rPr lang="de-DE" sz="1700" dirty="0">
                <a:cs typeface="Calibri"/>
              </a:rPr>
              <a:t>für weitere gezielte Unterstützung,</a:t>
            </a:r>
            <a:endParaRPr lang="de-DE" sz="1600" dirty="0"/>
          </a:p>
          <a:p>
            <a:pPr marL="285750" indent="-285750">
              <a:buFont typeface="Arial" panose="020B0604020202020204" pitchFamily="34" charset="0"/>
              <a:buChar char="•"/>
              <a:defRPr/>
            </a:pPr>
            <a:r>
              <a:rPr lang="de-DE" sz="1700" dirty="0">
                <a:cs typeface="Calibri"/>
              </a:rPr>
              <a:t>für Gespräche mit den Lernenden und deren Erziehungsberechtigten,</a:t>
            </a:r>
            <a:endParaRPr lang="de-DE" sz="1600" dirty="0"/>
          </a:p>
          <a:p>
            <a:pPr marL="285750" indent="-285750">
              <a:buFont typeface="Arial" panose="020B0604020202020204" pitchFamily="34" charset="0"/>
              <a:buChar char="•"/>
              <a:defRPr/>
            </a:pPr>
            <a:r>
              <a:rPr lang="de-DE" sz="1700" dirty="0">
                <a:cs typeface="Calibri"/>
              </a:rPr>
              <a:t>für die Planung gezielter Unterstützung basierend auf Daten zu individuellen Schwächen und Lernbedarfen, </a:t>
            </a:r>
            <a:endParaRPr lang="de-DE" sz="1600" dirty="0"/>
          </a:p>
          <a:p>
            <a:pPr marL="285750" indent="-285750">
              <a:buFont typeface="Arial" panose="020B0604020202020204" pitchFamily="34" charset="0"/>
              <a:buChar char="•"/>
              <a:defRPr/>
            </a:pPr>
            <a:r>
              <a:rPr lang="de-DE" sz="1700" dirty="0">
                <a:cs typeface="Calibri"/>
              </a:rPr>
              <a:t>für Differenzierung und Individualisierung des Unterrichts durch Bildung passender Lerngruppen und Aufgabenstellungen.</a:t>
            </a:r>
            <a:endParaRPr lang="de-DE" sz="1600" dirty="0"/>
          </a:p>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8</a:t>
            </a:fld>
            <a:endParaRPr lang="de-DE" dirty="0"/>
          </a:p>
        </p:txBody>
      </p:sp>
    </p:spTree>
    <p:extLst>
      <p:ext uri="{BB962C8B-B14F-4D97-AF65-F5344CB8AC3E}">
        <p14:creationId xmlns:p14="http://schemas.microsoft.com/office/powerpoint/2010/main" val="2477089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B3ADE2D1-486B-478E-99F0-746E246133C8}"/>
              </a:ext>
            </a:extLst>
          </p:cNvPr>
          <p:cNvSpPr>
            <a:spLocks noGrp="1"/>
          </p:cNvSpPr>
          <p:nvPr>
            <p:ph type="body" idx="1"/>
          </p:nvPr>
        </p:nvSpPr>
        <p:spPr>
          <a:xfrm>
            <a:off x="1053829" y="1581355"/>
            <a:ext cx="10680971" cy="571701"/>
          </a:xfrm>
        </p:spPr>
        <p:txBody>
          <a:bodyPr/>
          <a:lstStyle/>
          <a:p>
            <a:r>
              <a:rPr lang="de-DE" dirty="0"/>
              <a:t>Anpassung des Lernangebots</a:t>
            </a:r>
          </a:p>
        </p:txBody>
      </p:sp>
      <p:sp>
        <p:nvSpPr>
          <p:cNvPr id="3" name="Textplatzhalter 2">
            <a:extLst>
              <a:ext uri="{FF2B5EF4-FFF2-40B4-BE49-F238E27FC236}">
                <a16:creationId xmlns:a16="http://schemas.microsoft.com/office/drawing/2014/main" id="{39EB6E85-871F-41AE-BC82-DC28A4A90035}"/>
              </a:ext>
            </a:extLst>
          </p:cNvPr>
          <p:cNvSpPr>
            <a:spLocks noGrp="1"/>
          </p:cNvSpPr>
          <p:nvPr>
            <p:ph type="body" idx="13"/>
          </p:nvPr>
        </p:nvSpPr>
        <p:spPr/>
        <p:txBody>
          <a:bodyPr>
            <a:normAutofit/>
          </a:bodyPr>
          <a:lstStyle/>
          <a:p>
            <a:pPr>
              <a:defRPr/>
            </a:pPr>
            <a:endParaRPr lang="de-DE" sz="1700" dirty="0">
              <a:ea typeface="Times New Roman"/>
            </a:endParaRPr>
          </a:p>
          <a:p>
            <a:endParaRPr lang="de-DE" dirty="0"/>
          </a:p>
        </p:txBody>
      </p:sp>
      <p:sp>
        <p:nvSpPr>
          <p:cNvPr id="4" name="Textplatzhalter 3">
            <a:extLst>
              <a:ext uri="{FF2B5EF4-FFF2-40B4-BE49-F238E27FC236}">
                <a16:creationId xmlns:a16="http://schemas.microsoft.com/office/drawing/2014/main" id="{9367A601-ECF3-4585-BA69-AC07D97E3FD6}"/>
              </a:ext>
            </a:extLst>
          </p:cNvPr>
          <p:cNvSpPr>
            <a:spLocks noGrp="1"/>
          </p:cNvSpPr>
          <p:nvPr>
            <p:ph type="body" idx="14"/>
          </p:nvPr>
        </p:nvSpPr>
        <p:spPr/>
        <p:txBody>
          <a:bodyPr/>
          <a:lstStyle/>
          <a:p>
            <a:r>
              <a:rPr lang="de-DE" dirty="0"/>
              <a:t>Individualisiertes Lernen</a:t>
            </a:r>
          </a:p>
        </p:txBody>
      </p:sp>
      <p:sp>
        <p:nvSpPr>
          <p:cNvPr id="5" name="Foliennummernplatzhalter 4">
            <a:extLst>
              <a:ext uri="{FF2B5EF4-FFF2-40B4-BE49-F238E27FC236}">
                <a16:creationId xmlns:a16="http://schemas.microsoft.com/office/drawing/2014/main" id="{4CD96E10-FBAA-4D9B-9887-0159CBD31F19}"/>
              </a:ext>
            </a:extLst>
          </p:cNvPr>
          <p:cNvSpPr>
            <a:spLocks noGrp="1"/>
          </p:cNvSpPr>
          <p:nvPr>
            <p:ph type="sldNum" sz="quarter" idx="17"/>
          </p:nvPr>
        </p:nvSpPr>
        <p:spPr/>
        <p:txBody>
          <a:bodyPr/>
          <a:lstStyle/>
          <a:p>
            <a:fld id="{1D937574-5286-7C49-842E-2D6CFC549A1F}" type="slidenum">
              <a:rPr lang="de-DE" smtClean="0"/>
              <a:pPr/>
              <a:t>9</a:t>
            </a:fld>
            <a:endParaRPr lang="de-DE" dirty="0"/>
          </a:p>
        </p:txBody>
      </p:sp>
      <p:graphicFrame>
        <p:nvGraphicFramePr>
          <p:cNvPr id="6" name="Diagramm 5">
            <a:extLst>
              <a:ext uri="{FF2B5EF4-FFF2-40B4-BE49-F238E27FC236}">
                <a16:creationId xmlns:a16="http://schemas.microsoft.com/office/drawing/2014/main" id="{C8C94D39-1A87-44E7-9D83-697B0CAAF9F4}"/>
              </a:ext>
            </a:extLst>
          </p:cNvPr>
          <p:cNvGraphicFramePr>
            <a:graphicFrameLocks/>
          </p:cNvGraphicFramePr>
          <p:nvPr>
            <p:extLst>
              <p:ext uri="{D42A27DB-BD31-4B8C-83A1-F6EECF244321}">
                <p14:modId xmlns:p14="http://schemas.microsoft.com/office/powerpoint/2010/main" val="1998275618"/>
              </p:ext>
            </p:extLst>
          </p:nvPr>
        </p:nvGraphicFramePr>
        <p:xfrm>
          <a:off x="673991" y="2229800"/>
          <a:ext cx="9086685" cy="37977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Inhaltsplatzhalter 3">
            <a:extLst>
              <a:ext uri="{FF2B5EF4-FFF2-40B4-BE49-F238E27FC236}">
                <a16:creationId xmlns:a16="http://schemas.microsoft.com/office/drawing/2014/main" id="{2214D987-53E8-4859-9CD6-0B9040C94AF3}"/>
              </a:ext>
            </a:extLst>
          </p:cNvPr>
          <p:cNvSpPr txBox="1">
            <a:spLocks/>
          </p:cNvSpPr>
          <p:nvPr/>
        </p:nvSpPr>
        <p:spPr bwMode="auto">
          <a:xfrm>
            <a:off x="1214336" y="6091579"/>
            <a:ext cx="7291411" cy="61611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de-DE" sz="1700" dirty="0">
                <a:latin typeface="Calibri"/>
                <a:cs typeface="Calibri"/>
              </a:rPr>
              <a:t>Potenzialen und Ideen für den Einsatz digitaler Medien zur Differenzierung von Lernaufgaben nach Brägger und Steiner (2022)</a:t>
            </a:r>
            <a:endParaRPr lang="de-DE" dirty="0"/>
          </a:p>
          <a:p>
            <a:pPr marL="0" indent="0">
              <a:buFont typeface="Arial" panose="020B0604020202020204" pitchFamily="34" charset="0"/>
              <a:buNone/>
              <a:defRPr/>
            </a:pPr>
            <a:endParaRPr lang="de-DE" sz="1700" dirty="0">
              <a:latin typeface="Calibri"/>
              <a:cs typeface="Calibri"/>
            </a:endParaRPr>
          </a:p>
          <a:p>
            <a:pPr marL="0" indent="0">
              <a:buFont typeface="Arial" panose="020B0604020202020204" pitchFamily="34" charset="0"/>
              <a:buNone/>
              <a:defRPr/>
            </a:pPr>
            <a:endParaRPr lang="de-DE" sz="1900" b="1" dirty="0">
              <a:ea typeface="Times New Roman"/>
            </a:endParaRPr>
          </a:p>
          <a:p>
            <a:pPr marL="0" indent="0">
              <a:buFont typeface="Arial" panose="020B0604020202020204" pitchFamily="34" charset="0"/>
              <a:buNone/>
              <a:defRPr/>
            </a:pPr>
            <a:endParaRPr lang="de-DE" sz="1800" dirty="0">
              <a:latin typeface="Times New Roman"/>
              <a:ea typeface="Times New Roman"/>
            </a:endParaRPr>
          </a:p>
          <a:p>
            <a:pPr>
              <a:defRPr/>
            </a:pPr>
            <a:endParaRPr lang="de-DE" dirty="0"/>
          </a:p>
        </p:txBody>
      </p:sp>
      <p:pic>
        <p:nvPicPr>
          <p:cNvPr id="8" name="Grafik 7" descr="Ein Bild, das Muster, Symmetrie, Kunst, Pixel enthält.&#10;&#10;KI-generierte Inhalte können fehlerhaft sein.">
            <a:extLst>
              <a:ext uri="{FF2B5EF4-FFF2-40B4-BE49-F238E27FC236}">
                <a16:creationId xmlns:a16="http://schemas.microsoft.com/office/drawing/2014/main" id="{6989B12E-8CBD-BF63-BA18-49DE54997098}"/>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0134600" y="2229800"/>
            <a:ext cx="1016000" cy="1016000"/>
          </a:xfrm>
          <a:prstGeom prst="rect">
            <a:avLst/>
          </a:prstGeom>
        </p:spPr>
      </p:pic>
    </p:spTree>
    <p:extLst>
      <p:ext uri="{BB962C8B-B14F-4D97-AF65-F5344CB8AC3E}">
        <p14:creationId xmlns:p14="http://schemas.microsoft.com/office/powerpoint/2010/main" val="3491437848"/>
      </p:ext>
    </p:extLst>
  </p:cSld>
  <p:clrMapOvr>
    <a:masterClrMapping/>
  </p:clrMapOvr>
</p:sld>
</file>

<file path=ppt/theme/theme1.xml><?xml version="1.0" encoding="utf-8"?>
<a:theme xmlns:a="http://schemas.openxmlformats.org/drawingml/2006/main" name="Office">
  <a:themeElements>
    <a:clrScheme name="Benutzerdefiniert 1">
      <a:dk1>
        <a:srgbClr val="000000"/>
      </a:dk1>
      <a:lt1>
        <a:srgbClr val="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Individualisiertes Lernen">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2073</Words>
  <Application>Microsoft Macintosh PowerPoint</Application>
  <DocSecurity>0</DocSecurity>
  <PresentationFormat>Breitbild</PresentationFormat>
  <Paragraphs>225</Paragraphs>
  <Slides>25</Slides>
  <Notes>15</Notes>
  <HiddenSlides>1</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25</vt:i4>
      </vt:variant>
    </vt:vector>
  </HeadingPairs>
  <TitlesOfParts>
    <vt:vector size="34" baseType="lpstr">
      <vt:lpstr>Aptos</vt:lpstr>
      <vt:lpstr>Aptos Display</vt:lpstr>
      <vt:lpstr>Arial</vt:lpstr>
      <vt:lpstr>Calibri</vt:lpstr>
      <vt:lpstr>MuseoSans</vt:lpstr>
      <vt:lpstr>Symbol</vt:lpstr>
      <vt:lpstr>Times New Roman</vt:lpstr>
      <vt:lpstr>Office</vt:lpstr>
      <vt:lpstr>5_Individualisiertes Lernen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Viola Bauer</dc:creator>
  <cp:keywords/>
  <dc:description/>
  <cp:lastModifiedBy>Viola Bauer</cp:lastModifiedBy>
  <cp:revision>91</cp:revision>
  <dcterms:created xsi:type="dcterms:W3CDTF">2025-01-25T20:35:15Z</dcterms:created>
  <dcterms:modified xsi:type="dcterms:W3CDTF">2025-06-16T08:32:13Z</dcterms:modified>
  <cp:category/>
  <dc:identifier/>
  <cp:contentStatus/>
  <dc:language/>
  <cp:version/>
</cp:coreProperties>
</file>