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90629F-F4E9-A38E-4BDE-00F84B2F3C6E}">
  <a:tblStyle styleId="{2190629F-F4E9-A38E-4BDE-00F84B2F3C6E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58"/>
    <p:restoredTop sz="94658"/>
  </p:normalViewPr>
  <p:slideViewPr>
    <p:cSldViewPr>
      <p:cViewPr varScale="1">
        <p:scale>
          <a:sx n="95" d="100"/>
          <a:sy n="95" d="100"/>
        </p:scale>
        <p:origin x="906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74A735-C0CA-481E-8FA0-5BCC8FAAA71A}" type="datetimeFigureOut">
              <a:rPr lang="de-DE"/>
              <a:t>26.03.2025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EE2859F-6C3E-4304-B0B0-0419488D7E28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74A735-C0CA-481E-8FA0-5BCC8FAAA71A}" type="datetimeFigureOut">
              <a:rPr lang="de-DE"/>
              <a:t>26.03.2025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EE2859F-6C3E-4304-B0B0-0419488D7E28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74A735-C0CA-481E-8FA0-5BCC8FAAA71A}" type="datetimeFigureOut">
              <a:rPr lang="de-DE"/>
              <a:t>26.03.2025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EE2859F-6C3E-4304-B0B0-0419488D7E28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74A735-C0CA-481E-8FA0-5BCC8FAAA71A}" type="datetimeFigureOut">
              <a:rPr lang="de-DE"/>
              <a:t>26.03.2025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EE2859F-6C3E-4304-B0B0-0419488D7E28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74A735-C0CA-481E-8FA0-5BCC8FAAA71A}" type="datetimeFigureOut">
              <a:rPr lang="de-DE"/>
              <a:t>26.03.2025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EE2859F-6C3E-4304-B0B0-0419488D7E28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74A735-C0CA-481E-8FA0-5BCC8FAAA71A}" type="datetimeFigureOut">
              <a:rPr lang="de-DE"/>
              <a:t>26.03.2025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EE2859F-6C3E-4304-B0B0-0419488D7E28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74A735-C0CA-481E-8FA0-5BCC8FAAA71A}" type="datetimeFigureOut">
              <a:rPr lang="de-DE"/>
              <a:t>26.03.2025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EE2859F-6C3E-4304-B0B0-0419488D7E28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74A735-C0CA-481E-8FA0-5BCC8FAAA71A}" type="datetimeFigureOut">
              <a:rPr lang="de-DE"/>
              <a:t>26.03.2025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EE2859F-6C3E-4304-B0B0-0419488D7E28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74A735-C0CA-481E-8FA0-5BCC8FAAA71A}" type="datetimeFigureOut">
              <a:rPr lang="de-DE"/>
              <a:t>26.03.2025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EE2859F-6C3E-4304-B0B0-0419488D7E28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74A735-C0CA-481E-8FA0-5BCC8FAAA71A}" type="datetimeFigureOut">
              <a:rPr lang="de-DE"/>
              <a:t>26.03.2025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EE2859F-6C3E-4304-B0B0-0419488D7E28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74A735-C0CA-481E-8FA0-5BCC8FAAA71A}" type="datetimeFigureOut">
              <a:rPr lang="de-DE"/>
              <a:t>26.03.2025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EE2859F-6C3E-4304-B0B0-0419488D7E28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F74A735-C0CA-481E-8FA0-5BCC8FAAA71A}" type="datetimeFigureOut">
              <a:rPr lang="de-DE"/>
              <a:t>26.03.2025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EE2859F-6C3E-4304-B0B0-0419488D7E28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514587"/>
              </p:ext>
            </p:extLst>
          </p:nvPr>
        </p:nvGraphicFramePr>
        <p:xfrm>
          <a:off x="0" y="131917"/>
          <a:ext cx="12027050" cy="6350325"/>
        </p:xfrm>
        <a:graphic>
          <a:graphicData uri="http://schemas.openxmlformats.org/drawingml/2006/table">
            <a:tbl>
              <a:tblPr firstRow="1" bandRow="1">
                <a:tableStyleId>{2190629F-F4E9-A38E-4BDE-00F84B2F3C6E}</a:tableStyleId>
              </a:tblPr>
              <a:tblGrid>
                <a:gridCol w="3123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3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91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tkinson Hyperlegible"/>
                        </a:rPr>
                        <a:t>Bereiche</a:t>
                      </a:r>
                      <a:endParaRPr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de-DE" sz="1800">
                          <a:solidFill>
                            <a:schemeClr val="tx1"/>
                          </a:solidFill>
                          <a:latin typeface="Atkinson Hyperlegible"/>
                        </a:rPr>
                        <a:t>Inhalte</a:t>
                      </a:r>
                      <a:endParaRPr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28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Atkinson Hyperlegible"/>
                        </a:rPr>
                        <a:t>Regeln zur Gerätenutzung</a:t>
                      </a:r>
                      <a:endParaRPr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latin typeface="Atkinson Hyperlegible" pitchFamily="2" charset="77"/>
                        </a:rPr>
                        <a:t>Verständigung über Nutzungs- und Kommunikationsregeln</a:t>
                      </a:r>
                      <a:endParaRPr sz="1600" dirty="0">
                        <a:latin typeface="Atkinson Hyperlegible" pitchFamily="2" charset="77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latin typeface="Atkinson Hyperlegible" pitchFamily="2" charset="77"/>
                        </a:rPr>
                        <a:t>Sensibilisierung der Lernenden für die Sinnhaftigkeit dieser Regeln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solidFill>
                            <a:schemeClr val="dk1"/>
                          </a:solidFill>
                          <a:effectLst/>
                          <a:latin typeface="Atkinson Hyperlegible" pitchFamily="2" charset="77"/>
                          <a:ea typeface="+mn-ea"/>
                          <a:cs typeface="+mn-cs"/>
                        </a:rPr>
                        <a:t>Übernahme der Verantwortung für die Geräte (Laden, Geräte einsortieren </a:t>
                      </a:r>
                      <a:r>
                        <a:rPr lang="de-DE" sz="1600" dirty="0" err="1">
                          <a:solidFill>
                            <a:schemeClr val="dk1"/>
                          </a:solidFill>
                          <a:effectLst/>
                          <a:latin typeface="Atkinson Hyperlegible" pitchFamily="2" charset="77"/>
                          <a:ea typeface="+mn-ea"/>
                          <a:cs typeface="+mn-cs"/>
                        </a:rPr>
                        <a:t>etc</a:t>
                      </a:r>
                      <a:r>
                        <a:rPr lang="de-DE" sz="1600" dirty="0">
                          <a:solidFill>
                            <a:schemeClr val="dk1"/>
                          </a:solidFill>
                          <a:effectLst/>
                          <a:latin typeface="Atkinson Hyperlegible" pitchFamily="2" charset="77"/>
                          <a:ea typeface="+mn-ea"/>
                          <a:cs typeface="+mn-cs"/>
                        </a:rPr>
                        <a:t>) </a:t>
                      </a:r>
                      <a:endParaRPr lang="de-DE" sz="1600" dirty="0">
                        <a:latin typeface="Atkinson Hyperlegible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6433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Atkinson Hyperlegible"/>
                        </a:rPr>
                        <a:t>Gerätebedienung</a:t>
                      </a:r>
                      <a:endParaRPr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latin typeface="Atkinson Hyperlegible" pitchFamily="2" charset="77"/>
                        </a:rPr>
                        <a:t>Sicherstellen wichtiger Zugänge/ Anmeldungen (z. B. Lernplattform, E-Mail und Schulbücher)  -&gt; Etablierung eines barrierefreien Anmeldeprozesses z.B. anhand von QR-Codes</a:t>
                      </a:r>
                      <a:endParaRPr sz="1600" dirty="0">
                        <a:latin typeface="Atkinson Hyperlegible" pitchFamily="2" charset="77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latin typeface="Atkinson Hyperlegible" pitchFamily="2" charset="77"/>
                        </a:rPr>
                        <a:t>Vermittlung grundlegender Bedienkompetenzen und Informationen zu wichtigen Systemeinstellungen</a:t>
                      </a:r>
                      <a:endParaRPr sz="1600" dirty="0">
                        <a:latin typeface="Atkinson Hyperlegible" pitchFamily="2" charset="77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latin typeface="Atkinson Hyperlegible" pitchFamily="2" charset="77"/>
                        </a:rPr>
                        <a:t>Einarbeitung in die wichtigen Anwendungen (Apps) des Schulalltags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solidFill>
                            <a:schemeClr val="dk1"/>
                          </a:solidFill>
                          <a:effectLst/>
                          <a:latin typeface="Atkinson Hyperlegible" pitchFamily="2" charset="77"/>
                          <a:ea typeface="+mn-ea"/>
                          <a:cs typeface="+mn-cs"/>
                        </a:rPr>
                        <a:t>Stift und Tastatur einsetzen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solidFill>
                            <a:schemeClr val="dk1"/>
                          </a:solidFill>
                          <a:effectLst/>
                          <a:latin typeface="Atkinson Hyperlegible" pitchFamily="2" charset="77"/>
                          <a:ea typeface="+mn-ea"/>
                          <a:cs typeface="+mn-cs"/>
                        </a:rPr>
                        <a:t>Einführung in Bedienungshilfen (Screenreader, Zoom, geführter Zugriff)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269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Atkinson Hyperlegible"/>
                        </a:rPr>
                        <a:t>Lernorganisation</a:t>
                      </a:r>
                      <a:endParaRPr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latin typeface="Atkinson Hyperlegible" pitchFamily="2" charset="77"/>
                        </a:rPr>
                        <a:t>Einführung in den schulischen Workflow (Dateien speichern, Inhalte projizieren, Dateien einreichen)</a:t>
                      </a:r>
                      <a:endParaRPr sz="1600" dirty="0">
                        <a:latin typeface="Atkinson Hyperlegible" pitchFamily="2" charset="77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latin typeface="Atkinson Hyperlegible" pitchFamily="2" charset="77"/>
                        </a:rPr>
                        <a:t>Organisation der digitalen Heftführung (falls verwendet)</a:t>
                      </a:r>
                      <a:endParaRPr sz="1600" dirty="0">
                        <a:latin typeface="Atkinson Hyperlegible" pitchFamily="2" charset="77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latin typeface="Atkinson Hyperlegible" pitchFamily="2" charset="77"/>
                        </a:rPr>
                        <a:t>Tipps zur Führung eines digitalen Hausaufgabenheftes (falls verwendet)</a:t>
                      </a:r>
                    </a:p>
                    <a:p>
                      <a:pPr marL="285750" marR="0" lvl="0" indent="-2857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dk1"/>
                          </a:solidFill>
                          <a:effectLst/>
                          <a:latin typeface="Atkinson Hyperlegible" pitchFamily="2" charset="77"/>
                          <a:ea typeface="+mn-ea"/>
                          <a:cs typeface="+mn-cs"/>
                        </a:rPr>
                        <a:t>Tipps zur Selbstorganisation im Schulalltag</a:t>
                      </a:r>
                      <a:endParaRPr sz="1600" dirty="0">
                        <a:latin typeface="Atkinson Hyperlegible" pitchFamily="2" charset="77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latin typeface="Atkinson Hyperlegible" pitchFamily="2" charset="77"/>
                        </a:rPr>
                        <a:t>Einführung in das kollaborative Arbeiten (z. B. Dateien teilen, gemeinsam an einem Dokument arbeiten)</a:t>
                      </a:r>
                      <a:endParaRPr sz="1600" dirty="0">
                        <a:latin typeface="Atkinson Hyperlegible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4602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Atkinson Hyperlegible"/>
                          <a:ea typeface="+mn-ea"/>
                          <a:cs typeface="+mn-cs"/>
                        </a:rPr>
                        <a:t>Problemlösung</a:t>
                      </a:r>
                    </a:p>
                    <a:p>
                      <a:pPr>
                        <a:defRPr/>
                      </a:pPr>
                      <a:endParaRPr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dk1"/>
                          </a:solidFill>
                          <a:effectLst/>
                          <a:latin typeface="Atkinson Hyperlegible" pitchFamily="2" charset="77"/>
                          <a:ea typeface="+mn-ea"/>
                          <a:cs typeface="+mn-cs"/>
                        </a:rPr>
                        <a:t>Benennen von Ansprechpersonen</a:t>
                      </a:r>
                    </a:p>
                    <a:p>
                      <a:pPr marL="285750" marR="0" lvl="0" indent="-2857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dk1"/>
                          </a:solidFill>
                          <a:effectLst/>
                          <a:latin typeface="Atkinson Hyperlegible" pitchFamily="2" charset="77"/>
                          <a:ea typeface="+mn-ea"/>
                          <a:cs typeface="+mn-cs"/>
                        </a:rPr>
                        <a:t>Alters- und entwicklungsgemäße Übernahme von Verantwortung für die Funktionsfähigkeit des Gerätes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269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de-DE" sz="1800" b="1">
                          <a:solidFill>
                            <a:schemeClr val="tx1"/>
                          </a:solidFill>
                          <a:latin typeface="Atkinson Hyperlegible"/>
                        </a:rPr>
                        <a:t>Medienerziehung</a:t>
                      </a:r>
                      <a:endParaRPr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latin typeface="Atkinson Hyperlegible" pitchFamily="2" charset="77"/>
                        </a:rPr>
                        <a:t>Datenschutz</a:t>
                      </a:r>
                      <a:endParaRPr sz="1600" dirty="0">
                        <a:latin typeface="Atkinson Hyperlegible" pitchFamily="2" charset="77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latin typeface="Atkinson Hyperlegible" pitchFamily="2" charset="77"/>
                        </a:rPr>
                        <a:t>Urheberrecht</a:t>
                      </a:r>
                      <a:endParaRPr sz="1600" dirty="0">
                        <a:latin typeface="Atkinson Hyperlegible" pitchFamily="2" charset="77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de-DE" sz="1600" dirty="0">
                          <a:latin typeface="Atkinson Hyperlegible" pitchFamily="2" charset="77"/>
                        </a:rPr>
                        <a:t>Selbstkritische Mediennutzung </a:t>
                      </a:r>
                      <a:endParaRPr sz="1600" dirty="0">
                        <a:latin typeface="Atkinson Hyperlegible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Grafik 1" descr="Ein Bild, das Schrift, Grafiken, Text, Typografie enthält.&#10;&#10;Automatisch generierte Beschreibung">
            <a:extLst>
              <a:ext uri="{FF2B5EF4-FFF2-40B4-BE49-F238E27FC236}">
                <a16:creationId xmlns:a16="http://schemas.microsoft.com/office/drawing/2014/main" id="{9B09689E-BA56-2A3A-B335-4B20C39D8A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202720"/>
            <a:ext cx="1597660" cy="3460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171</Words>
  <Application>Microsoft Office PowerPoint</Application>
  <DocSecurity>0</DocSecurity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Atkinson Hyperlegible</vt:lpstr>
      <vt:lpstr>Calibri</vt:lpstr>
      <vt:lpstr>Calibri Light</vt:lpstr>
      <vt:lpstr>Office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Christina Kurzweil</dc:creator>
  <cp:keywords/>
  <dc:description/>
  <cp:lastModifiedBy>Tjaart Stahler</cp:lastModifiedBy>
  <cp:revision>13</cp:revision>
  <dcterms:created xsi:type="dcterms:W3CDTF">2023-11-07T08:55:40Z</dcterms:created>
  <dcterms:modified xsi:type="dcterms:W3CDTF">2025-03-26T17:54:35Z</dcterms:modified>
  <cp:category/>
  <dc:identifier/>
  <cp:contentStatus/>
  <dc:language/>
  <cp:version/>
</cp:coreProperties>
</file>