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37"/>
  </p:notesMasterIdLst>
  <p:sldIdLst>
    <p:sldId id="266" r:id="rId2"/>
    <p:sldId id="283" r:id="rId3"/>
    <p:sldId id="264" r:id="rId4"/>
    <p:sldId id="267" r:id="rId5"/>
    <p:sldId id="268" r:id="rId6"/>
    <p:sldId id="270" r:id="rId7"/>
    <p:sldId id="269" r:id="rId8"/>
    <p:sldId id="271" r:id="rId9"/>
    <p:sldId id="272" r:id="rId10"/>
    <p:sldId id="273" r:id="rId11"/>
    <p:sldId id="274" r:id="rId12"/>
    <p:sldId id="280" r:id="rId13"/>
    <p:sldId id="277" r:id="rId14"/>
    <p:sldId id="278"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302" r:id="rId29"/>
    <p:sldId id="297" r:id="rId30"/>
    <p:sldId id="303" r:id="rId31"/>
    <p:sldId id="299" r:id="rId32"/>
    <p:sldId id="304" r:id="rId33"/>
    <p:sldId id="300" r:id="rId34"/>
    <p:sldId id="305" r:id="rId35"/>
    <p:sldId id="260" r:id="rId36"/>
  </p:sldIdLst>
  <p:sldSz cx="10691813" cy="7559675"/>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D83"/>
    <a:srgbClr val="FF6161"/>
    <a:srgbClr val="EBF2F8"/>
    <a:srgbClr val="00AADA"/>
    <a:srgbClr val="AABAC5"/>
    <a:srgbClr val="FFA312"/>
    <a:srgbClr val="008204"/>
    <a:srgbClr val="28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60"/>
    <p:restoredTop sz="95085"/>
  </p:normalViewPr>
  <p:slideViewPr>
    <p:cSldViewPr snapToGrid="0">
      <p:cViewPr varScale="1">
        <p:scale>
          <a:sx n="101" d="100"/>
          <a:sy n="101" d="100"/>
        </p:scale>
        <p:origin x="165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99BB-B8F1-0E40-A152-A8F6C68540E9}" type="datetimeFigureOut">
              <a:rPr lang="de-DE" smtClean="0"/>
              <a:t>30.04.24</a:t>
            </a:fld>
            <a:endParaRPr lang="de-DE"/>
          </a:p>
        </p:txBody>
      </p:sp>
      <p:sp>
        <p:nvSpPr>
          <p:cNvPr id="4" name="Folienbildplatzhalt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29DE6-6A06-C843-8A08-30F32989BC25}" type="slidenum">
              <a:rPr lang="de-DE" smtClean="0"/>
              <a:t>‹Nr.›</a:t>
            </a:fld>
            <a:endParaRPr lang="de-DE"/>
          </a:p>
        </p:txBody>
      </p:sp>
    </p:spTree>
    <p:extLst>
      <p:ext uri="{BB962C8B-B14F-4D97-AF65-F5344CB8AC3E}">
        <p14:creationId xmlns:p14="http://schemas.microsoft.com/office/powerpoint/2010/main" val="274392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14</a:t>
            </a:fld>
            <a:endParaRPr lang="de-DE"/>
          </a:p>
        </p:txBody>
      </p:sp>
    </p:spTree>
    <p:extLst>
      <p:ext uri="{BB962C8B-B14F-4D97-AF65-F5344CB8AC3E}">
        <p14:creationId xmlns:p14="http://schemas.microsoft.com/office/powerpoint/2010/main" val="56477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32</a:t>
            </a:fld>
            <a:endParaRPr lang="de-DE"/>
          </a:p>
        </p:txBody>
      </p:sp>
    </p:spTree>
    <p:extLst>
      <p:ext uri="{BB962C8B-B14F-4D97-AF65-F5344CB8AC3E}">
        <p14:creationId xmlns:p14="http://schemas.microsoft.com/office/powerpoint/2010/main" val="388104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34</a:t>
            </a:fld>
            <a:endParaRPr lang="de-DE"/>
          </a:p>
        </p:txBody>
      </p:sp>
    </p:spTree>
    <p:extLst>
      <p:ext uri="{BB962C8B-B14F-4D97-AF65-F5344CB8AC3E}">
        <p14:creationId xmlns:p14="http://schemas.microsoft.com/office/powerpoint/2010/main" val="203186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16</a:t>
            </a:fld>
            <a:endParaRPr lang="de-DE"/>
          </a:p>
        </p:txBody>
      </p:sp>
    </p:spTree>
    <p:extLst>
      <p:ext uri="{BB962C8B-B14F-4D97-AF65-F5344CB8AC3E}">
        <p14:creationId xmlns:p14="http://schemas.microsoft.com/office/powerpoint/2010/main" val="132876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18</a:t>
            </a:fld>
            <a:endParaRPr lang="de-DE"/>
          </a:p>
        </p:txBody>
      </p:sp>
    </p:spTree>
    <p:extLst>
      <p:ext uri="{BB962C8B-B14F-4D97-AF65-F5344CB8AC3E}">
        <p14:creationId xmlns:p14="http://schemas.microsoft.com/office/powerpoint/2010/main" val="172915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20</a:t>
            </a:fld>
            <a:endParaRPr lang="de-DE"/>
          </a:p>
        </p:txBody>
      </p:sp>
    </p:spTree>
    <p:extLst>
      <p:ext uri="{BB962C8B-B14F-4D97-AF65-F5344CB8AC3E}">
        <p14:creationId xmlns:p14="http://schemas.microsoft.com/office/powerpoint/2010/main" val="326863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22</a:t>
            </a:fld>
            <a:endParaRPr lang="de-DE"/>
          </a:p>
        </p:txBody>
      </p:sp>
    </p:spTree>
    <p:extLst>
      <p:ext uri="{BB962C8B-B14F-4D97-AF65-F5344CB8AC3E}">
        <p14:creationId xmlns:p14="http://schemas.microsoft.com/office/powerpoint/2010/main" val="25337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24</a:t>
            </a:fld>
            <a:endParaRPr lang="de-DE"/>
          </a:p>
        </p:txBody>
      </p:sp>
    </p:spTree>
    <p:extLst>
      <p:ext uri="{BB962C8B-B14F-4D97-AF65-F5344CB8AC3E}">
        <p14:creationId xmlns:p14="http://schemas.microsoft.com/office/powerpoint/2010/main" val="322813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26</a:t>
            </a:fld>
            <a:endParaRPr lang="de-DE"/>
          </a:p>
        </p:txBody>
      </p:sp>
    </p:spTree>
    <p:extLst>
      <p:ext uri="{BB962C8B-B14F-4D97-AF65-F5344CB8AC3E}">
        <p14:creationId xmlns:p14="http://schemas.microsoft.com/office/powerpoint/2010/main" val="1287512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28</a:t>
            </a:fld>
            <a:endParaRPr lang="de-DE"/>
          </a:p>
        </p:txBody>
      </p:sp>
    </p:spTree>
    <p:extLst>
      <p:ext uri="{BB962C8B-B14F-4D97-AF65-F5344CB8AC3E}">
        <p14:creationId xmlns:p14="http://schemas.microsoft.com/office/powerpoint/2010/main" val="144631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0229DE6-6A06-C843-8A08-30F32989BC25}" type="slidenum">
              <a:rPr lang="de-DE" smtClean="0"/>
              <a:t>30</a:t>
            </a:fld>
            <a:endParaRPr lang="de-DE"/>
          </a:p>
        </p:txBody>
      </p:sp>
    </p:spTree>
    <p:extLst>
      <p:ext uri="{BB962C8B-B14F-4D97-AF65-F5344CB8AC3E}">
        <p14:creationId xmlns:p14="http://schemas.microsoft.com/office/powerpoint/2010/main" val="3059843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CC853629-58A1-F8E8-1AB1-6B3E961B4C7D}"/>
              </a:ext>
            </a:extLst>
          </p:cNvPr>
          <p:cNvSpPr txBox="1">
            <a:spLocks/>
          </p:cNvSpPr>
          <p:nvPr userDrawn="1"/>
        </p:nvSpPr>
        <p:spPr>
          <a:xfrm>
            <a:off x="483026" y="2271704"/>
            <a:ext cx="4862825" cy="2857517"/>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1929"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Grafik 17">
            <a:extLst>
              <a:ext uri="{FF2B5EF4-FFF2-40B4-BE49-F238E27FC236}">
                <a16:creationId xmlns:a16="http://schemas.microsoft.com/office/drawing/2014/main" id="{C8068A89-ED85-5D88-9205-9DBB412533E3}"/>
              </a:ext>
            </a:extLst>
          </p:cNvPr>
          <p:cNvPicPr>
            <a:picLocks noChangeAspect="1"/>
          </p:cNvPicPr>
          <p:nvPr userDrawn="1"/>
        </p:nvPicPr>
        <p:blipFill>
          <a:blip r:embed="rId2"/>
          <a:srcRect/>
          <a:stretch/>
        </p:blipFill>
        <p:spPr>
          <a:xfrm>
            <a:off x="6348" y="2148"/>
            <a:ext cx="10679115" cy="7555379"/>
          </a:xfrm>
          <a:prstGeom prst="rect">
            <a:avLst/>
          </a:prstGeom>
        </p:spPr>
      </p:pic>
    </p:spTree>
    <p:extLst>
      <p:ext uri="{BB962C8B-B14F-4D97-AF65-F5344CB8AC3E}">
        <p14:creationId xmlns:p14="http://schemas.microsoft.com/office/powerpoint/2010/main" val="94960082"/>
      </p:ext>
    </p:extLst>
  </p:cSld>
  <p:clrMapOvr>
    <a:masterClrMapping/>
  </p:clrMapOvr>
  <p:extLst>
    <p:ext uri="{DCECCB84-F9BA-43D5-87BE-67443E8EF086}">
      <p15:sldGuideLst xmlns:p15="http://schemas.microsoft.com/office/powerpoint/2012/main">
        <p15:guide id="1" orient="horz" pos="4481" userDrawn="1">
          <p15:clr>
            <a:srgbClr val="FBAE40"/>
          </p15:clr>
        </p15:guide>
        <p15:guide id="2" pos="3368" userDrawn="1">
          <p15:clr>
            <a:srgbClr val="FBAE40"/>
          </p15:clr>
        </p15:guide>
        <p15:guide id="3" pos="304" userDrawn="1">
          <p15:clr>
            <a:srgbClr val="FBAE40"/>
          </p15:clr>
        </p15:guide>
        <p15:guide id="4" pos="6550" userDrawn="1">
          <p15:clr>
            <a:srgbClr val="FBAE40"/>
          </p15:clr>
        </p15:guide>
        <p15:guide id="5" orient="horz" pos="2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Kapitel_Rubrike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865F3-CFD3-ECB3-68CF-E915014D8BFC}"/>
              </a:ext>
            </a:extLst>
          </p:cNvPr>
          <p:cNvPicPr>
            <a:picLocks noChangeAspect="1"/>
          </p:cNvPicPr>
          <p:nvPr userDrawn="1"/>
        </p:nvPicPr>
        <p:blipFill>
          <a:blip r:embed="rId2"/>
          <a:srcRect/>
          <a:stretch/>
        </p:blipFill>
        <p:spPr>
          <a:xfrm>
            <a:off x="-1" y="2148"/>
            <a:ext cx="10691813" cy="7555378"/>
          </a:xfrm>
          <a:prstGeom prst="rect">
            <a:avLst/>
          </a:prstGeom>
        </p:spPr>
      </p:pic>
    </p:spTree>
    <p:extLst>
      <p:ext uri="{BB962C8B-B14F-4D97-AF65-F5344CB8AC3E}">
        <p14:creationId xmlns:p14="http://schemas.microsoft.com/office/powerpoint/2010/main" val="3784827829"/>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_Karten_Rubriken_1">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E8D000F3-52A7-7E19-D50F-9BC341D42811}"/>
              </a:ext>
            </a:extLst>
          </p:cNvPr>
          <p:cNvSpPr/>
          <p:nvPr userDrawn="1"/>
        </p:nvSpPr>
        <p:spPr>
          <a:xfrm>
            <a:off x="482600" y="604838"/>
            <a:ext cx="9914400" cy="1800000"/>
          </a:xfrm>
          <a:prstGeom prst="roundRect">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a:extLst>
              <a:ext uri="{FF2B5EF4-FFF2-40B4-BE49-F238E27FC236}">
                <a16:creationId xmlns:a16="http://schemas.microsoft.com/office/drawing/2014/main" id="{CF760B37-A485-58D9-BA4C-C7BF8C7A4CFA}"/>
              </a:ext>
            </a:extLst>
          </p:cNvPr>
          <p:cNvSpPr/>
          <p:nvPr userDrawn="1"/>
        </p:nvSpPr>
        <p:spPr>
          <a:xfrm>
            <a:off x="482600" y="2855700"/>
            <a:ext cx="9914400" cy="1800000"/>
          </a:xfrm>
          <a:prstGeom prst="roundRect">
            <a:avLst/>
          </a:prstGeom>
          <a:solidFill>
            <a:srgbClr val="2880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78D4715C-DB06-CD00-1934-2EFC183859E4}"/>
              </a:ext>
            </a:extLst>
          </p:cNvPr>
          <p:cNvSpPr/>
          <p:nvPr userDrawn="1"/>
        </p:nvSpPr>
        <p:spPr>
          <a:xfrm>
            <a:off x="482600" y="4996088"/>
            <a:ext cx="9914400" cy="1800000"/>
          </a:xfrm>
          <a:prstGeom prst="roundRect">
            <a:avLst/>
          </a:prstGeom>
          <a:solidFill>
            <a:srgbClr val="0082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DE38A44E-1E72-0584-8B80-B9C6E0E8629D}"/>
              </a:ext>
            </a:extLst>
          </p:cNvPr>
          <p:cNvCxnSpPr>
            <a:cxnSpLocks/>
          </p:cNvCxnSpPr>
          <p:nvPr userDrawn="1"/>
        </p:nvCxnSpPr>
        <p:spPr>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60023472-92BC-DDC7-E760-0A13D652A7EC}"/>
              </a:ext>
            </a:extLst>
          </p:cNvPr>
          <p:cNvCxnSpPr>
            <a:cxnSpLocks/>
          </p:cNvCxnSpPr>
          <p:nvPr userDrawn="1"/>
        </p:nvCxnSpPr>
        <p:spPr>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8AEC4B9E-6786-2ACD-5484-C33943400A48}"/>
              </a:ext>
            </a:extLst>
          </p:cNvPr>
          <p:cNvGrpSpPr/>
          <p:nvPr userDrawn="1"/>
        </p:nvGrpSpPr>
        <p:grpSpPr>
          <a:xfrm>
            <a:off x="0" y="2857400"/>
            <a:ext cx="10691813" cy="1798149"/>
            <a:chOff x="0" y="2917792"/>
            <a:chExt cx="10691813" cy="1798149"/>
          </a:xfrm>
        </p:grpSpPr>
        <p:cxnSp>
          <p:nvCxnSpPr>
            <p:cNvPr id="14" name="Gerade Verbindung 13">
              <a:extLst>
                <a:ext uri="{FF2B5EF4-FFF2-40B4-BE49-F238E27FC236}">
                  <a16:creationId xmlns:a16="http://schemas.microsoft.com/office/drawing/2014/main" id="{39B4EE61-7E64-7103-673E-DAF9040CCE8E}"/>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BE76E5CB-FA4F-A874-BEBB-B8097DBFEB2D}"/>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16A20B77-891E-771A-7F7F-22C79B4A016B}"/>
              </a:ext>
            </a:extLst>
          </p:cNvPr>
          <p:cNvGrpSpPr/>
          <p:nvPr userDrawn="1"/>
        </p:nvGrpSpPr>
        <p:grpSpPr>
          <a:xfrm>
            <a:off x="0" y="604536"/>
            <a:ext cx="10691813" cy="1798149"/>
            <a:chOff x="0" y="2917792"/>
            <a:chExt cx="10691813" cy="1798149"/>
          </a:xfrm>
        </p:grpSpPr>
        <p:cxnSp>
          <p:nvCxnSpPr>
            <p:cNvPr id="17" name="Gerade Verbindung 16">
              <a:extLst>
                <a:ext uri="{FF2B5EF4-FFF2-40B4-BE49-F238E27FC236}">
                  <a16:creationId xmlns:a16="http://schemas.microsoft.com/office/drawing/2014/main" id="{2F278A7D-AA92-A773-9C40-52DE53E1769F}"/>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FF49F72-1B16-3DF4-806C-84407E73600F}"/>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a:extLst>
              <a:ext uri="{FF2B5EF4-FFF2-40B4-BE49-F238E27FC236}">
                <a16:creationId xmlns:a16="http://schemas.microsoft.com/office/drawing/2014/main" id="{5C7ED7D7-8BD4-5F44-5C9F-FBB0C2F2AB87}"/>
              </a:ext>
            </a:extLst>
          </p:cNvPr>
          <p:cNvCxnSpPr>
            <a:cxnSpLocks/>
          </p:cNvCxnSpPr>
          <p:nvPr userDrawn="1"/>
        </p:nvCxnSpPr>
        <p:spPr>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3CA6BFF-DD29-C9B2-3239-E20A1C3A575D}"/>
              </a:ext>
            </a:extLst>
          </p:cNvPr>
          <p:cNvCxnSpPr>
            <a:cxnSpLocks/>
          </p:cNvCxnSpPr>
          <p:nvPr userDrawn="1"/>
        </p:nvCxnSpPr>
        <p:spPr>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85CA2C20-BD60-0D72-5C51-4177687B5924}"/>
              </a:ext>
            </a:extLst>
          </p:cNvPr>
          <p:cNvPicPr>
            <a:picLocks noChangeAspect="1"/>
          </p:cNvPicPr>
          <p:nvPr userDrawn="1"/>
        </p:nvPicPr>
        <p:blipFill>
          <a:blip r:embed="rId2"/>
          <a:stretch>
            <a:fillRect/>
          </a:stretch>
        </p:blipFill>
        <p:spPr>
          <a:xfrm>
            <a:off x="506404" y="471489"/>
            <a:ext cx="204721" cy="139339"/>
          </a:xfrm>
          <a:prstGeom prst="rect">
            <a:avLst/>
          </a:prstGeom>
        </p:spPr>
      </p:pic>
      <p:pic>
        <p:nvPicPr>
          <p:cNvPr id="24" name="Grafik 23">
            <a:extLst>
              <a:ext uri="{FF2B5EF4-FFF2-40B4-BE49-F238E27FC236}">
                <a16:creationId xmlns:a16="http://schemas.microsoft.com/office/drawing/2014/main" id="{0120D8E8-7B14-149F-DDCE-BD1C397BB6F5}"/>
              </a:ext>
            </a:extLst>
          </p:cNvPr>
          <p:cNvPicPr>
            <a:picLocks noChangeAspect="1"/>
          </p:cNvPicPr>
          <p:nvPr userDrawn="1"/>
        </p:nvPicPr>
        <p:blipFill>
          <a:blip r:embed="rId2"/>
          <a:stretch>
            <a:fillRect/>
          </a:stretch>
        </p:blipFill>
        <p:spPr>
          <a:xfrm rot="16200000">
            <a:off x="10224970" y="6848167"/>
            <a:ext cx="204721" cy="139339"/>
          </a:xfrm>
          <a:prstGeom prst="rect">
            <a:avLst/>
          </a:prstGeom>
        </p:spPr>
      </p:pic>
    </p:spTree>
    <p:extLst>
      <p:ext uri="{BB962C8B-B14F-4D97-AF65-F5344CB8AC3E}">
        <p14:creationId xmlns:p14="http://schemas.microsoft.com/office/powerpoint/2010/main" val="923108856"/>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userDrawn="1">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_Karten_Rubriken_2">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E8D000F3-52A7-7E19-D50F-9BC341D42811}"/>
              </a:ext>
            </a:extLst>
          </p:cNvPr>
          <p:cNvSpPr/>
          <p:nvPr userDrawn="1"/>
        </p:nvSpPr>
        <p:spPr>
          <a:xfrm>
            <a:off x="482600" y="604838"/>
            <a:ext cx="9914400" cy="1800000"/>
          </a:xfrm>
          <a:prstGeom prst="roundRect">
            <a:avLst/>
          </a:prstGeom>
          <a:solidFill>
            <a:srgbClr val="FFA3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a:extLst>
              <a:ext uri="{FF2B5EF4-FFF2-40B4-BE49-F238E27FC236}">
                <a16:creationId xmlns:a16="http://schemas.microsoft.com/office/drawing/2014/main" id="{CF760B37-A485-58D9-BA4C-C7BF8C7A4CFA}"/>
              </a:ext>
            </a:extLst>
          </p:cNvPr>
          <p:cNvSpPr/>
          <p:nvPr userDrawn="1"/>
        </p:nvSpPr>
        <p:spPr>
          <a:xfrm>
            <a:off x="482600" y="2855700"/>
            <a:ext cx="9914400" cy="1800000"/>
          </a:xfrm>
          <a:prstGeom prst="roundRect">
            <a:avLst/>
          </a:prstGeom>
          <a:solidFill>
            <a:srgbClr val="FF61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78D4715C-DB06-CD00-1934-2EFC183859E4}"/>
              </a:ext>
            </a:extLst>
          </p:cNvPr>
          <p:cNvSpPr/>
          <p:nvPr userDrawn="1"/>
        </p:nvSpPr>
        <p:spPr>
          <a:xfrm>
            <a:off x="482600" y="4996088"/>
            <a:ext cx="9914400" cy="1800000"/>
          </a:xfrm>
          <a:prstGeom prst="roundRect">
            <a:avLst/>
          </a:prstGeom>
          <a:solidFill>
            <a:srgbClr val="00A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DE38A44E-1E72-0584-8B80-B9C6E0E8629D}"/>
              </a:ext>
            </a:extLst>
          </p:cNvPr>
          <p:cNvCxnSpPr>
            <a:cxnSpLocks/>
          </p:cNvCxnSpPr>
          <p:nvPr userDrawn="1"/>
        </p:nvCxnSpPr>
        <p:spPr>
          <a:xfrm flipH="1">
            <a:off x="0" y="6796390"/>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60023472-92BC-DDC7-E760-0A13D652A7EC}"/>
              </a:ext>
            </a:extLst>
          </p:cNvPr>
          <p:cNvCxnSpPr>
            <a:cxnSpLocks/>
          </p:cNvCxnSpPr>
          <p:nvPr userDrawn="1"/>
        </p:nvCxnSpPr>
        <p:spPr>
          <a:xfrm flipH="1">
            <a:off x="0" y="49982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8AEC4B9E-6786-2ACD-5484-C33943400A48}"/>
              </a:ext>
            </a:extLst>
          </p:cNvPr>
          <p:cNvGrpSpPr/>
          <p:nvPr userDrawn="1"/>
        </p:nvGrpSpPr>
        <p:grpSpPr>
          <a:xfrm>
            <a:off x="0" y="2857400"/>
            <a:ext cx="10691813" cy="1798149"/>
            <a:chOff x="0" y="2917792"/>
            <a:chExt cx="10691813" cy="1798149"/>
          </a:xfrm>
        </p:grpSpPr>
        <p:cxnSp>
          <p:nvCxnSpPr>
            <p:cNvPr id="14" name="Gerade Verbindung 13">
              <a:extLst>
                <a:ext uri="{FF2B5EF4-FFF2-40B4-BE49-F238E27FC236}">
                  <a16:creationId xmlns:a16="http://schemas.microsoft.com/office/drawing/2014/main" id="{39B4EE61-7E64-7103-673E-DAF9040CCE8E}"/>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BE76E5CB-FA4F-A874-BEBB-B8097DBFEB2D}"/>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16A20B77-891E-771A-7F7F-22C79B4A016B}"/>
              </a:ext>
            </a:extLst>
          </p:cNvPr>
          <p:cNvGrpSpPr/>
          <p:nvPr userDrawn="1"/>
        </p:nvGrpSpPr>
        <p:grpSpPr>
          <a:xfrm>
            <a:off x="0" y="604536"/>
            <a:ext cx="10691813" cy="1798149"/>
            <a:chOff x="0" y="2917792"/>
            <a:chExt cx="10691813" cy="1798149"/>
          </a:xfrm>
        </p:grpSpPr>
        <p:cxnSp>
          <p:nvCxnSpPr>
            <p:cNvPr id="17" name="Gerade Verbindung 16">
              <a:extLst>
                <a:ext uri="{FF2B5EF4-FFF2-40B4-BE49-F238E27FC236}">
                  <a16:creationId xmlns:a16="http://schemas.microsoft.com/office/drawing/2014/main" id="{2F278A7D-AA92-A773-9C40-52DE53E1769F}"/>
                </a:ext>
              </a:extLst>
            </p:cNvPr>
            <p:cNvCxnSpPr>
              <a:cxnSpLocks/>
            </p:cNvCxnSpPr>
            <p:nvPr userDrawn="1"/>
          </p:nvCxnSpPr>
          <p:spPr>
            <a:xfrm flipH="1">
              <a:off x="0" y="4715941"/>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FFF49F72-1B16-3DF4-806C-84407E73600F}"/>
                </a:ext>
              </a:extLst>
            </p:cNvPr>
            <p:cNvCxnSpPr>
              <a:cxnSpLocks/>
            </p:cNvCxnSpPr>
            <p:nvPr userDrawn="1"/>
          </p:nvCxnSpPr>
          <p:spPr>
            <a:xfrm flipH="1">
              <a:off x="0" y="2917792"/>
              <a:ext cx="10691813" cy="0"/>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9" name="Gerade Verbindung 18">
            <a:extLst>
              <a:ext uri="{FF2B5EF4-FFF2-40B4-BE49-F238E27FC236}">
                <a16:creationId xmlns:a16="http://schemas.microsoft.com/office/drawing/2014/main" id="{5C7ED7D7-8BD4-5F44-5C9F-FBB0C2F2AB87}"/>
              </a:ext>
            </a:extLst>
          </p:cNvPr>
          <p:cNvCxnSpPr>
            <a:cxnSpLocks/>
          </p:cNvCxnSpPr>
          <p:nvPr userDrawn="1"/>
        </p:nvCxnSpPr>
        <p:spPr>
          <a:xfrm flipV="1">
            <a:off x="10398125"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F3CA6BFF-DD29-C9B2-3239-E20A1C3A575D}"/>
              </a:ext>
            </a:extLst>
          </p:cNvPr>
          <p:cNvCxnSpPr>
            <a:cxnSpLocks/>
          </p:cNvCxnSpPr>
          <p:nvPr userDrawn="1"/>
        </p:nvCxnSpPr>
        <p:spPr>
          <a:xfrm flipV="1">
            <a:off x="482600"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 name="Grafik 22">
            <a:extLst>
              <a:ext uri="{FF2B5EF4-FFF2-40B4-BE49-F238E27FC236}">
                <a16:creationId xmlns:a16="http://schemas.microsoft.com/office/drawing/2014/main" id="{85CA2C20-BD60-0D72-5C51-4177687B5924}"/>
              </a:ext>
            </a:extLst>
          </p:cNvPr>
          <p:cNvPicPr>
            <a:picLocks noChangeAspect="1"/>
          </p:cNvPicPr>
          <p:nvPr userDrawn="1"/>
        </p:nvPicPr>
        <p:blipFill>
          <a:blip r:embed="rId2"/>
          <a:stretch>
            <a:fillRect/>
          </a:stretch>
        </p:blipFill>
        <p:spPr>
          <a:xfrm>
            <a:off x="506404" y="471489"/>
            <a:ext cx="204721" cy="139339"/>
          </a:xfrm>
          <a:prstGeom prst="rect">
            <a:avLst/>
          </a:prstGeom>
        </p:spPr>
      </p:pic>
      <p:pic>
        <p:nvPicPr>
          <p:cNvPr id="24" name="Grafik 23">
            <a:extLst>
              <a:ext uri="{FF2B5EF4-FFF2-40B4-BE49-F238E27FC236}">
                <a16:creationId xmlns:a16="http://schemas.microsoft.com/office/drawing/2014/main" id="{0120D8E8-7B14-149F-DDCE-BD1C397BB6F5}"/>
              </a:ext>
            </a:extLst>
          </p:cNvPr>
          <p:cNvPicPr>
            <a:picLocks noChangeAspect="1"/>
          </p:cNvPicPr>
          <p:nvPr userDrawn="1"/>
        </p:nvPicPr>
        <p:blipFill>
          <a:blip r:embed="rId2"/>
          <a:stretch>
            <a:fillRect/>
          </a:stretch>
        </p:blipFill>
        <p:spPr>
          <a:xfrm rot="16200000">
            <a:off x="10224970" y="6848167"/>
            <a:ext cx="204721" cy="139339"/>
          </a:xfrm>
          <a:prstGeom prst="rect">
            <a:avLst/>
          </a:prstGeom>
        </p:spPr>
      </p:pic>
    </p:spTree>
    <p:extLst>
      <p:ext uri="{BB962C8B-B14F-4D97-AF65-F5344CB8AC3E}">
        <p14:creationId xmlns:p14="http://schemas.microsoft.com/office/powerpoint/2010/main" val="2812419236"/>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5_Kapitel_Teilbereich">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165BB8F-FA91-F4C1-2C60-EE139715D58D}"/>
              </a:ext>
            </a:extLst>
          </p:cNvPr>
          <p:cNvPicPr>
            <a:picLocks noChangeAspect="1"/>
          </p:cNvPicPr>
          <p:nvPr userDrawn="1"/>
        </p:nvPicPr>
        <p:blipFill>
          <a:blip r:embed="rId2"/>
          <a:srcRect/>
          <a:stretch/>
        </p:blipFill>
        <p:spPr>
          <a:xfrm>
            <a:off x="-1" y="2148"/>
            <a:ext cx="10691812" cy="7555378"/>
          </a:xfrm>
          <a:prstGeom prst="rect">
            <a:avLst/>
          </a:prstGeom>
        </p:spPr>
      </p:pic>
    </p:spTree>
    <p:extLst>
      <p:ext uri="{BB962C8B-B14F-4D97-AF65-F5344CB8AC3E}">
        <p14:creationId xmlns:p14="http://schemas.microsoft.com/office/powerpoint/2010/main" val="2278238017"/>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5_Karte_Teilbereich_Vorderseite">
    <p:spTree>
      <p:nvGrpSpPr>
        <p:cNvPr id="1" name=""/>
        <p:cNvGrpSpPr/>
        <p:nvPr/>
      </p:nvGrpSpPr>
      <p:grpSpPr>
        <a:xfrm>
          <a:off x="0" y="0"/>
          <a:ext cx="0" cy="0"/>
          <a:chOff x="0" y="0"/>
          <a:chExt cx="0" cy="0"/>
        </a:xfrm>
      </p:grpSpPr>
      <p:cxnSp>
        <p:nvCxnSpPr>
          <p:cNvPr id="25" name="Gerade Verbindung 24">
            <a:extLst>
              <a:ext uri="{FF2B5EF4-FFF2-40B4-BE49-F238E27FC236}">
                <a16:creationId xmlns:a16="http://schemas.microsoft.com/office/drawing/2014/main" id="{349F2412-D8DD-031D-D872-0E2DB0513DCD}"/>
              </a:ext>
            </a:extLst>
          </p:cNvPr>
          <p:cNvCxnSpPr>
            <a:cxnSpLocks/>
          </p:cNvCxnSpPr>
          <p:nvPr userDrawn="1"/>
        </p:nvCxnSpPr>
        <p:spPr>
          <a:xfrm flipV="1">
            <a:off x="3545313"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0" name="Rechteck 139">
            <a:extLst>
              <a:ext uri="{FF2B5EF4-FFF2-40B4-BE49-F238E27FC236}">
                <a16:creationId xmlns:a16="http://schemas.microsoft.com/office/drawing/2014/main" id="{B1E40957-F200-3A38-126C-C0A721B37AB1}"/>
              </a:ext>
            </a:extLst>
          </p:cNvPr>
          <p:cNvSpPr/>
          <p:nvPr userDrawn="1"/>
        </p:nvSpPr>
        <p:spPr>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Inhaltsplatzhalter 2">
            <a:extLst>
              <a:ext uri="{FF2B5EF4-FFF2-40B4-BE49-F238E27FC236}">
                <a16:creationId xmlns:a16="http://schemas.microsoft.com/office/drawing/2014/main" id="{B34DF5A8-7D30-5352-B622-9CC42CD155CD}"/>
              </a:ext>
            </a:extLst>
          </p:cNvPr>
          <p:cNvSpPr>
            <a:spLocks noGrp="1"/>
          </p:cNvSpPr>
          <p:nvPr>
            <p:ph idx="11"/>
          </p:nvPr>
        </p:nvSpPr>
        <p:spPr>
          <a:xfrm>
            <a:off x="3909462"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panose="020B0604020202020204" pitchFamily="34" charset="0"/>
              <a:buChar char="•"/>
              <a:defRPr sz="10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47" name="Bildplatzhalter 14">
            <a:extLst>
              <a:ext uri="{FF2B5EF4-FFF2-40B4-BE49-F238E27FC236}">
                <a16:creationId xmlns:a16="http://schemas.microsoft.com/office/drawing/2014/main" id="{143DD394-3159-65A3-3470-CC466F663CB2}"/>
              </a:ext>
            </a:extLst>
          </p:cNvPr>
          <p:cNvSpPr>
            <a:spLocks noGrp="1"/>
          </p:cNvSpPr>
          <p:nvPr>
            <p:ph type="pic" sz="quarter" idx="12"/>
          </p:nvPr>
        </p:nvSpPr>
        <p:spPr>
          <a:xfrm>
            <a:off x="3909461"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a:p>
        </p:txBody>
      </p:sp>
      <p:cxnSp>
        <p:nvCxnSpPr>
          <p:cNvPr id="148" name="Gerade Verbindung 147">
            <a:extLst>
              <a:ext uri="{FF2B5EF4-FFF2-40B4-BE49-F238E27FC236}">
                <a16:creationId xmlns:a16="http://schemas.microsoft.com/office/drawing/2014/main" id="{1683C55C-13A3-F634-0BB4-5123D5B3F1E6}"/>
              </a:ext>
            </a:extLst>
          </p:cNvPr>
          <p:cNvCxnSpPr>
            <a:cxnSpLocks/>
          </p:cNvCxnSpPr>
          <p:nvPr userDrawn="1"/>
        </p:nvCxnSpPr>
        <p:spPr>
          <a:xfrm>
            <a:off x="3909461"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8BD4219C-6DAA-8DD7-CD4C-8F9F20CE0CB8}"/>
              </a:ext>
            </a:extLst>
          </p:cNvPr>
          <p:cNvCxnSpPr>
            <a:cxnSpLocks/>
          </p:cNvCxnSpPr>
          <p:nvPr userDrawn="1"/>
        </p:nvCxnSpPr>
        <p:spPr>
          <a:xfrm flipV="1">
            <a:off x="7113461" y="0"/>
            <a:ext cx="0" cy="7559675"/>
          </a:xfrm>
          <a:prstGeom prst="line">
            <a:avLst/>
          </a:prstGeom>
          <a:ln w="762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1" name="Textfeld 150">
            <a:extLst>
              <a:ext uri="{FF2B5EF4-FFF2-40B4-BE49-F238E27FC236}">
                <a16:creationId xmlns:a16="http://schemas.microsoft.com/office/drawing/2014/main" id="{1DAE1A97-BD1C-7A93-9C0D-85B6C8590C20}"/>
              </a:ext>
            </a:extLst>
          </p:cNvPr>
          <p:cNvSpPr txBox="1"/>
          <p:nvPr userDrawn="1"/>
        </p:nvSpPr>
        <p:spPr>
          <a:xfrm>
            <a:off x="3909461" y="5527495"/>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152" name="Gerade Verbindung 151">
            <a:extLst>
              <a:ext uri="{FF2B5EF4-FFF2-40B4-BE49-F238E27FC236}">
                <a16:creationId xmlns:a16="http://schemas.microsoft.com/office/drawing/2014/main" id="{289D8E56-1E40-8C34-A06E-BA46396FB90F}"/>
              </a:ext>
            </a:extLst>
          </p:cNvPr>
          <p:cNvCxnSpPr>
            <a:cxnSpLocks/>
          </p:cNvCxnSpPr>
          <p:nvPr userDrawn="1"/>
        </p:nvCxnSpPr>
        <p:spPr>
          <a:xfrm>
            <a:off x="3909461"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a:extLst>
              <a:ext uri="{FF2B5EF4-FFF2-40B4-BE49-F238E27FC236}">
                <a16:creationId xmlns:a16="http://schemas.microsoft.com/office/drawing/2014/main" id="{48203DC1-5996-E4A1-2786-5C6AD5CDB3B4}"/>
              </a:ext>
            </a:extLst>
          </p:cNvPr>
          <p:cNvCxnSpPr>
            <a:cxnSpLocks/>
          </p:cNvCxnSpPr>
          <p:nvPr userDrawn="1"/>
        </p:nvCxnSpPr>
        <p:spPr>
          <a:xfrm>
            <a:off x="3909461"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54" name="Textfeld 153">
            <a:extLst>
              <a:ext uri="{FF2B5EF4-FFF2-40B4-BE49-F238E27FC236}">
                <a16:creationId xmlns:a16="http://schemas.microsoft.com/office/drawing/2014/main" id="{4023944A-22B6-9570-6E4B-17F7F6254E73}"/>
              </a:ext>
            </a:extLst>
          </p:cNvPr>
          <p:cNvSpPr txBox="1"/>
          <p:nvPr userDrawn="1"/>
        </p:nvSpPr>
        <p:spPr>
          <a:xfrm>
            <a:off x="3915101" y="6071396"/>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
        <p:nvSpPr>
          <p:cNvPr id="155" name="Textfeld 154">
            <a:extLst>
              <a:ext uri="{FF2B5EF4-FFF2-40B4-BE49-F238E27FC236}">
                <a16:creationId xmlns:a16="http://schemas.microsoft.com/office/drawing/2014/main" id="{BB75B682-9896-19FD-4BFF-68CE3E9E72EC}"/>
              </a:ext>
            </a:extLst>
          </p:cNvPr>
          <p:cNvSpPr txBox="1"/>
          <p:nvPr userDrawn="1"/>
        </p:nvSpPr>
        <p:spPr>
          <a:xfrm>
            <a:off x="3909461" y="6716389"/>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Zeithorizont</a:t>
            </a:r>
          </a:p>
        </p:txBody>
      </p:sp>
      <p:sp>
        <p:nvSpPr>
          <p:cNvPr id="156" name="Textfeld 155">
            <a:extLst>
              <a:ext uri="{FF2B5EF4-FFF2-40B4-BE49-F238E27FC236}">
                <a16:creationId xmlns:a16="http://schemas.microsoft.com/office/drawing/2014/main" id="{D6D957D9-FC62-2748-5C7C-D1732997BE3D}"/>
              </a:ext>
            </a:extLst>
          </p:cNvPr>
          <p:cNvSpPr txBox="1"/>
          <p:nvPr userDrawn="1"/>
        </p:nvSpPr>
        <p:spPr>
          <a:xfrm>
            <a:off x="602855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157" name="Rechteck 156">
            <a:extLst>
              <a:ext uri="{FF2B5EF4-FFF2-40B4-BE49-F238E27FC236}">
                <a16:creationId xmlns:a16="http://schemas.microsoft.com/office/drawing/2014/main" id="{7FE9A7AF-EEA3-6C61-56CA-953EA02A5964}"/>
              </a:ext>
            </a:extLst>
          </p:cNvPr>
          <p:cNvSpPr/>
          <p:nvPr userDrawn="1"/>
        </p:nvSpPr>
        <p:spPr>
          <a:xfrm>
            <a:off x="5861639"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Textfeld 157">
            <a:extLst>
              <a:ext uri="{FF2B5EF4-FFF2-40B4-BE49-F238E27FC236}">
                <a16:creationId xmlns:a16="http://schemas.microsoft.com/office/drawing/2014/main" id="{AA2FA257-4BBB-ACAE-2F90-3757761933CA}"/>
              </a:ext>
            </a:extLst>
          </p:cNvPr>
          <p:cNvSpPr txBox="1"/>
          <p:nvPr userDrawn="1"/>
        </p:nvSpPr>
        <p:spPr>
          <a:xfrm>
            <a:off x="5077485"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159" name="Rechteck 158">
            <a:extLst>
              <a:ext uri="{FF2B5EF4-FFF2-40B4-BE49-F238E27FC236}">
                <a16:creationId xmlns:a16="http://schemas.microsoft.com/office/drawing/2014/main" id="{273C8222-65FD-96B0-F099-E246950BA62E}"/>
              </a:ext>
            </a:extLst>
          </p:cNvPr>
          <p:cNvSpPr/>
          <p:nvPr userDrawn="1"/>
        </p:nvSpPr>
        <p:spPr>
          <a:xfrm>
            <a:off x="4910565"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Textfeld 159">
            <a:extLst>
              <a:ext uri="{FF2B5EF4-FFF2-40B4-BE49-F238E27FC236}">
                <a16:creationId xmlns:a16="http://schemas.microsoft.com/office/drawing/2014/main" id="{B41955CC-5A6F-3DC9-1FCC-13C850D43325}"/>
              </a:ext>
            </a:extLst>
          </p:cNvPr>
          <p:cNvSpPr txBox="1"/>
          <p:nvPr userDrawn="1"/>
        </p:nvSpPr>
        <p:spPr>
          <a:xfrm>
            <a:off x="4131341"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Erledigt</a:t>
            </a:r>
          </a:p>
        </p:txBody>
      </p:sp>
      <p:sp>
        <p:nvSpPr>
          <p:cNvPr id="161" name="Rechteck 160">
            <a:extLst>
              <a:ext uri="{FF2B5EF4-FFF2-40B4-BE49-F238E27FC236}">
                <a16:creationId xmlns:a16="http://schemas.microsoft.com/office/drawing/2014/main" id="{44932559-3842-0B8C-894F-DC2399D3CE88}"/>
              </a:ext>
            </a:extLst>
          </p:cNvPr>
          <p:cNvSpPr/>
          <p:nvPr userDrawn="1"/>
        </p:nvSpPr>
        <p:spPr>
          <a:xfrm>
            <a:off x="3964421"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2" name="Gerade Verbindung 161">
            <a:extLst>
              <a:ext uri="{FF2B5EF4-FFF2-40B4-BE49-F238E27FC236}">
                <a16:creationId xmlns:a16="http://schemas.microsoft.com/office/drawing/2014/main" id="{1C49E601-B315-73B8-ECA7-20D69B3237A7}"/>
              </a:ext>
            </a:extLst>
          </p:cNvPr>
          <p:cNvCxnSpPr>
            <a:cxnSpLocks/>
          </p:cNvCxnSpPr>
          <p:nvPr userDrawn="1"/>
        </p:nvCxnSpPr>
        <p:spPr>
          <a:xfrm>
            <a:off x="5089117" y="7035137"/>
            <a:ext cx="166093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3" name="Textfeld 162">
            <a:extLst>
              <a:ext uri="{FF2B5EF4-FFF2-40B4-BE49-F238E27FC236}">
                <a16:creationId xmlns:a16="http://schemas.microsoft.com/office/drawing/2014/main" id="{C924404F-A243-B81C-22C1-8F3787D1AA6A}"/>
              </a:ext>
            </a:extLst>
          </p:cNvPr>
          <p:cNvSpPr txBox="1"/>
          <p:nvPr userDrawn="1"/>
        </p:nvSpPr>
        <p:spPr>
          <a:xfrm>
            <a:off x="3906525" y="6911651"/>
            <a:ext cx="938453"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165" name="Gerade Verbindung 164">
            <a:extLst>
              <a:ext uri="{FF2B5EF4-FFF2-40B4-BE49-F238E27FC236}">
                <a16:creationId xmlns:a16="http://schemas.microsoft.com/office/drawing/2014/main" id="{8909740D-D3EB-03ED-63FA-A05E9D933617}"/>
              </a:ext>
            </a:extLst>
          </p:cNvPr>
          <p:cNvCxnSpPr>
            <a:cxnSpLocks/>
          </p:cNvCxnSpPr>
          <p:nvPr userDrawn="1"/>
        </p:nvCxnSpPr>
        <p:spPr>
          <a:xfrm>
            <a:off x="3896605"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66" name="Rechteck 165">
            <a:extLst>
              <a:ext uri="{FF2B5EF4-FFF2-40B4-BE49-F238E27FC236}">
                <a16:creationId xmlns:a16="http://schemas.microsoft.com/office/drawing/2014/main" id="{0143EABD-1EE6-4B9D-F07E-3D09EA9ED05A}"/>
              </a:ext>
            </a:extLst>
          </p:cNvPr>
          <p:cNvSpPr/>
          <p:nvPr userDrawn="1"/>
        </p:nvSpPr>
        <p:spPr>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Inhaltsplatzhalter 2">
            <a:extLst>
              <a:ext uri="{FF2B5EF4-FFF2-40B4-BE49-F238E27FC236}">
                <a16:creationId xmlns:a16="http://schemas.microsoft.com/office/drawing/2014/main" id="{FA74AD25-B2D3-EBEC-8574-296D31401C0A}"/>
              </a:ext>
            </a:extLst>
          </p:cNvPr>
          <p:cNvSpPr>
            <a:spLocks noGrp="1"/>
          </p:cNvSpPr>
          <p:nvPr>
            <p:ph idx="13"/>
          </p:nvPr>
        </p:nvSpPr>
        <p:spPr>
          <a:xfrm>
            <a:off x="7487548"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panose="020B0604020202020204" pitchFamily="34" charset="0"/>
              <a:buChar char="•"/>
              <a:defRPr sz="10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73" name="Bildplatzhalter 14">
            <a:extLst>
              <a:ext uri="{FF2B5EF4-FFF2-40B4-BE49-F238E27FC236}">
                <a16:creationId xmlns:a16="http://schemas.microsoft.com/office/drawing/2014/main" id="{5E5A5451-275A-0D7A-8F0A-BC959A593829}"/>
              </a:ext>
            </a:extLst>
          </p:cNvPr>
          <p:cNvSpPr>
            <a:spLocks noGrp="1"/>
          </p:cNvSpPr>
          <p:nvPr>
            <p:ph type="pic" sz="quarter" idx="14"/>
          </p:nvPr>
        </p:nvSpPr>
        <p:spPr>
          <a:xfrm>
            <a:off x="7487547"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a:p>
        </p:txBody>
      </p:sp>
      <p:cxnSp>
        <p:nvCxnSpPr>
          <p:cNvPr id="174" name="Gerade Verbindung 173">
            <a:extLst>
              <a:ext uri="{FF2B5EF4-FFF2-40B4-BE49-F238E27FC236}">
                <a16:creationId xmlns:a16="http://schemas.microsoft.com/office/drawing/2014/main" id="{3945F98C-4200-CD04-2BE9-94F9217900CF}"/>
              </a:ext>
            </a:extLst>
          </p:cNvPr>
          <p:cNvCxnSpPr>
            <a:cxnSpLocks/>
          </p:cNvCxnSpPr>
          <p:nvPr userDrawn="1"/>
        </p:nvCxnSpPr>
        <p:spPr>
          <a:xfrm>
            <a:off x="7487547"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77" name="Textfeld 176">
            <a:extLst>
              <a:ext uri="{FF2B5EF4-FFF2-40B4-BE49-F238E27FC236}">
                <a16:creationId xmlns:a16="http://schemas.microsoft.com/office/drawing/2014/main" id="{CFEF60E5-6776-9E1D-9022-B8130A0409EE}"/>
              </a:ext>
            </a:extLst>
          </p:cNvPr>
          <p:cNvSpPr txBox="1"/>
          <p:nvPr userDrawn="1"/>
        </p:nvSpPr>
        <p:spPr>
          <a:xfrm>
            <a:off x="7487547" y="5527495"/>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178" name="Gerade Verbindung 177">
            <a:extLst>
              <a:ext uri="{FF2B5EF4-FFF2-40B4-BE49-F238E27FC236}">
                <a16:creationId xmlns:a16="http://schemas.microsoft.com/office/drawing/2014/main" id="{77A6D74C-4CC0-38BC-78FE-2BEA0F7B2A2A}"/>
              </a:ext>
            </a:extLst>
          </p:cNvPr>
          <p:cNvCxnSpPr>
            <a:cxnSpLocks/>
          </p:cNvCxnSpPr>
          <p:nvPr userDrawn="1"/>
        </p:nvCxnSpPr>
        <p:spPr>
          <a:xfrm>
            <a:off x="7487547"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D0D34E3C-3E71-EF01-B2FA-761B62289955}"/>
              </a:ext>
            </a:extLst>
          </p:cNvPr>
          <p:cNvCxnSpPr>
            <a:cxnSpLocks/>
          </p:cNvCxnSpPr>
          <p:nvPr userDrawn="1"/>
        </p:nvCxnSpPr>
        <p:spPr>
          <a:xfrm>
            <a:off x="7487547"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80" name="Textfeld 179">
            <a:extLst>
              <a:ext uri="{FF2B5EF4-FFF2-40B4-BE49-F238E27FC236}">
                <a16:creationId xmlns:a16="http://schemas.microsoft.com/office/drawing/2014/main" id="{003E1A74-ED8B-F03A-0DD5-489EFF3BB720}"/>
              </a:ext>
            </a:extLst>
          </p:cNvPr>
          <p:cNvSpPr txBox="1"/>
          <p:nvPr userDrawn="1"/>
        </p:nvSpPr>
        <p:spPr>
          <a:xfrm>
            <a:off x="7493187" y="6071396"/>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
        <p:nvSpPr>
          <p:cNvPr id="181" name="Textfeld 180">
            <a:extLst>
              <a:ext uri="{FF2B5EF4-FFF2-40B4-BE49-F238E27FC236}">
                <a16:creationId xmlns:a16="http://schemas.microsoft.com/office/drawing/2014/main" id="{D053C82E-B2EB-5B5A-7166-60566ED53CDA}"/>
              </a:ext>
            </a:extLst>
          </p:cNvPr>
          <p:cNvSpPr txBox="1"/>
          <p:nvPr userDrawn="1"/>
        </p:nvSpPr>
        <p:spPr>
          <a:xfrm>
            <a:off x="7487547" y="6716389"/>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Zeithorizont</a:t>
            </a:r>
          </a:p>
        </p:txBody>
      </p:sp>
      <p:sp>
        <p:nvSpPr>
          <p:cNvPr id="187" name="Rechteck 186">
            <a:extLst>
              <a:ext uri="{FF2B5EF4-FFF2-40B4-BE49-F238E27FC236}">
                <a16:creationId xmlns:a16="http://schemas.microsoft.com/office/drawing/2014/main" id="{67F0AAF1-4020-FCEF-D4B8-CD52D493388B}"/>
              </a:ext>
            </a:extLst>
          </p:cNvPr>
          <p:cNvSpPr/>
          <p:nvPr userDrawn="1"/>
        </p:nvSpPr>
        <p:spPr>
          <a:xfrm>
            <a:off x="754250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8" name="Gerade Verbindung 187">
            <a:extLst>
              <a:ext uri="{FF2B5EF4-FFF2-40B4-BE49-F238E27FC236}">
                <a16:creationId xmlns:a16="http://schemas.microsoft.com/office/drawing/2014/main" id="{1F4E444C-A7D5-33CA-1D06-F33BC6CCD127}"/>
              </a:ext>
            </a:extLst>
          </p:cNvPr>
          <p:cNvCxnSpPr>
            <a:cxnSpLocks/>
          </p:cNvCxnSpPr>
          <p:nvPr userDrawn="1"/>
        </p:nvCxnSpPr>
        <p:spPr>
          <a:xfrm>
            <a:off x="8667203" y="7035137"/>
            <a:ext cx="1650995"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89" name="Textfeld 188">
            <a:extLst>
              <a:ext uri="{FF2B5EF4-FFF2-40B4-BE49-F238E27FC236}">
                <a16:creationId xmlns:a16="http://schemas.microsoft.com/office/drawing/2014/main" id="{5C37A125-9458-00E8-6F82-6E9DCA0AFF7A}"/>
              </a:ext>
            </a:extLst>
          </p:cNvPr>
          <p:cNvSpPr txBox="1"/>
          <p:nvPr userDrawn="1"/>
        </p:nvSpPr>
        <p:spPr>
          <a:xfrm>
            <a:off x="7484611" y="6911651"/>
            <a:ext cx="938453"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191" name="Gerade Verbindung 190">
            <a:extLst>
              <a:ext uri="{FF2B5EF4-FFF2-40B4-BE49-F238E27FC236}">
                <a16:creationId xmlns:a16="http://schemas.microsoft.com/office/drawing/2014/main" id="{77FA54FC-C521-8BAB-350B-265421EA8D6A}"/>
              </a:ext>
            </a:extLst>
          </p:cNvPr>
          <p:cNvCxnSpPr>
            <a:cxnSpLocks/>
          </p:cNvCxnSpPr>
          <p:nvPr userDrawn="1"/>
        </p:nvCxnSpPr>
        <p:spPr>
          <a:xfrm>
            <a:off x="7470775" y="6539590"/>
            <a:ext cx="284742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99" name="Textplatzhalter 198">
            <a:extLst>
              <a:ext uri="{FF2B5EF4-FFF2-40B4-BE49-F238E27FC236}">
                <a16:creationId xmlns:a16="http://schemas.microsoft.com/office/drawing/2014/main" id="{480C3B6C-B202-F707-C527-D13074280DF5}"/>
              </a:ext>
            </a:extLst>
          </p:cNvPr>
          <p:cNvSpPr>
            <a:spLocks noGrp="1"/>
          </p:cNvSpPr>
          <p:nvPr>
            <p:ph type="body" sz="quarter" idx="15"/>
          </p:nvPr>
        </p:nvSpPr>
        <p:spPr>
          <a:xfrm>
            <a:off x="3896605"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200" name="Textplatzhalter 198">
            <a:extLst>
              <a:ext uri="{FF2B5EF4-FFF2-40B4-BE49-F238E27FC236}">
                <a16:creationId xmlns:a16="http://schemas.microsoft.com/office/drawing/2014/main" id="{BC177F80-298C-A284-4C62-A8EC93476E77}"/>
              </a:ext>
            </a:extLst>
          </p:cNvPr>
          <p:cNvSpPr>
            <a:spLocks noGrp="1"/>
          </p:cNvSpPr>
          <p:nvPr>
            <p:ph type="body" sz="quarter" idx="16"/>
          </p:nvPr>
        </p:nvSpPr>
        <p:spPr>
          <a:xfrm>
            <a:off x="7483249"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255" name="Inhaltsplatzhalter 2">
            <a:extLst>
              <a:ext uri="{FF2B5EF4-FFF2-40B4-BE49-F238E27FC236}">
                <a16:creationId xmlns:a16="http://schemas.microsoft.com/office/drawing/2014/main" id="{BDECA6DD-7BA5-408B-AD30-2A657B2D3610}"/>
              </a:ext>
            </a:extLst>
          </p:cNvPr>
          <p:cNvSpPr>
            <a:spLocks noGrp="1"/>
          </p:cNvSpPr>
          <p:nvPr>
            <p:ph idx="24"/>
          </p:nvPr>
        </p:nvSpPr>
        <p:spPr>
          <a:xfrm>
            <a:off x="338490" y="4531294"/>
            <a:ext cx="2843999" cy="905825"/>
          </a:xfrm>
        </p:spPr>
        <p:txBody>
          <a:bodyPr lIns="0" tIns="0" rIns="0" bIns="0">
            <a:noAutofit/>
          </a:bodyPr>
          <a:lstStyle>
            <a:lvl1pPr marL="0" indent="0" algn="l">
              <a:lnSpc>
                <a:spcPct val="120000"/>
              </a:lnSpc>
              <a:buNone/>
              <a:defRPr sz="1000">
                <a:solidFill>
                  <a:srgbClr val="194D83"/>
                </a:solidFill>
              </a:defRPr>
            </a:lvl1pPr>
            <a:lvl2pPr marL="651567" indent="-250603" algn="l">
              <a:lnSpc>
                <a:spcPct val="120000"/>
              </a:lnSpc>
              <a:buFont typeface="Arial" panose="020B0604020202020204" pitchFamily="34" charset="0"/>
              <a:buChar char="•"/>
              <a:defRPr sz="10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56" name="Bildplatzhalter 14">
            <a:extLst>
              <a:ext uri="{FF2B5EF4-FFF2-40B4-BE49-F238E27FC236}">
                <a16:creationId xmlns:a16="http://schemas.microsoft.com/office/drawing/2014/main" id="{06B5117A-92AA-DAFC-155E-30BD554D4C1F}"/>
              </a:ext>
            </a:extLst>
          </p:cNvPr>
          <p:cNvSpPr>
            <a:spLocks noGrp="1"/>
          </p:cNvSpPr>
          <p:nvPr>
            <p:ph type="pic" sz="quarter" idx="25"/>
          </p:nvPr>
        </p:nvSpPr>
        <p:spPr>
          <a:xfrm>
            <a:off x="338489" y="358775"/>
            <a:ext cx="2844000" cy="2844000"/>
          </a:xfrm>
          <a:prstGeom prst="roundRect">
            <a:avLst>
              <a:gd name="adj" fmla="val 6345"/>
            </a:avLst>
          </a:prstGeom>
          <a:solidFill>
            <a:schemeClr val="bg1">
              <a:lumMod val="85000"/>
            </a:schemeClr>
          </a:solidFill>
        </p:spPr>
        <p:txBody>
          <a:bodyPr anchor="ctr"/>
          <a:lstStyle>
            <a:lvl1pPr algn="ctr">
              <a:defRPr sz="800"/>
            </a:lvl1pPr>
          </a:lstStyle>
          <a:p>
            <a:endParaRPr lang="de-DE" dirty="0"/>
          </a:p>
        </p:txBody>
      </p:sp>
      <p:cxnSp>
        <p:nvCxnSpPr>
          <p:cNvPr id="257" name="Gerade Verbindung 256">
            <a:extLst>
              <a:ext uri="{FF2B5EF4-FFF2-40B4-BE49-F238E27FC236}">
                <a16:creationId xmlns:a16="http://schemas.microsoft.com/office/drawing/2014/main" id="{C6753057-1260-FA86-AFD9-7D799E94E114}"/>
              </a:ext>
            </a:extLst>
          </p:cNvPr>
          <p:cNvCxnSpPr>
            <a:cxnSpLocks/>
          </p:cNvCxnSpPr>
          <p:nvPr userDrawn="1"/>
        </p:nvCxnSpPr>
        <p:spPr>
          <a:xfrm>
            <a:off x="338489" y="6007987"/>
            <a:ext cx="28440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58" name="Textfeld 257">
            <a:extLst>
              <a:ext uri="{FF2B5EF4-FFF2-40B4-BE49-F238E27FC236}">
                <a16:creationId xmlns:a16="http://schemas.microsoft.com/office/drawing/2014/main" id="{19F9F19B-A33B-5980-577B-6FF4ABEF7D33}"/>
              </a:ext>
            </a:extLst>
          </p:cNvPr>
          <p:cNvSpPr txBox="1"/>
          <p:nvPr userDrawn="1"/>
        </p:nvSpPr>
        <p:spPr>
          <a:xfrm>
            <a:off x="338489" y="5527495"/>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Status</a:t>
            </a:r>
          </a:p>
        </p:txBody>
      </p:sp>
      <p:cxnSp>
        <p:nvCxnSpPr>
          <p:cNvPr id="259" name="Gerade Verbindung 258">
            <a:extLst>
              <a:ext uri="{FF2B5EF4-FFF2-40B4-BE49-F238E27FC236}">
                <a16:creationId xmlns:a16="http://schemas.microsoft.com/office/drawing/2014/main" id="{B5B58F6B-6EEC-32FE-9A32-1D07F91CE502}"/>
              </a:ext>
            </a:extLst>
          </p:cNvPr>
          <p:cNvCxnSpPr>
            <a:cxnSpLocks/>
          </p:cNvCxnSpPr>
          <p:nvPr userDrawn="1"/>
        </p:nvCxnSpPr>
        <p:spPr>
          <a:xfrm>
            <a:off x="338489"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3D1C8F21-755C-6CA1-4CBD-CEDE0137F285}"/>
              </a:ext>
            </a:extLst>
          </p:cNvPr>
          <p:cNvCxnSpPr>
            <a:cxnSpLocks/>
          </p:cNvCxnSpPr>
          <p:nvPr userDrawn="1"/>
        </p:nvCxnSpPr>
        <p:spPr>
          <a:xfrm>
            <a:off x="338489" y="7188199"/>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61" name="Textfeld 260">
            <a:extLst>
              <a:ext uri="{FF2B5EF4-FFF2-40B4-BE49-F238E27FC236}">
                <a16:creationId xmlns:a16="http://schemas.microsoft.com/office/drawing/2014/main" id="{90733BFE-806A-EDBA-228D-D1BD61ACD8B2}"/>
              </a:ext>
            </a:extLst>
          </p:cNvPr>
          <p:cNvSpPr txBox="1"/>
          <p:nvPr userDrawn="1"/>
        </p:nvSpPr>
        <p:spPr>
          <a:xfrm>
            <a:off x="344129" y="6071396"/>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Zuständigkeit</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endPar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
        <p:nvSpPr>
          <p:cNvPr id="262" name="Textfeld 261">
            <a:extLst>
              <a:ext uri="{FF2B5EF4-FFF2-40B4-BE49-F238E27FC236}">
                <a16:creationId xmlns:a16="http://schemas.microsoft.com/office/drawing/2014/main" id="{E4F05DAF-25A2-1765-2787-47C594988F79}"/>
              </a:ext>
            </a:extLst>
          </p:cNvPr>
          <p:cNvSpPr txBox="1"/>
          <p:nvPr userDrawn="1"/>
        </p:nvSpPr>
        <p:spPr>
          <a:xfrm>
            <a:off x="338489" y="6716389"/>
            <a:ext cx="170338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Zeithorizont</a:t>
            </a:r>
          </a:p>
        </p:txBody>
      </p:sp>
      <p:grpSp>
        <p:nvGrpSpPr>
          <p:cNvPr id="6" name="Gruppieren 5">
            <a:extLst>
              <a:ext uri="{FF2B5EF4-FFF2-40B4-BE49-F238E27FC236}">
                <a16:creationId xmlns:a16="http://schemas.microsoft.com/office/drawing/2014/main" id="{716966B8-F399-0B01-680A-5B1C05F2511A}"/>
              </a:ext>
            </a:extLst>
          </p:cNvPr>
          <p:cNvGrpSpPr/>
          <p:nvPr userDrawn="1"/>
        </p:nvGrpSpPr>
        <p:grpSpPr>
          <a:xfrm>
            <a:off x="344129" y="5675527"/>
            <a:ext cx="2838361" cy="242797"/>
            <a:chOff x="344129" y="5675527"/>
            <a:chExt cx="2838361" cy="242797"/>
          </a:xfrm>
        </p:grpSpPr>
        <p:sp>
          <p:nvSpPr>
            <p:cNvPr id="251" name="Rechteck 250">
              <a:extLst>
                <a:ext uri="{FF2B5EF4-FFF2-40B4-BE49-F238E27FC236}">
                  <a16:creationId xmlns:a16="http://schemas.microsoft.com/office/drawing/2014/main" id="{12C5147A-9D61-3DD7-BB76-3982C2D2ED97}"/>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252" name="Gruppieren 251">
              <a:extLst>
                <a:ext uri="{FF2B5EF4-FFF2-40B4-BE49-F238E27FC236}">
                  <a16:creationId xmlns:a16="http://schemas.microsoft.com/office/drawing/2014/main" id="{4C1860E5-FDE9-8B16-97A6-0C7D7638E4CD}"/>
                </a:ext>
              </a:extLst>
            </p:cNvPr>
            <p:cNvGrpSpPr/>
            <p:nvPr userDrawn="1"/>
          </p:nvGrpSpPr>
          <p:grpSpPr>
            <a:xfrm>
              <a:off x="344129" y="5675527"/>
              <a:ext cx="2838361" cy="242797"/>
              <a:chOff x="346953" y="5710427"/>
              <a:chExt cx="2950216" cy="178545"/>
            </a:xfrm>
          </p:grpSpPr>
          <p:sp>
            <p:nvSpPr>
              <p:cNvPr id="253" name="Rechteck 252">
                <a:extLst>
                  <a:ext uri="{FF2B5EF4-FFF2-40B4-BE49-F238E27FC236}">
                    <a16:creationId xmlns:a16="http://schemas.microsoft.com/office/drawing/2014/main" id="{0E46AD4F-271B-1D1B-DA50-7F3405F7CC20}"/>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254" name="Rechteck 253">
                <a:extLst>
                  <a:ext uri="{FF2B5EF4-FFF2-40B4-BE49-F238E27FC236}">
                    <a16:creationId xmlns:a16="http://schemas.microsoft.com/office/drawing/2014/main" id="{F7EC5187-1F7C-A53A-C5AE-264637286F64}"/>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263" name="Textfeld 262">
              <a:extLst>
                <a:ext uri="{FF2B5EF4-FFF2-40B4-BE49-F238E27FC236}">
                  <a16:creationId xmlns:a16="http://schemas.microsoft.com/office/drawing/2014/main" id="{6439C1CD-C50B-2A89-01AF-8FA2A637247A}"/>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265" name="Textfeld 264">
              <a:extLst>
                <a:ext uri="{FF2B5EF4-FFF2-40B4-BE49-F238E27FC236}">
                  <a16:creationId xmlns:a16="http://schemas.microsoft.com/office/drawing/2014/main" id="{0DC7EE96-DA6D-F7DE-1375-080FA641C55C}"/>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267" name="Textfeld 266">
              <a:extLst>
                <a:ext uri="{FF2B5EF4-FFF2-40B4-BE49-F238E27FC236}">
                  <a16:creationId xmlns:a16="http://schemas.microsoft.com/office/drawing/2014/main" id="{AFEBAF3C-9789-5E59-3F39-E07FCA314AE9}"/>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cxnSp>
        <p:nvCxnSpPr>
          <p:cNvPr id="269" name="Gerade Verbindung 268">
            <a:extLst>
              <a:ext uri="{FF2B5EF4-FFF2-40B4-BE49-F238E27FC236}">
                <a16:creationId xmlns:a16="http://schemas.microsoft.com/office/drawing/2014/main" id="{26C26E6A-C812-A3EB-FCEE-40C53D6BD11A}"/>
              </a:ext>
            </a:extLst>
          </p:cNvPr>
          <p:cNvCxnSpPr>
            <a:cxnSpLocks/>
          </p:cNvCxnSpPr>
          <p:nvPr userDrawn="1"/>
        </p:nvCxnSpPr>
        <p:spPr>
          <a:xfrm>
            <a:off x="1518145" y="7035137"/>
            <a:ext cx="1660933"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0" name="Textfeld 269">
            <a:extLst>
              <a:ext uri="{FF2B5EF4-FFF2-40B4-BE49-F238E27FC236}">
                <a16:creationId xmlns:a16="http://schemas.microsoft.com/office/drawing/2014/main" id="{9745DED9-3437-2F62-AD4A-03D57FFF580B}"/>
              </a:ext>
            </a:extLst>
          </p:cNvPr>
          <p:cNvSpPr txBox="1"/>
          <p:nvPr userDrawn="1"/>
        </p:nvSpPr>
        <p:spPr>
          <a:xfrm>
            <a:off x="335553" y="6911651"/>
            <a:ext cx="938453"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bis / ab / um:</a:t>
            </a:r>
          </a:p>
        </p:txBody>
      </p:sp>
      <p:cxnSp>
        <p:nvCxnSpPr>
          <p:cNvPr id="272" name="Gerade Verbindung 271">
            <a:extLst>
              <a:ext uri="{FF2B5EF4-FFF2-40B4-BE49-F238E27FC236}">
                <a16:creationId xmlns:a16="http://schemas.microsoft.com/office/drawing/2014/main" id="{9C611BF6-420F-15A3-5651-54319E71F652}"/>
              </a:ext>
            </a:extLst>
          </p:cNvPr>
          <p:cNvCxnSpPr>
            <a:cxnSpLocks/>
          </p:cNvCxnSpPr>
          <p:nvPr userDrawn="1"/>
        </p:nvCxnSpPr>
        <p:spPr>
          <a:xfrm>
            <a:off x="325633" y="6539590"/>
            <a:ext cx="285685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73" name="Textplatzhalter 198">
            <a:extLst>
              <a:ext uri="{FF2B5EF4-FFF2-40B4-BE49-F238E27FC236}">
                <a16:creationId xmlns:a16="http://schemas.microsoft.com/office/drawing/2014/main" id="{6FAAEC42-E441-64F9-3F87-32C15C589AEE}"/>
              </a:ext>
            </a:extLst>
          </p:cNvPr>
          <p:cNvSpPr>
            <a:spLocks noGrp="1"/>
          </p:cNvSpPr>
          <p:nvPr>
            <p:ph type="body" sz="quarter" idx="26"/>
          </p:nvPr>
        </p:nvSpPr>
        <p:spPr>
          <a:xfrm>
            <a:off x="325633" y="3387576"/>
            <a:ext cx="2834949" cy="966919"/>
          </a:xfrm>
        </p:spPr>
        <p:txBody>
          <a:bodyPr>
            <a:normAutofit/>
          </a:bodyPr>
          <a:lstStyle>
            <a:lvl1pPr>
              <a:lnSpc>
                <a:spcPct val="100000"/>
              </a:lnSpc>
              <a:defRPr sz="2000" b="1">
                <a:solidFill>
                  <a:srgbClr val="194D83"/>
                </a:solidFill>
              </a:defRPr>
            </a:lvl1pPr>
            <a:lvl2pPr>
              <a:defRPr sz="2000" b="1">
                <a:solidFill>
                  <a:srgbClr val="194D83"/>
                </a:solidFill>
              </a:defRPr>
            </a:lvl2pPr>
            <a:lvl3pPr>
              <a:defRPr sz="2000" b="1">
                <a:solidFill>
                  <a:srgbClr val="194D83"/>
                </a:solidFill>
              </a:defRPr>
            </a:lvl3pPr>
            <a:lvl4pPr>
              <a:defRPr sz="2000" b="1">
                <a:solidFill>
                  <a:srgbClr val="194D83"/>
                </a:solidFill>
              </a:defRPr>
            </a:lvl4pPr>
            <a:lvl5pPr>
              <a:defRPr sz="2000" b="1">
                <a:solidFill>
                  <a:srgbClr val="194D83"/>
                </a:solidFill>
              </a:defRPr>
            </a:lvl5pPr>
          </a:lstStyle>
          <a:p>
            <a:pPr lvl="0"/>
            <a:r>
              <a:rPr lang="de-DE" dirty="0"/>
              <a:t>Mastertextformat bearbeiten</a:t>
            </a:r>
          </a:p>
        </p:txBody>
      </p:sp>
      <p:sp>
        <p:nvSpPr>
          <p:cNvPr id="35" name="Inhaltsplatzhalter 2">
            <a:extLst>
              <a:ext uri="{FF2B5EF4-FFF2-40B4-BE49-F238E27FC236}">
                <a16:creationId xmlns:a16="http://schemas.microsoft.com/office/drawing/2014/main" id="{235E3317-5191-2A42-6255-CABF848ECD01}"/>
              </a:ext>
            </a:extLst>
          </p:cNvPr>
          <p:cNvSpPr>
            <a:spLocks noGrp="1"/>
          </p:cNvSpPr>
          <p:nvPr>
            <p:ph idx="30"/>
          </p:nvPr>
        </p:nvSpPr>
        <p:spPr>
          <a:xfrm>
            <a:off x="39057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Inhaltsplatzhalter 2">
            <a:extLst>
              <a:ext uri="{FF2B5EF4-FFF2-40B4-BE49-F238E27FC236}">
                <a16:creationId xmlns:a16="http://schemas.microsoft.com/office/drawing/2014/main" id="{0BC47880-8183-47DA-917C-C8C995C0EAF7}"/>
              </a:ext>
            </a:extLst>
          </p:cNvPr>
          <p:cNvSpPr>
            <a:spLocks noGrp="1"/>
          </p:cNvSpPr>
          <p:nvPr>
            <p:ph idx="31"/>
          </p:nvPr>
        </p:nvSpPr>
        <p:spPr>
          <a:xfrm>
            <a:off x="7506146" y="450760"/>
            <a:ext cx="2843999" cy="165481"/>
          </a:xfrm>
        </p:spPr>
        <p:txBody>
          <a:bodyPr lIns="0" tIns="0" rIns="0" bIns="0" anchor="ctr">
            <a:noAutofit/>
          </a:bodyPr>
          <a:lstStyle>
            <a:lvl1pPr marL="0" indent="0" algn="ctr">
              <a:lnSpc>
                <a:spcPct val="120000"/>
              </a:lnSpc>
              <a:buNone/>
              <a:defRPr sz="12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7" name="Gruppieren 36">
            <a:extLst>
              <a:ext uri="{FF2B5EF4-FFF2-40B4-BE49-F238E27FC236}">
                <a16:creationId xmlns:a16="http://schemas.microsoft.com/office/drawing/2014/main" id="{3CB32DC2-0C90-03B6-DC15-D671CE849B80}"/>
              </a:ext>
            </a:extLst>
          </p:cNvPr>
          <p:cNvGrpSpPr/>
          <p:nvPr userDrawn="1"/>
        </p:nvGrpSpPr>
        <p:grpSpPr>
          <a:xfrm>
            <a:off x="3917622" y="5675527"/>
            <a:ext cx="2838361" cy="242797"/>
            <a:chOff x="344129" y="5675527"/>
            <a:chExt cx="2838361" cy="242797"/>
          </a:xfrm>
        </p:grpSpPr>
        <p:sp>
          <p:nvSpPr>
            <p:cNvPr id="38" name="Rechteck 37">
              <a:extLst>
                <a:ext uri="{FF2B5EF4-FFF2-40B4-BE49-F238E27FC236}">
                  <a16:creationId xmlns:a16="http://schemas.microsoft.com/office/drawing/2014/main" id="{A7733FDE-17A8-6BCD-1CCE-5E2D6EE1EF41}"/>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39" name="Gruppieren 38">
              <a:extLst>
                <a:ext uri="{FF2B5EF4-FFF2-40B4-BE49-F238E27FC236}">
                  <a16:creationId xmlns:a16="http://schemas.microsoft.com/office/drawing/2014/main" id="{F931160A-4D69-64A5-EA18-1618DF19EB14}"/>
                </a:ext>
              </a:extLst>
            </p:cNvPr>
            <p:cNvGrpSpPr/>
            <p:nvPr userDrawn="1"/>
          </p:nvGrpSpPr>
          <p:grpSpPr>
            <a:xfrm>
              <a:off x="344129" y="5675527"/>
              <a:ext cx="2838361" cy="242797"/>
              <a:chOff x="346953" y="5710427"/>
              <a:chExt cx="2950216" cy="178545"/>
            </a:xfrm>
          </p:grpSpPr>
          <p:sp>
            <p:nvSpPr>
              <p:cNvPr id="43" name="Rechteck 42">
                <a:extLst>
                  <a:ext uri="{FF2B5EF4-FFF2-40B4-BE49-F238E27FC236}">
                    <a16:creationId xmlns:a16="http://schemas.microsoft.com/office/drawing/2014/main" id="{924BE08E-030C-F542-FC60-04E5498F9256}"/>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44" name="Rechteck 43">
                <a:extLst>
                  <a:ext uri="{FF2B5EF4-FFF2-40B4-BE49-F238E27FC236}">
                    <a16:creationId xmlns:a16="http://schemas.microsoft.com/office/drawing/2014/main" id="{DA763A72-7A04-CB25-721D-777CFF275D95}"/>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40" name="Textfeld 39">
              <a:extLst>
                <a:ext uri="{FF2B5EF4-FFF2-40B4-BE49-F238E27FC236}">
                  <a16:creationId xmlns:a16="http://schemas.microsoft.com/office/drawing/2014/main" id="{2AF9E1EB-E073-9CB8-3975-9B21B36610F3}"/>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41" name="Textfeld 40">
              <a:extLst>
                <a:ext uri="{FF2B5EF4-FFF2-40B4-BE49-F238E27FC236}">
                  <a16:creationId xmlns:a16="http://schemas.microsoft.com/office/drawing/2014/main" id="{5CEC15FD-0920-2E78-F532-6E802A58C147}"/>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42" name="Textfeld 41">
              <a:extLst>
                <a:ext uri="{FF2B5EF4-FFF2-40B4-BE49-F238E27FC236}">
                  <a16:creationId xmlns:a16="http://schemas.microsoft.com/office/drawing/2014/main" id="{939FE9DB-FB0F-5C7F-E485-C1657D8D0714}"/>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grpSp>
        <p:nvGrpSpPr>
          <p:cNvPr id="45" name="Gruppieren 44">
            <a:extLst>
              <a:ext uri="{FF2B5EF4-FFF2-40B4-BE49-F238E27FC236}">
                <a16:creationId xmlns:a16="http://schemas.microsoft.com/office/drawing/2014/main" id="{18CEAAB1-8CC6-8DD3-82C4-24E1B30F97C9}"/>
              </a:ext>
            </a:extLst>
          </p:cNvPr>
          <p:cNvGrpSpPr/>
          <p:nvPr userDrawn="1"/>
        </p:nvGrpSpPr>
        <p:grpSpPr>
          <a:xfrm>
            <a:off x="7500208" y="5675527"/>
            <a:ext cx="2838361" cy="242797"/>
            <a:chOff x="344129" y="5675527"/>
            <a:chExt cx="2838361" cy="242797"/>
          </a:xfrm>
        </p:grpSpPr>
        <p:sp>
          <p:nvSpPr>
            <p:cNvPr id="46" name="Rechteck 45">
              <a:extLst>
                <a:ext uri="{FF2B5EF4-FFF2-40B4-BE49-F238E27FC236}">
                  <a16:creationId xmlns:a16="http://schemas.microsoft.com/office/drawing/2014/main" id="{C018AFBD-9B18-17A1-A9AA-90652CFD4AD3}"/>
                </a:ext>
              </a:extLst>
            </p:cNvPr>
            <p:cNvSpPr/>
            <p:nvPr userDrawn="1"/>
          </p:nvSpPr>
          <p:spPr>
            <a:xfrm>
              <a:off x="1282045" y="5675527"/>
              <a:ext cx="943630" cy="242797"/>
            </a:xfrm>
            <a:prstGeom prst="rect">
              <a:avLst/>
            </a:prstGeom>
            <a:noFill/>
            <a:ln w="22225">
              <a:solidFill>
                <a:srgbClr val="FFA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0" dirty="0"/>
            </a:p>
          </p:txBody>
        </p:sp>
        <p:grpSp>
          <p:nvGrpSpPr>
            <p:cNvPr id="47" name="Gruppieren 46">
              <a:extLst>
                <a:ext uri="{FF2B5EF4-FFF2-40B4-BE49-F238E27FC236}">
                  <a16:creationId xmlns:a16="http://schemas.microsoft.com/office/drawing/2014/main" id="{52F635AF-41D1-B598-5416-E31C98593660}"/>
                </a:ext>
              </a:extLst>
            </p:cNvPr>
            <p:cNvGrpSpPr/>
            <p:nvPr userDrawn="1"/>
          </p:nvGrpSpPr>
          <p:grpSpPr>
            <a:xfrm>
              <a:off x="344129" y="5675527"/>
              <a:ext cx="2838361" cy="242797"/>
              <a:chOff x="346953" y="5710427"/>
              <a:chExt cx="2950216" cy="178545"/>
            </a:xfrm>
          </p:grpSpPr>
          <p:sp>
            <p:nvSpPr>
              <p:cNvPr id="51" name="Rechteck 50">
                <a:extLst>
                  <a:ext uri="{FF2B5EF4-FFF2-40B4-BE49-F238E27FC236}">
                    <a16:creationId xmlns:a16="http://schemas.microsoft.com/office/drawing/2014/main" id="{FE5AFE9D-0C19-E197-EADF-621D187398B3}"/>
                  </a:ext>
                </a:extLst>
              </p:cNvPr>
              <p:cNvSpPr/>
              <p:nvPr userDrawn="1"/>
            </p:nvSpPr>
            <p:spPr>
              <a:xfrm>
                <a:off x="2326158" y="5710427"/>
                <a:ext cx="971011" cy="178545"/>
              </a:xfrm>
              <a:prstGeom prst="rect">
                <a:avLst/>
              </a:prstGeom>
              <a:noFill/>
              <a:ln w="22225">
                <a:solidFill>
                  <a:srgbClr val="FF61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52" name="Rechteck 51">
                <a:extLst>
                  <a:ext uri="{FF2B5EF4-FFF2-40B4-BE49-F238E27FC236}">
                    <a16:creationId xmlns:a16="http://schemas.microsoft.com/office/drawing/2014/main" id="{E5B573B8-E52E-4371-4D06-457085D1433C}"/>
                  </a:ext>
                </a:extLst>
              </p:cNvPr>
              <p:cNvSpPr/>
              <p:nvPr userDrawn="1"/>
            </p:nvSpPr>
            <p:spPr>
              <a:xfrm>
                <a:off x="346953" y="5710427"/>
                <a:ext cx="952458" cy="178545"/>
              </a:xfrm>
              <a:prstGeom prst="rect">
                <a:avLst/>
              </a:prstGeom>
              <a:noFill/>
              <a:ln w="22225">
                <a:solidFill>
                  <a:srgbClr val="0082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sp>
          <p:nvSpPr>
            <p:cNvPr id="48" name="Textfeld 47">
              <a:extLst>
                <a:ext uri="{FF2B5EF4-FFF2-40B4-BE49-F238E27FC236}">
                  <a16:creationId xmlns:a16="http://schemas.microsoft.com/office/drawing/2014/main" id="{B6F350FF-CE55-A51D-6A96-E1245B05FE3B}"/>
                </a:ext>
              </a:extLst>
            </p:cNvPr>
            <p:cNvSpPr txBox="1"/>
            <p:nvPr userDrawn="1"/>
          </p:nvSpPr>
          <p:spPr>
            <a:xfrm>
              <a:off x="2267147" y="5738143"/>
              <a:ext cx="893436" cy="123111"/>
            </a:xfrm>
            <a:prstGeom prst="rect">
              <a:avLst/>
            </a:prstGeom>
            <a:noFill/>
          </p:spPr>
          <p:txBody>
            <a:bodyPr wrap="square" lIns="0" tIns="0" rIns="0" bIns="0" rtlCol="0">
              <a:spAutoFit/>
            </a:bodyPr>
            <a:lstStyle/>
            <a:p>
              <a:pPr algn="ctr"/>
              <a:r>
                <a:rPr lang="de-DE" sz="800" b="1" dirty="0">
                  <a:solidFill>
                    <a:srgbClr val="FF616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49" name="Textfeld 48">
              <a:extLst>
                <a:ext uri="{FF2B5EF4-FFF2-40B4-BE49-F238E27FC236}">
                  <a16:creationId xmlns:a16="http://schemas.microsoft.com/office/drawing/2014/main" id="{2B642DA0-9E4B-CBF1-92D3-3D405309F366}"/>
                </a:ext>
              </a:extLst>
            </p:cNvPr>
            <p:cNvSpPr txBox="1"/>
            <p:nvPr userDrawn="1"/>
          </p:nvSpPr>
          <p:spPr>
            <a:xfrm>
              <a:off x="1267905" y="5738143"/>
              <a:ext cx="956821" cy="123111"/>
            </a:xfrm>
            <a:prstGeom prst="rect">
              <a:avLst/>
            </a:prstGeom>
            <a:noFill/>
          </p:spPr>
          <p:txBody>
            <a:bodyPr wrap="square" lIns="0" tIns="0" rIns="0" bIns="0" rtlCol="0">
              <a:spAutoFit/>
            </a:bodyPr>
            <a:lstStyle/>
            <a:p>
              <a:pPr algn="ctr"/>
              <a:r>
                <a:rPr lang="de-DE" sz="800" b="1" dirty="0">
                  <a:solidFill>
                    <a:srgbClr val="FFA312"/>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50" name="Textfeld 49">
              <a:extLst>
                <a:ext uri="{FF2B5EF4-FFF2-40B4-BE49-F238E27FC236}">
                  <a16:creationId xmlns:a16="http://schemas.microsoft.com/office/drawing/2014/main" id="{AE3CCF57-4A33-86CD-62D2-FB51A1CFB35B}"/>
                </a:ext>
              </a:extLst>
            </p:cNvPr>
            <p:cNvSpPr txBox="1"/>
            <p:nvPr userDrawn="1"/>
          </p:nvSpPr>
          <p:spPr>
            <a:xfrm>
              <a:off x="349135" y="5738143"/>
              <a:ext cx="914229" cy="123111"/>
            </a:xfrm>
            <a:prstGeom prst="rect">
              <a:avLst/>
            </a:prstGeom>
            <a:noFill/>
          </p:spPr>
          <p:txBody>
            <a:bodyPr wrap="square" lIns="0" tIns="0" rIns="0" bIns="0" rtlCol="0">
              <a:spAutoFit/>
            </a:bodyPr>
            <a:lstStyle/>
            <a:p>
              <a:pPr algn="ctr"/>
              <a:r>
                <a:rPr lang="de-DE" sz="800" b="1" dirty="0">
                  <a:solidFill>
                    <a:srgbClr val="008204"/>
                  </a:solidFill>
                  <a:latin typeface="Verdana" panose="020B0604030504040204" pitchFamily="34" charset="0"/>
                  <a:ea typeface="Verdana" panose="020B0604030504040204" pitchFamily="34" charset="0"/>
                  <a:cs typeface="Verdana" panose="020B0604030504040204" pitchFamily="34" charset="0"/>
                </a:rPr>
                <a:t>Erledigt</a:t>
              </a:r>
            </a:p>
          </p:txBody>
        </p:sp>
      </p:grpSp>
      <p:sp>
        <p:nvSpPr>
          <p:cNvPr id="2" name="Inhaltsplatzhalter 2">
            <a:extLst>
              <a:ext uri="{FF2B5EF4-FFF2-40B4-BE49-F238E27FC236}">
                <a16:creationId xmlns:a16="http://schemas.microsoft.com/office/drawing/2014/main" id="{4DA1A0F7-76F8-6B28-CBA6-00AE0ED9C3F9}"/>
              </a:ext>
            </a:extLst>
          </p:cNvPr>
          <p:cNvSpPr>
            <a:spLocks noGrp="1"/>
          </p:cNvSpPr>
          <p:nvPr>
            <p:ph idx="29"/>
          </p:nvPr>
        </p:nvSpPr>
        <p:spPr>
          <a:xfrm>
            <a:off x="344129" y="450760"/>
            <a:ext cx="2843999" cy="165481"/>
          </a:xfrm>
        </p:spPr>
        <p:txBody>
          <a:bodyPr lIns="0" tIns="0" rIns="0" bIns="0" anchor="ctr">
            <a:noAutofit/>
          </a:bodyPr>
          <a:lstStyle>
            <a:lvl1pPr marL="0" indent="0" algn="ctr">
              <a:lnSpc>
                <a:spcPct val="120000"/>
              </a:lnSpc>
              <a:buNone/>
              <a:defRPr sz="1400" b="1">
                <a:solidFill>
                  <a:schemeClr val="bg1"/>
                </a:solidFill>
              </a:defRPr>
            </a:lvl1pPr>
            <a:lvl2pPr marL="651567" indent="-250603" algn="l">
              <a:lnSpc>
                <a:spcPct val="120000"/>
              </a:lnSpc>
              <a:buFont typeface="Arial" panose="020B0604020202020204" pitchFamily="34" charset="0"/>
              <a:buChar char="•"/>
              <a:defRPr sz="1000">
                <a:solidFill>
                  <a:schemeClr val="bg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algn="ctr"/>
            <a:endParaRPr lang="de-DE"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Inhaltsplatzhalter 2">
            <a:extLst>
              <a:ext uri="{FF2B5EF4-FFF2-40B4-BE49-F238E27FC236}">
                <a16:creationId xmlns:a16="http://schemas.microsoft.com/office/drawing/2014/main" id="{FE314863-A262-5C8E-7442-C334E57057D4}"/>
              </a:ext>
            </a:extLst>
          </p:cNvPr>
          <p:cNvSpPr>
            <a:spLocks noGrp="1"/>
          </p:cNvSpPr>
          <p:nvPr>
            <p:ph idx="28"/>
          </p:nvPr>
        </p:nvSpPr>
        <p:spPr>
          <a:xfrm rot="16200000">
            <a:off x="5646652" y="1655766"/>
            <a:ext cx="2548186" cy="207795"/>
          </a:xfrm>
        </p:spPr>
        <p:txBody>
          <a:bodyPr lIns="0" tIns="0" rIns="0" bIns="0">
            <a:noAutofit/>
          </a:bodyPr>
          <a:lstStyle>
            <a:lvl1pPr marL="9525" indent="-9525" algn="l">
              <a:lnSpc>
                <a:spcPct val="100000"/>
              </a:lnSpc>
              <a:buNone/>
              <a:tabLst/>
              <a:defRPr sz="500">
                <a:solidFill>
                  <a:srgbClr val="AABAC5"/>
                </a:solidFill>
              </a:defRPr>
            </a:lvl1pPr>
            <a:lvl2pPr marL="9525" indent="-9525"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5" name="Inhaltsplatzhalter 2">
            <a:extLst>
              <a:ext uri="{FF2B5EF4-FFF2-40B4-BE49-F238E27FC236}">
                <a16:creationId xmlns:a16="http://schemas.microsoft.com/office/drawing/2014/main" id="{006327A9-6567-9EBE-9EB7-5682CEBF0AB9}"/>
              </a:ext>
            </a:extLst>
          </p:cNvPr>
          <p:cNvSpPr>
            <a:spLocks noGrp="1"/>
          </p:cNvSpPr>
          <p:nvPr>
            <p:ph idx="32"/>
          </p:nvPr>
        </p:nvSpPr>
        <p:spPr>
          <a:xfrm rot="16200000">
            <a:off x="9201472" y="1689719"/>
            <a:ext cx="2548186" cy="139889"/>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9" name="Inhaltsplatzhalter 2">
            <a:extLst>
              <a:ext uri="{FF2B5EF4-FFF2-40B4-BE49-F238E27FC236}">
                <a16:creationId xmlns:a16="http://schemas.microsoft.com/office/drawing/2014/main" id="{474E55B8-7974-598E-4389-7D94A120E46B}"/>
              </a:ext>
            </a:extLst>
          </p:cNvPr>
          <p:cNvSpPr>
            <a:spLocks noGrp="1"/>
          </p:cNvSpPr>
          <p:nvPr>
            <p:ph idx="27"/>
          </p:nvPr>
        </p:nvSpPr>
        <p:spPr>
          <a:xfrm rot="16200000">
            <a:off x="2061181" y="1667758"/>
            <a:ext cx="2548186" cy="183812"/>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4214990484"/>
      </p:ext>
    </p:extLst>
  </p:cSld>
  <p:clrMapOvr>
    <a:masterClrMapping/>
  </p:clrMapOvr>
  <p:extLst>
    <p:ext uri="{DCECCB84-F9BA-43D5-87BE-67443E8EF086}">
      <p15:sldGuideLst xmlns:p15="http://schemas.microsoft.com/office/powerpoint/2012/main">
        <p15:guide id="2" pos="2234" userDrawn="1">
          <p15:clr>
            <a:srgbClr val="FBAE40"/>
          </p15:clr>
        </p15:guide>
        <p15:guide id="3" pos="215" userDrawn="1">
          <p15:clr>
            <a:srgbClr val="FBAE40"/>
          </p15:clr>
        </p15:guide>
        <p15:guide id="4" orient="horz" pos="226" userDrawn="1">
          <p15:clr>
            <a:srgbClr val="FBAE40"/>
          </p15:clr>
        </p15:guide>
        <p15:guide id="6" orient="horz" pos="4536" userDrawn="1">
          <p15:clr>
            <a:srgbClr val="FBAE40"/>
          </p15:clr>
        </p15:guide>
        <p15:guide id="7" pos="6497" userDrawn="1">
          <p15:clr>
            <a:srgbClr val="FBAE40"/>
          </p15:clr>
        </p15:guide>
        <p15:guide id="8" pos="4479" userDrawn="1">
          <p15:clr>
            <a:srgbClr val="FBAE40"/>
          </p15:clr>
        </p15:guide>
        <p15:guide id="9" pos="2007" userDrawn="1">
          <p15:clr>
            <a:srgbClr val="FBAE40"/>
          </p15:clr>
        </p15:guide>
        <p15:guide id="10" pos="2460" userDrawn="1">
          <p15:clr>
            <a:srgbClr val="FBAE40"/>
          </p15:clr>
        </p15:guide>
        <p15:guide id="11" pos="4252" userDrawn="1">
          <p15:clr>
            <a:srgbClr val="FBAE40"/>
          </p15:clr>
        </p15:guide>
        <p15:guide id="12" pos="470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Karte_Teilbereich_Rückseite">
    <p:spTree>
      <p:nvGrpSpPr>
        <p:cNvPr id="1" name=""/>
        <p:cNvGrpSpPr/>
        <p:nvPr/>
      </p:nvGrpSpPr>
      <p:grpSpPr>
        <a:xfrm>
          <a:off x="0" y="0"/>
          <a:ext cx="0" cy="0"/>
          <a:chOff x="0" y="0"/>
          <a:chExt cx="0" cy="0"/>
        </a:xfrm>
      </p:grpSpPr>
      <p:sp>
        <p:nvSpPr>
          <p:cNvPr id="226" name="Rechteck 225">
            <a:extLst>
              <a:ext uri="{FF2B5EF4-FFF2-40B4-BE49-F238E27FC236}">
                <a16:creationId xmlns:a16="http://schemas.microsoft.com/office/drawing/2014/main" id="{1DAD9E03-8475-09D6-3F03-550D58D6A8A9}"/>
              </a:ext>
            </a:extLst>
          </p:cNvPr>
          <p:cNvSpPr/>
          <p:nvPr userDrawn="1"/>
        </p:nvSpPr>
        <p:spPr>
          <a:xfrm>
            <a:off x="-15119" y="-1"/>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7" name="Rechteck 226">
            <a:extLst>
              <a:ext uri="{FF2B5EF4-FFF2-40B4-BE49-F238E27FC236}">
                <a16:creationId xmlns:a16="http://schemas.microsoft.com/office/drawing/2014/main" id="{913AF8E6-A7D2-A0A2-EB0C-7220744A513A}"/>
              </a:ext>
            </a:extLst>
          </p:cNvPr>
          <p:cNvSpPr/>
          <p:nvPr userDrawn="1"/>
        </p:nvSpPr>
        <p:spPr>
          <a:xfrm>
            <a:off x="3568148"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Rechteck 227">
            <a:extLst>
              <a:ext uri="{FF2B5EF4-FFF2-40B4-BE49-F238E27FC236}">
                <a16:creationId xmlns:a16="http://schemas.microsoft.com/office/drawing/2014/main" id="{00EDD475-E783-E367-D82A-41FD663019BB}"/>
              </a:ext>
            </a:extLst>
          </p:cNvPr>
          <p:cNvSpPr/>
          <p:nvPr userDrawn="1"/>
        </p:nvSpPr>
        <p:spPr>
          <a:xfrm>
            <a:off x="7146234" y="0"/>
            <a:ext cx="3546475" cy="7559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341314" y="485574"/>
            <a:ext cx="2843999" cy="4880369"/>
          </a:xfrm>
        </p:spPr>
        <p:txBody>
          <a:bodyPr lIns="0" tIns="0" rIns="0" bIns="0">
            <a:noAutofit/>
          </a:bodyPr>
          <a:lstStyle>
            <a:lvl1pPr marL="9525" indent="0" algn="l">
              <a:lnSpc>
                <a:spcPct val="100000"/>
              </a:lnSpc>
              <a:spcBef>
                <a:spcPts val="400"/>
              </a:spcBef>
              <a:buNone/>
              <a:tabLst/>
              <a:defRPr sz="800">
                <a:solidFill>
                  <a:schemeClr val="tx1"/>
                </a:solidFill>
              </a:defRPr>
            </a:lvl1pPr>
            <a:lvl2pPr marL="96838" indent="-87313" algn="l">
              <a:lnSpc>
                <a:spcPct val="10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7" name="Textfeld 26">
            <a:extLst>
              <a:ext uri="{FF2B5EF4-FFF2-40B4-BE49-F238E27FC236}">
                <a16:creationId xmlns:a16="http://schemas.microsoft.com/office/drawing/2014/main" id="{B25370D9-C0D0-B280-007A-8F598C9BB277}"/>
              </a:ext>
            </a:extLst>
          </p:cNvPr>
          <p:cNvSpPr txBox="1"/>
          <p:nvPr userDrawn="1"/>
        </p:nvSpPr>
        <p:spPr>
          <a:xfrm>
            <a:off x="341313" y="5527495"/>
            <a:ext cx="267581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31" name="Gerade Verbindung 30">
            <a:extLst>
              <a:ext uri="{FF2B5EF4-FFF2-40B4-BE49-F238E27FC236}">
                <a16:creationId xmlns:a16="http://schemas.microsoft.com/office/drawing/2014/main" id="{B433ECF3-6C7C-DEC0-BCEA-CF13EE424EB1}"/>
              </a:ext>
            </a:extLst>
          </p:cNvPr>
          <p:cNvCxnSpPr>
            <a:cxnSpLocks/>
          </p:cNvCxnSpPr>
          <p:nvPr userDrawn="1"/>
        </p:nvCxnSpPr>
        <p:spPr>
          <a:xfrm>
            <a:off x="341313"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CA160764-C08E-CA98-C998-4453C9E76A28}"/>
              </a:ext>
            </a:extLst>
          </p:cNvPr>
          <p:cNvSpPr txBox="1"/>
          <p:nvPr userDrawn="1"/>
        </p:nvSpPr>
        <p:spPr>
          <a:xfrm>
            <a:off x="1509337"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44" name="Rechteck 43">
            <a:extLst>
              <a:ext uri="{FF2B5EF4-FFF2-40B4-BE49-F238E27FC236}">
                <a16:creationId xmlns:a16="http://schemas.microsoft.com/office/drawing/2014/main" id="{477C1731-26C9-18F4-73A9-6AF32DAE2582}"/>
              </a:ext>
            </a:extLst>
          </p:cNvPr>
          <p:cNvSpPr/>
          <p:nvPr userDrawn="1"/>
        </p:nvSpPr>
        <p:spPr>
          <a:xfrm>
            <a:off x="134241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Textfeld 155">
            <a:extLst>
              <a:ext uri="{FF2B5EF4-FFF2-40B4-BE49-F238E27FC236}">
                <a16:creationId xmlns:a16="http://schemas.microsoft.com/office/drawing/2014/main" id="{D6D957D9-FC62-2748-5C7C-D1732997BE3D}"/>
              </a:ext>
            </a:extLst>
          </p:cNvPr>
          <p:cNvSpPr txBox="1"/>
          <p:nvPr userDrawn="1"/>
        </p:nvSpPr>
        <p:spPr>
          <a:xfrm>
            <a:off x="602855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Planung</a:t>
            </a:r>
          </a:p>
        </p:txBody>
      </p:sp>
      <p:sp>
        <p:nvSpPr>
          <p:cNvPr id="161" name="Rechteck 160">
            <a:extLst>
              <a:ext uri="{FF2B5EF4-FFF2-40B4-BE49-F238E27FC236}">
                <a16:creationId xmlns:a16="http://schemas.microsoft.com/office/drawing/2014/main" id="{44932559-3842-0B8C-894F-DC2399D3CE88}"/>
              </a:ext>
            </a:extLst>
          </p:cNvPr>
          <p:cNvSpPr/>
          <p:nvPr userDrawn="1"/>
        </p:nvSpPr>
        <p:spPr>
          <a:xfrm>
            <a:off x="3964421"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Rechteck 186">
            <a:extLst>
              <a:ext uri="{FF2B5EF4-FFF2-40B4-BE49-F238E27FC236}">
                <a16:creationId xmlns:a16="http://schemas.microsoft.com/office/drawing/2014/main" id="{67F0AAF1-4020-FCEF-D4B8-CD52D493388B}"/>
              </a:ext>
            </a:extLst>
          </p:cNvPr>
          <p:cNvSpPr/>
          <p:nvPr userDrawn="1"/>
        </p:nvSpPr>
        <p:spPr>
          <a:xfrm>
            <a:off x="7542507"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 name="Gerade Verbindung 1">
            <a:extLst>
              <a:ext uri="{FF2B5EF4-FFF2-40B4-BE49-F238E27FC236}">
                <a16:creationId xmlns:a16="http://schemas.microsoft.com/office/drawing/2014/main" id="{C5C8925E-87CF-9C0B-E83A-CD1B6C45E9A2}"/>
              </a:ext>
            </a:extLst>
          </p:cNvPr>
          <p:cNvCxnSpPr>
            <a:cxnSpLocks/>
          </p:cNvCxnSpPr>
          <p:nvPr userDrawn="1"/>
        </p:nvCxnSpPr>
        <p:spPr>
          <a:xfrm>
            <a:off x="341313"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id="{BA8247BF-67AB-9598-E282-67D2FEC15BD6}"/>
              </a:ext>
            </a:extLst>
          </p:cNvPr>
          <p:cNvSpPr>
            <a:spLocks noGrp="1"/>
          </p:cNvSpPr>
          <p:nvPr>
            <p:ph idx="10" hasCustomPrompt="1"/>
          </p:nvPr>
        </p:nvSpPr>
        <p:spPr>
          <a:xfrm>
            <a:off x="2196311"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6" name="Textfeld 15">
            <a:extLst>
              <a:ext uri="{FF2B5EF4-FFF2-40B4-BE49-F238E27FC236}">
                <a16:creationId xmlns:a16="http://schemas.microsoft.com/office/drawing/2014/main" id="{6EB09E9B-E3D6-6A36-B57E-C78C7C440E1B}"/>
              </a:ext>
            </a:extLst>
          </p:cNvPr>
          <p:cNvSpPr txBox="1"/>
          <p:nvPr userDrawn="1"/>
        </p:nvSpPr>
        <p:spPr>
          <a:xfrm>
            <a:off x="2194825" y="6651589"/>
            <a:ext cx="1053102" cy="184666"/>
          </a:xfrm>
          <a:prstGeom prst="rect">
            <a:avLst/>
          </a:prstGeom>
          <a:noFill/>
        </p:spPr>
        <p:txBody>
          <a:bodyPr wrap="square" lIns="0" tIns="0" rIns="0" bIns="0" rtlCol="0">
            <a:spAutoFit/>
          </a:bodyPr>
          <a:lstStyle/>
          <a:p>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Mehr zu diesen Themen im </a:t>
            </a:r>
            <a:r>
              <a:rPr lang="de-DE" sz="600" b="1" dirty="0" err="1">
                <a:solidFill>
                  <a:srgbClr val="194D83"/>
                </a:solidFill>
                <a:latin typeface="Verdana" panose="020B0604030504040204" pitchFamily="34" charset="0"/>
                <a:ea typeface="Verdana" panose="020B0604030504040204" pitchFamily="34" charset="0"/>
                <a:cs typeface="Verdana" panose="020B0604030504040204" pitchFamily="34" charset="0"/>
              </a:rPr>
              <a:t>mebis</a:t>
            </a:r>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 Magazin</a:t>
            </a:r>
          </a:p>
        </p:txBody>
      </p:sp>
      <p:grpSp>
        <p:nvGrpSpPr>
          <p:cNvPr id="4" name="Gruppieren 3">
            <a:extLst>
              <a:ext uri="{FF2B5EF4-FFF2-40B4-BE49-F238E27FC236}">
                <a16:creationId xmlns:a16="http://schemas.microsoft.com/office/drawing/2014/main" id="{799C7F9C-361B-3781-8023-6EA75F012C8F}"/>
              </a:ext>
            </a:extLst>
          </p:cNvPr>
          <p:cNvGrpSpPr/>
          <p:nvPr userDrawn="1"/>
        </p:nvGrpSpPr>
        <p:grpSpPr>
          <a:xfrm>
            <a:off x="341313" y="6316949"/>
            <a:ext cx="2675817" cy="912679"/>
            <a:chOff x="341313" y="6266149"/>
            <a:chExt cx="2675817" cy="912679"/>
          </a:xfrm>
        </p:grpSpPr>
        <p:sp>
          <p:nvSpPr>
            <p:cNvPr id="48" name="Textfeld 47">
              <a:extLst>
                <a:ext uri="{FF2B5EF4-FFF2-40B4-BE49-F238E27FC236}">
                  <a16:creationId xmlns:a16="http://schemas.microsoft.com/office/drawing/2014/main" id="{A2A75C1C-0EF0-4F47-6123-617CCA0B3E46}"/>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49" name="Rechteck 48">
              <a:extLst>
                <a:ext uri="{FF2B5EF4-FFF2-40B4-BE49-F238E27FC236}">
                  <a16:creationId xmlns:a16="http://schemas.microsoft.com/office/drawing/2014/main" id="{1DDF72B4-70C2-AB84-9F8D-55FCCCCDB519}"/>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BEDBB19-C133-5FEF-FC74-C0C6611BD2BB}"/>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21" name="Rechteck 20">
              <a:extLst>
                <a:ext uri="{FF2B5EF4-FFF2-40B4-BE49-F238E27FC236}">
                  <a16:creationId xmlns:a16="http://schemas.microsoft.com/office/drawing/2014/main" id="{DA507A6A-28F5-208B-1984-A34423179054}"/>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2BEA0028-58C0-29C0-F37E-F5D7BEF6972B}"/>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24" name="Rechteck 23">
              <a:extLst>
                <a:ext uri="{FF2B5EF4-FFF2-40B4-BE49-F238E27FC236}">
                  <a16:creationId xmlns:a16="http://schemas.microsoft.com/office/drawing/2014/main" id="{D2423C2C-CFCF-3D3D-D303-A511C2FF0B1F}"/>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84F03218-A5F4-00C3-8148-DDCF783739CA}"/>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29" name="Rechteck 28">
              <a:extLst>
                <a:ext uri="{FF2B5EF4-FFF2-40B4-BE49-F238E27FC236}">
                  <a16:creationId xmlns:a16="http://schemas.microsoft.com/office/drawing/2014/main" id="{4B7FA020-B0B2-89F1-D915-DA4B94D9E72E}"/>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E4CC8AB1-DBCF-E387-B40C-E56D2A5B327A}"/>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Fortbildungsbedarf?</a:t>
              </a:r>
            </a:p>
          </p:txBody>
        </p:sp>
      </p:grpSp>
      <p:cxnSp>
        <p:nvCxnSpPr>
          <p:cNvPr id="46" name="Gerade Verbindung 45">
            <a:extLst>
              <a:ext uri="{FF2B5EF4-FFF2-40B4-BE49-F238E27FC236}">
                <a16:creationId xmlns:a16="http://schemas.microsoft.com/office/drawing/2014/main" id="{BC0DB298-17C7-B9DA-D307-1FDD6A44DD7B}"/>
              </a:ext>
            </a:extLst>
          </p:cNvPr>
          <p:cNvCxnSpPr>
            <a:cxnSpLocks/>
          </p:cNvCxnSpPr>
          <p:nvPr userDrawn="1"/>
        </p:nvCxnSpPr>
        <p:spPr>
          <a:xfrm>
            <a:off x="351704"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58" name="Inhaltsplatzhalter 2">
            <a:extLst>
              <a:ext uri="{FF2B5EF4-FFF2-40B4-BE49-F238E27FC236}">
                <a16:creationId xmlns:a16="http://schemas.microsoft.com/office/drawing/2014/main" id="{14B9D7A1-D071-F604-225F-E6F049E50A1A}"/>
              </a:ext>
            </a:extLst>
          </p:cNvPr>
          <p:cNvSpPr>
            <a:spLocks noGrp="1"/>
          </p:cNvSpPr>
          <p:nvPr>
            <p:ph idx="14"/>
          </p:nvPr>
        </p:nvSpPr>
        <p:spPr>
          <a:xfrm>
            <a:off x="3923500" y="485574"/>
            <a:ext cx="2843999" cy="4880369"/>
          </a:xfrm>
        </p:spPr>
        <p:txBody>
          <a:bodyPr lIns="0" tIns="0" rIns="0" bIns="0">
            <a:noAutofit/>
          </a:bodyPr>
          <a:lstStyle>
            <a:lvl1pPr marL="9525" indent="0" algn="l">
              <a:lnSpc>
                <a:spcPct val="120000"/>
              </a:lnSpc>
              <a:spcBef>
                <a:spcPts val="400"/>
              </a:spcBef>
              <a:buNone/>
              <a:tabLst/>
              <a:defRPr sz="800">
                <a:solidFill>
                  <a:schemeClr val="tx1"/>
                </a:solidFill>
              </a:defRPr>
            </a:lvl1pPr>
            <a:lvl2pPr marL="96838" indent="-87313" algn="l">
              <a:lnSpc>
                <a:spcPct val="12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60" name="Textfeld 59">
            <a:extLst>
              <a:ext uri="{FF2B5EF4-FFF2-40B4-BE49-F238E27FC236}">
                <a16:creationId xmlns:a16="http://schemas.microsoft.com/office/drawing/2014/main" id="{0B95BC8F-C911-1BD8-A5CC-0DE487F08DEC}"/>
              </a:ext>
            </a:extLst>
          </p:cNvPr>
          <p:cNvSpPr txBox="1"/>
          <p:nvPr userDrawn="1"/>
        </p:nvSpPr>
        <p:spPr>
          <a:xfrm>
            <a:off x="3923499" y="5527495"/>
            <a:ext cx="267581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61" name="Gerade Verbindung 60">
            <a:extLst>
              <a:ext uri="{FF2B5EF4-FFF2-40B4-BE49-F238E27FC236}">
                <a16:creationId xmlns:a16="http://schemas.microsoft.com/office/drawing/2014/main" id="{4151640B-16C1-2CF4-5307-950AFB4A3D5A}"/>
              </a:ext>
            </a:extLst>
          </p:cNvPr>
          <p:cNvCxnSpPr>
            <a:cxnSpLocks/>
          </p:cNvCxnSpPr>
          <p:nvPr userDrawn="1"/>
        </p:nvCxnSpPr>
        <p:spPr>
          <a:xfrm>
            <a:off x="3923499"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1FDEDEA8-5338-4C2E-1B4C-8B36AC4E71ED}"/>
              </a:ext>
            </a:extLst>
          </p:cNvPr>
          <p:cNvSpPr txBox="1"/>
          <p:nvPr userDrawn="1"/>
        </p:nvSpPr>
        <p:spPr>
          <a:xfrm>
            <a:off x="5091523"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128" name="Rechteck 127">
            <a:extLst>
              <a:ext uri="{FF2B5EF4-FFF2-40B4-BE49-F238E27FC236}">
                <a16:creationId xmlns:a16="http://schemas.microsoft.com/office/drawing/2014/main" id="{F8DBDE84-4A1C-9A69-6298-79EF1A4D7939}"/>
              </a:ext>
            </a:extLst>
          </p:cNvPr>
          <p:cNvSpPr/>
          <p:nvPr userDrawn="1"/>
        </p:nvSpPr>
        <p:spPr>
          <a:xfrm>
            <a:off x="4924603"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3" name="Gerade Verbindung 132">
            <a:extLst>
              <a:ext uri="{FF2B5EF4-FFF2-40B4-BE49-F238E27FC236}">
                <a16:creationId xmlns:a16="http://schemas.microsoft.com/office/drawing/2014/main" id="{9E62BC6B-4104-E45A-EE81-8F89D8050747}"/>
              </a:ext>
            </a:extLst>
          </p:cNvPr>
          <p:cNvCxnSpPr>
            <a:cxnSpLocks/>
          </p:cNvCxnSpPr>
          <p:nvPr userDrawn="1"/>
        </p:nvCxnSpPr>
        <p:spPr>
          <a:xfrm>
            <a:off x="3923499"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2" name="Inhaltsplatzhalter 2">
            <a:extLst>
              <a:ext uri="{FF2B5EF4-FFF2-40B4-BE49-F238E27FC236}">
                <a16:creationId xmlns:a16="http://schemas.microsoft.com/office/drawing/2014/main" id="{9DE5B732-A82E-7EF2-0EF6-7B238EB48D72}"/>
              </a:ext>
            </a:extLst>
          </p:cNvPr>
          <p:cNvSpPr>
            <a:spLocks noGrp="1"/>
          </p:cNvSpPr>
          <p:nvPr>
            <p:ph idx="19"/>
          </p:nvPr>
        </p:nvSpPr>
        <p:spPr>
          <a:xfrm>
            <a:off x="7477406" y="485574"/>
            <a:ext cx="2843999" cy="4880369"/>
          </a:xfrm>
        </p:spPr>
        <p:txBody>
          <a:bodyPr lIns="0" tIns="0" rIns="0" bIns="0">
            <a:noAutofit/>
          </a:bodyPr>
          <a:lstStyle>
            <a:lvl1pPr marL="9525" indent="0" algn="l">
              <a:lnSpc>
                <a:spcPct val="120000"/>
              </a:lnSpc>
              <a:spcBef>
                <a:spcPts val="400"/>
              </a:spcBef>
              <a:buNone/>
              <a:tabLst/>
              <a:defRPr sz="800">
                <a:solidFill>
                  <a:schemeClr val="tx1"/>
                </a:solidFill>
              </a:defRPr>
            </a:lvl1pPr>
            <a:lvl2pPr marL="96838" indent="-87313" algn="l">
              <a:lnSpc>
                <a:spcPct val="120000"/>
              </a:lnSpc>
              <a:spcBef>
                <a:spcPts val="400"/>
              </a:spcBef>
              <a:buFont typeface="Arial" panose="020B0604020202020204" pitchFamily="34" charset="0"/>
              <a:buChar char="•"/>
              <a:tabLst/>
              <a:defRPr sz="800">
                <a:solidFill>
                  <a:schemeClr val="tx1"/>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203" name="Textfeld 202">
            <a:extLst>
              <a:ext uri="{FF2B5EF4-FFF2-40B4-BE49-F238E27FC236}">
                <a16:creationId xmlns:a16="http://schemas.microsoft.com/office/drawing/2014/main" id="{032BDB72-D6CF-55FC-1782-BE8F92EF7816}"/>
              </a:ext>
            </a:extLst>
          </p:cNvPr>
          <p:cNvSpPr txBox="1"/>
          <p:nvPr userDrawn="1"/>
        </p:nvSpPr>
        <p:spPr>
          <a:xfrm>
            <a:off x="7477405" y="5527495"/>
            <a:ext cx="2675817" cy="12311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Bestehende anschlussfähige Konzepte</a:t>
            </a:r>
            <a:r>
              <a:rPr lang="de-DE" sz="800" b="1" baseline="30000" dirty="0">
                <a:solidFill>
                  <a:srgbClr val="194D83"/>
                </a:solidFill>
                <a:latin typeface="Verdana" panose="020B0604030504040204" pitchFamily="34" charset="0"/>
                <a:ea typeface="Verdana" panose="020B0604030504040204" pitchFamily="34" charset="0"/>
                <a:cs typeface="Verdana" panose="020B0604030504040204" pitchFamily="34" charset="0"/>
              </a:rPr>
              <a:t>**</a:t>
            </a: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204" name="Gerade Verbindung 203">
            <a:extLst>
              <a:ext uri="{FF2B5EF4-FFF2-40B4-BE49-F238E27FC236}">
                <a16:creationId xmlns:a16="http://schemas.microsoft.com/office/drawing/2014/main" id="{7522524D-92AE-FE53-C87A-35EA08153E3B}"/>
              </a:ext>
            </a:extLst>
          </p:cNvPr>
          <p:cNvCxnSpPr>
            <a:cxnSpLocks/>
          </p:cNvCxnSpPr>
          <p:nvPr userDrawn="1"/>
        </p:nvCxnSpPr>
        <p:spPr>
          <a:xfrm>
            <a:off x="7477405" y="545699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06" name="Textfeld 205">
            <a:extLst>
              <a:ext uri="{FF2B5EF4-FFF2-40B4-BE49-F238E27FC236}">
                <a16:creationId xmlns:a16="http://schemas.microsoft.com/office/drawing/2014/main" id="{8FC2BE05-C247-CECC-7F33-ABF7EBEE3D2D}"/>
              </a:ext>
            </a:extLst>
          </p:cNvPr>
          <p:cNvSpPr txBox="1"/>
          <p:nvPr userDrawn="1"/>
        </p:nvSpPr>
        <p:spPr>
          <a:xfrm>
            <a:off x="8645429" y="5738143"/>
            <a:ext cx="702995" cy="123111"/>
          </a:xfrm>
          <a:prstGeom prst="rect">
            <a:avLst/>
          </a:prstGeom>
          <a:noFill/>
        </p:spPr>
        <p:txBody>
          <a:bodyPr wrap="square" lIns="0" tIns="0" rIns="0" bIns="0" rtlCol="0">
            <a:spAutoFit/>
          </a:bodyPr>
          <a:lstStyle/>
          <a:p>
            <a:r>
              <a:rPr lang="de-DE" sz="800" b="1" dirty="0">
                <a:solidFill>
                  <a:schemeClr val="bg1"/>
                </a:solidFill>
                <a:latin typeface="Verdana" panose="020B0604030504040204" pitchFamily="34" charset="0"/>
                <a:ea typeface="Verdana" panose="020B0604030504040204" pitchFamily="34" charset="0"/>
                <a:cs typeface="Verdana" panose="020B0604030504040204" pitchFamily="34" charset="0"/>
              </a:rPr>
              <a:t>In Arbeit</a:t>
            </a:r>
          </a:p>
        </p:txBody>
      </p:sp>
      <p:sp>
        <p:nvSpPr>
          <p:cNvPr id="207" name="Rechteck 206">
            <a:extLst>
              <a:ext uri="{FF2B5EF4-FFF2-40B4-BE49-F238E27FC236}">
                <a16:creationId xmlns:a16="http://schemas.microsoft.com/office/drawing/2014/main" id="{617475F5-56D1-EDDB-E062-000CFB5D5508}"/>
              </a:ext>
            </a:extLst>
          </p:cNvPr>
          <p:cNvSpPr/>
          <p:nvPr userDrawn="1"/>
        </p:nvSpPr>
        <p:spPr>
          <a:xfrm>
            <a:off x="8478509" y="5740497"/>
            <a:ext cx="120757" cy="1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0" name="Gerade Verbindung 209">
            <a:extLst>
              <a:ext uri="{FF2B5EF4-FFF2-40B4-BE49-F238E27FC236}">
                <a16:creationId xmlns:a16="http://schemas.microsoft.com/office/drawing/2014/main" id="{B49BE01F-ACBC-E745-6DC6-067D8D5AC744}"/>
              </a:ext>
            </a:extLst>
          </p:cNvPr>
          <p:cNvCxnSpPr>
            <a:cxnSpLocks/>
          </p:cNvCxnSpPr>
          <p:nvPr userDrawn="1"/>
        </p:nvCxnSpPr>
        <p:spPr>
          <a:xfrm>
            <a:off x="7477405" y="360017"/>
            <a:ext cx="2844800"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32" name="Bildplatzhalter 13">
            <a:extLst>
              <a:ext uri="{FF2B5EF4-FFF2-40B4-BE49-F238E27FC236}">
                <a16:creationId xmlns:a16="http://schemas.microsoft.com/office/drawing/2014/main" id="{3116DC16-84A2-DD43-DE5A-5FB8F8E031A1}"/>
              </a:ext>
            </a:extLst>
          </p:cNvPr>
          <p:cNvSpPr>
            <a:spLocks noGrp="1"/>
          </p:cNvSpPr>
          <p:nvPr>
            <p:ph type="pic" sz="quarter" idx="24"/>
          </p:nvPr>
        </p:nvSpPr>
        <p:spPr>
          <a:xfrm>
            <a:off x="2165405" y="5803866"/>
            <a:ext cx="791789" cy="791789"/>
          </a:xfrm>
        </p:spPr>
        <p:txBody>
          <a:bodyPr anchor="ctr"/>
          <a:lstStyle>
            <a:lvl1pPr algn="ctr">
              <a:defRPr sz="600"/>
            </a:lvl1pPr>
          </a:lstStyle>
          <a:p>
            <a:endParaRPr lang="de-DE" dirty="0"/>
          </a:p>
        </p:txBody>
      </p:sp>
      <p:sp>
        <p:nvSpPr>
          <p:cNvPr id="5" name="Inhaltsplatzhalter 2">
            <a:extLst>
              <a:ext uri="{FF2B5EF4-FFF2-40B4-BE49-F238E27FC236}">
                <a16:creationId xmlns:a16="http://schemas.microsoft.com/office/drawing/2014/main" id="{02D5A224-0AA7-6F86-F337-CC394C666A7C}"/>
              </a:ext>
            </a:extLst>
          </p:cNvPr>
          <p:cNvSpPr>
            <a:spLocks noGrp="1"/>
          </p:cNvSpPr>
          <p:nvPr>
            <p:ph idx="27"/>
          </p:nvPr>
        </p:nvSpPr>
        <p:spPr>
          <a:xfrm rot="16200000">
            <a:off x="-17518" y="3746457"/>
            <a:ext cx="6715328" cy="193556"/>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6" name="Inhaltsplatzhalter 2">
            <a:extLst>
              <a:ext uri="{FF2B5EF4-FFF2-40B4-BE49-F238E27FC236}">
                <a16:creationId xmlns:a16="http://schemas.microsoft.com/office/drawing/2014/main" id="{CCD05BA1-3239-3777-D6DA-96F6240DECA3}"/>
              </a:ext>
            </a:extLst>
          </p:cNvPr>
          <p:cNvSpPr>
            <a:spLocks noGrp="1"/>
          </p:cNvSpPr>
          <p:nvPr>
            <p:ph idx="28"/>
          </p:nvPr>
        </p:nvSpPr>
        <p:spPr>
          <a:xfrm rot="16200000">
            <a:off x="3555962" y="3746457"/>
            <a:ext cx="6715328" cy="193556"/>
          </a:xfrm>
        </p:spPr>
        <p:txBody>
          <a:bodyPr lIns="0" tIns="0" rIns="0" bIns="0">
            <a:noAutofit/>
          </a:bodyPr>
          <a:lstStyle>
            <a:lvl1pPr marL="9525" indent="-9525" algn="l">
              <a:lnSpc>
                <a:spcPct val="100000"/>
              </a:lnSpc>
              <a:buNone/>
              <a:tabLst/>
              <a:defRPr sz="500">
                <a:solidFill>
                  <a:srgbClr val="AABAC5"/>
                </a:solidFill>
              </a:defRPr>
            </a:lvl1pPr>
            <a:lvl2pPr marL="9525" indent="-9525"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7" name="Inhaltsplatzhalter 2">
            <a:extLst>
              <a:ext uri="{FF2B5EF4-FFF2-40B4-BE49-F238E27FC236}">
                <a16:creationId xmlns:a16="http://schemas.microsoft.com/office/drawing/2014/main" id="{D6A3E94E-DD2C-3215-0E6E-AEEE2D4C4C62}"/>
              </a:ext>
            </a:extLst>
          </p:cNvPr>
          <p:cNvSpPr>
            <a:spLocks noGrp="1"/>
          </p:cNvSpPr>
          <p:nvPr>
            <p:ph idx="29"/>
          </p:nvPr>
        </p:nvSpPr>
        <p:spPr>
          <a:xfrm rot="16200000">
            <a:off x="7144736" y="3746457"/>
            <a:ext cx="6715328" cy="193556"/>
          </a:xfrm>
        </p:spPr>
        <p:txBody>
          <a:bodyPr lIns="0" tIns="0" rIns="0" bIns="0">
            <a:noAutofit/>
          </a:bodyPr>
          <a:lstStyle>
            <a:lvl1pPr marL="9525" indent="0" algn="l">
              <a:lnSpc>
                <a:spcPct val="100000"/>
              </a:lnSpc>
              <a:buNone/>
              <a:tabLst/>
              <a:defRPr sz="500">
                <a:solidFill>
                  <a:srgbClr val="AABAC5"/>
                </a:solidFill>
              </a:defRPr>
            </a:lvl1pPr>
            <a:lvl2pPr marL="9525" indent="0" algn="l">
              <a:lnSpc>
                <a:spcPct val="100000"/>
              </a:lnSpc>
              <a:buFont typeface="Arial" panose="020B0604020202020204" pitchFamily="34" charset="0"/>
              <a:buChar char="•"/>
              <a:tabLst/>
              <a:defRPr sz="500">
                <a:solidFill>
                  <a:srgbClr val="AABAC5"/>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Mastertextformat bearbeiten</a:t>
            </a:r>
          </a:p>
          <a:p>
            <a:pPr lvl="1"/>
            <a:r>
              <a:rPr lang="de-DE" dirty="0"/>
              <a:t>Zweite Ebene</a:t>
            </a:r>
          </a:p>
        </p:txBody>
      </p:sp>
      <p:sp>
        <p:nvSpPr>
          <p:cNvPr id="12" name="Inhaltsplatzhalter 2">
            <a:extLst>
              <a:ext uri="{FF2B5EF4-FFF2-40B4-BE49-F238E27FC236}">
                <a16:creationId xmlns:a16="http://schemas.microsoft.com/office/drawing/2014/main" id="{02C11774-5D9A-2F86-A0F3-129A8CCEB841}"/>
              </a:ext>
            </a:extLst>
          </p:cNvPr>
          <p:cNvSpPr>
            <a:spLocks noGrp="1"/>
          </p:cNvSpPr>
          <p:nvPr>
            <p:ph idx="30" hasCustomPrompt="1"/>
          </p:nvPr>
        </p:nvSpPr>
        <p:spPr>
          <a:xfrm>
            <a:off x="5765593"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3" name="Textfeld 12">
            <a:extLst>
              <a:ext uri="{FF2B5EF4-FFF2-40B4-BE49-F238E27FC236}">
                <a16:creationId xmlns:a16="http://schemas.microsoft.com/office/drawing/2014/main" id="{8617012C-8876-5B90-415B-AC3C78DC33D8}"/>
              </a:ext>
            </a:extLst>
          </p:cNvPr>
          <p:cNvSpPr txBox="1"/>
          <p:nvPr userDrawn="1"/>
        </p:nvSpPr>
        <p:spPr>
          <a:xfrm>
            <a:off x="5764107" y="6651589"/>
            <a:ext cx="1053102" cy="184666"/>
          </a:xfrm>
          <a:prstGeom prst="rect">
            <a:avLst/>
          </a:prstGeom>
          <a:noFill/>
        </p:spPr>
        <p:txBody>
          <a:bodyPr wrap="square" lIns="0" tIns="0" rIns="0" bIns="0" rtlCol="0">
            <a:spAutoFit/>
          </a:bodyPr>
          <a:lstStyle/>
          <a:p>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Mehr zu diesen Themen im </a:t>
            </a:r>
            <a:r>
              <a:rPr lang="de-DE" sz="600" b="1" dirty="0" err="1">
                <a:solidFill>
                  <a:srgbClr val="194D83"/>
                </a:solidFill>
                <a:latin typeface="Verdana" panose="020B0604030504040204" pitchFamily="34" charset="0"/>
                <a:ea typeface="Verdana" panose="020B0604030504040204" pitchFamily="34" charset="0"/>
                <a:cs typeface="Verdana" panose="020B0604030504040204" pitchFamily="34" charset="0"/>
              </a:rPr>
              <a:t>mebis</a:t>
            </a:r>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 Magazin</a:t>
            </a:r>
          </a:p>
        </p:txBody>
      </p:sp>
      <p:cxnSp>
        <p:nvCxnSpPr>
          <p:cNvPr id="14" name="Gerade Verbindung 13">
            <a:extLst>
              <a:ext uri="{FF2B5EF4-FFF2-40B4-BE49-F238E27FC236}">
                <a16:creationId xmlns:a16="http://schemas.microsoft.com/office/drawing/2014/main" id="{650DE692-CAAB-CE68-94E9-D60FB6FECF4F}"/>
              </a:ext>
            </a:extLst>
          </p:cNvPr>
          <p:cNvCxnSpPr>
            <a:cxnSpLocks/>
          </p:cNvCxnSpPr>
          <p:nvPr userDrawn="1"/>
        </p:nvCxnSpPr>
        <p:spPr>
          <a:xfrm>
            <a:off x="39209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15" name="Bildplatzhalter 13">
            <a:extLst>
              <a:ext uri="{FF2B5EF4-FFF2-40B4-BE49-F238E27FC236}">
                <a16:creationId xmlns:a16="http://schemas.microsoft.com/office/drawing/2014/main" id="{9EB1EE85-3B1E-96B6-E500-0951972992AF}"/>
              </a:ext>
            </a:extLst>
          </p:cNvPr>
          <p:cNvSpPr>
            <a:spLocks noGrp="1"/>
          </p:cNvSpPr>
          <p:nvPr>
            <p:ph type="pic" sz="quarter" idx="31"/>
          </p:nvPr>
        </p:nvSpPr>
        <p:spPr>
          <a:xfrm>
            <a:off x="5734687" y="5803866"/>
            <a:ext cx="791789" cy="791789"/>
          </a:xfrm>
        </p:spPr>
        <p:txBody>
          <a:bodyPr anchor="ctr"/>
          <a:lstStyle>
            <a:lvl1pPr algn="ctr">
              <a:defRPr sz="600"/>
            </a:lvl1pPr>
          </a:lstStyle>
          <a:p>
            <a:endParaRPr lang="de-DE" dirty="0"/>
          </a:p>
        </p:txBody>
      </p:sp>
      <p:sp>
        <p:nvSpPr>
          <p:cNvPr id="17" name="Inhaltsplatzhalter 2">
            <a:extLst>
              <a:ext uri="{FF2B5EF4-FFF2-40B4-BE49-F238E27FC236}">
                <a16:creationId xmlns:a16="http://schemas.microsoft.com/office/drawing/2014/main" id="{834942A3-43A8-669E-172D-73C8B14045AC}"/>
              </a:ext>
            </a:extLst>
          </p:cNvPr>
          <p:cNvSpPr>
            <a:spLocks noGrp="1"/>
          </p:cNvSpPr>
          <p:nvPr>
            <p:ph idx="32" hasCustomPrompt="1"/>
          </p:nvPr>
        </p:nvSpPr>
        <p:spPr>
          <a:xfrm>
            <a:off x="9327893" y="6901729"/>
            <a:ext cx="984250" cy="275257"/>
          </a:xfrm>
        </p:spPr>
        <p:txBody>
          <a:bodyPr lIns="0" tIns="0" rIns="0" bIns="0">
            <a:noAutofit/>
          </a:bodyPr>
          <a:lstStyle>
            <a:lvl1pPr marL="0" indent="0" algn="l">
              <a:lnSpc>
                <a:spcPct val="100000"/>
              </a:lnSpc>
              <a:buNone/>
              <a:defRPr sz="600">
                <a:solidFill>
                  <a:srgbClr val="194D83"/>
                </a:solidFill>
              </a:defRPr>
            </a:lvl1pPr>
            <a:lvl2pPr marL="400964" indent="0" algn="l">
              <a:lnSpc>
                <a:spcPct val="100000"/>
              </a:lnSpc>
              <a:buFont typeface="Arial" panose="020B0604020202020204" pitchFamily="34" charset="0"/>
              <a:buNone/>
              <a:defRPr sz="600">
                <a:solidFill>
                  <a:srgbClr val="194D83"/>
                </a:solidFill>
              </a:defRPr>
            </a:lvl2pPr>
            <a:lvl3pPr marL="1052532" indent="-250603" algn="l">
              <a:lnSpc>
                <a:spcPct val="120000"/>
              </a:lnSpc>
              <a:buFont typeface="Arial" panose="020B0604020202020204" pitchFamily="34" charset="0"/>
              <a:buChar char="•"/>
              <a:defRPr sz="1200"/>
            </a:lvl3pPr>
            <a:lvl4pPr marL="1453496" indent="-250603" algn="l">
              <a:lnSpc>
                <a:spcPct val="120000"/>
              </a:lnSpc>
              <a:buFont typeface="Arial" panose="020B0604020202020204" pitchFamily="34" charset="0"/>
              <a:buChar char="•"/>
              <a:defRPr sz="1200"/>
            </a:lvl4pPr>
            <a:lvl5pPr marL="1854460" indent="-250603" algn="l">
              <a:lnSpc>
                <a:spcPct val="120000"/>
              </a:lnSpc>
              <a:buFont typeface="Arial" panose="020B0604020202020204" pitchFamily="34" charset="0"/>
              <a:buChar char="•"/>
              <a:defRPr sz="1200"/>
            </a:lvl5pPr>
          </a:lstStyle>
          <a:p>
            <a:pPr lvl="0"/>
            <a:r>
              <a:rPr lang="de-DE" dirty="0"/>
              <a:t>Hier steht ein Link</a:t>
            </a:r>
          </a:p>
        </p:txBody>
      </p:sp>
      <p:sp>
        <p:nvSpPr>
          <p:cNvPr id="18" name="Textfeld 17">
            <a:extLst>
              <a:ext uri="{FF2B5EF4-FFF2-40B4-BE49-F238E27FC236}">
                <a16:creationId xmlns:a16="http://schemas.microsoft.com/office/drawing/2014/main" id="{30DFBEE3-BE82-421A-3AA8-BE154FD83436}"/>
              </a:ext>
            </a:extLst>
          </p:cNvPr>
          <p:cNvSpPr txBox="1"/>
          <p:nvPr userDrawn="1"/>
        </p:nvSpPr>
        <p:spPr>
          <a:xfrm>
            <a:off x="9326407" y="6651589"/>
            <a:ext cx="1053102" cy="184666"/>
          </a:xfrm>
          <a:prstGeom prst="rect">
            <a:avLst/>
          </a:prstGeom>
          <a:noFill/>
        </p:spPr>
        <p:txBody>
          <a:bodyPr wrap="square" lIns="0" tIns="0" rIns="0" bIns="0" rtlCol="0">
            <a:spAutoFit/>
          </a:bodyPr>
          <a:lstStyle/>
          <a:p>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Mehr zu diesen Themen im </a:t>
            </a:r>
            <a:r>
              <a:rPr lang="de-DE" sz="600" b="1" dirty="0" err="1">
                <a:solidFill>
                  <a:srgbClr val="194D83"/>
                </a:solidFill>
                <a:latin typeface="Verdana" panose="020B0604030504040204" pitchFamily="34" charset="0"/>
                <a:ea typeface="Verdana" panose="020B0604030504040204" pitchFamily="34" charset="0"/>
                <a:cs typeface="Verdana" panose="020B0604030504040204" pitchFamily="34" charset="0"/>
              </a:rPr>
              <a:t>mebis</a:t>
            </a:r>
            <a:r>
              <a:rPr lang="de-DE" sz="600" b="1" dirty="0">
                <a:solidFill>
                  <a:srgbClr val="194D83"/>
                </a:solidFill>
                <a:latin typeface="Verdana" panose="020B0604030504040204" pitchFamily="34" charset="0"/>
                <a:ea typeface="Verdana" panose="020B0604030504040204" pitchFamily="34" charset="0"/>
                <a:cs typeface="Verdana" panose="020B0604030504040204" pitchFamily="34" charset="0"/>
              </a:rPr>
              <a:t> Magazin</a:t>
            </a:r>
          </a:p>
        </p:txBody>
      </p:sp>
      <p:cxnSp>
        <p:nvCxnSpPr>
          <p:cNvPr id="19" name="Gerade Verbindung 18">
            <a:extLst>
              <a:ext uri="{FF2B5EF4-FFF2-40B4-BE49-F238E27FC236}">
                <a16:creationId xmlns:a16="http://schemas.microsoft.com/office/drawing/2014/main" id="{9DD328A9-311E-A204-3E73-20811EA79C75}"/>
              </a:ext>
            </a:extLst>
          </p:cNvPr>
          <p:cNvCxnSpPr>
            <a:cxnSpLocks/>
          </p:cNvCxnSpPr>
          <p:nvPr userDrawn="1"/>
        </p:nvCxnSpPr>
        <p:spPr>
          <a:xfrm>
            <a:off x="7483286" y="5921044"/>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
        <p:nvSpPr>
          <p:cNvPr id="22" name="Bildplatzhalter 13">
            <a:extLst>
              <a:ext uri="{FF2B5EF4-FFF2-40B4-BE49-F238E27FC236}">
                <a16:creationId xmlns:a16="http://schemas.microsoft.com/office/drawing/2014/main" id="{D052CC34-7535-6D1C-8A20-99BB766B9987}"/>
              </a:ext>
            </a:extLst>
          </p:cNvPr>
          <p:cNvSpPr>
            <a:spLocks noGrp="1"/>
          </p:cNvSpPr>
          <p:nvPr>
            <p:ph type="pic" sz="quarter" idx="33"/>
          </p:nvPr>
        </p:nvSpPr>
        <p:spPr>
          <a:xfrm>
            <a:off x="9296987" y="5803866"/>
            <a:ext cx="791789" cy="791789"/>
          </a:xfrm>
        </p:spPr>
        <p:txBody>
          <a:bodyPr anchor="ctr"/>
          <a:lstStyle>
            <a:lvl1pPr algn="ctr">
              <a:defRPr sz="600"/>
            </a:lvl1pPr>
          </a:lstStyle>
          <a:p>
            <a:endParaRPr lang="de-DE" dirty="0"/>
          </a:p>
        </p:txBody>
      </p:sp>
      <p:cxnSp>
        <p:nvCxnSpPr>
          <p:cNvPr id="8" name="Gerade Verbindung 7">
            <a:extLst>
              <a:ext uri="{FF2B5EF4-FFF2-40B4-BE49-F238E27FC236}">
                <a16:creationId xmlns:a16="http://schemas.microsoft.com/office/drawing/2014/main" id="{A27FD754-486D-F004-689C-AF20AD8FBDA2}"/>
              </a:ext>
            </a:extLst>
          </p:cNvPr>
          <p:cNvCxnSpPr>
            <a:cxnSpLocks/>
          </p:cNvCxnSpPr>
          <p:nvPr userDrawn="1"/>
        </p:nvCxnSpPr>
        <p:spPr>
          <a:xfrm>
            <a:off x="35170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21ADA591-ABEB-D202-8A60-46F13A87D7BA}"/>
              </a:ext>
            </a:extLst>
          </p:cNvPr>
          <p:cNvGrpSpPr/>
          <p:nvPr userDrawn="1"/>
        </p:nvGrpSpPr>
        <p:grpSpPr>
          <a:xfrm>
            <a:off x="3915906" y="6316949"/>
            <a:ext cx="2675817" cy="912679"/>
            <a:chOff x="341313" y="6266149"/>
            <a:chExt cx="2675817" cy="912679"/>
          </a:xfrm>
        </p:grpSpPr>
        <p:sp>
          <p:nvSpPr>
            <p:cNvPr id="25" name="Textfeld 24">
              <a:extLst>
                <a:ext uri="{FF2B5EF4-FFF2-40B4-BE49-F238E27FC236}">
                  <a16:creationId xmlns:a16="http://schemas.microsoft.com/office/drawing/2014/main" id="{F48875F5-EEC9-7D41-C6D8-CCF5648D54C7}"/>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26" name="Rechteck 25">
              <a:extLst>
                <a:ext uri="{FF2B5EF4-FFF2-40B4-BE49-F238E27FC236}">
                  <a16:creationId xmlns:a16="http://schemas.microsoft.com/office/drawing/2014/main" id="{F8419EAF-BEC1-90BA-4086-1FFC2B83C4D3}"/>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28CA76F6-5594-DB90-C5D5-54F7735A8F31}"/>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33" name="Rechteck 32">
              <a:extLst>
                <a:ext uri="{FF2B5EF4-FFF2-40B4-BE49-F238E27FC236}">
                  <a16:creationId xmlns:a16="http://schemas.microsoft.com/office/drawing/2014/main" id="{BC9DDD2B-CC32-483A-194E-A87D16035C0A}"/>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E401D71F-43F3-EC67-6755-1FA28C5493E8}"/>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35" name="Rechteck 34">
              <a:extLst>
                <a:ext uri="{FF2B5EF4-FFF2-40B4-BE49-F238E27FC236}">
                  <a16:creationId xmlns:a16="http://schemas.microsoft.com/office/drawing/2014/main" id="{550BC87F-F7DD-658C-EC17-970F4A89B5AD}"/>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extLst>
                <a:ext uri="{FF2B5EF4-FFF2-40B4-BE49-F238E27FC236}">
                  <a16:creationId xmlns:a16="http://schemas.microsoft.com/office/drawing/2014/main" id="{05524115-A1E0-9E25-09BD-364BC8D4DFA0}"/>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Rechteck 36">
              <a:extLst>
                <a:ext uri="{FF2B5EF4-FFF2-40B4-BE49-F238E27FC236}">
                  <a16:creationId xmlns:a16="http://schemas.microsoft.com/office/drawing/2014/main" id="{834EC060-3B0C-1439-7407-E569C952ACF3}"/>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extLst>
                <a:ext uri="{FF2B5EF4-FFF2-40B4-BE49-F238E27FC236}">
                  <a16:creationId xmlns:a16="http://schemas.microsoft.com/office/drawing/2014/main" id="{20C5D130-68B5-3B2A-4808-EE6AA260A4B6}"/>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Fortbildungsbedarf?</a:t>
              </a:r>
            </a:p>
          </p:txBody>
        </p:sp>
      </p:grpSp>
      <p:grpSp>
        <p:nvGrpSpPr>
          <p:cNvPr id="41" name="Gruppieren 40">
            <a:extLst>
              <a:ext uri="{FF2B5EF4-FFF2-40B4-BE49-F238E27FC236}">
                <a16:creationId xmlns:a16="http://schemas.microsoft.com/office/drawing/2014/main" id="{2FC891BC-6C64-70A5-89E0-A678E9E3CBC6}"/>
              </a:ext>
            </a:extLst>
          </p:cNvPr>
          <p:cNvGrpSpPr/>
          <p:nvPr userDrawn="1"/>
        </p:nvGrpSpPr>
        <p:grpSpPr>
          <a:xfrm>
            <a:off x="7479922" y="6316949"/>
            <a:ext cx="2675817" cy="912679"/>
            <a:chOff x="341313" y="6266149"/>
            <a:chExt cx="2675817" cy="912679"/>
          </a:xfrm>
        </p:grpSpPr>
        <p:sp>
          <p:nvSpPr>
            <p:cNvPr id="42" name="Textfeld 41">
              <a:extLst>
                <a:ext uri="{FF2B5EF4-FFF2-40B4-BE49-F238E27FC236}">
                  <a16:creationId xmlns:a16="http://schemas.microsoft.com/office/drawing/2014/main" id="{E5C651B3-E031-17C3-5D26-9CF666E29B24}"/>
                </a:ext>
              </a:extLst>
            </p:cNvPr>
            <p:cNvSpPr txBox="1"/>
            <p:nvPr userDrawn="1"/>
          </p:nvSpPr>
          <p:spPr>
            <a:xfrm>
              <a:off x="518624" y="6583303"/>
              <a:ext cx="477591"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ja</a:t>
              </a:r>
            </a:p>
          </p:txBody>
        </p:sp>
        <p:sp>
          <p:nvSpPr>
            <p:cNvPr id="45" name="Rechteck 44">
              <a:extLst>
                <a:ext uri="{FF2B5EF4-FFF2-40B4-BE49-F238E27FC236}">
                  <a16:creationId xmlns:a16="http://schemas.microsoft.com/office/drawing/2014/main" id="{A7F249FC-31D0-BB94-352E-B74C0886A359}"/>
                </a:ext>
              </a:extLst>
            </p:cNvPr>
            <p:cNvSpPr/>
            <p:nvPr userDrawn="1"/>
          </p:nvSpPr>
          <p:spPr>
            <a:xfrm>
              <a:off x="351704" y="6575718"/>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D3FFA2FB-1A71-83A2-29D3-A8376EBEC3FF}"/>
                </a:ext>
              </a:extLst>
            </p:cNvPr>
            <p:cNvSpPr txBox="1"/>
            <p:nvPr userDrawn="1"/>
          </p:nvSpPr>
          <p:spPr>
            <a:xfrm>
              <a:off x="518624" y="6809496"/>
              <a:ext cx="597799"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Interne Ressource vorhanden</a:t>
              </a:r>
            </a:p>
          </p:txBody>
        </p:sp>
        <p:sp>
          <p:nvSpPr>
            <p:cNvPr id="50" name="Rechteck 49">
              <a:extLst>
                <a:ext uri="{FF2B5EF4-FFF2-40B4-BE49-F238E27FC236}">
                  <a16:creationId xmlns:a16="http://schemas.microsoft.com/office/drawing/2014/main" id="{BD4AAF50-87E5-32D3-81A8-2B1F1F44F060}"/>
                </a:ext>
              </a:extLst>
            </p:cNvPr>
            <p:cNvSpPr/>
            <p:nvPr userDrawn="1"/>
          </p:nvSpPr>
          <p:spPr>
            <a:xfrm>
              <a:off x="351704"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ED36D368-D687-AD84-0C02-9062B1B78898}"/>
                </a:ext>
              </a:extLst>
            </p:cNvPr>
            <p:cNvSpPr txBox="1"/>
            <p:nvPr userDrawn="1"/>
          </p:nvSpPr>
          <p:spPr>
            <a:xfrm>
              <a:off x="1287131" y="6602702"/>
              <a:ext cx="702995" cy="123111"/>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nein</a:t>
              </a:r>
            </a:p>
          </p:txBody>
        </p:sp>
        <p:sp>
          <p:nvSpPr>
            <p:cNvPr id="52" name="Rechteck 51">
              <a:extLst>
                <a:ext uri="{FF2B5EF4-FFF2-40B4-BE49-F238E27FC236}">
                  <a16:creationId xmlns:a16="http://schemas.microsoft.com/office/drawing/2014/main" id="{02582FCC-5E1C-CA09-A103-A61C534CBDBB}"/>
                </a:ext>
              </a:extLst>
            </p:cNvPr>
            <p:cNvSpPr/>
            <p:nvPr userDrawn="1"/>
          </p:nvSpPr>
          <p:spPr>
            <a:xfrm>
              <a:off x="1116423" y="658120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B83769F3-BDA7-F621-7204-FAF43C4F2FD3}"/>
                </a:ext>
              </a:extLst>
            </p:cNvPr>
            <p:cNvSpPr txBox="1"/>
            <p:nvPr userDrawn="1"/>
          </p:nvSpPr>
          <p:spPr>
            <a:xfrm>
              <a:off x="1288640" y="6809496"/>
              <a:ext cx="810651" cy="369332"/>
            </a:xfrm>
            <a:prstGeom prst="rect">
              <a:avLst/>
            </a:prstGeom>
            <a:noFill/>
          </p:spPr>
          <p:txBody>
            <a:bodyPr wrap="square" lIns="0" tIns="0" rIns="0" bIns="0" rtlCol="0">
              <a:spAutoFit/>
            </a:bodyPr>
            <a:lstStyle/>
            <a:p>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Externe </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Unterstützung</a:t>
              </a:r>
              <a:b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rPr>
                <a:t>benötigt</a:t>
              </a:r>
              <a:r>
                <a:rPr lang="de-DE" sz="800" b="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54" name="Rechteck 53">
              <a:extLst>
                <a:ext uri="{FF2B5EF4-FFF2-40B4-BE49-F238E27FC236}">
                  <a16:creationId xmlns:a16="http://schemas.microsoft.com/office/drawing/2014/main" id="{565E7236-D8CF-24A2-112A-8AD3F08EF17B}"/>
                </a:ext>
              </a:extLst>
            </p:cNvPr>
            <p:cNvSpPr/>
            <p:nvPr userDrawn="1"/>
          </p:nvSpPr>
          <p:spPr>
            <a:xfrm>
              <a:off x="1121720" y="6801911"/>
              <a:ext cx="120757" cy="120757"/>
            </a:xfrm>
            <a:prstGeom prst="rect">
              <a:avLst/>
            </a:prstGeom>
            <a:solidFill>
              <a:schemeClr val="bg1"/>
            </a:solidFill>
            <a:ln>
              <a:solidFill>
                <a:srgbClr val="AABA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E2770F62-5156-DAF2-CD2B-819531B96EAF}"/>
                </a:ext>
              </a:extLst>
            </p:cNvPr>
            <p:cNvSpPr txBox="1"/>
            <p:nvPr userDrawn="1"/>
          </p:nvSpPr>
          <p:spPr>
            <a:xfrm>
              <a:off x="341313" y="6266149"/>
              <a:ext cx="2675817" cy="246221"/>
            </a:xfrm>
            <a:prstGeom prst="rect">
              <a:avLst/>
            </a:prstGeom>
            <a:noFill/>
          </p:spPr>
          <p:txBody>
            <a:bodyPr wrap="square" lIns="0" tIns="0" rIns="0" bIns="0" rtlCol="0">
              <a:spAutoFit/>
            </a:bodyPr>
            <a:lstStyle/>
            <a:p>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Beratungs- oder </a:t>
              </a:r>
              <a:b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800" b="1" dirty="0">
                  <a:solidFill>
                    <a:srgbClr val="194D83"/>
                  </a:solidFill>
                  <a:latin typeface="Verdana" panose="020B0604030504040204" pitchFamily="34" charset="0"/>
                  <a:ea typeface="Verdana" panose="020B0604030504040204" pitchFamily="34" charset="0"/>
                  <a:cs typeface="Verdana" panose="020B0604030504040204" pitchFamily="34" charset="0"/>
                </a:rPr>
                <a:t>Fortbildungsbedarf?</a:t>
              </a:r>
            </a:p>
          </p:txBody>
        </p:sp>
      </p:grpSp>
      <p:cxnSp>
        <p:nvCxnSpPr>
          <p:cNvPr id="56" name="Gerade Verbindung 55">
            <a:extLst>
              <a:ext uri="{FF2B5EF4-FFF2-40B4-BE49-F238E27FC236}">
                <a16:creationId xmlns:a16="http://schemas.microsoft.com/office/drawing/2014/main" id="{53ABCBF4-43B1-3B5F-F39B-716EE28E1FC5}"/>
              </a:ext>
            </a:extLst>
          </p:cNvPr>
          <p:cNvCxnSpPr>
            <a:cxnSpLocks/>
          </p:cNvCxnSpPr>
          <p:nvPr userDrawn="1"/>
        </p:nvCxnSpPr>
        <p:spPr>
          <a:xfrm>
            <a:off x="3926954"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71DE695B-B09B-6B3F-2FDC-1595DECA0615}"/>
              </a:ext>
            </a:extLst>
          </p:cNvPr>
          <p:cNvCxnSpPr>
            <a:cxnSpLocks/>
          </p:cNvCxnSpPr>
          <p:nvPr userDrawn="1"/>
        </p:nvCxnSpPr>
        <p:spPr>
          <a:xfrm>
            <a:off x="7485826" y="6228109"/>
            <a:ext cx="1659976" cy="0"/>
          </a:xfrm>
          <a:prstGeom prst="line">
            <a:avLst/>
          </a:prstGeom>
          <a:ln w="7620">
            <a:solidFill>
              <a:srgbClr val="AABA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361957"/>
      </p:ext>
    </p:extLst>
  </p:cSld>
  <p:clrMapOvr>
    <a:masterClrMapping/>
  </p:clrMapOvr>
  <p:extLst>
    <p:ext uri="{DCECCB84-F9BA-43D5-87BE-67443E8EF086}">
      <p15:sldGuideLst xmlns:p15="http://schemas.microsoft.com/office/powerpoint/2012/main">
        <p15:guide id="2" pos="2234">
          <p15:clr>
            <a:srgbClr val="FBAE40"/>
          </p15:clr>
        </p15:guide>
        <p15:guide id="3" pos="215">
          <p15:clr>
            <a:srgbClr val="FBAE40"/>
          </p15:clr>
        </p15:guide>
        <p15:guide id="4" orient="horz" pos="226">
          <p15:clr>
            <a:srgbClr val="FBAE40"/>
          </p15:clr>
        </p15:guide>
        <p15:guide id="6" orient="horz" pos="4536">
          <p15:clr>
            <a:srgbClr val="FBAE40"/>
          </p15:clr>
        </p15:guide>
        <p15:guide id="7" pos="6497">
          <p15:clr>
            <a:srgbClr val="FBAE40"/>
          </p15:clr>
        </p15:guide>
        <p15:guide id="8" pos="4479">
          <p15:clr>
            <a:srgbClr val="FBAE40"/>
          </p15:clr>
        </p15:guide>
        <p15:guide id="9" pos="2007">
          <p15:clr>
            <a:srgbClr val="FBAE40"/>
          </p15:clr>
        </p15:guide>
        <p15:guide id="10" pos="2460">
          <p15:clr>
            <a:srgbClr val="FBAE40"/>
          </p15:clr>
        </p15:guide>
        <p15:guide id="11" pos="4252">
          <p15:clr>
            <a:srgbClr val="FBAE40"/>
          </p15:clr>
        </p15:guide>
        <p15:guide id="12" pos="47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6_Impressum">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1A8D719-0329-5E4D-C729-2AD12B6E50A2}"/>
              </a:ext>
            </a:extLst>
          </p:cNvPr>
          <p:cNvPicPr>
            <a:picLocks noChangeAspect="1"/>
          </p:cNvPicPr>
          <p:nvPr userDrawn="1"/>
        </p:nvPicPr>
        <p:blipFill>
          <a:blip r:embed="rId2"/>
          <a:srcRect/>
          <a:stretch/>
        </p:blipFill>
        <p:spPr>
          <a:xfrm>
            <a:off x="6348" y="2148"/>
            <a:ext cx="10679114" cy="7555378"/>
          </a:xfrm>
          <a:prstGeom prst="rect">
            <a:avLst/>
          </a:prstGeom>
        </p:spPr>
      </p:pic>
      <p:sp>
        <p:nvSpPr>
          <p:cNvPr id="12" name="Titel 1">
            <a:extLst>
              <a:ext uri="{FF2B5EF4-FFF2-40B4-BE49-F238E27FC236}">
                <a16:creationId xmlns:a16="http://schemas.microsoft.com/office/drawing/2014/main" id="{CC853629-58A1-F8E8-1AB1-6B3E961B4C7D}"/>
              </a:ext>
            </a:extLst>
          </p:cNvPr>
          <p:cNvSpPr txBox="1">
            <a:spLocks/>
          </p:cNvSpPr>
          <p:nvPr userDrawn="1"/>
        </p:nvSpPr>
        <p:spPr>
          <a:xfrm>
            <a:off x="483026" y="2271704"/>
            <a:ext cx="4862825" cy="2857517"/>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DE" sz="1929"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59402511"/>
      </p:ext>
    </p:extLst>
  </p:cSld>
  <p:clrMapOvr>
    <a:masterClrMapping/>
  </p:clrMapOvr>
  <p:extLst>
    <p:ext uri="{DCECCB84-F9BA-43D5-87BE-67443E8EF086}">
      <p15:sldGuideLst xmlns:p15="http://schemas.microsoft.com/office/powerpoint/2012/main">
        <p15:guide id="1" orient="horz" pos="4481" userDrawn="1">
          <p15:clr>
            <a:srgbClr val="FBAE40"/>
          </p15:clr>
        </p15:guide>
        <p15:guide id="2" pos="3368" userDrawn="1">
          <p15:clr>
            <a:srgbClr val="FBAE40"/>
          </p15:clr>
        </p15:guide>
        <p15:guide id="3" pos="304" userDrawn="1">
          <p15:clr>
            <a:srgbClr val="FBAE40"/>
          </p15:clr>
        </p15:guide>
        <p15:guide id="4" pos="6550" userDrawn="1">
          <p15:clr>
            <a:srgbClr val="FBAE40"/>
          </p15:clr>
        </p15:guide>
        <p15:guide id="5" orient="horz" pos="2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Kapitel_Rubriken_mebi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865F3-CFD3-ECB3-68CF-E915014D8BFC}"/>
              </a:ext>
            </a:extLst>
          </p:cNvPr>
          <p:cNvPicPr>
            <a:picLocks noChangeAspect="1"/>
          </p:cNvPicPr>
          <p:nvPr userDrawn="1"/>
        </p:nvPicPr>
        <p:blipFill>
          <a:blip r:embed="rId2"/>
          <a:srcRect/>
          <a:stretch/>
        </p:blipFill>
        <p:spPr>
          <a:xfrm>
            <a:off x="6348" y="2148"/>
            <a:ext cx="10679114" cy="7555377"/>
          </a:xfrm>
          <a:prstGeom prst="rect">
            <a:avLst/>
          </a:prstGeom>
        </p:spPr>
      </p:pic>
    </p:spTree>
    <p:extLst>
      <p:ext uri="{BB962C8B-B14F-4D97-AF65-F5344CB8AC3E}">
        <p14:creationId xmlns:p14="http://schemas.microsoft.com/office/powerpoint/2010/main" val="4038349449"/>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Inhaltsseite_1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1" name="Fußzeilenplatzhalter 4">
            <a:extLst>
              <a:ext uri="{FF2B5EF4-FFF2-40B4-BE49-F238E27FC236}">
                <a16:creationId xmlns:a16="http://schemas.microsoft.com/office/drawing/2014/main" id="{481D0179-D98F-D88C-88E3-04FDFD34C0BF}"/>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4" name="Foliennummernplatzhalter 5">
            <a:extLst>
              <a:ext uri="{FF2B5EF4-FFF2-40B4-BE49-F238E27FC236}">
                <a16:creationId xmlns:a16="http://schemas.microsoft.com/office/drawing/2014/main" id="{BCFFAE98-D8E0-9440-3E6E-FF3BADBEB9EF}"/>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6331051"/>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pos="304" userDrawn="1">
          <p15:clr>
            <a:srgbClr val="FBAE40"/>
          </p15:clr>
        </p15:guide>
        <p15:guide id="4" orient="horz" pos="381" userDrawn="1">
          <p15:clr>
            <a:srgbClr val="FBAE40"/>
          </p15:clr>
        </p15:guide>
        <p15:guide id="5" orient="horz" pos="4281" userDrawn="1">
          <p15:clr>
            <a:srgbClr val="FBAE40"/>
          </p15:clr>
        </p15:guide>
        <p15:guide id="6" orient="horz" pos="4431" userDrawn="1">
          <p15:clr>
            <a:srgbClr val="FBAE40"/>
          </p15:clr>
        </p15:guide>
        <p15:guide id="7" pos="65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_Inhaltsseite_2Spalten">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CC215040-8CF7-2DE6-098A-CF298946B8BE}"/>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45" name="Inhaltsplatzhalter 2">
            <a:extLst>
              <a:ext uri="{FF2B5EF4-FFF2-40B4-BE49-F238E27FC236}">
                <a16:creationId xmlns:a16="http://schemas.microsoft.com/office/drawing/2014/main" id="{A563B775-95DD-0F40-DAFA-A8B0C791ADF0}"/>
              </a:ext>
            </a:extLst>
          </p:cNvPr>
          <p:cNvSpPr>
            <a:spLocks noGrp="1"/>
          </p:cNvSpPr>
          <p:nvPr>
            <p:ph idx="1"/>
          </p:nvPr>
        </p:nvSpPr>
        <p:spPr>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9" name="Inhaltsplatzhalter 2">
            <a:extLst>
              <a:ext uri="{FF2B5EF4-FFF2-40B4-BE49-F238E27FC236}">
                <a16:creationId xmlns:a16="http://schemas.microsoft.com/office/drawing/2014/main" id="{46BA22BA-3E6B-69E5-51D3-A99CDFD39C5F}"/>
              </a:ext>
            </a:extLst>
          </p:cNvPr>
          <p:cNvSpPr>
            <a:spLocks noGrp="1"/>
          </p:cNvSpPr>
          <p:nvPr>
            <p:ph idx="12"/>
          </p:nvPr>
        </p:nvSpPr>
        <p:spPr>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0" name="Gerade Verbindung 49">
            <a:extLst>
              <a:ext uri="{FF2B5EF4-FFF2-40B4-BE49-F238E27FC236}">
                <a16:creationId xmlns:a16="http://schemas.microsoft.com/office/drawing/2014/main" id="{0DBB98B3-6378-BB14-3111-673F0A8928BA}"/>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2" name="Fußzeilenplatzhalter 4">
            <a:extLst>
              <a:ext uri="{FF2B5EF4-FFF2-40B4-BE49-F238E27FC236}">
                <a16:creationId xmlns:a16="http://schemas.microsoft.com/office/drawing/2014/main" id="{EC41818E-812E-703E-BBAF-A7AA82514EA0}"/>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3" name="Foliennummernplatzhalter 5">
            <a:extLst>
              <a:ext uri="{FF2B5EF4-FFF2-40B4-BE49-F238E27FC236}">
                <a16:creationId xmlns:a16="http://schemas.microsoft.com/office/drawing/2014/main" id="{6AF2B255-DBC1-7AB5-C760-58D529B5A1F3}"/>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7666022"/>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526" userDrawn="1">
          <p15:clr>
            <a:srgbClr val="FBAE40"/>
          </p15:clr>
        </p15:guide>
        <p15:guide id="3" pos="304" userDrawn="1">
          <p15:clr>
            <a:srgbClr val="FBAE40"/>
          </p15:clr>
        </p15:guide>
        <p15:guide id="4" orient="horz" pos="381" userDrawn="1">
          <p15:clr>
            <a:srgbClr val="FBAE40"/>
          </p15:clr>
        </p15:guide>
        <p15:guide id="5" orient="horz" pos="4281" userDrawn="1">
          <p15:clr>
            <a:srgbClr val="FBAE40"/>
          </p15:clr>
        </p15:guide>
        <p15:guide id="6" orient="horz" pos="4422" userDrawn="1">
          <p15:clr>
            <a:srgbClr val="FBAE40"/>
          </p15:clr>
        </p15:guide>
        <p15:guide id="7" pos="6550" userDrawn="1">
          <p15:clr>
            <a:srgbClr val="FBAE40"/>
          </p15:clr>
        </p15:guide>
        <p15:guide id="8" pos="3328" userDrawn="1">
          <p15:clr>
            <a:srgbClr val="FBAE40"/>
          </p15:clr>
        </p15:guide>
        <p15:guide id="9" orient="horz" pos="8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_Inhaltsseite_Kompa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708418"/>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F9DDB41-30EF-1E83-1583-8B08BB5E1294}"/>
              </a:ext>
            </a:extLst>
          </p:cNvPr>
          <p:cNvPicPr>
            <a:picLocks noChangeAspect="1"/>
          </p:cNvPicPr>
          <p:nvPr userDrawn="1"/>
        </p:nvPicPr>
        <p:blipFill>
          <a:blip r:embed="rId2"/>
          <a:srcRect/>
          <a:stretch/>
        </p:blipFill>
        <p:spPr>
          <a:xfrm>
            <a:off x="5556" y="0"/>
            <a:ext cx="10686253" cy="7560428"/>
          </a:xfrm>
          <a:prstGeom prst="rect">
            <a:avLst/>
          </a:prstGeom>
        </p:spPr>
      </p:pic>
      <p:sp>
        <p:nvSpPr>
          <p:cNvPr id="4" name="Fußzeilenplatzhalter 4">
            <a:extLst>
              <a:ext uri="{FF2B5EF4-FFF2-40B4-BE49-F238E27FC236}">
                <a16:creationId xmlns:a16="http://schemas.microsoft.com/office/drawing/2014/main" id="{A6CA7920-46DC-EA25-321E-E51BF75BE67C}"/>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6" name="Foliennummernplatzhalter 5">
            <a:extLst>
              <a:ext uri="{FF2B5EF4-FFF2-40B4-BE49-F238E27FC236}">
                <a16:creationId xmlns:a16="http://schemas.microsoft.com/office/drawing/2014/main" id="{D59981A3-9C7F-AA40-A47F-9BEA7438AC15}"/>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6437780"/>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_Inhaltsseite_Zei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08B66B7-D3AB-A720-2DE7-ACA66DE1EBFA}"/>
              </a:ext>
            </a:extLst>
          </p:cNvPr>
          <p:cNvPicPr>
            <a:picLocks noChangeAspect="1"/>
          </p:cNvPicPr>
          <p:nvPr userDrawn="1"/>
        </p:nvPicPr>
        <p:blipFill>
          <a:blip r:embed="rId2"/>
          <a:srcRect/>
          <a:stretch/>
        </p:blipFill>
        <p:spPr>
          <a:xfrm>
            <a:off x="5556" y="1587"/>
            <a:ext cx="10686252" cy="7560428"/>
          </a:xfrm>
          <a:prstGeom prst="rect">
            <a:avLst/>
          </a:prstGeom>
        </p:spPr>
      </p:pic>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EE533F3B-9CEE-8E16-771A-71B3C89C1F78}"/>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310CA082-4479-D390-D771-1A01EAD24F7E}"/>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9467933"/>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_Inhaltsseite_Bedarf">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08B66B7-D3AB-A720-2DE7-ACA66DE1EBFA}"/>
              </a:ext>
            </a:extLst>
          </p:cNvPr>
          <p:cNvPicPr>
            <a:picLocks noChangeAspect="1"/>
          </p:cNvPicPr>
          <p:nvPr userDrawn="1"/>
        </p:nvPicPr>
        <p:blipFill>
          <a:blip r:embed="rId2"/>
          <a:srcRect/>
          <a:stretch/>
        </p:blipFill>
        <p:spPr>
          <a:xfrm>
            <a:off x="-102022" y="-79098"/>
            <a:ext cx="10686253" cy="7560428"/>
          </a:xfrm>
          <a:prstGeom prst="rect">
            <a:avLst/>
          </a:prstGeom>
        </p:spPr>
      </p:pic>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2CA9D07B-BD76-65D7-0328-7984851A5B56}"/>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6D0E40F5-5B27-E170-DD7A-117CEDF4EDA9}"/>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17468433"/>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_Inhaltsseite_Planun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08B66B7-D3AB-A720-2DE7-ACA66DE1EBFA}"/>
              </a:ext>
            </a:extLst>
          </p:cNvPr>
          <p:cNvPicPr>
            <a:picLocks noChangeAspect="1"/>
          </p:cNvPicPr>
          <p:nvPr userDrawn="1"/>
        </p:nvPicPr>
        <p:blipFill>
          <a:blip r:embed="rId2"/>
          <a:srcRect/>
          <a:stretch/>
        </p:blipFill>
        <p:spPr>
          <a:xfrm>
            <a:off x="114593" y="40447"/>
            <a:ext cx="10659421" cy="7541445"/>
          </a:xfrm>
          <a:prstGeom prst="rect">
            <a:avLst/>
          </a:prstGeom>
        </p:spPr>
      </p:pic>
      <p:sp>
        <p:nvSpPr>
          <p:cNvPr id="2" name="Titel 1">
            <a:extLst>
              <a:ext uri="{FF2B5EF4-FFF2-40B4-BE49-F238E27FC236}">
                <a16:creationId xmlns:a16="http://schemas.microsoft.com/office/drawing/2014/main" id="{25496317-FD05-8738-0F96-BBC3F8299963}"/>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71F5CCB1-872A-53E5-F7ED-58A02EEA246A}"/>
              </a:ext>
            </a:extLst>
          </p:cNvPr>
          <p:cNvSpPr>
            <a:spLocks noGrp="1"/>
          </p:cNvSpPr>
          <p:nvPr>
            <p:ph idx="1"/>
          </p:nvPr>
        </p:nvSpPr>
        <p:spPr>
          <a:xfrm>
            <a:off x="482171" y="1398577"/>
            <a:ext cx="9914986" cy="1049650"/>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6" name="Gerade Verbindung 15">
            <a:extLst>
              <a:ext uri="{FF2B5EF4-FFF2-40B4-BE49-F238E27FC236}">
                <a16:creationId xmlns:a16="http://schemas.microsoft.com/office/drawing/2014/main" id="{5D0E1A11-2643-C5EC-8AE3-0C70C1FD3EF5}"/>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4" name="Fußzeilenplatzhalter 4">
            <a:extLst>
              <a:ext uri="{FF2B5EF4-FFF2-40B4-BE49-F238E27FC236}">
                <a16:creationId xmlns:a16="http://schemas.microsoft.com/office/drawing/2014/main" id="{ADA53B81-988F-B835-9C60-533F1F9581DC}"/>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5" name="Foliennummernplatzhalter 5">
            <a:extLst>
              <a:ext uri="{FF2B5EF4-FFF2-40B4-BE49-F238E27FC236}">
                <a16:creationId xmlns:a16="http://schemas.microsoft.com/office/drawing/2014/main" id="{9FC19F3A-FF3A-0F1D-7E59-2695C1955A6C}"/>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30393296"/>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31">
          <p15:clr>
            <a:srgbClr val="FBAE40"/>
          </p15:clr>
        </p15:guide>
        <p15:guide id="7" pos="65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_Inhaltsseite_Prozess">
    <p:spTree>
      <p:nvGrpSpPr>
        <p:cNvPr id="1" name=""/>
        <p:cNvGrpSpPr/>
        <p:nvPr/>
      </p:nvGrpSpPr>
      <p:grpSpPr>
        <a:xfrm>
          <a:off x="0" y="0"/>
          <a:ext cx="0" cy="0"/>
          <a:chOff x="0" y="0"/>
          <a:chExt cx="0" cy="0"/>
        </a:xfrm>
      </p:grpSpPr>
      <p:sp>
        <p:nvSpPr>
          <p:cNvPr id="44" name="Titel 1">
            <a:extLst>
              <a:ext uri="{FF2B5EF4-FFF2-40B4-BE49-F238E27FC236}">
                <a16:creationId xmlns:a16="http://schemas.microsoft.com/office/drawing/2014/main" id="{CC215040-8CF7-2DE6-098A-CF298946B8BE}"/>
              </a:ext>
            </a:extLst>
          </p:cNvPr>
          <p:cNvSpPr>
            <a:spLocks noGrp="1"/>
          </p:cNvSpPr>
          <p:nvPr>
            <p:ph type="title"/>
          </p:nvPr>
        </p:nvSpPr>
        <p:spPr>
          <a:xfrm>
            <a:off x="483080" y="605475"/>
            <a:ext cx="9914077" cy="634348"/>
          </a:xfrm>
          <a:prstGeom prst="rect">
            <a:avLst/>
          </a:prstGeom>
        </p:spPr>
        <p:txBody>
          <a:bodyPr/>
          <a:lstStyle>
            <a:lvl1pPr>
              <a:defRPr>
                <a:solidFill>
                  <a:srgbClr val="194D83"/>
                </a:solidFill>
              </a:defRPr>
            </a:lvl1pPr>
          </a:lstStyle>
          <a:p>
            <a:r>
              <a:rPr lang="de-DE" dirty="0"/>
              <a:t>Mastertitelformat bearbeiten</a:t>
            </a:r>
          </a:p>
        </p:txBody>
      </p:sp>
      <p:sp>
        <p:nvSpPr>
          <p:cNvPr id="45" name="Inhaltsplatzhalter 2">
            <a:extLst>
              <a:ext uri="{FF2B5EF4-FFF2-40B4-BE49-F238E27FC236}">
                <a16:creationId xmlns:a16="http://schemas.microsoft.com/office/drawing/2014/main" id="{A563B775-95DD-0F40-DAFA-A8B0C791ADF0}"/>
              </a:ext>
            </a:extLst>
          </p:cNvPr>
          <p:cNvSpPr>
            <a:spLocks noGrp="1"/>
          </p:cNvSpPr>
          <p:nvPr>
            <p:ph idx="1"/>
          </p:nvPr>
        </p:nvSpPr>
        <p:spPr>
          <a:xfrm>
            <a:off x="482171"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9" name="Inhaltsplatzhalter 2">
            <a:extLst>
              <a:ext uri="{FF2B5EF4-FFF2-40B4-BE49-F238E27FC236}">
                <a16:creationId xmlns:a16="http://schemas.microsoft.com/office/drawing/2014/main" id="{46BA22BA-3E6B-69E5-51D3-A99CDFD39C5F}"/>
              </a:ext>
            </a:extLst>
          </p:cNvPr>
          <p:cNvSpPr>
            <a:spLocks noGrp="1"/>
          </p:cNvSpPr>
          <p:nvPr>
            <p:ph idx="12"/>
          </p:nvPr>
        </p:nvSpPr>
        <p:spPr>
          <a:xfrm>
            <a:off x="5613286" y="1398576"/>
            <a:ext cx="4801029" cy="5410383"/>
          </a:xfrm>
        </p:spPr>
        <p:txBody>
          <a:bodyPr lIns="0" tIns="0" rIns="0" bIns="0">
            <a:noAutofit/>
          </a:bodyPr>
          <a:lstStyle>
            <a:lvl1pPr marL="0" indent="0">
              <a:lnSpc>
                <a:spcPct val="120000"/>
              </a:lnSpc>
              <a:buNone/>
              <a:defRPr/>
            </a:lvl1pPr>
            <a:lvl2pPr marL="651567" indent="-250603">
              <a:lnSpc>
                <a:spcPct val="120000"/>
              </a:lnSpc>
              <a:buFont typeface="Arial" panose="020B0604020202020204" pitchFamily="34" charset="0"/>
              <a:buChar char="•"/>
              <a:defRPr/>
            </a:lvl2pPr>
            <a:lvl3pPr marL="1052532" indent="-250603">
              <a:lnSpc>
                <a:spcPct val="120000"/>
              </a:lnSpc>
              <a:buFont typeface="Arial" panose="020B0604020202020204" pitchFamily="34" charset="0"/>
              <a:buChar char="•"/>
              <a:defRPr/>
            </a:lvl3pPr>
            <a:lvl4pPr marL="1453496" indent="-250603">
              <a:lnSpc>
                <a:spcPct val="120000"/>
              </a:lnSpc>
              <a:buFont typeface="Arial" panose="020B0604020202020204" pitchFamily="34" charset="0"/>
              <a:buChar char="•"/>
              <a:defRPr/>
            </a:lvl4pPr>
            <a:lvl5pPr marL="1854460" indent="-250603">
              <a:lnSpc>
                <a:spcPct val="120000"/>
              </a:lnSpc>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50" name="Gerade Verbindung 49">
            <a:extLst>
              <a:ext uri="{FF2B5EF4-FFF2-40B4-BE49-F238E27FC236}">
                <a16:creationId xmlns:a16="http://schemas.microsoft.com/office/drawing/2014/main" id="{0DBB98B3-6378-BB14-3111-673F0A8928BA}"/>
              </a:ext>
            </a:extLst>
          </p:cNvPr>
          <p:cNvCxnSpPr/>
          <p:nvPr userDrawn="1"/>
        </p:nvCxnSpPr>
        <p:spPr>
          <a:xfrm flipH="1">
            <a:off x="482172" y="7034232"/>
            <a:ext cx="9914986" cy="0"/>
          </a:xfrm>
          <a:prstGeom prst="line">
            <a:avLst/>
          </a:prstGeom>
          <a:ln w="7620">
            <a:solidFill>
              <a:srgbClr val="194D83"/>
            </a:solidFill>
          </a:ln>
        </p:spPr>
        <p:style>
          <a:lnRef idx="1">
            <a:schemeClr val="accent1"/>
          </a:lnRef>
          <a:fillRef idx="0">
            <a:schemeClr val="accent1"/>
          </a:fillRef>
          <a:effectRef idx="0">
            <a:schemeClr val="accent1"/>
          </a:effectRef>
          <a:fontRef idx="minor">
            <a:schemeClr val="tx1"/>
          </a:fontRef>
        </p:style>
      </p:cxnSp>
      <p:sp>
        <p:nvSpPr>
          <p:cNvPr id="3" name="Fußzeilenplatzhalter 4">
            <a:extLst>
              <a:ext uri="{FF2B5EF4-FFF2-40B4-BE49-F238E27FC236}">
                <a16:creationId xmlns:a16="http://schemas.microsoft.com/office/drawing/2014/main" id="{854D9678-5FF8-3CF1-C966-8D981B321461}"/>
              </a:ext>
            </a:extLst>
          </p:cNvPr>
          <p:cNvSpPr txBox="1">
            <a:spLocks/>
          </p:cNvSpPr>
          <p:nvPr userDrawn="1"/>
        </p:nvSpPr>
        <p:spPr>
          <a:xfrm>
            <a:off x="5985831" y="7113608"/>
            <a:ext cx="4096149" cy="145844"/>
          </a:xfrm>
          <a:prstGeom prst="rect">
            <a:avLst/>
          </a:prstGeom>
        </p:spPr>
        <p:txBody>
          <a:bodyPr vert="horz" lIns="0" tIns="0" rIns="0" bIns="0" rtlCol="0" anchor="t" anchorCtr="0"/>
          <a:lstStyle>
            <a:defPPr>
              <a:defRPr lang="de-DE"/>
            </a:defPPr>
            <a:lvl1pPr marL="0" algn="r" defTabSz="914400" rtl="0" eaLnBrk="1" latinLnBrk="0" hangingPunct="1">
              <a:defRPr sz="877"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t>Kartendeck – In fünf Schritten zur „Digitalen Schule der Zukunft“ •</a:t>
            </a:r>
          </a:p>
          <a:p>
            <a:endParaRPr lang="de-DE" sz="800" dirty="0"/>
          </a:p>
        </p:txBody>
      </p:sp>
      <p:sp>
        <p:nvSpPr>
          <p:cNvPr id="4" name="Foliennummernplatzhalter 5">
            <a:extLst>
              <a:ext uri="{FF2B5EF4-FFF2-40B4-BE49-F238E27FC236}">
                <a16:creationId xmlns:a16="http://schemas.microsoft.com/office/drawing/2014/main" id="{2F170D46-9692-E302-6D32-3AE3DEE36D62}"/>
              </a:ext>
            </a:extLst>
          </p:cNvPr>
          <p:cNvSpPr txBox="1">
            <a:spLocks/>
          </p:cNvSpPr>
          <p:nvPr userDrawn="1"/>
        </p:nvSpPr>
        <p:spPr>
          <a:xfrm>
            <a:off x="10145127" y="7111327"/>
            <a:ext cx="442034" cy="180000"/>
          </a:xfrm>
          <a:prstGeom prst="rect">
            <a:avLst/>
          </a:prstGeom>
        </p:spPr>
        <p:txBody>
          <a:bodyPr vert="horz" lIns="0" tIns="0" rIns="0" bIns="0" rtlCol="0" anchor="t" anchorCtr="0"/>
          <a:lstStyle>
            <a:defPPr>
              <a:defRPr lang="de-DE"/>
            </a:defPPr>
            <a:lvl1pPr marL="0" algn="l" defTabSz="914400" rtl="0" eaLnBrk="1" latinLnBrk="0" hangingPunct="1">
              <a:defRPr sz="877" kern="1200">
                <a:solidFill>
                  <a:srgbClr val="194D8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D61B8-2B04-8344-B9B9-20662426C861}" type="slidenum">
              <a:rPr lang="de-DE" sz="800" smtClean="0">
                <a:latin typeface="Verdana" panose="020B0604030504040204" pitchFamily="34" charset="0"/>
                <a:ea typeface="Verdana" panose="020B0604030504040204" pitchFamily="34" charset="0"/>
                <a:cs typeface="Verdana" panose="020B0604030504040204" pitchFamily="34" charset="0"/>
              </a:rPr>
              <a:pPr/>
              <a:t>‹Nr.›</a:t>
            </a:fld>
            <a:endParaRPr lang="de-DE" sz="800" dirty="0">
              <a:latin typeface="Verdana" panose="020B0604030504040204" pitchFamily="34" charset="0"/>
              <a:ea typeface="Verdana" panose="020B0604030504040204" pitchFamily="34" charset="0"/>
              <a:cs typeface="Verdana" panose="020B0604030504040204" pitchFamily="34" charset="0"/>
            </a:endParaRPr>
          </a:p>
        </p:txBody>
      </p:sp>
      <p:pic>
        <p:nvPicPr>
          <p:cNvPr id="5" name="Grafik 4">
            <a:extLst>
              <a:ext uri="{FF2B5EF4-FFF2-40B4-BE49-F238E27FC236}">
                <a16:creationId xmlns:a16="http://schemas.microsoft.com/office/drawing/2014/main" id="{982FBAD7-45F2-9288-092F-C3161522F346}"/>
              </a:ext>
            </a:extLst>
          </p:cNvPr>
          <p:cNvPicPr>
            <a:picLocks noChangeAspect="1"/>
          </p:cNvPicPr>
          <p:nvPr userDrawn="1"/>
        </p:nvPicPr>
        <p:blipFill>
          <a:blip r:embed="rId2"/>
          <a:srcRect/>
          <a:stretch/>
        </p:blipFill>
        <p:spPr>
          <a:xfrm>
            <a:off x="1388533" y="1064863"/>
            <a:ext cx="9049704" cy="6402584"/>
          </a:xfrm>
          <a:prstGeom prst="rect">
            <a:avLst/>
          </a:prstGeom>
        </p:spPr>
      </p:pic>
    </p:spTree>
    <p:extLst>
      <p:ext uri="{BB962C8B-B14F-4D97-AF65-F5344CB8AC3E}">
        <p14:creationId xmlns:p14="http://schemas.microsoft.com/office/powerpoint/2010/main" val="1887198084"/>
      </p:ext>
    </p:extLst>
  </p:cSld>
  <p:clrMapOvr>
    <a:masterClrMapping/>
  </p:clrMapOvr>
  <p:extLst>
    <p:ext uri="{DCECCB84-F9BA-43D5-87BE-67443E8EF086}">
      <p15:sldGuideLst xmlns:p15="http://schemas.microsoft.com/office/powerpoint/2012/main">
        <p15:guide id="1" orient="horz" pos="2381">
          <p15:clr>
            <a:srgbClr val="FBAE40"/>
          </p15:clr>
        </p15:guide>
        <p15:guide id="2" pos="3526">
          <p15:clr>
            <a:srgbClr val="FBAE40"/>
          </p15:clr>
        </p15:guide>
        <p15:guide id="3" pos="304">
          <p15:clr>
            <a:srgbClr val="FBAE40"/>
          </p15:clr>
        </p15:guide>
        <p15:guide id="4" orient="horz" pos="381">
          <p15:clr>
            <a:srgbClr val="FBAE40"/>
          </p15:clr>
        </p15:guide>
        <p15:guide id="5" orient="horz" pos="4281">
          <p15:clr>
            <a:srgbClr val="FBAE40"/>
          </p15:clr>
        </p15:guide>
        <p15:guide id="6" orient="horz" pos="4422">
          <p15:clr>
            <a:srgbClr val="FBAE40"/>
          </p15:clr>
        </p15:guide>
        <p15:guide id="7" pos="6550">
          <p15:clr>
            <a:srgbClr val="FBAE40"/>
          </p15:clr>
        </p15:guide>
        <p15:guide id="8" pos="3328">
          <p15:clr>
            <a:srgbClr val="FBAE40"/>
          </p15:clr>
        </p15:guide>
        <p15:guide id="9" orient="horz" pos="88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CA9C5F0-72C6-DDDD-D915-FE06D3B1FA8E}"/>
              </a:ext>
            </a:extLst>
          </p:cNvPr>
          <p:cNvSpPr>
            <a:spLocks noGrp="1"/>
          </p:cNvSpPr>
          <p:nvPr>
            <p:ph type="title"/>
          </p:nvPr>
        </p:nvSpPr>
        <p:spPr>
          <a:xfrm>
            <a:off x="482172" y="402483"/>
            <a:ext cx="9914985" cy="757964"/>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82B9109D-A412-B128-24E7-A94424E6C708}"/>
              </a:ext>
            </a:extLst>
          </p:cNvPr>
          <p:cNvSpPr>
            <a:spLocks noGrp="1"/>
          </p:cNvSpPr>
          <p:nvPr>
            <p:ph type="body" idx="1"/>
          </p:nvPr>
        </p:nvSpPr>
        <p:spPr>
          <a:xfrm>
            <a:off x="482171" y="1398576"/>
            <a:ext cx="9914986" cy="541038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B304626C-E749-CDED-C068-4807196F6CB0}"/>
              </a:ext>
            </a:extLst>
          </p:cNvPr>
          <p:cNvSpPr>
            <a:spLocks noGrp="1"/>
          </p:cNvSpPr>
          <p:nvPr>
            <p:ph type="ftr" sz="quarter" idx="3"/>
          </p:nvPr>
        </p:nvSpPr>
        <p:spPr>
          <a:xfrm>
            <a:off x="6166826" y="7113608"/>
            <a:ext cx="3915154" cy="145844"/>
          </a:xfrm>
          <a:prstGeom prst="rect">
            <a:avLst/>
          </a:prstGeom>
        </p:spPr>
        <p:txBody>
          <a:bodyPr vert="horz" lIns="0" tIns="0" rIns="0" bIns="0" rtlCol="0" anchor="t" anchorCtr="0"/>
          <a:lstStyle>
            <a:lvl1pPr algn="r">
              <a:defRPr sz="877">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Kartendeck – In 5 Schritten zur „Digitalen Schule der Zukunft“ •</a:t>
            </a:r>
          </a:p>
          <a:p>
            <a:endParaRPr lang="de-DE" dirty="0"/>
          </a:p>
        </p:txBody>
      </p:sp>
      <p:sp>
        <p:nvSpPr>
          <p:cNvPr id="6" name="Foliennummernplatzhalter 5">
            <a:extLst>
              <a:ext uri="{FF2B5EF4-FFF2-40B4-BE49-F238E27FC236}">
                <a16:creationId xmlns:a16="http://schemas.microsoft.com/office/drawing/2014/main" id="{3FCD0B4B-A2BD-D614-826A-F9820F934660}"/>
              </a:ext>
            </a:extLst>
          </p:cNvPr>
          <p:cNvSpPr>
            <a:spLocks noGrp="1"/>
          </p:cNvSpPr>
          <p:nvPr>
            <p:ph type="sldNum" sz="quarter" idx="4"/>
          </p:nvPr>
        </p:nvSpPr>
        <p:spPr>
          <a:xfrm>
            <a:off x="10145127" y="7113608"/>
            <a:ext cx="442034" cy="180000"/>
          </a:xfrm>
          <a:prstGeom prst="rect">
            <a:avLst/>
          </a:prstGeom>
        </p:spPr>
        <p:txBody>
          <a:bodyPr vert="horz" lIns="0" tIns="0" rIns="0" bIns="0" rtlCol="0" anchor="ctr" anchorCtr="0"/>
          <a:lstStyle>
            <a:lvl1pPr algn="l">
              <a:defRPr sz="877">
                <a:solidFill>
                  <a:srgbClr val="194D83"/>
                </a:solidFill>
              </a:defRPr>
            </a:lvl1pPr>
          </a:lstStyle>
          <a:p>
            <a:fld id="{AFCD61B8-2B04-8344-B9B9-20662426C861}" type="slidenum">
              <a:rPr lang="de-DE" smtClean="0"/>
              <a:pPr/>
              <a:t>‹Nr.›</a:t>
            </a:fld>
            <a:endParaRPr lang="de-DE" dirty="0"/>
          </a:p>
        </p:txBody>
      </p:sp>
    </p:spTree>
    <p:extLst>
      <p:ext uri="{BB962C8B-B14F-4D97-AF65-F5344CB8AC3E}">
        <p14:creationId xmlns:p14="http://schemas.microsoft.com/office/powerpoint/2010/main" val="395486724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5" r:id="rId3"/>
    <p:sldLayoutId id="2147483657" r:id="rId4"/>
    <p:sldLayoutId id="2147483667" r:id="rId5"/>
    <p:sldLayoutId id="2147483668" r:id="rId6"/>
    <p:sldLayoutId id="2147483669" r:id="rId7"/>
    <p:sldLayoutId id="2147483670" r:id="rId8"/>
    <p:sldLayoutId id="2147483671" r:id="rId9"/>
    <p:sldLayoutId id="2147483662" r:id="rId10"/>
    <p:sldLayoutId id="2147483658" r:id="rId11"/>
    <p:sldLayoutId id="2147483659" r:id="rId12"/>
    <p:sldLayoutId id="2147483663" r:id="rId13"/>
    <p:sldLayoutId id="2147483660" r:id="rId14"/>
    <p:sldLayoutId id="2147483661" r:id="rId15"/>
    <p:sldLayoutId id="2147483650" r:id="rId16"/>
  </p:sldLayoutIdLst>
  <p:hf hdr="0" dt="0"/>
  <p:txStyles>
    <p:title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hyperlink" Target="https://mebis.bycs.de/dsdz/11020" TargetMode="External"/><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mebis.bycs.de/dsdz/11030" TargetMode="Externa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hyperlink" Target="https://mebis.bycs.de/dsdz/11010" TargetMode="External"/><Relationship Id="rId4" Type="http://schemas.openxmlformats.org/officeDocument/2006/relationships/image" Target="../media/image17.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mebis.bycs.de/dsdz/12030" TargetMode="External"/><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hyperlink" Target="https://mebis.bycs.de/dsdz/12010" TargetMode="External"/><Relationship Id="rId4" Type="http://schemas.openxmlformats.org/officeDocument/2006/relationships/hyperlink" Target="https://mebis.bycs.de/dsdz/12020" TargetMode="Externa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mebis.bycs.de/dsdz/12060" TargetMode="External"/><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hyperlink" Target="https://mebis.bycs.de/dsdz/12040" TargetMode="Externa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hyperlink" Target="https://mebis.bycs.de/dsdz/leitfad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mebis.bycs.de/dsdz/13050" TargetMode="External"/><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hyperlink" Target="https://mebis.bycs.de/dsdz/12070" TargetMode="External"/><Relationship Id="rId10" Type="http://schemas.openxmlformats.org/officeDocument/2006/relationships/image" Target="../media/image45.png"/><Relationship Id="rId4" Type="http://schemas.openxmlformats.org/officeDocument/2006/relationships/hyperlink" Target="https://mebis.bycs.de/dsdz/13040" TargetMode="Externa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mebis.bycs.de/dsdz/140" TargetMode="External"/><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hyperlink" Target="https://mebis.bycs.de/dsdz/14010" TargetMode="External"/><Relationship Id="rId10" Type="http://schemas.openxmlformats.org/officeDocument/2006/relationships/image" Target="../media/image53.png"/><Relationship Id="rId4" Type="http://schemas.openxmlformats.org/officeDocument/2006/relationships/hyperlink" Target="https://mebis.bycs.de/dsdz/14020" TargetMode="Externa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mebis.bycs.de/dsdz/14042" TargetMode="External"/><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hyperlink" Target="https://mebis.bycs.de/dsdz/14032" TargetMode="External"/><Relationship Id="rId10" Type="http://schemas.openxmlformats.org/officeDocument/2006/relationships/image" Target="../media/image60.png"/><Relationship Id="rId4" Type="http://schemas.openxmlformats.org/officeDocument/2006/relationships/hyperlink" Target="https://mebis.bycs.de/dsdz/14033" TargetMode="Externa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4.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mebis.bycs.de/dsdz/15011" TargetMode="External"/><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hyperlink" Target="https://mebis.bycs.de/dsdz/14041" TargetMode="External"/><Relationship Id="rId4" Type="http://schemas.openxmlformats.org/officeDocument/2006/relationships/hyperlink" Target="https://mebis.bycs.de/dsdz/14043" TargetMode="External"/><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4.xml"/><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hyperlink" Target="https://mebis.bycs.de/dsdz/15014" TargetMode="Externa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8.xml"/><Relationship Id="rId16" Type="http://schemas.openxmlformats.org/officeDocument/2006/relationships/image" Target="../media/image82.png"/><Relationship Id="rId1" Type="http://schemas.openxmlformats.org/officeDocument/2006/relationships/slideLayout" Target="../slideLayouts/slideLayout1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hyperlink" Target="https://mebis.bycs.de/dsdz/15012" TargetMode="Externa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hyperlink" Target="https://mebis.bycs.de/dsdz/15013" TargetMode="External"/><Relationship Id="rId9" Type="http://schemas.openxmlformats.org/officeDocument/2006/relationships/image" Target="../media/image75.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4.xml"/><Relationship Id="rId4" Type="http://schemas.openxmlformats.org/officeDocument/2006/relationships/image" Target="../media/image85.jp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hyperlink" Target="https://mebis.bycs.de/dsdz/15032" TargetMode="External"/><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hyperlink" Target="https://mebis.bycs.de/dsdz/15020" TargetMode="External"/><Relationship Id="rId10" Type="http://schemas.openxmlformats.org/officeDocument/2006/relationships/image" Target="../media/image90.png"/><Relationship Id="rId4" Type="http://schemas.openxmlformats.org/officeDocument/2006/relationships/hyperlink" Target="https://mebis.bycs.de/dsdz/15031" TargetMode="External"/><Relationship Id="rId9" Type="http://schemas.openxmlformats.org/officeDocument/2006/relationships/image" Target="../media/image89.png"/><Relationship Id="rId1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4.xml"/><Relationship Id="rId4" Type="http://schemas.openxmlformats.org/officeDocument/2006/relationships/image" Target="../media/image97.jp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mebis.bycs.de/dsdz/16012" TargetMode="External"/><Relationship Id="rId7"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hyperlink" Target="https://mebis.bycs.de/dsdz/16010" TargetMode="External"/><Relationship Id="rId4" Type="http://schemas.openxmlformats.org/officeDocument/2006/relationships/hyperlink" Target="https://mebis.bycs.de/dsdz/16011" TargetMode="External"/><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14.xml"/><Relationship Id="rId4" Type="http://schemas.openxmlformats.org/officeDocument/2006/relationships/image" Target="../media/image104.jp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5.pn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mebis.bycs.de/dsdz/16013" TargetMode="External"/><Relationship Id="rId5" Type="http://schemas.openxmlformats.org/officeDocument/2006/relationships/hyperlink" Target="https://mebis.bycs.de/dsdz/16014" TargetMode="External"/><Relationship Id="rId10" Type="http://schemas.openxmlformats.org/officeDocument/2006/relationships/image" Target="../media/image109.png"/><Relationship Id="rId4" Type="http://schemas.openxmlformats.org/officeDocument/2006/relationships/hyperlink" Target="https://mebis.bycs.de/dsdz/16015" TargetMode="External"/><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2" Type="http://schemas.openxmlformats.org/officeDocument/2006/relationships/hyperlink" Target="https://www.km.bayern.de/"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4D67D-A423-874A-C695-D5EE873B70E6}"/>
              </a:ext>
            </a:extLst>
          </p:cNvPr>
          <p:cNvSpPr txBox="1">
            <a:spLocks/>
          </p:cNvSpPr>
          <p:nvPr/>
        </p:nvSpPr>
        <p:spPr>
          <a:xfrm>
            <a:off x="483026" y="1549401"/>
            <a:ext cx="4304874" cy="330000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e-DE" sz="5000" b="1" dirty="0">
                <a:solidFill>
                  <a:srgbClr val="194D83"/>
                </a:solidFill>
                <a:latin typeface="Verdana" panose="020B0604030504040204" pitchFamily="34" charset="0"/>
                <a:ea typeface="Verdana" panose="020B0604030504040204" pitchFamily="34" charset="0"/>
                <a:cs typeface="Verdana" panose="020B0604030504040204" pitchFamily="34" charset="0"/>
              </a:rPr>
              <a:t>Kartendeck</a:t>
            </a:r>
            <a:br>
              <a:rPr lang="de-DE" sz="1579"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200" dirty="0">
                <a:solidFill>
                  <a:srgbClr val="194D83"/>
                </a:solidFill>
                <a:latin typeface="Verdana" panose="020B0604030504040204" pitchFamily="34" charset="0"/>
                <a:ea typeface="Verdana" panose="020B0604030504040204" pitchFamily="34" charset="0"/>
                <a:cs typeface="Verdana" panose="020B0604030504040204" pitchFamily="34" charset="0"/>
              </a:rPr>
              <a:t>zum Praxisleitfaden „In fünf Schritten zur </a:t>
            </a:r>
            <a:br>
              <a:rPr lang="de-DE" sz="1200"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200" i="1" dirty="0">
                <a:solidFill>
                  <a:srgbClr val="194D83"/>
                </a:solidFill>
                <a:latin typeface="Verdana" panose="020B0604030504040204" pitchFamily="34" charset="0"/>
                <a:ea typeface="Verdana" panose="020B0604030504040204" pitchFamily="34" charset="0"/>
                <a:cs typeface="Verdana" panose="020B0604030504040204" pitchFamily="34" charset="0"/>
              </a:rPr>
              <a:t>Digitalen Schule der Zukunft</a:t>
            </a:r>
            <a:r>
              <a:rPr lang="de-DE" sz="1200" dirty="0">
                <a:solidFill>
                  <a:srgbClr val="194D83"/>
                </a:solidFill>
                <a:latin typeface="Verdana" panose="020B0604030504040204" pitchFamily="34" charset="0"/>
                <a:ea typeface="Verdana" panose="020B0604030504040204" pitchFamily="34" charset="0"/>
                <a:cs typeface="Verdana" panose="020B0604030504040204" pitchFamily="34" charset="0"/>
              </a:rPr>
              <a:t>“</a:t>
            </a:r>
            <a:endParaRPr lang="de-DE" sz="1200"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07326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BE82DB6-D03C-1CA8-3D46-CA4AD4A10D49}"/>
              </a:ext>
            </a:extLst>
          </p:cNvPr>
          <p:cNvSpPr txBox="1">
            <a:spLocks/>
          </p:cNvSpPr>
          <p:nvPr/>
        </p:nvSpPr>
        <p:spPr>
          <a:xfrm>
            <a:off x="483080" y="605475"/>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1. Start</a:t>
            </a:r>
          </a:p>
        </p:txBody>
      </p:sp>
      <p:sp>
        <p:nvSpPr>
          <p:cNvPr id="7" name="Titel 1">
            <a:extLst>
              <a:ext uri="{FF2B5EF4-FFF2-40B4-BE49-F238E27FC236}">
                <a16:creationId xmlns:a16="http://schemas.microsoft.com/office/drawing/2014/main" id="{8104997D-337F-FFC2-6F5B-32B49DF0105B}"/>
              </a:ext>
            </a:extLst>
          </p:cNvPr>
          <p:cNvSpPr txBox="1">
            <a:spLocks/>
          </p:cNvSpPr>
          <p:nvPr/>
        </p:nvSpPr>
        <p:spPr>
          <a:xfrm>
            <a:off x="483080" y="2867908"/>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2. Rahmenbedingungen</a:t>
            </a:r>
          </a:p>
        </p:txBody>
      </p:sp>
      <p:sp>
        <p:nvSpPr>
          <p:cNvPr id="8" name="Titel 1">
            <a:extLst>
              <a:ext uri="{FF2B5EF4-FFF2-40B4-BE49-F238E27FC236}">
                <a16:creationId xmlns:a16="http://schemas.microsoft.com/office/drawing/2014/main" id="{0B23AE5A-6734-6DAD-AFB0-783680452290}"/>
              </a:ext>
            </a:extLst>
          </p:cNvPr>
          <p:cNvSpPr txBox="1">
            <a:spLocks/>
          </p:cNvSpPr>
          <p:nvPr/>
        </p:nvSpPr>
        <p:spPr>
          <a:xfrm>
            <a:off x="483080" y="4988939"/>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3. Gerätebeschaffung</a:t>
            </a:r>
          </a:p>
        </p:txBody>
      </p:sp>
    </p:spTree>
    <p:extLst>
      <p:ext uri="{BB962C8B-B14F-4D97-AF65-F5344CB8AC3E}">
        <p14:creationId xmlns:p14="http://schemas.microsoft.com/office/powerpoint/2010/main" val="3916633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357D2-8E17-4DE4-1D9D-965C069E5A2B}"/>
              </a:ext>
            </a:extLst>
          </p:cNvPr>
          <p:cNvSpPr txBox="1">
            <a:spLocks/>
          </p:cNvSpPr>
          <p:nvPr/>
        </p:nvSpPr>
        <p:spPr>
          <a:xfrm>
            <a:off x="483080" y="605475"/>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4. Planung</a:t>
            </a:r>
          </a:p>
        </p:txBody>
      </p:sp>
      <p:sp>
        <p:nvSpPr>
          <p:cNvPr id="3" name="Titel 1">
            <a:extLst>
              <a:ext uri="{FF2B5EF4-FFF2-40B4-BE49-F238E27FC236}">
                <a16:creationId xmlns:a16="http://schemas.microsoft.com/office/drawing/2014/main" id="{1E91D5C7-CAFD-7406-7567-6753B323B7EC}"/>
              </a:ext>
            </a:extLst>
          </p:cNvPr>
          <p:cNvSpPr txBox="1">
            <a:spLocks/>
          </p:cNvSpPr>
          <p:nvPr/>
        </p:nvSpPr>
        <p:spPr>
          <a:xfrm>
            <a:off x="483080" y="2867908"/>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5. Unterricht</a:t>
            </a:r>
          </a:p>
        </p:txBody>
      </p:sp>
      <p:sp>
        <p:nvSpPr>
          <p:cNvPr id="4" name="Titel 1">
            <a:extLst>
              <a:ext uri="{FF2B5EF4-FFF2-40B4-BE49-F238E27FC236}">
                <a16:creationId xmlns:a16="http://schemas.microsoft.com/office/drawing/2014/main" id="{E0D62070-4D5D-DBB1-1393-95AD1E7B6EBF}"/>
              </a:ext>
            </a:extLst>
          </p:cNvPr>
          <p:cNvSpPr txBox="1">
            <a:spLocks/>
          </p:cNvSpPr>
          <p:nvPr/>
        </p:nvSpPr>
        <p:spPr>
          <a:xfrm>
            <a:off x="483080" y="4988939"/>
            <a:ext cx="9914077" cy="1806210"/>
          </a:xfrm>
          <a:prstGeom prst="rect">
            <a:avLst/>
          </a:prstGeom>
        </p:spPr>
        <p:txBody>
          <a:bodyPr anchor="ctr">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5500" dirty="0">
                <a:solidFill>
                  <a:schemeClr val="bg1"/>
                </a:solidFill>
              </a:rPr>
              <a:t>Qualitätsentwicklung</a:t>
            </a:r>
          </a:p>
        </p:txBody>
      </p:sp>
    </p:spTree>
    <p:extLst>
      <p:ext uri="{BB962C8B-B14F-4D97-AF65-F5344CB8AC3E}">
        <p14:creationId xmlns:p14="http://schemas.microsoft.com/office/powerpoint/2010/main" val="2604021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idx="4294967295"/>
          </p:nvPr>
        </p:nvSpPr>
        <p:spPr>
          <a:xfrm>
            <a:off x="485432" y="604838"/>
            <a:ext cx="9913938" cy="579069"/>
          </a:xfrm>
        </p:spPr>
        <p:txBody>
          <a:bodyPr>
            <a:noAutofit/>
          </a:bodyPr>
          <a:lstStyle/>
          <a:p>
            <a:pPr marL="0" indent="0">
              <a:lnSpc>
                <a:spcPct val="10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b="1" dirty="0">
                <a:solidFill>
                  <a:schemeClr val="bg1"/>
                </a:solidFill>
              </a:rPr>
              <a:t>Es geht weiter!</a:t>
            </a:r>
            <a:br>
              <a:rPr lang="de-DE" sz="4000" b="1" dirty="0">
                <a:solidFill>
                  <a:schemeClr val="bg1"/>
                </a:solidFill>
                <a:effectLst/>
              </a:rPr>
            </a:br>
            <a:r>
              <a:rPr lang="de-DE" sz="4000" b="1" dirty="0">
                <a:solidFill>
                  <a:schemeClr val="bg1"/>
                </a:solidFill>
                <a:effectLst/>
              </a:rPr>
              <a:t>Karten für die Teilbereiche</a:t>
            </a:r>
            <a:endParaRPr lang="de-DE" sz="4000" dirty="0">
              <a:solidFill>
                <a:schemeClr val="bg1"/>
              </a:solidFill>
              <a:effectLst/>
            </a:endParaRPr>
          </a:p>
        </p:txBody>
      </p:sp>
      <p:sp>
        <p:nvSpPr>
          <p:cNvPr id="10" name="Inhaltsplatzhalter 8">
            <a:extLst>
              <a:ext uri="{FF2B5EF4-FFF2-40B4-BE49-F238E27FC236}">
                <a16:creationId xmlns:a16="http://schemas.microsoft.com/office/drawing/2014/main" id="{CF0C6EF4-0A8A-C4E4-1C49-1B8C9376BC2D}"/>
              </a:ext>
            </a:extLst>
          </p:cNvPr>
          <p:cNvSpPr txBox="1">
            <a:spLocks/>
          </p:cNvSpPr>
          <p:nvPr/>
        </p:nvSpPr>
        <p:spPr>
          <a:xfrm>
            <a:off x="5597525" y="1398576"/>
            <a:ext cx="4801845"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dirty="0"/>
          </a:p>
        </p:txBody>
      </p:sp>
      <p:sp>
        <p:nvSpPr>
          <p:cNvPr id="11" name="Inhaltsplatzhalter 8">
            <a:extLst>
              <a:ext uri="{FF2B5EF4-FFF2-40B4-BE49-F238E27FC236}">
                <a16:creationId xmlns:a16="http://schemas.microsoft.com/office/drawing/2014/main" id="{C5EF46CA-0A16-A491-C9F5-7F8C987D99BD}"/>
              </a:ext>
            </a:extLst>
          </p:cNvPr>
          <p:cNvSpPr txBox="1">
            <a:spLocks/>
          </p:cNvSpPr>
          <p:nvPr/>
        </p:nvSpPr>
        <p:spPr>
          <a:xfrm>
            <a:off x="481012" y="4382407"/>
            <a:ext cx="4802188"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sz="1200" dirty="0">
              <a:solidFill>
                <a:schemeClr val="bg1"/>
              </a:solidFill>
            </a:endParaRPr>
          </a:p>
        </p:txBody>
      </p:sp>
      <p:sp>
        <p:nvSpPr>
          <p:cNvPr id="15" name="Oval 14">
            <a:extLst>
              <a:ext uri="{FF2B5EF4-FFF2-40B4-BE49-F238E27FC236}">
                <a16:creationId xmlns:a16="http://schemas.microsoft.com/office/drawing/2014/main" id="{4A86E47F-DDE8-E9A7-0EBF-BE5E52C7D004}"/>
              </a:ext>
            </a:extLst>
          </p:cNvPr>
          <p:cNvSpPr/>
          <p:nvPr/>
        </p:nvSpPr>
        <p:spPr>
          <a:xfrm>
            <a:off x="481011" y="4985886"/>
            <a:ext cx="1823073" cy="1821599"/>
          </a:xfrm>
          <a:prstGeom prst="ellipse">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de-DE" sz="1200" b="1" dirty="0">
                <a:latin typeface="Verdana" panose="020B0604030504040204" pitchFamily="34" charset="0"/>
                <a:ea typeface="Verdana" panose="020B0604030504040204" pitchFamily="34" charset="0"/>
                <a:cs typeface="Verdana" panose="020B0604030504040204" pitchFamily="34" charset="0"/>
              </a:rPr>
              <a:t>Bitte beachten Sie:</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Hier </a:t>
            </a:r>
            <a:r>
              <a:rPr lang="de-DE" sz="1200" b="1" u="sng" dirty="0">
                <a:latin typeface="Verdana" panose="020B0604030504040204" pitchFamily="34" charset="0"/>
                <a:ea typeface="Verdana" panose="020B0604030504040204" pitchFamily="34" charset="0"/>
                <a:cs typeface="Verdana" panose="020B0604030504040204" pitchFamily="34" charset="0"/>
              </a:rPr>
              <a:t>beidseitig </a:t>
            </a:r>
            <a:r>
              <a:rPr lang="de-DE" sz="1200" b="1" dirty="0">
                <a:latin typeface="Verdana" panose="020B0604030504040204" pitchFamily="34" charset="0"/>
                <a:ea typeface="Verdana" panose="020B0604030504040204" pitchFamily="34" charset="0"/>
                <a:cs typeface="Verdana" panose="020B0604030504040204" pitchFamily="34" charset="0"/>
              </a:rPr>
              <a:t>über </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u="sng" dirty="0">
                <a:latin typeface="Verdana" panose="020B0604030504040204" pitchFamily="34" charset="0"/>
                <a:ea typeface="Verdana" panose="020B0604030504040204" pitchFamily="34" charset="0"/>
                <a:cs typeface="Verdana" panose="020B0604030504040204" pitchFamily="34" charset="0"/>
              </a:rPr>
              <a:t>die kurze Seite</a:t>
            </a:r>
            <a:br>
              <a:rPr lang="de-DE" sz="1200" b="1" u="sng"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drucken!</a:t>
            </a:r>
          </a:p>
        </p:txBody>
      </p:sp>
      <p:sp>
        <p:nvSpPr>
          <p:cNvPr id="3" name="Inhaltsplatzhalter 8">
            <a:extLst>
              <a:ext uri="{FF2B5EF4-FFF2-40B4-BE49-F238E27FC236}">
                <a16:creationId xmlns:a16="http://schemas.microsoft.com/office/drawing/2014/main" id="{59BB664C-5A21-11F2-E791-79E8D2D185E8}"/>
              </a:ext>
            </a:extLst>
          </p:cNvPr>
          <p:cNvSpPr txBox="1">
            <a:spLocks/>
          </p:cNvSpPr>
          <p:nvPr/>
        </p:nvSpPr>
        <p:spPr>
          <a:xfrm>
            <a:off x="481012" y="1410153"/>
            <a:ext cx="4938886" cy="4803775"/>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br>
              <a:rPr lang="de-DE" sz="1400" b="1" dirty="0">
                <a:solidFill>
                  <a:schemeClr val="bg1"/>
                </a:solidFill>
              </a:rPr>
            </a:br>
            <a:r>
              <a:rPr lang="de-DE" sz="1400" b="1" dirty="0">
                <a:solidFill>
                  <a:schemeClr val="bg1"/>
                </a:solidFill>
              </a:rPr>
              <a:t>Inhalt:</a:t>
            </a:r>
            <a:br>
              <a:rPr lang="de-DE" sz="1400" dirty="0">
                <a:solidFill>
                  <a:schemeClr val="bg1"/>
                </a:solidFill>
              </a:rPr>
            </a:br>
            <a:r>
              <a:rPr lang="de-DE" sz="1400" dirty="0">
                <a:solidFill>
                  <a:schemeClr val="bg1"/>
                </a:solidFill>
              </a:rPr>
              <a:t>27 Karten für die 27 Teilbereiche der fünf einzelnen Schritte sowie 6 Karten für die Qualitätsentwicklung)</a:t>
            </a:r>
            <a:br>
              <a:rPr lang="de-DE" sz="1400" dirty="0">
                <a:solidFill>
                  <a:schemeClr val="bg1"/>
                </a:solidFill>
              </a:rPr>
            </a:br>
            <a:endParaRPr lang="de-DE" sz="1400" dirty="0">
              <a:solidFill>
                <a:schemeClr val="bg1"/>
              </a:solidFill>
            </a:endParaRPr>
          </a:p>
          <a:p>
            <a:r>
              <a:rPr lang="de-DE" sz="1400" b="1" dirty="0">
                <a:solidFill>
                  <a:schemeClr val="bg1"/>
                </a:solidFill>
              </a:rPr>
              <a:t>Vorbereitung:</a:t>
            </a:r>
            <a:br>
              <a:rPr lang="de-DE" sz="1400" b="1" dirty="0">
                <a:solidFill>
                  <a:schemeClr val="bg1"/>
                </a:solidFill>
              </a:rPr>
            </a:br>
            <a:r>
              <a:rPr lang="de-DE" sz="1400" dirty="0">
                <a:solidFill>
                  <a:schemeClr val="bg1"/>
                </a:solidFill>
              </a:rPr>
              <a:t>Karten farbig beidseitig über die kurze Seite ausdrucken und mit einem Papierschneider ausschneiden</a:t>
            </a:r>
          </a:p>
        </p:txBody>
      </p:sp>
    </p:spTree>
    <p:extLst>
      <p:ext uri="{BB962C8B-B14F-4D97-AF65-F5344CB8AC3E}">
        <p14:creationId xmlns:p14="http://schemas.microsoft.com/office/powerpoint/2010/main" val="2484785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a:extLst>
              <a:ext uri="{FF2B5EF4-FFF2-40B4-BE49-F238E27FC236}">
                <a16:creationId xmlns:a16="http://schemas.microsoft.com/office/drawing/2014/main" id="{601B934E-6DE6-19C3-514C-6E904770DBF5}"/>
              </a:ext>
            </a:extLst>
          </p:cNvPr>
          <p:cNvPicPr>
            <a:picLocks noGrp="1" noChangeAspect="1"/>
          </p:cNvPicPr>
          <p:nvPr>
            <p:ph type="pic" sz="quarter" idx="25"/>
          </p:nvPr>
        </p:nvPicPr>
        <p:blipFill>
          <a:blip r:embed="rId2"/>
          <a:srcRect t="28" b="28"/>
          <a:stretch>
            <a:fillRect/>
          </a:stretch>
        </p:blipFill>
        <p:spPr/>
      </p:pic>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t>Bildung einer Steuergruppe</a:t>
            </a:r>
          </a:p>
        </p:txBody>
      </p:sp>
      <p:pic>
        <p:nvPicPr>
          <p:cNvPr id="17" name="Bildplatzhalter 16">
            <a:extLst>
              <a:ext uri="{FF2B5EF4-FFF2-40B4-BE49-F238E27FC236}">
                <a16:creationId xmlns:a16="http://schemas.microsoft.com/office/drawing/2014/main" id="{4CE236FC-CAE7-B3F1-FE93-5EA398BFD49C}"/>
              </a:ext>
            </a:extLst>
          </p:cNvPr>
          <p:cNvPicPr>
            <a:picLocks noGrp="1" noChangeAspect="1"/>
          </p:cNvPicPr>
          <p:nvPr>
            <p:ph type="pic" sz="quarter" idx="12"/>
          </p:nvPr>
        </p:nvPicPr>
        <p:blipFill>
          <a:blip r:embed="rId3"/>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Gezielte Kommunikation am </a:t>
            </a:r>
            <a:br>
              <a:rPr lang="de-DE" sz="1000" dirty="0"/>
            </a:br>
            <a:r>
              <a:rPr lang="de-DE" sz="1000" dirty="0"/>
              <a:t>Anfang des Prozesses</a:t>
            </a:r>
          </a:p>
        </p:txBody>
      </p:sp>
      <p:pic>
        <p:nvPicPr>
          <p:cNvPr id="23" name="Bildplatzhalter 22">
            <a:extLst>
              <a:ext uri="{FF2B5EF4-FFF2-40B4-BE49-F238E27FC236}">
                <a16:creationId xmlns:a16="http://schemas.microsoft.com/office/drawing/2014/main" id="{CB24E8B8-5B2D-299C-4314-4CAD74667074}"/>
              </a:ext>
            </a:extLst>
          </p:cNvPr>
          <p:cNvPicPr>
            <a:picLocks noGrp="1" noChangeAspect="1"/>
          </p:cNvPicPr>
          <p:nvPr>
            <p:ph type="pic" sz="quarter" idx="14"/>
          </p:nvPr>
        </p:nvPicPr>
        <p:blipFill>
          <a:blip r:embed="rId4"/>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Überblick über Prozess-</a:t>
            </a:r>
            <a:br>
              <a:rPr lang="de-DE" sz="1600" dirty="0"/>
            </a:br>
            <a:r>
              <a:rPr lang="de-DE" sz="1600" dirty="0"/>
              <a:t>schritte, Aufgaben </a:t>
            </a:r>
            <a:br>
              <a:rPr lang="de-DE" sz="1600" dirty="0"/>
            </a:br>
            <a:r>
              <a:rPr lang="de-DE" sz="1600" dirty="0"/>
              <a:t>und Zuständigkeiten</a:t>
            </a:r>
            <a:br>
              <a:rPr lang="de-DE" sz="1600" dirty="0"/>
            </a:br>
            <a:r>
              <a:rPr lang="de-DE" sz="1600" dirty="0"/>
              <a:t>gewinnen</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dirty="0"/>
              <a:t>Transparente Kommunikation</a:t>
            </a:r>
            <a:br>
              <a:rPr lang="de-DE" dirty="0"/>
            </a:br>
            <a:r>
              <a:rPr lang="de-DE" dirty="0"/>
              <a:t>vorbereiten</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sz="1000" dirty="0"/>
              <a:t>Vorüberlegungen zur Entwicklung eines tragfähigen Schulentwicklungsprozesses zum Lernen mit mobilen Endgeräten</a:t>
            </a:r>
          </a:p>
          <a:p>
            <a:endParaRPr lang="de-DE" sz="1000" dirty="0"/>
          </a:p>
          <a:p>
            <a:endParaRPr lang="de-DE" sz="1000" dirty="0"/>
          </a:p>
        </p:txBody>
      </p:sp>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Potenziale der </a:t>
            </a:r>
            <a:br>
              <a:rPr lang="de-DE" sz="1600" dirty="0"/>
            </a:br>
            <a:r>
              <a:rPr lang="de-DE" sz="1600" dirty="0"/>
              <a:t>1:1-Ausstattung</a:t>
            </a:r>
            <a:br>
              <a:rPr lang="de-DE" sz="1600" dirty="0"/>
            </a:br>
            <a:r>
              <a:rPr lang="de-DE" sz="1600" dirty="0"/>
              <a:t>für die eigene Schule </a:t>
            </a:r>
            <a:br>
              <a:rPr lang="de-DE" sz="1600" dirty="0"/>
            </a:br>
            <a:r>
              <a:rPr lang="de-DE" sz="1600" dirty="0"/>
              <a:t>identifizieren</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dirty="0"/>
              <a:t>Start</a:t>
            </a:r>
            <a:endParaRPr lang="de-DE" b="1" dirty="0"/>
          </a:p>
        </p:txBody>
      </p:sp>
      <p:sp>
        <p:nvSpPr>
          <p:cNvPr id="60" name="Inhaltsplatzhalter 59">
            <a:extLst>
              <a:ext uri="{FF2B5EF4-FFF2-40B4-BE49-F238E27FC236}">
                <a16:creationId xmlns:a16="http://schemas.microsoft.com/office/drawing/2014/main" id="{343E94CF-E171-739B-04BC-904E34DD92AE}"/>
              </a:ext>
            </a:extLst>
          </p:cNvPr>
          <p:cNvSpPr>
            <a:spLocks noGrp="1"/>
          </p:cNvSpPr>
          <p:nvPr>
            <p:ph idx="29"/>
          </p:nvPr>
        </p:nvSpPr>
        <p:spPr/>
        <p:txBody>
          <a:bodyPr/>
          <a:lstStyle/>
          <a:p>
            <a:r>
              <a:rPr lang="de-DE" sz="1200" b="1" dirty="0"/>
              <a:t>Start</a:t>
            </a:r>
          </a:p>
        </p:txBody>
      </p:sp>
      <p:sp>
        <p:nvSpPr>
          <p:cNvPr id="4" name="Inhaltsplatzhalter 3">
            <a:extLst>
              <a:ext uri="{FF2B5EF4-FFF2-40B4-BE49-F238E27FC236}">
                <a16:creationId xmlns:a16="http://schemas.microsoft.com/office/drawing/2014/main" id="{25E5D2C4-6CB9-9BDD-EF14-AE1CE49AF829}"/>
              </a:ext>
            </a:extLst>
          </p:cNvPr>
          <p:cNvSpPr>
            <a:spLocks noGrp="1"/>
          </p:cNvSpPr>
          <p:nvPr>
            <p:ph idx="28"/>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p:txBody>
      </p:sp>
      <p:sp>
        <p:nvSpPr>
          <p:cNvPr id="8" name="Inhaltsplatzhalter 7">
            <a:extLst>
              <a:ext uri="{FF2B5EF4-FFF2-40B4-BE49-F238E27FC236}">
                <a16:creationId xmlns:a16="http://schemas.microsoft.com/office/drawing/2014/main" id="{1FC299F9-60C6-40B9-D3E8-A722B84A43C4}"/>
              </a:ext>
            </a:extLst>
          </p:cNvPr>
          <p:cNvSpPr>
            <a:spLocks noGrp="1"/>
          </p:cNvSpPr>
          <p:nvPr>
            <p:ph idx="32"/>
          </p:nvPr>
        </p:nvSpPr>
        <p:spPr/>
        <p:txBody>
          <a:bodyPr/>
          <a:lstStyle/>
          <a:p>
            <a:r>
              <a:rPr lang="de-DE" dirty="0" err="1"/>
              <a:t>iStock.com</a:t>
            </a:r>
            <a:r>
              <a:rPr lang="de-DE" dirty="0"/>
              <a:t>/Oksana </a:t>
            </a:r>
            <a:r>
              <a:rPr lang="de-DE" dirty="0" err="1"/>
              <a:t>Latysheva</a:t>
            </a:r>
            <a:endParaRPr lang="de-DE" dirty="0"/>
          </a:p>
          <a:p>
            <a:endParaRPr lang="de-DE" dirty="0"/>
          </a:p>
        </p:txBody>
      </p:sp>
      <p:sp>
        <p:nvSpPr>
          <p:cNvPr id="3" name="Inhaltsplatzhalter 2">
            <a:extLst>
              <a:ext uri="{FF2B5EF4-FFF2-40B4-BE49-F238E27FC236}">
                <a16:creationId xmlns:a16="http://schemas.microsoft.com/office/drawing/2014/main" id="{ACDB00C0-D435-9BA3-F2F0-A95B7A7952BE}"/>
              </a:ext>
            </a:extLst>
          </p:cNvPr>
          <p:cNvSpPr>
            <a:spLocks noGrp="1"/>
          </p:cNvSpPr>
          <p:nvPr>
            <p:ph idx="27"/>
          </p:nvPr>
        </p:nvSpPr>
        <p:spPr/>
        <p:txBody>
          <a:bodyPr/>
          <a:lstStyle/>
          <a:p>
            <a:r>
              <a:rPr lang="de-DE" dirty="0" err="1"/>
              <a:t>iStock.com</a:t>
            </a:r>
            <a:r>
              <a:rPr lang="de-DE" dirty="0"/>
              <a:t>/</a:t>
            </a:r>
            <a:r>
              <a:rPr lang="de-DE" dirty="0" err="1"/>
              <a:t>Medesulda</a:t>
            </a:r>
            <a:r>
              <a:rPr lang="de-DE" dirty="0"/>
              <a:t>, Oksana </a:t>
            </a:r>
            <a:r>
              <a:rPr lang="de-DE" dirty="0" err="1"/>
              <a:t>Latysheva</a:t>
            </a:r>
            <a:r>
              <a:rPr lang="de-DE" dirty="0"/>
              <a:t>, </a:t>
            </a:r>
            <a:r>
              <a:rPr lang="de-DE" dirty="0" err="1"/>
              <a:t>SpicyTruffel</a:t>
            </a:r>
            <a:endParaRPr lang="de-DE" dirty="0"/>
          </a:p>
        </p:txBody>
      </p:sp>
      <p:sp>
        <p:nvSpPr>
          <p:cNvPr id="13" name="Inhaltsplatzhalter 70">
            <a:extLst>
              <a:ext uri="{FF2B5EF4-FFF2-40B4-BE49-F238E27FC236}">
                <a16:creationId xmlns:a16="http://schemas.microsoft.com/office/drawing/2014/main" id="{3B3E4063-B069-5C95-64B2-65C78BBD6945}"/>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Start</a:t>
            </a:r>
          </a:p>
        </p:txBody>
      </p:sp>
    </p:spTree>
    <p:extLst>
      <p:ext uri="{BB962C8B-B14F-4D97-AF65-F5344CB8AC3E}">
        <p14:creationId xmlns:p14="http://schemas.microsoft.com/office/powerpoint/2010/main" val="2637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nhaltsplatzhalter 26">
            <a:extLst>
              <a:ext uri="{FF2B5EF4-FFF2-40B4-BE49-F238E27FC236}">
                <a16:creationId xmlns:a16="http://schemas.microsoft.com/office/drawing/2014/main" id="{D5A6BF27-1BE6-DF56-2947-3F26B85E47B9}"/>
              </a:ext>
            </a:extLst>
          </p:cNvPr>
          <p:cNvPicPr>
            <a:picLocks noChangeAspect="1"/>
          </p:cNvPicPr>
          <p:nvPr/>
        </p:nvPicPr>
        <p:blipFill>
          <a:blip r:embed="rId3"/>
          <a:stretch>
            <a:fillRect/>
          </a:stretch>
        </p:blipFill>
        <p:spPr>
          <a:xfrm>
            <a:off x="7353701" y="517441"/>
            <a:ext cx="3070089" cy="1514250"/>
          </a:xfrm>
          <a:prstGeom prst="rect">
            <a:avLst/>
          </a:prstGeom>
        </p:spPr>
      </p:pic>
      <p:pic>
        <p:nvPicPr>
          <p:cNvPr id="21" name="Inhaltsplatzhalter 25">
            <a:extLst>
              <a:ext uri="{FF2B5EF4-FFF2-40B4-BE49-F238E27FC236}">
                <a16:creationId xmlns:a16="http://schemas.microsoft.com/office/drawing/2014/main" id="{1C02005E-C85B-E76E-A398-16DA161F10E7}"/>
              </a:ext>
            </a:extLst>
          </p:cNvPr>
          <p:cNvPicPr>
            <a:picLocks noChangeAspect="1"/>
          </p:cNvPicPr>
          <p:nvPr/>
        </p:nvPicPr>
        <p:blipFill>
          <a:blip r:embed="rId4"/>
          <a:stretch>
            <a:fillRect/>
          </a:stretch>
        </p:blipFill>
        <p:spPr>
          <a:xfrm>
            <a:off x="4894688" y="1199293"/>
            <a:ext cx="1941988" cy="2045931"/>
          </a:xfrm>
          <a:prstGeom prst="rect">
            <a:avLst/>
          </a:prstGeom>
        </p:spPr>
      </p:pic>
      <p:pic>
        <p:nvPicPr>
          <p:cNvPr id="22" name="Grafik 21">
            <a:extLst>
              <a:ext uri="{FF2B5EF4-FFF2-40B4-BE49-F238E27FC236}">
                <a16:creationId xmlns:a16="http://schemas.microsoft.com/office/drawing/2014/main" id="{8717C7CF-52F4-BF54-F87F-7F7265C91746}"/>
              </a:ext>
            </a:extLst>
          </p:cNvPr>
          <p:cNvPicPr>
            <a:picLocks noChangeAspect="1"/>
          </p:cNvPicPr>
          <p:nvPr/>
        </p:nvPicPr>
        <p:blipFill rotWithShape="1">
          <a:blip r:embed="rId5"/>
          <a:srcRect l="3622" t="467" r="5652" b="3429"/>
          <a:stretch/>
        </p:blipFill>
        <p:spPr>
          <a:xfrm>
            <a:off x="258398" y="1928352"/>
            <a:ext cx="3001542" cy="1765299"/>
          </a:xfrm>
          <a:prstGeom prst="rect">
            <a:avLst/>
          </a:prstGeom>
        </p:spPr>
      </p:pic>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a:lnSpc>
                <a:spcPct val="100000"/>
              </a:lnSpc>
            </a:pPr>
            <a:r>
              <a:rPr lang="de-DE" b="1" dirty="0">
                <a:solidFill>
                  <a:srgbClr val="194D83"/>
                </a:solidFill>
              </a:rPr>
              <a:t>Einbindung von erweiterter Schulgemeinschaft:</a:t>
            </a:r>
            <a:br>
              <a:rPr lang="de-DE" b="1" dirty="0">
                <a:solidFill>
                  <a:srgbClr val="194D83"/>
                </a:solidFill>
              </a:rPr>
            </a:br>
            <a:r>
              <a:rPr lang="de-DE" b="1" dirty="0">
                <a:solidFill>
                  <a:srgbClr val="194D83"/>
                </a:solidFill>
              </a:rPr>
              <a:t>Lernende, Lehrende, Erziehungsberechtigte, Schulaufwandsträger, relevante Gremien</a:t>
            </a:r>
          </a:p>
          <a:p>
            <a:pPr marL="88900" indent="-88900">
              <a:lnSpc>
                <a:spcPct val="100000"/>
              </a:lnSpc>
              <a:spcBef>
                <a:spcPts val="400"/>
              </a:spcBef>
              <a:buFont typeface="Arial" panose="020B0604020202020204" pitchFamily="34" charset="0"/>
              <a:buChar char="•"/>
            </a:pPr>
            <a:r>
              <a:rPr lang="de-DE" dirty="0">
                <a:solidFill>
                  <a:schemeClr val="tx1"/>
                </a:solidFill>
              </a:rPr>
              <a:t>Sinn vermitteln (Potenziale benennen, Argumente aus der Forschung kommunizieren)</a:t>
            </a:r>
          </a:p>
          <a:p>
            <a:pPr marL="88900" indent="-88900">
              <a:lnSpc>
                <a:spcPct val="100000"/>
              </a:lnSpc>
              <a:spcBef>
                <a:spcPts val="400"/>
              </a:spcBef>
              <a:buFont typeface="Arial" panose="020B0604020202020204" pitchFamily="34" charset="0"/>
              <a:buChar char="•"/>
            </a:pPr>
            <a:r>
              <a:rPr lang="de-DE" dirty="0">
                <a:solidFill>
                  <a:schemeClr val="tx1"/>
                </a:solidFill>
              </a:rPr>
              <a:t>Einfluss gewähren, z. B. Partizipations- und Feedbackmöglichkeiten bieten</a:t>
            </a:r>
          </a:p>
          <a:p>
            <a:pPr marL="88900" indent="-88900">
              <a:lnSpc>
                <a:spcPct val="100000"/>
              </a:lnSpc>
              <a:spcBef>
                <a:spcPts val="400"/>
              </a:spcBef>
              <a:buFont typeface="Arial" panose="020B0604020202020204" pitchFamily="34" charset="0"/>
              <a:buChar char="•"/>
            </a:pPr>
            <a:r>
              <a:rPr lang="de-DE" dirty="0"/>
              <a:t>S</a:t>
            </a:r>
            <a:r>
              <a:rPr lang="de-DE" dirty="0">
                <a:solidFill>
                  <a:schemeClr val="tx1"/>
                </a:solidFill>
              </a:rPr>
              <a:t>ich auf die Stärken und Potenziale fokussieren</a:t>
            </a:r>
          </a:p>
          <a:p>
            <a:pPr marL="88900" indent="-88900">
              <a:lnSpc>
                <a:spcPct val="100000"/>
              </a:lnSpc>
              <a:spcBef>
                <a:spcPts val="400"/>
              </a:spcBef>
              <a:buFont typeface="Arial" panose="020B0604020202020204" pitchFamily="34" charset="0"/>
              <a:buChar char="•"/>
            </a:pPr>
            <a:r>
              <a:rPr lang="de-DE" dirty="0">
                <a:solidFill>
                  <a:schemeClr val="tx1"/>
                </a:solidFill>
              </a:rPr>
              <a:t>Informationsangebot für Lernende und </a:t>
            </a:r>
            <a:br>
              <a:rPr lang="de-DE" dirty="0">
                <a:solidFill>
                  <a:schemeClr val="tx1"/>
                </a:solidFill>
              </a:rPr>
            </a:br>
            <a:r>
              <a:rPr lang="de-DE" dirty="0"/>
              <a:t>Eltern</a:t>
            </a:r>
            <a:r>
              <a:rPr lang="de-DE" dirty="0">
                <a:solidFill>
                  <a:schemeClr val="tx1"/>
                </a:solidFill>
              </a:rPr>
              <a:t> schaffen</a:t>
            </a:r>
          </a:p>
          <a:p>
            <a:pPr>
              <a:lnSpc>
                <a:spcPct val="100000"/>
              </a:lnSpc>
            </a:pPr>
            <a:endParaRPr lang="de-DE" b="1" dirty="0"/>
          </a:p>
          <a:p>
            <a:pPr>
              <a:lnSpc>
                <a:spcPct val="100000"/>
              </a:lnSpc>
            </a:pPr>
            <a:endParaRPr lang="de-DE" b="1" dirty="0"/>
          </a:p>
          <a:p>
            <a:pPr>
              <a:lnSpc>
                <a:spcPct val="100000"/>
              </a:lnSpc>
            </a:pPr>
            <a:br>
              <a:rPr lang="de-DE" b="1" dirty="0"/>
            </a:br>
            <a:br>
              <a:rPr lang="de-DE" b="1" dirty="0"/>
            </a:br>
            <a:br>
              <a:rPr lang="de-DE" b="1" dirty="0"/>
            </a:br>
            <a:br>
              <a:rPr lang="de-DE" b="1" dirty="0"/>
            </a:b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br>
              <a:rPr lang="de-DE" b="1" dirty="0"/>
            </a:br>
            <a:br>
              <a:rPr lang="de-DE" b="1" dirty="0"/>
            </a:br>
            <a:br>
              <a:rPr lang="de-DE" b="1" dirty="0"/>
            </a:br>
            <a:endParaRPr lang="de-DE" b="1" dirty="0"/>
          </a:p>
          <a:p>
            <a:pPr>
              <a:lnSpc>
                <a:spcPct val="100000"/>
              </a:lnSpc>
            </a:pPr>
            <a:r>
              <a:rPr lang="de-DE" b="1" dirty="0">
                <a:solidFill>
                  <a:srgbClr val="194D83"/>
                </a:solidFill>
              </a:rPr>
              <a:t>Veränderungsprozess initiieren und moderieren</a:t>
            </a:r>
          </a:p>
          <a:p>
            <a:pPr marL="88900" indent="-88900">
              <a:lnSpc>
                <a:spcPct val="100000"/>
              </a:lnSpc>
              <a:spcBef>
                <a:spcPts val="400"/>
              </a:spcBef>
              <a:buFont typeface="Arial" panose="020B0604020202020204" pitchFamily="34" charset="0"/>
              <a:buChar char="•"/>
            </a:pPr>
            <a:r>
              <a:rPr lang="de-DE" dirty="0">
                <a:solidFill>
                  <a:schemeClr val="tx1"/>
                </a:solidFill>
              </a:rPr>
              <a:t>Digital Leadership entwickeln (Schulleitung, Koordination)</a:t>
            </a:r>
          </a:p>
          <a:p>
            <a:pPr marL="88900" indent="-88900">
              <a:lnSpc>
                <a:spcPct val="100000"/>
              </a:lnSpc>
              <a:spcBef>
                <a:spcPts val="400"/>
              </a:spcBef>
              <a:buFont typeface="Arial" panose="020B0604020202020204" pitchFamily="34" charset="0"/>
              <a:buChar char="•"/>
            </a:pPr>
            <a:r>
              <a:rPr lang="de-DE" dirty="0">
                <a:solidFill>
                  <a:schemeClr val="tx1"/>
                </a:solidFill>
              </a:rPr>
              <a:t>Coaching, Supervision, Fortbildungen zum </a:t>
            </a:r>
            <a:br>
              <a:rPr lang="de-DE" dirty="0">
                <a:solidFill>
                  <a:schemeClr val="tx1"/>
                </a:solidFill>
              </a:rPr>
            </a:br>
            <a:r>
              <a:rPr lang="de-DE" dirty="0">
                <a:solidFill>
                  <a:schemeClr val="tx1"/>
                </a:solidFill>
              </a:rPr>
              <a:t>Change-Management für Steuergruppe </a:t>
            </a:r>
            <a:br>
              <a:rPr lang="de-DE" dirty="0">
                <a:solidFill>
                  <a:schemeClr val="tx1"/>
                </a:solidFill>
              </a:rPr>
            </a:br>
            <a:endParaRPr lang="de-DE" dirty="0">
              <a:solidFill>
                <a:schemeClr val="tx1"/>
              </a:solidFill>
            </a:endParaRPr>
          </a:p>
          <a:p>
            <a:r>
              <a:rPr lang="de-DE" b="1" dirty="0">
                <a:solidFill>
                  <a:srgbClr val="194D83"/>
                </a:solidFill>
              </a:rPr>
              <a:t>Impulse, Argumentationshilfen, Tipps und Präsentationsvorlagen </a:t>
            </a:r>
            <a:r>
              <a:rPr lang="de-DE" dirty="0">
                <a:solidFill>
                  <a:schemeClr val="tx1"/>
                </a:solidFill>
              </a:rPr>
              <a:t>finden Sie unter </a:t>
            </a:r>
            <a:br>
              <a:rPr lang="de-DE" dirty="0">
                <a:solidFill>
                  <a:schemeClr val="tx1"/>
                </a:solidFill>
              </a:rPr>
            </a:br>
            <a:r>
              <a:rPr lang="de-DE" dirty="0">
                <a:solidFill>
                  <a:schemeClr val="tx1"/>
                </a:solidFill>
              </a:rPr>
              <a:t>dem Link im mebis Magazin.</a:t>
            </a:r>
            <a:endParaRPr lang="de-DE" b="1" dirty="0"/>
          </a:p>
          <a:p>
            <a:endParaRPr lang="de-DE" dirty="0">
              <a:solidFill>
                <a:schemeClr val="tx1"/>
              </a:solidFill>
            </a:endParaRPr>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dirty="0">
                <a:hlinkClick r:id="rId6">
                  <a:extLst>
                    <a:ext uri="{A12FA001-AC4F-418D-AE19-62706E023703}">
                      <ahyp:hlinkClr xmlns:ahyp="http://schemas.microsoft.com/office/drawing/2018/hyperlinkcolor" val="tx"/>
                    </a:ext>
                  </a:extLst>
                </a:hlinkClick>
              </a:rPr>
              <a:t>https://mebis.bycs.de/dsdz/11030</a:t>
            </a:r>
            <a:endParaRPr lang="de-DE"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a:xfrm>
            <a:off x="3963453" y="481403"/>
            <a:ext cx="2843999" cy="4880369"/>
          </a:xfrm>
        </p:spPr>
        <p:txBody>
          <a:bodyPr/>
          <a:lstStyle/>
          <a:p>
            <a:pPr>
              <a:lnSpc>
                <a:spcPct val="100000"/>
              </a:lnSpc>
            </a:pPr>
            <a:r>
              <a:rPr lang="de-DE" b="1" dirty="0">
                <a:solidFill>
                  <a:srgbClr val="194D83"/>
                </a:solidFill>
              </a:rPr>
              <a:t>Einrichtung einer Steuergruppe zur gezielten Umsetzung von Planungsschritten</a:t>
            </a:r>
            <a:br>
              <a:rPr lang="de-DE" b="1" dirty="0">
                <a:solidFill>
                  <a:srgbClr val="194D83"/>
                </a:solidFill>
              </a:rPr>
            </a:br>
            <a:endParaRPr lang="de-DE" b="1" dirty="0">
              <a:solidFill>
                <a:srgbClr val="194D83"/>
              </a:solidFill>
            </a:endParaRPr>
          </a:p>
          <a:p>
            <a:pPr>
              <a:lnSpc>
                <a:spcPct val="100000"/>
              </a:lnSpc>
            </a:pPr>
            <a:r>
              <a:rPr lang="de-DE" b="1" dirty="0">
                <a:solidFill>
                  <a:srgbClr val="194D83"/>
                </a:solidFill>
              </a:rPr>
              <a:t>Zusammensetzung der Steuergruppe aus Personen mit diversen Perspektiven:</a:t>
            </a:r>
          </a:p>
          <a:p>
            <a:pPr marL="88900" indent="-88900">
              <a:lnSpc>
                <a:spcPct val="100000"/>
              </a:lnSpc>
              <a:spcBef>
                <a:spcPts val="400"/>
              </a:spcBef>
              <a:buFont typeface="Arial" panose="020B0604020202020204" pitchFamily="34" charset="0"/>
              <a:buChar char="•"/>
            </a:pPr>
            <a:r>
              <a:rPr lang="de-DE" dirty="0">
                <a:solidFill>
                  <a:schemeClr val="tx1"/>
                </a:solidFill>
              </a:rPr>
              <a:t>IT-Infrastruktur der Schule</a:t>
            </a:r>
          </a:p>
          <a:p>
            <a:pPr marL="88900" indent="-88900">
              <a:lnSpc>
                <a:spcPct val="100000"/>
              </a:lnSpc>
              <a:spcBef>
                <a:spcPts val="400"/>
              </a:spcBef>
              <a:buFont typeface="Arial" panose="020B0604020202020204" pitchFamily="34" charset="0"/>
              <a:buChar char="•"/>
            </a:pPr>
            <a:r>
              <a:rPr lang="de-DE" dirty="0">
                <a:solidFill>
                  <a:schemeClr val="tx1"/>
                </a:solidFill>
              </a:rPr>
              <a:t>Schulverwaltung</a:t>
            </a:r>
          </a:p>
          <a:p>
            <a:pPr marL="88900" indent="-88900">
              <a:lnSpc>
                <a:spcPct val="100000"/>
              </a:lnSpc>
              <a:spcBef>
                <a:spcPts val="400"/>
              </a:spcBef>
              <a:buFont typeface="Arial" panose="020B0604020202020204" pitchFamily="34" charset="0"/>
              <a:buChar char="•"/>
            </a:pPr>
            <a:r>
              <a:rPr lang="de-DE" dirty="0">
                <a:solidFill>
                  <a:schemeClr val="tx1"/>
                </a:solidFill>
              </a:rPr>
              <a:t>Personalführung und </a:t>
            </a:r>
            <a:br>
              <a:rPr lang="de-DE" dirty="0">
                <a:solidFill>
                  <a:schemeClr val="tx1"/>
                </a:solidFill>
              </a:rPr>
            </a:br>
            <a:r>
              <a:rPr lang="de-DE" dirty="0">
                <a:solidFill>
                  <a:schemeClr val="tx1"/>
                </a:solidFill>
              </a:rPr>
              <a:t>Personalentwicklung</a:t>
            </a:r>
          </a:p>
          <a:p>
            <a:pPr marL="88900" indent="-88900">
              <a:lnSpc>
                <a:spcPct val="100000"/>
              </a:lnSpc>
              <a:spcBef>
                <a:spcPts val="400"/>
              </a:spcBef>
              <a:buFont typeface="Arial" panose="020B0604020202020204" pitchFamily="34" charset="0"/>
              <a:buChar char="•"/>
            </a:pPr>
            <a:r>
              <a:rPr lang="de-DE" dirty="0">
                <a:solidFill>
                  <a:schemeClr val="tx1"/>
                </a:solidFill>
              </a:rPr>
              <a:t>Unterrichtsentwicklung </a:t>
            </a:r>
            <a:br>
              <a:rPr lang="de-DE" dirty="0">
                <a:solidFill>
                  <a:schemeClr val="tx1"/>
                </a:solidFill>
              </a:rPr>
            </a:br>
            <a:r>
              <a:rPr lang="de-DE" dirty="0">
                <a:solidFill>
                  <a:schemeClr val="tx1"/>
                </a:solidFill>
              </a:rPr>
              <a:t>und digital gestütztes </a:t>
            </a:r>
            <a:br>
              <a:rPr lang="de-DE" dirty="0">
                <a:solidFill>
                  <a:schemeClr val="tx1"/>
                </a:solidFill>
              </a:rPr>
            </a:br>
            <a:r>
              <a:rPr lang="de-DE" dirty="0">
                <a:solidFill>
                  <a:schemeClr val="tx1"/>
                </a:solidFill>
              </a:rPr>
              <a:t>Lernen</a:t>
            </a:r>
          </a:p>
          <a:p>
            <a:pPr marL="88900" indent="-88900">
              <a:lnSpc>
                <a:spcPct val="100000"/>
              </a:lnSpc>
              <a:spcBef>
                <a:spcPts val="400"/>
              </a:spcBef>
              <a:buFont typeface="Arial" panose="020B0604020202020204" pitchFamily="34" charset="0"/>
              <a:buChar char="•"/>
            </a:pPr>
            <a:r>
              <a:rPr lang="de-DE" dirty="0">
                <a:solidFill>
                  <a:schemeClr val="tx1"/>
                </a:solidFill>
              </a:rPr>
              <a:t>Datenschutz</a:t>
            </a:r>
          </a:p>
          <a:p>
            <a:pPr marL="88900" indent="-88900">
              <a:lnSpc>
                <a:spcPct val="100000"/>
              </a:lnSpc>
              <a:spcBef>
                <a:spcPts val="400"/>
              </a:spcBef>
              <a:buFont typeface="Arial" panose="020B0604020202020204" pitchFamily="34" charset="0"/>
              <a:buChar char="•"/>
            </a:pPr>
            <a:r>
              <a:rPr lang="de-DE" dirty="0">
                <a:solidFill>
                  <a:schemeClr val="tx1"/>
                </a:solidFill>
              </a:rPr>
              <a:t>Medienpädagogik</a:t>
            </a:r>
          </a:p>
          <a:p>
            <a:pPr marL="171450" indent="-171450">
              <a:lnSpc>
                <a:spcPct val="100000"/>
              </a:lnSpc>
              <a:spcBef>
                <a:spcPts val="400"/>
              </a:spcBef>
              <a:buFont typeface="Arial" panose="020B0604020202020204" pitchFamily="34" charset="0"/>
              <a:buChar char="•"/>
            </a:pPr>
            <a:endParaRPr lang="de-DE" b="1" dirty="0">
              <a:solidFill>
                <a:schemeClr val="tx1"/>
              </a:solidFill>
            </a:endParaRPr>
          </a:p>
          <a:p>
            <a:pPr>
              <a:lnSpc>
                <a:spcPct val="100000"/>
              </a:lnSpc>
              <a:spcBef>
                <a:spcPts val="400"/>
              </a:spcBef>
            </a:pPr>
            <a:br>
              <a:rPr lang="de-DE" b="1" dirty="0"/>
            </a:br>
            <a:br>
              <a:rPr lang="de-DE" b="1" dirty="0"/>
            </a:br>
            <a:br>
              <a:rPr lang="de-DE" b="1" dirty="0"/>
            </a:br>
            <a:endParaRPr lang="de-DE" b="1" dirty="0"/>
          </a:p>
          <a:p>
            <a:pPr>
              <a:lnSpc>
                <a:spcPct val="100000"/>
              </a:lnSpc>
            </a:pPr>
            <a:r>
              <a:rPr lang="de-DE" b="1" dirty="0">
                <a:solidFill>
                  <a:srgbClr val="194D83"/>
                </a:solidFill>
              </a:rPr>
              <a:t>Aufgaben und Fragen</a:t>
            </a:r>
          </a:p>
          <a:p>
            <a:pPr marL="88900" indent="-88900">
              <a:lnSpc>
                <a:spcPct val="100000"/>
              </a:lnSpc>
              <a:spcBef>
                <a:spcPts val="400"/>
              </a:spcBef>
              <a:buFont typeface="Arial" panose="020B0604020202020204" pitchFamily="34" charset="0"/>
              <a:buChar char="•"/>
            </a:pPr>
            <a:r>
              <a:rPr lang="de-DE" dirty="0">
                <a:solidFill>
                  <a:schemeClr val="tx1"/>
                </a:solidFill>
              </a:rPr>
              <a:t>Welche Prozessschritte müssen gegangen werden? </a:t>
            </a:r>
          </a:p>
          <a:p>
            <a:pPr marL="88900" indent="-88900">
              <a:lnSpc>
                <a:spcPct val="100000"/>
              </a:lnSpc>
              <a:spcBef>
                <a:spcPts val="400"/>
              </a:spcBef>
              <a:buFont typeface="Arial" panose="020B0604020202020204" pitchFamily="34" charset="0"/>
              <a:buChar char="•"/>
            </a:pPr>
            <a:r>
              <a:rPr lang="de-DE" dirty="0">
                <a:solidFill>
                  <a:schemeClr val="tx1"/>
                </a:solidFill>
                <a:sym typeface="Wingdings" pitchFamily="2" charset="2"/>
              </a:rPr>
              <a:t>Wer ist für die Aufgabenbereiche verantwortlich? </a:t>
            </a:r>
            <a:br>
              <a:rPr lang="de-DE" dirty="0">
                <a:solidFill>
                  <a:schemeClr val="tx1"/>
                </a:solidFill>
                <a:sym typeface="Wingdings" pitchFamily="2" charset="2"/>
              </a:rPr>
            </a:br>
            <a:r>
              <a:rPr lang="de-DE" dirty="0">
                <a:solidFill>
                  <a:schemeClr val="tx1"/>
                </a:solidFill>
              </a:rPr>
              <a:t>(</a:t>
            </a:r>
            <a:r>
              <a:rPr lang="de-DE" dirty="0">
                <a:solidFill>
                  <a:schemeClr val="tx1"/>
                </a:solidFill>
                <a:sym typeface="Wingdings" pitchFamily="2" charset="2"/>
              </a:rPr>
              <a:t></a:t>
            </a:r>
            <a:r>
              <a:rPr lang="de-DE" dirty="0">
                <a:solidFill>
                  <a:schemeClr val="tx1"/>
                </a:solidFill>
              </a:rPr>
              <a:t> Planungsvorlage im mebis Magazin)</a:t>
            </a:r>
            <a:endParaRPr lang="de-DE" dirty="0">
              <a:solidFill>
                <a:schemeClr val="tx1"/>
              </a:solidFill>
              <a:sym typeface="Wingdings" pitchFamily="2" charset="2"/>
            </a:endParaRPr>
          </a:p>
          <a:p>
            <a:pPr marL="88900" indent="-88900">
              <a:lnSpc>
                <a:spcPct val="100000"/>
              </a:lnSpc>
              <a:spcBef>
                <a:spcPts val="400"/>
              </a:spcBef>
              <a:buFont typeface="Arial" panose="020B0604020202020204" pitchFamily="34" charset="0"/>
              <a:buChar char="•"/>
            </a:pPr>
            <a:r>
              <a:rPr lang="de-DE" dirty="0">
                <a:solidFill>
                  <a:schemeClr val="tx1"/>
                </a:solidFill>
                <a:sym typeface="Wingdings" pitchFamily="2" charset="2"/>
              </a:rPr>
              <a:t>Welche Personen können zum Gelingen beitragen?</a:t>
            </a:r>
            <a:endParaRPr lang="de-DE" dirty="0">
              <a:solidFill>
                <a:schemeClr val="tx1"/>
              </a:solidFill>
            </a:endParaRPr>
          </a:p>
          <a:p>
            <a:pPr marL="88900" indent="-88900">
              <a:lnSpc>
                <a:spcPct val="100000"/>
              </a:lnSpc>
              <a:spcBef>
                <a:spcPts val="400"/>
              </a:spcBef>
              <a:buFont typeface="Arial" panose="020B0604020202020204" pitchFamily="34" charset="0"/>
              <a:buChar char="•"/>
            </a:pPr>
            <a:r>
              <a:rPr lang="de-DE" dirty="0">
                <a:solidFill>
                  <a:schemeClr val="tx1"/>
                </a:solidFill>
              </a:rPr>
              <a:t>Wie organisiert sich die Steuergruppe? </a:t>
            </a:r>
          </a:p>
          <a:p>
            <a:pPr marL="88900" indent="-88900">
              <a:lnSpc>
                <a:spcPct val="100000"/>
              </a:lnSpc>
              <a:spcBef>
                <a:spcPts val="400"/>
              </a:spcBef>
              <a:buFont typeface="Arial" panose="020B0604020202020204" pitchFamily="34" charset="0"/>
              <a:buChar char="•"/>
            </a:pPr>
            <a:r>
              <a:rPr lang="de-DE" dirty="0">
                <a:solidFill>
                  <a:schemeClr val="tx1"/>
                </a:solidFill>
                <a:sym typeface="Wingdings" pitchFamily="2" charset="2"/>
              </a:rPr>
              <a:t>Wo findet die Steuergruppe Hilfe bei der Umsetzung? ( z. B. mebis Magazin, Praxisleitfaden, Innovationsteam, BdB, ALP etc.)</a:t>
            </a:r>
            <a:br>
              <a:rPr lang="de-DE" dirty="0">
                <a:solidFill>
                  <a:schemeClr val="tx1"/>
                </a:solidFill>
                <a:sym typeface="Wingdings" pitchFamily="2" charset="2"/>
              </a:rPr>
            </a:br>
            <a:endParaRPr lang="de-DE" b="1" i="0" u="none" strike="noStrike" dirty="0">
              <a:solidFill>
                <a:srgbClr val="1C1D2F"/>
              </a:solidFill>
              <a:effectLst/>
              <a:cs typeface="Calibri" panose="020F0502020204030204" pitchFamily="34" charset="0"/>
            </a:endParaRPr>
          </a:p>
          <a:p>
            <a:pPr marL="0" defTabSz="914400">
              <a:lnSpc>
                <a:spcPct val="100000"/>
              </a:lnSpc>
              <a:spcBef>
                <a:spcPts val="0"/>
              </a:spcBef>
              <a:defRPr/>
            </a:pPr>
            <a:r>
              <a:rPr lang="de-DE" b="1" dirty="0">
                <a:solidFill>
                  <a:srgbClr val="194D83"/>
                </a:solidFill>
                <a:ea typeface="+mn-ea"/>
                <a:cs typeface="+mn-cs"/>
              </a:rPr>
              <a:t>Die </a:t>
            </a:r>
            <a:r>
              <a:rPr lang="de-DE" b="1" dirty="0" err="1">
                <a:solidFill>
                  <a:srgbClr val="194D83"/>
                </a:solidFill>
                <a:ea typeface="+mn-ea"/>
                <a:cs typeface="+mn-cs"/>
              </a:rPr>
              <a:t>e</a:t>
            </a:r>
            <a:r>
              <a:rPr kumimoji="0" lang="de-DE" b="1" i="0" u="none" strike="noStrike" kern="1200" cap="none" spc="0" normalizeH="0" baseline="0" noProof="0" dirty="0" err="1">
                <a:ln>
                  <a:noFill/>
                </a:ln>
                <a:solidFill>
                  <a:srgbClr val="194D83"/>
                </a:solidFill>
                <a:effectLst/>
                <a:uLnTx/>
                <a:uFillTx/>
                <a:ea typeface="+mn-ea"/>
                <a:cs typeface="+mn-cs"/>
              </a:rPr>
              <a:t>ditierbare</a:t>
            </a:r>
            <a:r>
              <a:rPr kumimoji="0" lang="de-DE" b="1" i="0" u="none" strike="noStrike" kern="1200" cap="none" spc="0" normalizeH="0" baseline="0" noProof="0" dirty="0">
                <a:ln>
                  <a:noFill/>
                </a:ln>
                <a:solidFill>
                  <a:srgbClr val="194D83"/>
                </a:solidFill>
                <a:effectLst/>
                <a:uLnTx/>
                <a:uFillTx/>
                <a:ea typeface="+mn-ea"/>
                <a:cs typeface="+mn-cs"/>
              </a:rPr>
              <a:t> Vorlage „Aufgaben und Verantwortlichkeiten“ sowie Werkzeuge zur Prozessgestaltung </a:t>
            </a:r>
            <a:r>
              <a:rPr lang="de-DE" dirty="0">
                <a:solidFill>
                  <a:schemeClr val="tx1"/>
                </a:solidFill>
              </a:rPr>
              <a:t>finden Sie unter dem Link im mebis Magazin.</a:t>
            </a:r>
            <a:endParaRPr lang="de-DE" b="1" i="0" u="none" strike="noStrike" dirty="0">
              <a:solidFill>
                <a:srgbClr val="1C1D2F"/>
              </a:solidFill>
              <a:effectLst/>
              <a:latin typeface="Calibri" panose="020F0502020204030204" pitchFamily="34" charset="0"/>
              <a:cs typeface="Calibri" panose="020F0502020204030204" pitchFamily="34" charset="0"/>
            </a:endParaRPr>
          </a:p>
          <a:p>
            <a:pPr marL="0" defTabSz="914400">
              <a:lnSpc>
                <a:spcPct val="100000"/>
              </a:lnSpc>
              <a:spcBef>
                <a:spcPts val="0"/>
              </a:spcBef>
              <a:defRPr/>
            </a:pPr>
            <a:r>
              <a:rPr lang="de-DE" dirty="0">
                <a:solidFill>
                  <a:schemeClr val="tx1"/>
                </a:solidFill>
              </a:rPr>
              <a:t>.</a:t>
            </a:r>
            <a:endParaRPr lang="de-DE" b="1" i="0" u="none" strike="noStrike" dirty="0">
              <a:solidFill>
                <a:srgbClr val="1C1D2F"/>
              </a:solidFill>
              <a:effectLst/>
              <a:latin typeface="Calibri" panose="020F0502020204030204" pitchFamily="34" charset="0"/>
              <a:cs typeface="Calibri" panose="020F0502020204030204" pitchFamily="34" charset="0"/>
            </a:endParaRP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endParaRPr lang="de-DE" b="1" dirty="0"/>
          </a:p>
          <a:p>
            <a:endParaRPr lang="de-DE" b="1" dirty="0"/>
          </a:p>
          <a:p>
            <a:endParaRPr lang="de-DE" b="1" dirty="0"/>
          </a:p>
          <a:p>
            <a:br>
              <a:rPr lang="de-DE" b="1" dirty="0"/>
            </a:br>
            <a:br>
              <a:rPr lang="de-DE" b="1" dirty="0"/>
            </a:br>
            <a:br>
              <a:rPr lang="de-DE" b="1" dirty="0"/>
            </a:br>
            <a:br>
              <a:rPr lang="de-DE" b="1" dirty="0"/>
            </a:br>
            <a:endParaRPr lang="de-DE" b="1" dirty="0"/>
          </a:p>
          <a:p>
            <a:br>
              <a:rPr lang="de-DE" b="1" dirty="0"/>
            </a:br>
            <a:endParaRPr lang="de-DE" b="1" dirty="0"/>
          </a:p>
          <a:p>
            <a:r>
              <a:rPr lang="de-DE" b="1" dirty="0">
                <a:solidFill>
                  <a:srgbClr val="194D83"/>
                </a:solidFill>
              </a:rPr>
              <a:t>Potenziale für das Handlungsfeld „Unterricht weiterentwickeln“ identifizieren</a:t>
            </a:r>
          </a:p>
          <a:p>
            <a:pPr marL="95250" indent="-95250">
              <a:buFont typeface="Arial" panose="020B0604020202020204" pitchFamily="34" charset="0"/>
              <a:buChar char="•"/>
            </a:pPr>
            <a:r>
              <a:rPr lang="de-DE" sz="800" dirty="0"/>
              <a:t>Kompetenzorientierung</a:t>
            </a:r>
          </a:p>
          <a:p>
            <a:pPr marL="95250" indent="-95250">
              <a:buFont typeface="Arial" panose="020B0604020202020204" pitchFamily="34" charset="0"/>
              <a:buChar char="•"/>
            </a:pPr>
            <a:r>
              <a:rPr lang="de-DE" sz="800" dirty="0"/>
              <a:t>Individuelle Förderung und Selbststeuerung</a:t>
            </a:r>
          </a:p>
          <a:p>
            <a:pPr marL="95250" indent="-95250">
              <a:buFont typeface="Arial" panose="020B0604020202020204" pitchFamily="34" charset="0"/>
              <a:buChar char="•"/>
            </a:pPr>
            <a:r>
              <a:rPr lang="de-DE" sz="800" dirty="0"/>
              <a:t>Selbstbestimmte Teilhabe an der digitalen Gesellschaft</a:t>
            </a:r>
            <a:br>
              <a:rPr lang="de-DE" b="1" dirty="0"/>
            </a:br>
            <a:endParaRPr lang="de-DE" b="1" dirty="0"/>
          </a:p>
          <a:p>
            <a:r>
              <a:rPr lang="de-DE" b="1" dirty="0">
                <a:solidFill>
                  <a:srgbClr val="194D83"/>
                </a:solidFill>
              </a:rPr>
              <a:t>Potenziale der weiteren vier Handlungsfelder identifizieren</a:t>
            </a:r>
          </a:p>
          <a:p>
            <a:endParaRPr lang="de-DE" b="1" dirty="0">
              <a:solidFill>
                <a:srgbClr val="194D83"/>
              </a:solidFill>
            </a:endParaRPr>
          </a:p>
          <a:p>
            <a:r>
              <a:rPr lang="de-DE" sz="800" b="1" dirty="0">
                <a:solidFill>
                  <a:srgbClr val="194D83"/>
                </a:solidFill>
              </a:rPr>
              <a:t>Bild der eigenen „Digitalen Schule der Zukunft“ entwickeln</a:t>
            </a:r>
            <a:br>
              <a:rPr lang="de-DE" b="1" dirty="0"/>
            </a:br>
            <a:br>
              <a:rPr lang="de-DE" b="1" dirty="0"/>
            </a:br>
            <a:r>
              <a:rPr lang="de-DE" b="1" dirty="0">
                <a:solidFill>
                  <a:srgbClr val="194D83"/>
                </a:solidFill>
              </a:rPr>
              <a:t>Eine Veranschaulichung der Potenziale auf Unterrichts- und Schulebene </a:t>
            </a:r>
            <a:r>
              <a:rPr lang="de-DE" dirty="0"/>
              <a:t>finden Sie unter dem Link im mebis Magazin.</a:t>
            </a:r>
          </a:p>
        </p:txBody>
      </p:sp>
      <p:pic>
        <p:nvPicPr>
          <p:cNvPr id="46" name="Bildplatzhalter 45">
            <a:extLst>
              <a:ext uri="{FF2B5EF4-FFF2-40B4-BE49-F238E27FC236}">
                <a16:creationId xmlns:a16="http://schemas.microsoft.com/office/drawing/2014/main" id="{CABE98C4-4386-FFBF-F8F8-08111502E4F3}"/>
              </a:ext>
            </a:extLst>
          </p:cNvPr>
          <p:cNvPicPr>
            <a:picLocks noGrp="1" noChangeAspect="1"/>
          </p:cNvPicPr>
          <p:nvPr>
            <p:ph type="pic" sz="quarter" idx="24"/>
          </p:nvPr>
        </p:nvPicPr>
        <p:blipFill>
          <a:blip r:embed="rId7"/>
          <a:srcRect/>
          <a:stretch/>
        </p:blipFill>
        <p:spPr/>
      </p:pic>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a:xfrm rot="16200000">
            <a:off x="-17518" y="3746457"/>
            <a:ext cx="6715328" cy="193556"/>
          </a:xfrm>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8">
                  <a:extLst>
                    <a:ext uri="{A12FA001-AC4F-418D-AE19-62706E023703}">
                      <ahyp:hlinkClr xmlns:ahyp="http://schemas.microsoft.com/office/drawing/2018/hyperlinkcolor" val="tx"/>
                    </a:ext>
                  </a:extLst>
                </a:hlinkClick>
              </a:rPr>
              <a:t>https://mebis.bycs.de/dsdz/11020</a:t>
            </a:r>
            <a:endParaRPr lang="de-DE" sz="600" dirty="0"/>
          </a:p>
        </p:txBody>
      </p:sp>
      <p:pic>
        <p:nvPicPr>
          <p:cNvPr id="19" name="Bildplatzhalter 18">
            <a:extLst>
              <a:ext uri="{FF2B5EF4-FFF2-40B4-BE49-F238E27FC236}">
                <a16:creationId xmlns:a16="http://schemas.microsoft.com/office/drawing/2014/main" id="{DCF7BBAB-CD0B-4476-FC73-CC41DD37C3D4}"/>
              </a:ext>
            </a:extLst>
          </p:cNvPr>
          <p:cNvPicPr>
            <a:picLocks noGrp="1" noChangeAspect="1"/>
          </p:cNvPicPr>
          <p:nvPr>
            <p:ph type="pic" sz="quarter" idx="31"/>
          </p:nvPr>
        </p:nvPicPr>
        <p:blipFill>
          <a:blip r:embed="rId9"/>
          <a:srcRect/>
          <a:stretch/>
        </p:blipFill>
        <p:spPr/>
      </p:pic>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dirty="0">
                <a:hlinkClick r:id="rId10">
                  <a:extLst>
                    <a:ext uri="{A12FA001-AC4F-418D-AE19-62706E023703}">
                      <ahyp:hlinkClr xmlns:ahyp="http://schemas.microsoft.com/office/drawing/2018/hyperlinkcolor" val="tx"/>
                    </a:ext>
                  </a:extLst>
                </a:hlinkClick>
              </a:rPr>
              <a:t>https://mebis.bycs.de/dsdz/11010</a:t>
            </a:r>
            <a:endParaRPr lang="de-DE" dirty="0"/>
          </a:p>
        </p:txBody>
      </p:sp>
      <p:pic>
        <p:nvPicPr>
          <p:cNvPr id="48" name="Bildplatzhalter 47">
            <a:extLst>
              <a:ext uri="{FF2B5EF4-FFF2-40B4-BE49-F238E27FC236}">
                <a16:creationId xmlns:a16="http://schemas.microsoft.com/office/drawing/2014/main" id="{31BA1883-B3AA-4D38-8EA7-86A5DEC53E94}"/>
              </a:ext>
            </a:extLst>
          </p:cNvPr>
          <p:cNvPicPr>
            <a:picLocks noGrp="1" noChangeAspect="1"/>
          </p:cNvPicPr>
          <p:nvPr>
            <p:ph type="pic" sz="quarter" idx="33"/>
          </p:nvPr>
        </p:nvPicPr>
        <p:blipFill>
          <a:blip r:embed="rId11"/>
          <a:srcRect/>
          <a:stretch/>
        </p:blipFill>
        <p:spPr/>
      </p:pic>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spTree>
    <p:extLst>
      <p:ext uri="{BB962C8B-B14F-4D97-AF65-F5344CB8AC3E}">
        <p14:creationId xmlns:p14="http://schemas.microsoft.com/office/powerpoint/2010/main" val="3963462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t>Informationen zu rechtlichen Bestimmungen</a:t>
            </a:r>
          </a:p>
        </p:txBody>
      </p:sp>
      <p:pic>
        <p:nvPicPr>
          <p:cNvPr id="32" name="Bildplatzhalter 31">
            <a:extLst>
              <a:ext uri="{FF2B5EF4-FFF2-40B4-BE49-F238E27FC236}">
                <a16:creationId xmlns:a16="http://schemas.microsoft.com/office/drawing/2014/main" id="{B40E4837-E6BE-B5FF-C969-B5B7E0191DE6}"/>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Pädagogische und organisatorische Aspekte</a:t>
            </a:r>
          </a:p>
        </p:txBody>
      </p:sp>
      <p:pic>
        <p:nvPicPr>
          <p:cNvPr id="36" name="Bildplatzhalter 35">
            <a:extLst>
              <a:ext uri="{FF2B5EF4-FFF2-40B4-BE49-F238E27FC236}">
                <a16:creationId xmlns:a16="http://schemas.microsoft.com/office/drawing/2014/main" id="{D475B22F-CEAF-AD94-0124-B2E7F3296375}"/>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dirty="0"/>
              <a:t>Den rechtlichen Rahmen einbeziehen</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dirty="0"/>
              <a:t>Geeignete Jahrgangsstufe(</a:t>
            </a:r>
            <a:r>
              <a:rPr lang="de-DE" dirty="0" err="1"/>
              <a:t>n</a:t>
            </a:r>
            <a:r>
              <a:rPr lang="de-DE" dirty="0"/>
              <a:t>)</a:t>
            </a:r>
            <a:br>
              <a:rPr lang="de-DE" dirty="0"/>
            </a:br>
            <a:r>
              <a:rPr lang="de-DE" dirty="0"/>
              <a:t>auswählen</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Aktuelle schulische Gegebenheiten und technischen Ressourcen</a:t>
            </a:r>
          </a:p>
        </p:txBody>
      </p:sp>
      <p:pic>
        <p:nvPicPr>
          <p:cNvPr id="27" name="Bildplatzhalter 26">
            <a:extLst>
              <a:ext uri="{FF2B5EF4-FFF2-40B4-BE49-F238E27FC236}">
                <a16:creationId xmlns:a16="http://schemas.microsoft.com/office/drawing/2014/main" id="{1607D7B2-76E6-2E0A-F4AC-8129F87DAC01}"/>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dirty="0"/>
              <a:t>Ist-Stand-Analyse</a:t>
            </a:r>
            <a:br>
              <a:rPr lang="de-DE" dirty="0"/>
            </a:br>
            <a:r>
              <a:rPr lang="de-DE" dirty="0"/>
              <a:t>vornehmen </a:t>
            </a:r>
            <a:br>
              <a:rPr lang="de-DE" dirty="0"/>
            </a:br>
            <a:r>
              <a:rPr lang="de-DE" dirty="0"/>
              <a:t>und auswerten</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Rahmenbedingungen</a:t>
            </a:r>
          </a:p>
        </p:txBody>
      </p:sp>
      <p:sp>
        <p:nvSpPr>
          <p:cNvPr id="60" name="Inhaltsplatzhalter 59">
            <a:extLst>
              <a:ext uri="{FF2B5EF4-FFF2-40B4-BE49-F238E27FC236}">
                <a16:creationId xmlns:a16="http://schemas.microsoft.com/office/drawing/2014/main" id="{343E94CF-E171-739B-04BC-904E34DD92AE}"/>
              </a:ext>
            </a:extLst>
          </p:cNvPr>
          <p:cNvSpPr>
            <a:spLocks noGrp="1"/>
          </p:cNvSpPr>
          <p:nvPr>
            <p:ph idx="29"/>
          </p:nvPr>
        </p:nvSpPr>
        <p:spPr/>
        <p:txBody>
          <a:bodyPr/>
          <a:lstStyle/>
          <a:p>
            <a:r>
              <a:rPr lang="de-DE" sz="1200" b="1" dirty="0"/>
              <a:t>Rahmenbedingungen</a:t>
            </a:r>
          </a:p>
        </p:txBody>
      </p:sp>
      <p:sp>
        <p:nvSpPr>
          <p:cNvPr id="3" name="Inhaltsplatzhalter 2">
            <a:extLst>
              <a:ext uri="{FF2B5EF4-FFF2-40B4-BE49-F238E27FC236}">
                <a16:creationId xmlns:a16="http://schemas.microsoft.com/office/drawing/2014/main" id="{64A87302-B4DD-F6E0-5D58-51284959B03E}"/>
              </a:ext>
            </a:extLst>
          </p:cNvPr>
          <p:cNvSpPr>
            <a:spLocks noGrp="1"/>
          </p:cNvSpPr>
          <p:nvPr>
            <p:ph idx="28"/>
          </p:nvPr>
        </p:nvSpPr>
        <p:spPr/>
        <p:txBody>
          <a:bodyPr/>
          <a:lstStyle/>
          <a:p>
            <a:r>
              <a:rPr lang="de-DE" dirty="0" err="1"/>
              <a:t>iStock.com</a:t>
            </a:r>
            <a:r>
              <a:rPr lang="de-DE" dirty="0"/>
              <a:t>/</a:t>
            </a:r>
            <a:r>
              <a:rPr lang="de-DE" dirty="0" err="1"/>
              <a:t>Medesulda</a:t>
            </a:r>
            <a:r>
              <a:rPr lang="de-DE" dirty="0"/>
              <a:t>, Oksana </a:t>
            </a:r>
            <a:r>
              <a:rPr lang="de-DE" dirty="0" err="1"/>
              <a:t>Latysheva</a:t>
            </a:r>
            <a:endParaRPr lang="de-DE" dirty="0"/>
          </a:p>
        </p:txBody>
      </p:sp>
      <p:sp>
        <p:nvSpPr>
          <p:cNvPr id="8" name="Inhaltsplatzhalter 7">
            <a:extLst>
              <a:ext uri="{FF2B5EF4-FFF2-40B4-BE49-F238E27FC236}">
                <a16:creationId xmlns:a16="http://schemas.microsoft.com/office/drawing/2014/main" id="{2D15F1CF-7F88-1F04-34C4-A7CDE7698EA7}"/>
              </a:ext>
            </a:extLst>
          </p:cNvPr>
          <p:cNvSpPr>
            <a:spLocks noGrp="1"/>
          </p:cNvSpPr>
          <p:nvPr>
            <p:ph idx="32"/>
          </p:nvPr>
        </p:nvSpPr>
        <p:spPr/>
        <p:txBody>
          <a:bodyPr/>
          <a:lstStyle/>
          <a:p>
            <a:r>
              <a:rPr lang="de-DE" dirty="0" err="1"/>
              <a:t>iStock.com</a:t>
            </a:r>
            <a:r>
              <a:rPr lang="de-DE" dirty="0"/>
              <a:t>/Oksana </a:t>
            </a:r>
            <a:r>
              <a:rPr lang="de-DE" dirty="0" err="1"/>
              <a:t>Latysheva</a:t>
            </a:r>
            <a:endParaRPr lang="de-DE" dirty="0"/>
          </a:p>
          <a:p>
            <a:endParaRPr lang="de-DE" dirty="0"/>
          </a:p>
          <a:p>
            <a:endParaRPr lang="de-DE" dirty="0"/>
          </a:p>
        </p:txBody>
      </p:sp>
      <p:sp>
        <p:nvSpPr>
          <p:cNvPr id="2" name="Inhaltsplatzhalter 1">
            <a:extLst>
              <a:ext uri="{FF2B5EF4-FFF2-40B4-BE49-F238E27FC236}">
                <a16:creationId xmlns:a16="http://schemas.microsoft.com/office/drawing/2014/main" id="{8561026E-A7D1-351C-1A72-23784CDD7EC3}"/>
              </a:ext>
            </a:extLst>
          </p:cNvPr>
          <p:cNvSpPr>
            <a:spLocks noGrp="1"/>
          </p:cNvSpPr>
          <p:nvPr>
            <p:ph idx="27"/>
          </p:nvPr>
        </p:nvSpPr>
        <p:spPr/>
        <p:txBody>
          <a:bodyPr/>
          <a:lstStyle/>
          <a:p>
            <a:r>
              <a:rPr lang="de-DE" dirty="0" err="1"/>
              <a:t>iStock.com</a:t>
            </a:r>
            <a:r>
              <a:rPr lang="de-DE" dirty="0"/>
              <a:t>/Oksana </a:t>
            </a:r>
            <a:r>
              <a:rPr lang="de-DE" dirty="0" err="1"/>
              <a:t>Latysheva</a:t>
            </a:r>
            <a:endParaRPr lang="de-DE" dirty="0"/>
          </a:p>
          <a:p>
            <a:endParaRPr lang="de-DE" dirty="0"/>
          </a:p>
          <a:p>
            <a:endParaRPr lang="de-DE" dirty="0"/>
          </a:p>
        </p:txBody>
      </p:sp>
      <p:sp>
        <p:nvSpPr>
          <p:cNvPr id="11" name="Inhaltsplatzhalter 70">
            <a:extLst>
              <a:ext uri="{FF2B5EF4-FFF2-40B4-BE49-F238E27FC236}">
                <a16:creationId xmlns:a16="http://schemas.microsoft.com/office/drawing/2014/main" id="{8AA2C75B-BD2E-1680-C713-8ADCB339225D}"/>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Rahmenbedingungen</a:t>
            </a:r>
          </a:p>
        </p:txBody>
      </p:sp>
    </p:spTree>
    <p:extLst>
      <p:ext uri="{BB962C8B-B14F-4D97-AF65-F5344CB8AC3E}">
        <p14:creationId xmlns:p14="http://schemas.microsoft.com/office/powerpoint/2010/main" val="172352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a:lnSpc>
                <a:spcPct val="100000"/>
              </a:lnSpc>
            </a:pPr>
            <a:r>
              <a:rPr lang="de-DE" b="1" dirty="0">
                <a:solidFill>
                  <a:srgbClr val="194D83"/>
                </a:solidFill>
              </a:rPr>
              <a:t>Auswahlmöglichkeiten gemäß </a:t>
            </a:r>
            <a:br>
              <a:rPr lang="de-DE" b="1" dirty="0">
                <a:solidFill>
                  <a:srgbClr val="194D83"/>
                </a:solidFill>
              </a:rPr>
            </a:br>
            <a:r>
              <a:rPr lang="de-DE" b="1" dirty="0">
                <a:solidFill>
                  <a:srgbClr val="194D83"/>
                </a:solidFill>
              </a:rPr>
              <a:t>der Förderrichtlinie, z. B. </a:t>
            </a:r>
          </a:p>
          <a:p>
            <a:pPr marL="90488" indent="-80963">
              <a:lnSpc>
                <a:spcPct val="100000"/>
              </a:lnSpc>
              <a:buFont typeface="Arial" panose="020B0604020202020204" pitchFamily="34" charset="0"/>
              <a:buChar char="•"/>
            </a:pPr>
            <a:r>
              <a:rPr lang="de-DE" dirty="0"/>
              <a:t>Mittelschule, Realschule, Wirtschaftsschule: </a:t>
            </a:r>
            <a:br>
              <a:rPr lang="de-DE" dirty="0"/>
            </a:br>
            <a:r>
              <a:rPr lang="de-DE" dirty="0"/>
              <a:t>bis zu zwei Jahrgangsstufen aus 5 bis 8</a:t>
            </a:r>
          </a:p>
          <a:p>
            <a:pPr marL="90488" indent="-80963">
              <a:lnSpc>
                <a:spcPct val="100000"/>
              </a:lnSpc>
              <a:buFont typeface="Arial" panose="020B0604020202020204" pitchFamily="34" charset="0"/>
              <a:buChar char="•"/>
            </a:pPr>
            <a:r>
              <a:rPr lang="de-DE" dirty="0"/>
              <a:t>Gymnasium: bis zu zwei Jahrgangsstufen </a:t>
            </a:r>
            <a:br>
              <a:rPr lang="de-DE" dirty="0"/>
            </a:br>
            <a:r>
              <a:rPr lang="de-DE" dirty="0"/>
              <a:t>aus 5 bis 10</a:t>
            </a:r>
          </a:p>
          <a:p>
            <a:pPr>
              <a:lnSpc>
                <a:spcPct val="100000"/>
              </a:lnSpc>
            </a:pPr>
            <a:endParaRPr lang="de-DE" b="1" dirty="0">
              <a:solidFill>
                <a:srgbClr val="194D83"/>
              </a:solidFill>
            </a:endParaRPr>
          </a:p>
          <a:p>
            <a:pPr>
              <a:lnSpc>
                <a:spcPct val="100000"/>
              </a:lnSpc>
            </a:pPr>
            <a:r>
              <a:rPr lang="de-DE" b="1" dirty="0">
                <a:solidFill>
                  <a:srgbClr val="194D83"/>
                </a:solidFill>
              </a:rPr>
              <a:t>Auswahlkriterien</a:t>
            </a:r>
          </a:p>
          <a:p>
            <a:pPr marL="90488" indent="-80963">
              <a:lnSpc>
                <a:spcPct val="100000"/>
              </a:lnSpc>
              <a:buFont typeface="Arial" panose="020B0604020202020204" pitchFamily="34" charset="0"/>
              <a:buChar char="•"/>
            </a:pPr>
            <a:r>
              <a:rPr lang="de-DE" dirty="0"/>
              <a:t>Organisatorische Überlegungen</a:t>
            </a:r>
          </a:p>
          <a:p>
            <a:pPr marL="90488" indent="-80963">
              <a:buFont typeface="Arial" panose="020B0604020202020204" pitchFamily="34" charset="0"/>
              <a:buChar char="•"/>
            </a:pPr>
            <a:r>
              <a:rPr lang="de-DE" dirty="0"/>
              <a:t>Erwarteter Unterstützungsbedarf der Erziehungsberechtigten und Lernenden</a:t>
            </a:r>
          </a:p>
          <a:p>
            <a:pPr marL="90488" indent="-80963">
              <a:buFont typeface="Arial" panose="020B0604020202020204" pitchFamily="34" charset="0"/>
              <a:buChar char="•"/>
            </a:pPr>
            <a:r>
              <a:rPr lang="de-DE" dirty="0"/>
              <a:t>Unterrichtliche Ziele</a:t>
            </a:r>
          </a:p>
          <a:p>
            <a:pPr marL="90488" indent="-80963">
              <a:buFont typeface="Arial" panose="020B0604020202020204" pitchFamily="34" charset="0"/>
              <a:buChar char="•"/>
            </a:pPr>
            <a:r>
              <a:rPr lang="de-DE" dirty="0"/>
              <a:t>Fragen der Medienerziehung</a:t>
            </a:r>
          </a:p>
          <a:p>
            <a:pPr>
              <a:lnSpc>
                <a:spcPct val="100000"/>
              </a:lnSpc>
            </a:pPr>
            <a:endParaRPr lang="de-DE" b="1" dirty="0">
              <a:solidFill>
                <a:srgbClr val="194D83"/>
              </a:solidFill>
            </a:endParaRPr>
          </a:p>
          <a:p>
            <a:pPr>
              <a:lnSpc>
                <a:spcPct val="100000"/>
              </a:lnSpc>
            </a:pPr>
            <a:r>
              <a:rPr lang="de-DE" b="1" dirty="0">
                <a:solidFill>
                  <a:srgbClr val="194D83"/>
                </a:solidFill>
              </a:rPr>
              <a:t>Schlussfolgerungen</a:t>
            </a:r>
            <a:br>
              <a:rPr lang="de-DE" b="1" dirty="0">
                <a:solidFill>
                  <a:srgbClr val="194D83"/>
                </a:solidFill>
              </a:rPr>
            </a:br>
            <a:r>
              <a:rPr lang="de-DE" dirty="0"/>
              <a:t>Die Erfahrungen aus der Praxis zeigen, dass </a:t>
            </a:r>
            <a:br>
              <a:rPr lang="de-DE" dirty="0"/>
            </a:br>
            <a:r>
              <a:rPr lang="de-DE" dirty="0"/>
              <a:t>je nach Wahl der Jahrgangsstufe Anpassungen bezüglich der oben genannten Punkte erforderlich sind. </a:t>
            </a:r>
            <a:br>
              <a:rPr lang="de-DE" dirty="0"/>
            </a:br>
            <a:endParaRPr lang="de-DE" b="1" dirty="0">
              <a:solidFill>
                <a:srgbClr val="194D83"/>
              </a:solidFill>
            </a:endParaRPr>
          </a:p>
          <a:p>
            <a:pPr>
              <a:lnSpc>
                <a:spcPct val="100000"/>
              </a:lnSpc>
            </a:pPr>
            <a:r>
              <a:rPr lang="de-DE" b="1" dirty="0">
                <a:solidFill>
                  <a:srgbClr val="194D83"/>
                </a:solidFill>
              </a:rPr>
              <a:t>Die Weiterentwicklung hin zu einem jahrgangsstufenübergreifenden Konzept</a:t>
            </a:r>
            <a:br>
              <a:rPr lang="de-DE" b="1" dirty="0">
                <a:solidFill>
                  <a:srgbClr val="194D83"/>
                </a:solidFill>
              </a:rPr>
            </a:br>
            <a:r>
              <a:rPr lang="de-DE" dirty="0"/>
              <a:t>Hinsichtlich der medienpädagogischen Aspekte sollte auf eine Progression über die Jahrgangsstufen hinweg sowie eine Verankerung im schuleigenen Medienkonzept geachtet werden.</a:t>
            </a:r>
            <a:br>
              <a:rPr lang="de-DE" dirty="0"/>
            </a:br>
            <a:endParaRPr lang="de-DE" b="1" dirty="0">
              <a:solidFill>
                <a:srgbClr val="194D83"/>
              </a:solidFill>
            </a:endParaRPr>
          </a:p>
          <a:p>
            <a:pPr>
              <a:lnSpc>
                <a:spcPct val="100000"/>
              </a:lnSpc>
            </a:pPr>
            <a:r>
              <a:rPr lang="de-DE" b="1" dirty="0">
                <a:solidFill>
                  <a:srgbClr val="194D83"/>
                </a:solidFill>
              </a:rPr>
              <a:t>Entscheidungshilfen, Checklisten, Erfahrungs-berichte und Impulse zur Weiterentwicklung</a:t>
            </a:r>
            <a:br>
              <a:rPr lang="de-DE" b="1" dirty="0">
                <a:solidFill>
                  <a:srgbClr val="194D83"/>
                </a:solidFill>
              </a:rPr>
            </a:br>
            <a:r>
              <a:rPr lang="de-DE" dirty="0"/>
              <a:t>finden Sie unter dem Link im mebis Magazin.</a:t>
            </a: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https://mebis.bycs.de/dsdz/12030</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Private Endgeräte im Unterricht</a:t>
            </a:r>
          </a:p>
          <a:p>
            <a:pPr>
              <a:lnSpc>
                <a:spcPct val="100000"/>
              </a:lnSpc>
            </a:pPr>
            <a:endParaRPr lang="de-DE" b="1" dirty="0">
              <a:solidFill>
                <a:srgbClr val="194D83"/>
              </a:solidFill>
            </a:endParaRPr>
          </a:p>
          <a:p>
            <a:pPr>
              <a:lnSpc>
                <a:spcPct val="100000"/>
              </a:lnSpc>
            </a:pPr>
            <a:r>
              <a:rPr lang="de-DE" b="1" dirty="0">
                <a:solidFill>
                  <a:srgbClr val="194D83"/>
                </a:solidFill>
              </a:rPr>
              <a:t>Aktuelle rechtliche Rahmenbedingungen </a:t>
            </a:r>
            <a:br>
              <a:rPr lang="de-DE" b="1" dirty="0">
                <a:solidFill>
                  <a:srgbClr val="194D83"/>
                </a:solidFill>
              </a:rPr>
            </a:br>
            <a:r>
              <a:rPr lang="de-DE" b="1" dirty="0">
                <a:solidFill>
                  <a:srgbClr val="194D83"/>
                </a:solidFill>
              </a:rPr>
              <a:t>sichten und umsetzen</a:t>
            </a:r>
          </a:p>
          <a:p>
            <a:pPr marL="90488" indent="-80963">
              <a:lnSpc>
                <a:spcPct val="100000"/>
              </a:lnSpc>
              <a:buFont typeface="Arial" panose="020B0604020202020204" pitchFamily="34" charset="0"/>
              <a:buChar char="•"/>
            </a:pPr>
            <a:r>
              <a:rPr lang="de-DE" dirty="0"/>
              <a:t>Rechtlicher Rahmen bei der Nutzung privater Endgeräte im Unterricht </a:t>
            </a:r>
          </a:p>
          <a:p>
            <a:pPr marL="90488" indent="-80963">
              <a:lnSpc>
                <a:spcPct val="100000"/>
              </a:lnSpc>
              <a:buFont typeface="Arial" panose="020B0604020202020204" pitchFamily="34" charset="0"/>
              <a:buChar char="•"/>
            </a:pPr>
            <a:r>
              <a:rPr lang="de-DE" dirty="0"/>
              <a:t>Förderrichtlinie und rechtliche Fragen zum Fördervollzug</a:t>
            </a:r>
          </a:p>
          <a:p>
            <a:pPr marL="90488" indent="-80963">
              <a:lnSpc>
                <a:spcPct val="100000"/>
              </a:lnSpc>
              <a:buFont typeface="Arial" panose="020B0604020202020204" pitchFamily="34" charset="0"/>
              <a:buChar char="•"/>
            </a:pPr>
            <a:r>
              <a:rPr lang="de-DE" dirty="0"/>
              <a:t>Vorschriften über die Lernmittelfreiheit</a:t>
            </a:r>
          </a:p>
          <a:p>
            <a:pPr>
              <a:lnSpc>
                <a:spcPct val="100000"/>
              </a:lnSpc>
            </a:pPr>
            <a:endParaRPr lang="de-DE" b="1" dirty="0">
              <a:solidFill>
                <a:srgbClr val="194D83"/>
              </a:solidFill>
            </a:endParaRPr>
          </a:p>
          <a:p>
            <a:pPr>
              <a:lnSpc>
                <a:spcPct val="100000"/>
              </a:lnSpc>
            </a:pPr>
            <a:r>
              <a:rPr lang="de-DE" b="1" dirty="0">
                <a:solidFill>
                  <a:srgbClr val="194D83"/>
                </a:solidFill>
              </a:rPr>
              <a:t>Das Informationsangebot des Kultusministeriums </a:t>
            </a:r>
            <a:r>
              <a:rPr lang="de-DE" dirty="0"/>
              <a:t>finden Sie unter dem Link.</a:t>
            </a:r>
            <a:endParaRPr lang="de-DE" b="1" dirty="0">
              <a:solidFill>
                <a:srgbClr val="194D83"/>
              </a:solidFill>
            </a:endParaRPr>
          </a:p>
          <a:p>
            <a:pPr>
              <a:lnSpc>
                <a:spcPct val="100000"/>
              </a:lnSpc>
            </a:pPr>
            <a:endParaRPr lang="de-DE" b="1" dirty="0">
              <a:solidFill>
                <a:srgbClr val="194D83"/>
              </a:solidFill>
            </a:endParaRP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Ist-Stand-Analyse (Technik)</a:t>
            </a:r>
          </a:p>
          <a:p>
            <a:pPr marL="90488" indent="-80963">
              <a:lnSpc>
                <a:spcPct val="100000"/>
              </a:lnSpc>
              <a:buFont typeface="Arial" panose="020B0604020202020204" pitchFamily="34" charset="0"/>
              <a:buChar char="•"/>
            </a:pPr>
            <a:r>
              <a:rPr lang="de-DE" dirty="0"/>
              <a:t>Schulische Netzwerkstruktur (Breitband, WLAN etc.</a:t>
            </a:r>
          </a:p>
          <a:p>
            <a:pPr marL="90488" indent="-80963">
              <a:lnSpc>
                <a:spcPct val="100000"/>
              </a:lnSpc>
              <a:buFont typeface="Arial" panose="020B0604020202020204" pitchFamily="34" charset="0"/>
              <a:buChar char="•"/>
            </a:pPr>
            <a:r>
              <a:rPr lang="de-DE" dirty="0"/>
              <a:t>Vorhandene schulische Endgeräte und Lademöglichkeiten</a:t>
            </a:r>
          </a:p>
          <a:p>
            <a:pPr marL="90488" indent="-80963">
              <a:lnSpc>
                <a:spcPct val="100000"/>
              </a:lnSpc>
              <a:buFont typeface="Arial" panose="020B0604020202020204" pitchFamily="34" charset="0"/>
              <a:buChar char="•"/>
            </a:pPr>
            <a:r>
              <a:rPr lang="de-DE" dirty="0"/>
              <a:t>Ausstattung im digitalen Klassenzimmer </a:t>
            </a:r>
            <a:br>
              <a:rPr lang="de-DE" dirty="0"/>
            </a:br>
            <a:r>
              <a:rPr lang="de-DE" dirty="0"/>
              <a:t>(z. B. drahtlose Bildübertragung)</a:t>
            </a:r>
          </a:p>
          <a:p>
            <a:pPr marL="90488" indent="-80963">
              <a:lnSpc>
                <a:spcPct val="100000"/>
              </a:lnSpc>
              <a:buFont typeface="Arial" panose="020B0604020202020204" pitchFamily="34" charset="0"/>
              <a:buChar char="•"/>
            </a:pPr>
            <a:r>
              <a:rPr lang="de-DE" dirty="0"/>
              <a:t>Einsatz pädagogischer Software</a:t>
            </a:r>
          </a:p>
          <a:p>
            <a:pPr>
              <a:lnSpc>
                <a:spcPct val="100000"/>
              </a:lnSpc>
            </a:pPr>
            <a:endParaRPr lang="de-DE" b="1" dirty="0">
              <a:solidFill>
                <a:srgbClr val="194D83"/>
              </a:solidFill>
            </a:endParaRPr>
          </a:p>
          <a:p>
            <a:pPr>
              <a:lnSpc>
                <a:spcPct val="100000"/>
              </a:lnSpc>
            </a:pPr>
            <a:r>
              <a:rPr lang="de-DE" b="1" dirty="0">
                <a:solidFill>
                  <a:srgbClr val="194D83"/>
                </a:solidFill>
              </a:rPr>
              <a:t>Zielperspektive</a:t>
            </a: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r>
              <a:rPr lang="de-DE" b="1" dirty="0">
                <a:solidFill>
                  <a:srgbClr val="194D83"/>
                </a:solidFill>
              </a:rPr>
              <a:t>Einen Fragebogen zur Ist-Stand-Analyse etc.</a:t>
            </a:r>
            <a:br>
              <a:rPr lang="de-DE" b="1" dirty="0">
                <a:solidFill>
                  <a:srgbClr val="194D83"/>
                </a:solidFill>
              </a:rPr>
            </a:br>
            <a:r>
              <a:rPr lang="de-DE" dirty="0"/>
              <a:t>finden Sie unter dem Link im mebis Magazin.</a:t>
            </a:r>
            <a:endParaRPr lang="de-DE" b="1" dirty="0"/>
          </a:p>
          <a:p>
            <a:pPr>
              <a:lnSpc>
                <a:spcPct val="100000"/>
              </a:lnSpc>
            </a:pPr>
            <a:endParaRPr lang="de-DE" b="1" dirty="0">
              <a:solidFill>
                <a:srgbClr val="194D83"/>
              </a:solidFill>
            </a:endParaRPr>
          </a:p>
          <a:p>
            <a:pPr>
              <a:lnSpc>
                <a:spcPct val="100000"/>
              </a:lnSpc>
            </a:pPr>
            <a:endParaRPr lang="de-DE" b="1" dirty="0">
              <a:solidFill>
                <a:srgbClr val="194D83"/>
              </a:solidFill>
            </a:endParaRPr>
          </a:p>
          <a:p>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https://mebis.bycs.de/dsdz/12020</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https://mebis.bycs.de/dsdz/12010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14" name="Bildplatzhalter 13">
            <a:extLst>
              <a:ext uri="{FF2B5EF4-FFF2-40B4-BE49-F238E27FC236}">
                <a16:creationId xmlns:a16="http://schemas.microsoft.com/office/drawing/2014/main" id="{5A781C2B-CA7B-C43F-397D-839DBDDE9D3B}"/>
              </a:ext>
            </a:extLst>
          </p:cNvPr>
          <p:cNvPicPr>
            <a:picLocks noGrp="1" noChangeAspect="1"/>
          </p:cNvPicPr>
          <p:nvPr>
            <p:ph type="pic" sz="quarter" idx="33"/>
          </p:nvPr>
        </p:nvPicPr>
        <p:blipFill>
          <a:blip r:embed="rId6"/>
          <a:srcRect/>
          <a:stretch>
            <a:fillRect/>
          </a:stretch>
        </p:blipFill>
        <p:spPr/>
      </p:pic>
      <p:pic>
        <p:nvPicPr>
          <p:cNvPr id="16" name="Bildplatzhalter 15">
            <a:extLst>
              <a:ext uri="{FF2B5EF4-FFF2-40B4-BE49-F238E27FC236}">
                <a16:creationId xmlns:a16="http://schemas.microsoft.com/office/drawing/2014/main" id="{85DB0B43-77DE-3DE2-87EC-E918F707E919}"/>
              </a:ext>
            </a:extLst>
          </p:cNvPr>
          <p:cNvPicPr>
            <a:picLocks noGrp="1" noChangeAspect="1"/>
          </p:cNvPicPr>
          <p:nvPr>
            <p:ph type="pic" sz="quarter" idx="31"/>
          </p:nvPr>
        </p:nvPicPr>
        <p:blipFill>
          <a:blip r:embed="rId7"/>
          <a:srcRect/>
          <a:stretch>
            <a:fillRect/>
          </a:stretch>
        </p:blipFill>
        <p:spPr/>
      </p:pic>
      <p:pic>
        <p:nvPicPr>
          <p:cNvPr id="20" name="Bildplatzhalter 19">
            <a:extLst>
              <a:ext uri="{FF2B5EF4-FFF2-40B4-BE49-F238E27FC236}">
                <a16:creationId xmlns:a16="http://schemas.microsoft.com/office/drawing/2014/main" id="{7553FBE0-3793-68BD-076C-F2E71AECA53C}"/>
              </a:ext>
            </a:extLst>
          </p:cNvPr>
          <p:cNvPicPr>
            <a:picLocks noGrp="1" noChangeAspect="1"/>
          </p:cNvPicPr>
          <p:nvPr>
            <p:ph type="pic" sz="quarter" idx="24"/>
          </p:nvPr>
        </p:nvPicPr>
        <p:blipFill>
          <a:blip r:embed="rId8"/>
          <a:srcRect/>
          <a:stretch>
            <a:fillRect/>
          </a:stretch>
        </p:blipFill>
        <p:spPr/>
      </p:pic>
      <p:sp>
        <p:nvSpPr>
          <p:cNvPr id="2" name="Textfeld 1">
            <a:extLst>
              <a:ext uri="{FF2B5EF4-FFF2-40B4-BE49-F238E27FC236}">
                <a16:creationId xmlns:a16="http://schemas.microsoft.com/office/drawing/2014/main" id="{4E10ADDF-DA3C-67EA-3F09-01F4D1B708CE}"/>
              </a:ext>
            </a:extLst>
          </p:cNvPr>
          <p:cNvSpPr txBox="1"/>
          <p:nvPr/>
        </p:nvSpPr>
        <p:spPr>
          <a:xfrm>
            <a:off x="5764107" y="6651589"/>
            <a:ext cx="1053102" cy="230832"/>
          </a:xfrm>
          <a:prstGeom prst="rect">
            <a:avLst/>
          </a:prstGeom>
          <a:solidFill>
            <a:schemeClr val="bg1"/>
          </a:solidFill>
        </p:spPr>
        <p:txBody>
          <a:bodyPr wrap="square" lIns="0" tIns="0" rIns="0" bIns="0" rtlCol="0">
            <a:spAutoFit/>
          </a:bodyPr>
          <a:lstStyle/>
          <a:p>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Mehr zu diesen Themen </a:t>
            </a:r>
            <a:b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auf der Website des </a:t>
            </a:r>
            <a:b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Kultusministeriums</a:t>
            </a:r>
          </a:p>
        </p:txBody>
      </p:sp>
      <p:pic>
        <p:nvPicPr>
          <p:cNvPr id="4" name="Grafik 3" descr="Ein Bild, das Text, Screenshot, Diagramm, Schrift enthält.&#10;&#10;Automatisch generierte Beschreibung">
            <a:extLst>
              <a:ext uri="{FF2B5EF4-FFF2-40B4-BE49-F238E27FC236}">
                <a16:creationId xmlns:a16="http://schemas.microsoft.com/office/drawing/2014/main" id="{9637A76D-5B4C-8D21-AE2E-B122B3D145A3}"/>
              </a:ext>
            </a:extLst>
          </p:cNvPr>
          <p:cNvPicPr>
            <a:picLocks noChangeAspect="1"/>
          </p:cNvPicPr>
          <p:nvPr/>
        </p:nvPicPr>
        <p:blipFill>
          <a:blip r:embed="rId9"/>
          <a:stretch>
            <a:fillRect/>
          </a:stretch>
        </p:blipFill>
        <p:spPr>
          <a:xfrm>
            <a:off x="7217970" y="2168524"/>
            <a:ext cx="3094173" cy="1707822"/>
          </a:xfrm>
          <a:prstGeom prst="rect">
            <a:avLst/>
          </a:prstGeom>
        </p:spPr>
      </p:pic>
    </p:spTree>
    <p:extLst>
      <p:ext uri="{BB962C8B-B14F-4D97-AF65-F5344CB8AC3E}">
        <p14:creationId xmlns:p14="http://schemas.microsoft.com/office/powerpoint/2010/main" val="1376053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t>Notwendige Absprachen im Kollegium für einen lernförderlichen Unterricht in der  1:1-Ausstattung </a:t>
            </a:r>
          </a:p>
        </p:txBody>
      </p:sp>
      <p:pic>
        <p:nvPicPr>
          <p:cNvPr id="30" name="Bildplatzhalter 29">
            <a:extLst>
              <a:ext uri="{FF2B5EF4-FFF2-40B4-BE49-F238E27FC236}">
                <a16:creationId xmlns:a16="http://schemas.microsoft.com/office/drawing/2014/main" id="{8201A744-9C8D-8C30-D7FF-879715DB1589}"/>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Präventive, reflexive und interventive pädagogische Maßnahmen </a:t>
            </a:r>
          </a:p>
        </p:txBody>
      </p:sp>
      <p:pic>
        <p:nvPicPr>
          <p:cNvPr id="32" name="Bildplatzhalter 31">
            <a:extLst>
              <a:ext uri="{FF2B5EF4-FFF2-40B4-BE49-F238E27FC236}">
                <a16:creationId xmlns:a16="http://schemas.microsoft.com/office/drawing/2014/main" id="{5204A316-0B61-53CA-0EB8-6445060A2C68}"/>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Sich für einen verlässlichen </a:t>
            </a:r>
            <a:br>
              <a:rPr lang="de-DE" sz="1600" dirty="0"/>
            </a:br>
            <a:r>
              <a:rPr lang="de-DE" sz="1600" dirty="0"/>
              <a:t>pädagogischen Rahmen entscheiden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Grundlegende </a:t>
            </a:r>
            <a:br>
              <a:rPr lang="de-DE" sz="1600" dirty="0"/>
            </a:br>
            <a:r>
              <a:rPr lang="de-DE" sz="1600" dirty="0"/>
              <a:t>Gedanken zur Medienerziehung einbeziehen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Technische, pädagogische und organisatorische Entscheidungskriterien </a:t>
            </a:r>
          </a:p>
        </p:txBody>
      </p:sp>
      <p:pic>
        <p:nvPicPr>
          <p:cNvPr id="28" name="Bildplatzhalter 27">
            <a:extLst>
              <a:ext uri="{FF2B5EF4-FFF2-40B4-BE49-F238E27FC236}">
                <a16:creationId xmlns:a16="http://schemas.microsoft.com/office/drawing/2014/main" id="{F4E4B81A-A847-3718-B409-8541C5707591}"/>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Technische </a:t>
            </a:r>
            <a:br>
              <a:rPr lang="de-DE" sz="1600" dirty="0"/>
            </a:br>
            <a:r>
              <a:rPr lang="de-DE" sz="1600" dirty="0"/>
              <a:t>Mindestkriterien für </a:t>
            </a:r>
            <a:br>
              <a:rPr lang="de-DE" sz="1600" dirty="0"/>
            </a:br>
            <a:r>
              <a:rPr lang="de-DE" sz="1600" dirty="0"/>
              <a:t>die mobilen Endgeräte definieren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Rahmenbedingungen</a:t>
            </a:r>
          </a:p>
        </p:txBody>
      </p:sp>
      <p:sp>
        <p:nvSpPr>
          <p:cNvPr id="60" name="Inhaltsplatzhalter 59">
            <a:extLst>
              <a:ext uri="{FF2B5EF4-FFF2-40B4-BE49-F238E27FC236}">
                <a16:creationId xmlns:a16="http://schemas.microsoft.com/office/drawing/2014/main" id="{343E94CF-E171-739B-04BC-904E34DD92AE}"/>
              </a:ext>
            </a:extLst>
          </p:cNvPr>
          <p:cNvSpPr>
            <a:spLocks noGrp="1"/>
          </p:cNvSpPr>
          <p:nvPr>
            <p:ph idx="29"/>
          </p:nvPr>
        </p:nvSpPr>
        <p:spPr/>
        <p:txBody>
          <a:bodyPr/>
          <a:lstStyle/>
          <a:p>
            <a:r>
              <a:rPr lang="de-DE" sz="1200" b="1" dirty="0"/>
              <a:t>Rahmenbedingungen</a:t>
            </a:r>
          </a:p>
        </p:txBody>
      </p:sp>
      <p:sp>
        <p:nvSpPr>
          <p:cNvPr id="17" name="Inhaltsplatzhalter 16">
            <a:extLst>
              <a:ext uri="{FF2B5EF4-FFF2-40B4-BE49-F238E27FC236}">
                <a16:creationId xmlns:a16="http://schemas.microsoft.com/office/drawing/2014/main" id="{6CACEE0E-4EFB-1170-28DA-3E44574A31AE}"/>
              </a:ext>
            </a:extLst>
          </p:cNvPr>
          <p:cNvSpPr>
            <a:spLocks noGrp="1"/>
          </p:cNvSpPr>
          <p:nvPr>
            <p:ph idx="28"/>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p:txBody>
      </p:sp>
      <p:sp>
        <p:nvSpPr>
          <p:cNvPr id="19" name="Inhaltsplatzhalter 18">
            <a:extLst>
              <a:ext uri="{FF2B5EF4-FFF2-40B4-BE49-F238E27FC236}">
                <a16:creationId xmlns:a16="http://schemas.microsoft.com/office/drawing/2014/main" id="{BC5719B2-5B6E-5835-D160-A299781D20AA}"/>
              </a:ext>
            </a:extLst>
          </p:cNvPr>
          <p:cNvSpPr>
            <a:spLocks noGrp="1"/>
          </p:cNvSpPr>
          <p:nvPr>
            <p:ph idx="32"/>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p:txBody>
      </p:sp>
      <p:sp>
        <p:nvSpPr>
          <p:cNvPr id="16" name="Inhaltsplatzhalter 15">
            <a:extLst>
              <a:ext uri="{FF2B5EF4-FFF2-40B4-BE49-F238E27FC236}">
                <a16:creationId xmlns:a16="http://schemas.microsoft.com/office/drawing/2014/main" id="{6254295A-E608-FC36-95CA-B1A03F4E74F7}"/>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p:txBody>
      </p:sp>
      <p:sp>
        <p:nvSpPr>
          <p:cNvPr id="20" name="Inhaltsplatzhalter 70">
            <a:extLst>
              <a:ext uri="{FF2B5EF4-FFF2-40B4-BE49-F238E27FC236}">
                <a16:creationId xmlns:a16="http://schemas.microsoft.com/office/drawing/2014/main" id="{C512EE47-1AD4-7135-9C33-036AD2A8CCED}"/>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Rahmenbedingungen</a:t>
            </a:r>
          </a:p>
        </p:txBody>
      </p:sp>
    </p:spTree>
    <p:extLst>
      <p:ext uri="{BB962C8B-B14F-4D97-AF65-F5344CB8AC3E}">
        <p14:creationId xmlns:p14="http://schemas.microsoft.com/office/powerpoint/2010/main" val="309287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a:lnSpc>
                <a:spcPct val="100000"/>
              </a:lnSpc>
            </a:pPr>
            <a:r>
              <a:rPr lang="de-DE" b="1" dirty="0">
                <a:solidFill>
                  <a:srgbClr val="194D83"/>
                </a:solidFill>
              </a:rPr>
              <a:t>Faktoren für eine gelingende Medienerziehung</a:t>
            </a:r>
          </a:p>
          <a:p>
            <a:pPr marL="93663" indent="-84138">
              <a:lnSpc>
                <a:spcPct val="100000"/>
              </a:lnSpc>
              <a:buFont typeface="Arial" panose="020B0604020202020204" pitchFamily="34" charset="0"/>
              <a:buChar char="•"/>
            </a:pPr>
            <a:r>
              <a:rPr lang="de-DE" dirty="0"/>
              <a:t>Lehrkräfte vorbereiten</a:t>
            </a:r>
          </a:p>
          <a:p>
            <a:pPr marL="93663" indent="-84138">
              <a:lnSpc>
                <a:spcPct val="100000"/>
              </a:lnSpc>
              <a:buFont typeface="Arial" panose="020B0604020202020204" pitchFamily="34" charset="0"/>
              <a:buChar char="•"/>
            </a:pPr>
            <a:r>
              <a:rPr lang="de-DE" dirty="0"/>
              <a:t>Rechtliche Vorgaben beachten</a:t>
            </a:r>
          </a:p>
          <a:p>
            <a:pPr marL="93663" indent="-84138">
              <a:lnSpc>
                <a:spcPct val="100000"/>
              </a:lnSpc>
              <a:buFont typeface="Arial" panose="020B0604020202020204" pitchFamily="34" charset="0"/>
              <a:buChar char="•"/>
            </a:pPr>
            <a:r>
              <a:rPr lang="de-DE" dirty="0"/>
              <a:t>Erziehungsberechtigte einbeziehen</a:t>
            </a:r>
          </a:p>
          <a:p>
            <a:pPr marL="93663" indent="-84138">
              <a:lnSpc>
                <a:spcPct val="100000"/>
              </a:lnSpc>
              <a:buFont typeface="Arial" panose="020B0604020202020204" pitchFamily="34" charset="0"/>
              <a:buChar char="•"/>
            </a:pPr>
            <a:r>
              <a:rPr lang="de-DE" dirty="0"/>
              <a:t>Verschiedene Nutzungsmöglichkeiten in </a:t>
            </a:r>
            <a:br>
              <a:rPr lang="de-DE" dirty="0"/>
            </a:br>
            <a:r>
              <a:rPr lang="de-DE" dirty="0"/>
              <a:t>den Blick nehmen (private und schulische </a:t>
            </a:r>
            <a:br>
              <a:rPr lang="de-DE" dirty="0"/>
            </a:br>
            <a:r>
              <a:rPr lang="de-DE" dirty="0"/>
              <a:t>Zwecke)</a:t>
            </a:r>
          </a:p>
          <a:p>
            <a:pPr marL="93663" indent="-84138">
              <a:lnSpc>
                <a:spcPct val="100000"/>
              </a:lnSpc>
              <a:buFont typeface="Arial" panose="020B0604020202020204" pitchFamily="34" charset="0"/>
              <a:buChar char="•"/>
            </a:pPr>
            <a:r>
              <a:rPr lang="de-DE" dirty="0"/>
              <a:t>Verschiedene Einsatzszenarien beachten </a:t>
            </a:r>
            <a:br>
              <a:rPr lang="de-DE" dirty="0"/>
            </a:br>
            <a:r>
              <a:rPr lang="de-DE" dirty="0"/>
              <a:t>(fachliche Bedürfnisse, pädagogische Freiheiten, gemeinsame erzieherische Absprachen)</a:t>
            </a:r>
          </a:p>
          <a:p>
            <a:pPr marL="93663" indent="-84138">
              <a:lnSpc>
                <a:spcPct val="100000"/>
              </a:lnSpc>
              <a:buFont typeface="Arial" panose="020B0604020202020204" pitchFamily="34" charset="0"/>
              <a:buChar char="•"/>
            </a:pPr>
            <a:r>
              <a:rPr lang="de-DE" dirty="0"/>
              <a:t>Regelmäßige Überprüfung und Anpassung</a:t>
            </a:r>
            <a:br>
              <a:rPr lang="de-DE" dirty="0"/>
            </a:br>
            <a:endParaRPr lang="de-DE" dirty="0"/>
          </a:p>
          <a:p>
            <a:pPr>
              <a:lnSpc>
                <a:spcPct val="100000"/>
              </a:lnSpc>
            </a:pPr>
            <a:r>
              <a:rPr lang="de-DE" b="1" dirty="0">
                <a:solidFill>
                  <a:srgbClr val="194D83"/>
                </a:solidFill>
              </a:rPr>
              <a:t>Maßnahmen der Medienerziehung</a:t>
            </a:r>
            <a:br>
              <a:rPr lang="de-DE" b="1" dirty="0">
                <a:solidFill>
                  <a:srgbClr val="194D83"/>
                </a:solidFill>
              </a:rPr>
            </a:br>
            <a:r>
              <a:rPr lang="de-DE" dirty="0"/>
              <a:t>Prävention, Reflexion, Intervention</a:t>
            </a:r>
          </a:p>
          <a:p>
            <a:pPr>
              <a:lnSpc>
                <a:spcPct val="100000"/>
              </a:lnSpc>
            </a:pPr>
            <a:br>
              <a:rPr lang="de-DE" b="1" dirty="0">
                <a:solidFill>
                  <a:srgbClr val="194D83"/>
                </a:solidFill>
              </a:rPr>
            </a:br>
            <a:r>
              <a:rPr lang="de-DE" b="1" dirty="0">
                <a:solidFill>
                  <a:srgbClr val="194D83"/>
                </a:solidFill>
              </a:rPr>
              <a:t>Erste präventive Maßnahmen zu Beginn </a:t>
            </a:r>
            <a:br>
              <a:rPr lang="de-DE" b="1" dirty="0">
                <a:solidFill>
                  <a:srgbClr val="194D83"/>
                </a:solidFill>
              </a:rPr>
            </a:br>
            <a:r>
              <a:rPr lang="de-DE" b="1" dirty="0">
                <a:solidFill>
                  <a:srgbClr val="194D83"/>
                </a:solidFill>
              </a:rPr>
              <a:t>der Einführung einer 1:1-Ausstattung</a:t>
            </a:r>
            <a:br>
              <a:rPr lang="de-DE" b="1" dirty="0">
                <a:solidFill>
                  <a:srgbClr val="194D83"/>
                </a:solidFill>
              </a:rPr>
            </a:br>
            <a:r>
              <a:rPr lang="de-DE" dirty="0"/>
              <a:t>Es ist wichtig, sich auf pädagogische und evtl. technische Maßnahmen zu einigen, um die Mediennutzung der Lernenden zu regulieren.</a:t>
            </a:r>
          </a:p>
          <a:p>
            <a:pPr>
              <a:lnSpc>
                <a:spcPct val="100000"/>
              </a:lnSpc>
            </a:pPr>
            <a:endParaRPr lang="de-DE" b="1" dirty="0">
              <a:solidFill>
                <a:srgbClr val="194D83"/>
              </a:solidFill>
            </a:endParaRPr>
          </a:p>
          <a:p>
            <a:pPr>
              <a:lnSpc>
                <a:spcPct val="100000"/>
              </a:lnSpc>
            </a:pPr>
            <a:r>
              <a:rPr lang="de-DE" b="1" dirty="0">
                <a:solidFill>
                  <a:srgbClr val="194D83"/>
                </a:solidFill>
              </a:rPr>
              <a:t>Maßnahmen im Verlauf des Schuljahres und Umsetzungsimpulse </a:t>
            </a:r>
            <a:r>
              <a:rPr lang="de-DE" dirty="0"/>
              <a:t>finden Sie unter dem Link im mebis Magazin.</a:t>
            </a:r>
            <a:endParaRPr lang="de-DE" b="1" dirty="0">
              <a:solidFill>
                <a:srgbClr val="194D83"/>
              </a:solidFill>
            </a:endParaRPr>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https://mebis.bycs.de/dsdz/12060</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Verlässliche pädagogische Rahmenbedingungen etablieren  </a:t>
            </a:r>
          </a:p>
          <a:p>
            <a:pPr>
              <a:lnSpc>
                <a:spcPct val="100000"/>
              </a:lnSpc>
            </a:pPr>
            <a:r>
              <a:rPr lang="de-DE" dirty="0"/>
              <a:t>Sinnvolle Absprachen zu folgenden Aspekten treffen:          </a:t>
            </a: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r>
              <a:rPr lang="de-DE" b="1" dirty="0">
                <a:solidFill>
                  <a:srgbClr val="194D83"/>
                </a:solidFill>
              </a:rPr>
              <a:t>Ziel </a:t>
            </a:r>
          </a:p>
          <a:p>
            <a:pPr marL="93663" indent="-84138">
              <a:lnSpc>
                <a:spcPct val="100000"/>
              </a:lnSpc>
              <a:buFont typeface="Arial" panose="020B0604020202020204" pitchFamily="34" charset="0"/>
              <a:buChar char="•"/>
            </a:pPr>
            <a:r>
              <a:rPr lang="de-DE" dirty="0"/>
              <a:t>Orientierung für Lernende </a:t>
            </a:r>
          </a:p>
          <a:p>
            <a:pPr marL="93663" indent="-84138">
              <a:lnSpc>
                <a:spcPct val="100000"/>
              </a:lnSpc>
              <a:buFont typeface="Arial" panose="020B0604020202020204" pitchFamily="34" charset="0"/>
              <a:buChar char="•"/>
            </a:pPr>
            <a:r>
              <a:rPr lang="de-DE" dirty="0"/>
              <a:t>Erleichterung des Unterrichtsalltags für Lehrkräfte </a:t>
            </a:r>
          </a:p>
          <a:p>
            <a:pPr marL="93663" indent="-84138">
              <a:lnSpc>
                <a:spcPct val="100000"/>
              </a:lnSpc>
              <a:buFont typeface="Arial" panose="020B0604020202020204" pitchFamily="34" charset="0"/>
              <a:buChar char="•"/>
            </a:pPr>
            <a:r>
              <a:rPr lang="de-DE" dirty="0"/>
              <a:t>Konkretisierung des Schulprofils </a:t>
            </a:r>
          </a:p>
          <a:p>
            <a:pPr marL="93663" indent="-84138">
              <a:lnSpc>
                <a:spcPct val="100000"/>
              </a:lnSpc>
              <a:buFont typeface="Arial" panose="020B0604020202020204" pitchFamily="34" charset="0"/>
              <a:buChar char="•"/>
            </a:pPr>
            <a:r>
              <a:rPr lang="de-DE" dirty="0"/>
              <a:t>Stärkung der Erziehungspartnerschaft  </a:t>
            </a:r>
          </a:p>
          <a:p>
            <a:pPr>
              <a:lnSpc>
                <a:spcPct val="100000"/>
              </a:lnSpc>
            </a:pPr>
            <a:br>
              <a:rPr lang="de-DE" b="1" dirty="0">
                <a:solidFill>
                  <a:srgbClr val="194D83"/>
                </a:solidFill>
              </a:rPr>
            </a:br>
            <a:r>
              <a:rPr lang="de-DE" b="1" dirty="0">
                <a:solidFill>
                  <a:srgbClr val="194D83"/>
                </a:solidFill>
              </a:rPr>
              <a:t>Entscheidungshilfen, Impulse zur Ausgestaltung sowie Beispiele von Regelvereinbarungen </a:t>
            </a:r>
            <a:r>
              <a:rPr lang="de-DE" dirty="0"/>
              <a:t>finden Sie unter dem Link im mebis Magazin.</a:t>
            </a:r>
            <a:endParaRPr lang="de-DE" b="1" dirty="0">
              <a:solidFill>
                <a:srgbClr val="194D83"/>
              </a:solidFill>
            </a:endParaRP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Erwägungen zur Wahl der technischen Mindestkriterien           </a:t>
            </a: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r>
              <a:rPr lang="de-DE" b="1" dirty="0">
                <a:solidFill>
                  <a:srgbClr val="194D83"/>
                </a:solidFill>
              </a:rPr>
              <a:t>Auswahlmöglichkeiten der Schule       </a:t>
            </a: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r>
              <a:rPr lang="de-DE" b="1" dirty="0">
                <a:solidFill>
                  <a:srgbClr val="194D83"/>
                </a:solidFill>
              </a:rPr>
              <a:t>Entscheidungshilfen, Berichte aus der Praxis sowie Unterstützungsangebote </a:t>
            </a:r>
            <a:r>
              <a:rPr lang="de-DE" dirty="0"/>
              <a:t>finden Sie unter dem Link im mebis Magazin.</a:t>
            </a:r>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u="sng" dirty="0"/>
              <a:t>https://</a:t>
            </a:r>
            <a:r>
              <a:rPr lang="de-DE" sz="600" u="sng" dirty="0" err="1"/>
              <a:t>mebis.bycs.de</a:t>
            </a:r>
            <a:r>
              <a:rPr lang="de-DE" sz="600" u="sng" dirty="0"/>
              <a:t>/</a:t>
            </a:r>
            <a:r>
              <a:rPr lang="de-DE" sz="600" u="sng" dirty="0" err="1"/>
              <a:t>dsdz</a:t>
            </a:r>
            <a:r>
              <a:rPr lang="de-DE" sz="600" u="sng" dirty="0"/>
              <a:t>/12050 </a:t>
            </a:r>
            <a:endParaRPr lang="de-DE" sz="400" u="sng"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https://mebis.bycs.de/dsdz/12040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2" name="Grafik 1" descr="Ein Bild, das Text, Schrift, Screenshot, Design enthält.&#10;&#10;Automatisch generierte Beschreibung">
            <a:extLst>
              <a:ext uri="{FF2B5EF4-FFF2-40B4-BE49-F238E27FC236}">
                <a16:creationId xmlns:a16="http://schemas.microsoft.com/office/drawing/2014/main" id="{CC39660A-7EF9-641B-573B-2DFC748609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7" r="3893" b="45041"/>
          <a:stretch/>
        </p:blipFill>
        <p:spPr>
          <a:xfrm>
            <a:off x="7427486" y="905600"/>
            <a:ext cx="2924212" cy="1048654"/>
          </a:xfrm>
          <a:prstGeom prst="rect">
            <a:avLst/>
          </a:prstGeom>
          <a:scene3d>
            <a:camera prst="orthographicFront">
              <a:rot lat="0" lon="0" rev="0"/>
            </a:camera>
            <a:lightRig rig="threePt" dir="t"/>
          </a:scene3d>
        </p:spPr>
      </p:pic>
      <p:pic>
        <p:nvPicPr>
          <p:cNvPr id="21" name="Bildplatzhalter 20">
            <a:extLst>
              <a:ext uri="{FF2B5EF4-FFF2-40B4-BE49-F238E27FC236}">
                <a16:creationId xmlns:a16="http://schemas.microsoft.com/office/drawing/2014/main" id="{E6D85F41-B6CC-875D-C090-F79CE086966F}"/>
              </a:ext>
            </a:extLst>
          </p:cNvPr>
          <p:cNvPicPr>
            <a:picLocks noGrp="1" noChangeAspect="1"/>
          </p:cNvPicPr>
          <p:nvPr>
            <p:ph type="pic" sz="quarter" idx="24"/>
          </p:nvPr>
        </p:nvPicPr>
        <p:blipFill>
          <a:blip r:embed="rId6"/>
          <a:srcRect/>
          <a:stretch>
            <a:fillRect/>
          </a:stretch>
        </p:blipFill>
        <p:spPr/>
      </p:pic>
      <p:pic>
        <p:nvPicPr>
          <p:cNvPr id="25" name="Bildplatzhalter 24">
            <a:extLst>
              <a:ext uri="{FF2B5EF4-FFF2-40B4-BE49-F238E27FC236}">
                <a16:creationId xmlns:a16="http://schemas.microsoft.com/office/drawing/2014/main" id="{E82FDD68-2CD0-0442-7CCB-E6E8BA88FFC1}"/>
              </a:ext>
            </a:extLst>
          </p:cNvPr>
          <p:cNvPicPr>
            <a:picLocks noGrp="1" noChangeAspect="1"/>
          </p:cNvPicPr>
          <p:nvPr>
            <p:ph type="pic" sz="quarter" idx="31"/>
          </p:nvPr>
        </p:nvPicPr>
        <p:blipFill>
          <a:blip r:embed="rId7"/>
          <a:srcRect/>
          <a:stretch/>
        </p:blipFill>
        <p:spPr/>
      </p:pic>
      <p:pic>
        <p:nvPicPr>
          <p:cNvPr id="29" name="Bildplatzhalter 28">
            <a:extLst>
              <a:ext uri="{FF2B5EF4-FFF2-40B4-BE49-F238E27FC236}">
                <a16:creationId xmlns:a16="http://schemas.microsoft.com/office/drawing/2014/main" id="{3A590758-9375-3937-9075-73BCAFA1941D}"/>
              </a:ext>
            </a:extLst>
          </p:cNvPr>
          <p:cNvPicPr>
            <a:picLocks noGrp="1" noChangeAspect="1"/>
          </p:cNvPicPr>
          <p:nvPr>
            <p:ph type="pic" sz="quarter" idx="33"/>
          </p:nvPr>
        </p:nvPicPr>
        <p:blipFill>
          <a:blip r:embed="rId8"/>
          <a:srcRect/>
          <a:stretch>
            <a:fillRect/>
          </a:stretch>
        </p:blipFill>
        <p:spPr/>
      </p:pic>
      <p:pic>
        <p:nvPicPr>
          <p:cNvPr id="3" name="Grafik 2" descr="Ein Bild, das Text, Screenshot, Reihe, Schrift enthält.&#10;&#10;Automatisch generierte Beschreibung">
            <a:extLst>
              <a:ext uri="{FF2B5EF4-FFF2-40B4-BE49-F238E27FC236}">
                <a16:creationId xmlns:a16="http://schemas.microsoft.com/office/drawing/2014/main" id="{AD6D1F8A-CA53-2B54-7579-E2A68B40F66B}"/>
              </a:ext>
            </a:extLst>
          </p:cNvPr>
          <p:cNvPicPr>
            <a:picLocks noChangeAspect="1"/>
          </p:cNvPicPr>
          <p:nvPr/>
        </p:nvPicPr>
        <p:blipFill>
          <a:blip r:embed="rId9"/>
          <a:stretch>
            <a:fillRect/>
          </a:stretch>
        </p:blipFill>
        <p:spPr>
          <a:xfrm>
            <a:off x="3816800" y="1102908"/>
            <a:ext cx="2945189" cy="2185506"/>
          </a:xfrm>
          <a:prstGeom prst="rect">
            <a:avLst/>
          </a:prstGeom>
        </p:spPr>
      </p:pic>
      <p:pic>
        <p:nvPicPr>
          <p:cNvPr id="5" name="Grafik 4" descr="Ein Bild, das Text, Screenshot, Schrift, Design enthält.&#10;&#10;Automatisch generierte Beschreibung">
            <a:extLst>
              <a:ext uri="{FF2B5EF4-FFF2-40B4-BE49-F238E27FC236}">
                <a16:creationId xmlns:a16="http://schemas.microsoft.com/office/drawing/2014/main" id="{D4F69D94-E3CB-97C5-E077-9F0620131789}"/>
              </a:ext>
            </a:extLst>
          </p:cNvPr>
          <p:cNvPicPr>
            <a:picLocks noChangeAspect="1"/>
          </p:cNvPicPr>
          <p:nvPr/>
        </p:nvPicPr>
        <p:blipFill>
          <a:blip r:embed="rId10"/>
          <a:stretch>
            <a:fillRect/>
          </a:stretch>
        </p:blipFill>
        <p:spPr>
          <a:xfrm>
            <a:off x="7436729" y="2206334"/>
            <a:ext cx="2616781" cy="1130892"/>
          </a:xfrm>
          <a:prstGeom prst="rect">
            <a:avLst/>
          </a:prstGeom>
        </p:spPr>
      </p:pic>
    </p:spTree>
    <p:extLst>
      <p:ext uri="{BB962C8B-B14F-4D97-AF65-F5344CB8AC3E}">
        <p14:creationId xmlns:p14="http://schemas.microsoft.com/office/powerpoint/2010/main" val="3369887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Unterstützung der Erziehungsberechtigten bei der Beschaffung und Inbetriebnahme</a:t>
            </a:r>
          </a:p>
        </p:txBody>
      </p:sp>
      <p:pic>
        <p:nvPicPr>
          <p:cNvPr id="38" name="Bildplatzhalter 37">
            <a:extLst>
              <a:ext uri="{FF2B5EF4-FFF2-40B4-BE49-F238E27FC236}">
                <a16:creationId xmlns:a16="http://schemas.microsoft.com/office/drawing/2014/main" id="{1B40D4FF-98A8-A39A-257D-83AFCDBF8DB6}"/>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Informationen und Unterstützungs-angebote zur Antragstellung </a:t>
            </a:r>
          </a:p>
        </p:txBody>
      </p:sp>
      <p:pic>
        <p:nvPicPr>
          <p:cNvPr id="33" name="Bildplatzhalter 32">
            <a:extLst>
              <a:ext uri="{FF2B5EF4-FFF2-40B4-BE49-F238E27FC236}">
                <a16:creationId xmlns:a16="http://schemas.microsoft.com/office/drawing/2014/main" id="{D1E22B8A-2A6B-15EC-D904-17A262D5FB7E}"/>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Die Gerätebeschaffung vorbereiten und umsetzen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Die Antragstellung vorbereiten und begleiten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Information und aktive Beteiligung </a:t>
            </a:r>
          </a:p>
        </p:txBody>
      </p:sp>
      <p:pic>
        <p:nvPicPr>
          <p:cNvPr id="44" name="Bildplatzhalter 43">
            <a:extLst>
              <a:ext uri="{FF2B5EF4-FFF2-40B4-BE49-F238E27FC236}">
                <a16:creationId xmlns:a16="http://schemas.microsoft.com/office/drawing/2014/main" id="{2F520E4B-535B-CFB8-32CB-580ECA9D87AE}"/>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Die Rolle der Erziehungsberechtigten und des Ganztages klären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Gerätebeschaffung</a:t>
            </a:r>
          </a:p>
        </p:txBody>
      </p:sp>
      <p:sp>
        <p:nvSpPr>
          <p:cNvPr id="60" name="Inhaltsplatzhalter 59">
            <a:extLst>
              <a:ext uri="{FF2B5EF4-FFF2-40B4-BE49-F238E27FC236}">
                <a16:creationId xmlns:a16="http://schemas.microsoft.com/office/drawing/2014/main" id="{343E94CF-E171-739B-04BC-904E34DD92AE}"/>
              </a:ext>
            </a:extLst>
          </p:cNvPr>
          <p:cNvSpPr>
            <a:spLocks noGrp="1"/>
          </p:cNvSpPr>
          <p:nvPr>
            <p:ph idx="29"/>
          </p:nvPr>
        </p:nvSpPr>
        <p:spPr/>
        <p:txBody>
          <a:bodyPr/>
          <a:lstStyle/>
          <a:p>
            <a:r>
              <a:rPr lang="de-DE" sz="1200" b="1" dirty="0"/>
              <a:t>Rahmenbedingungen</a:t>
            </a:r>
          </a:p>
        </p:txBody>
      </p:sp>
      <p:sp>
        <p:nvSpPr>
          <p:cNvPr id="16" name="Inhaltsplatzhalter 15">
            <a:extLst>
              <a:ext uri="{FF2B5EF4-FFF2-40B4-BE49-F238E27FC236}">
                <a16:creationId xmlns:a16="http://schemas.microsoft.com/office/drawing/2014/main" id="{C83625A6-0182-247E-880A-A001C13F0FDD}"/>
              </a:ext>
            </a:extLst>
          </p:cNvPr>
          <p:cNvSpPr>
            <a:spLocks noGrp="1"/>
          </p:cNvSpPr>
          <p:nvPr>
            <p:ph idx="28"/>
          </p:nvPr>
        </p:nvSpPr>
        <p:spPr/>
        <p:txBody>
          <a:bodyPr/>
          <a:lstStyle/>
          <a:p>
            <a:r>
              <a:rPr lang="de-DE" dirty="0" err="1"/>
              <a:t>iStock.com</a:t>
            </a:r>
            <a:r>
              <a:rPr lang="de-DE" dirty="0"/>
              <a:t>/</a:t>
            </a:r>
            <a:r>
              <a:rPr lang="de-DE" dirty="0" err="1"/>
              <a:t>Irina_Strelnikova</a:t>
            </a:r>
            <a:r>
              <a:rPr lang="de-DE" dirty="0"/>
              <a:t>, Oksana </a:t>
            </a:r>
            <a:r>
              <a:rPr lang="de-DE" dirty="0" err="1"/>
              <a:t>Latysheva</a:t>
            </a:r>
            <a:endParaRPr lang="de-DE" dirty="0"/>
          </a:p>
        </p:txBody>
      </p:sp>
      <p:sp>
        <p:nvSpPr>
          <p:cNvPr id="18" name="Inhaltsplatzhalter 17">
            <a:extLst>
              <a:ext uri="{FF2B5EF4-FFF2-40B4-BE49-F238E27FC236}">
                <a16:creationId xmlns:a16="http://schemas.microsoft.com/office/drawing/2014/main" id="{5E6548F8-490C-FC56-CE83-19E581BD9590}"/>
              </a:ext>
            </a:extLst>
          </p:cNvPr>
          <p:cNvSpPr>
            <a:spLocks noGrp="1"/>
          </p:cNvSpPr>
          <p:nvPr>
            <p:ph idx="32"/>
          </p:nvPr>
        </p:nvSpPr>
        <p:spPr/>
        <p:txBody>
          <a:bodyPr/>
          <a:lstStyle/>
          <a:p>
            <a:r>
              <a:rPr lang="de-DE" dirty="0" err="1"/>
              <a:t>iStock.com</a:t>
            </a:r>
            <a:r>
              <a:rPr lang="de-DE" dirty="0"/>
              <a:t>/Oksana </a:t>
            </a:r>
            <a:r>
              <a:rPr lang="de-DE" dirty="0" err="1"/>
              <a:t>Latysheva</a:t>
            </a:r>
            <a:endParaRPr lang="de-DE" dirty="0"/>
          </a:p>
        </p:txBody>
      </p:sp>
      <p:sp>
        <p:nvSpPr>
          <p:cNvPr id="15" name="Inhaltsplatzhalter 14">
            <a:extLst>
              <a:ext uri="{FF2B5EF4-FFF2-40B4-BE49-F238E27FC236}">
                <a16:creationId xmlns:a16="http://schemas.microsoft.com/office/drawing/2014/main" id="{CD85BF79-6B87-D906-3909-CB02E197E677}"/>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Sensvector</a:t>
            </a:r>
            <a:endParaRPr lang="de-DE" dirty="0"/>
          </a:p>
          <a:p>
            <a:endParaRPr lang="de-DE" dirty="0"/>
          </a:p>
          <a:p>
            <a:endParaRPr lang="de-DE" dirty="0"/>
          </a:p>
          <a:p>
            <a:endParaRPr lang="de-DE" dirty="0"/>
          </a:p>
        </p:txBody>
      </p:sp>
      <p:sp>
        <p:nvSpPr>
          <p:cNvPr id="11" name="Inhaltsplatzhalter 70">
            <a:extLst>
              <a:ext uri="{FF2B5EF4-FFF2-40B4-BE49-F238E27FC236}">
                <a16:creationId xmlns:a16="http://schemas.microsoft.com/office/drawing/2014/main" id="{648E7A8F-E5A7-4F32-B82E-EEA0C90C4401}"/>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Gerätebeschaffung</a:t>
            </a:r>
          </a:p>
        </p:txBody>
      </p:sp>
    </p:spTree>
    <p:extLst>
      <p:ext uri="{BB962C8B-B14F-4D97-AF65-F5344CB8AC3E}">
        <p14:creationId xmlns:p14="http://schemas.microsoft.com/office/powerpoint/2010/main" val="216614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8">
            <a:extLst>
              <a:ext uri="{FF2B5EF4-FFF2-40B4-BE49-F238E27FC236}">
                <a16:creationId xmlns:a16="http://schemas.microsoft.com/office/drawing/2014/main" id="{CF0C6EF4-0A8A-C4E4-1C49-1B8C9376BC2D}"/>
              </a:ext>
            </a:extLst>
          </p:cNvPr>
          <p:cNvSpPr txBox="1">
            <a:spLocks/>
          </p:cNvSpPr>
          <p:nvPr/>
        </p:nvSpPr>
        <p:spPr>
          <a:xfrm>
            <a:off x="5597525" y="1398576"/>
            <a:ext cx="4801845"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dirty="0"/>
          </a:p>
        </p:txBody>
      </p:sp>
      <p:sp>
        <p:nvSpPr>
          <p:cNvPr id="11" name="Inhaltsplatzhalter 8">
            <a:extLst>
              <a:ext uri="{FF2B5EF4-FFF2-40B4-BE49-F238E27FC236}">
                <a16:creationId xmlns:a16="http://schemas.microsoft.com/office/drawing/2014/main" id="{C5EF46CA-0A16-A491-C9F5-7F8C987D99BD}"/>
              </a:ext>
            </a:extLst>
          </p:cNvPr>
          <p:cNvSpPr txBox="1">
            <a:spLocks/>
          </p:cNvSpPr>
          <p:nvPr/>
        </p:nvSpPr>
        <p:spPr>
          <a:xfrm>
            <a:off x="481012" y="4382407"/>
            <a:ext cx="4802188"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sz="1200" dirty="0">
              <a:solidFill>
                <a:schemeClr val="bg1"/>
              </a:solidFill>
            </a:endParaRPr>
          </a:p>
        </p:txBody>
      </p:sp>
      <p:sp>
        <p:nvSpPr>
          <p:cNvPr id="3" name="Titel 1">
            <a:extLst>
              <a:ext uri="{FF2B5EF4-FFF2-40B4-BE49-F238E27FC236}">
                <a16:creationId xmlns:a16="http://schemas.microsoft.com/office/drawing/2014/main" id="{07346FA9-D220-7834-B6E1-EC86F881B138}"/>
              </a:ext>
            </a:extLst>
          </p:cNvPr>
          <p:cNvSpPr txBox="1">
            <a:spLocks/>
          </p:cNvSpPr>
          <p:nvPr/>
        </p:nvSpPr>
        <p:spPr>
          <a:xfrm>
            <a:off x="485432" y="604838"/>
            <a:ext cx="9913938" cy="579069"/>
          </a:xfrm>
          <a:prstGeom prst="rect">
            <a:avLst/>
          </a:prstGeom>
        </p:spPr>
        <p:txBody>
          <a:bodyPr vert="horz" lIns="0" tIns="0" rIns="0" bIns="0" rtlCol="0" anchor="t" anchorCtr="0">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dirty="0">
                <a:solidFill>
                  <a:schemeClr val="bg1"/>
                </a:solidFill>
              </a:rPr>
              <a:t>Praxisleitfaden und Kartendeck</a:t>
            </a:r>
          </a:p>
        </p:txBody>
      </p:sp>
      <p:sp>
        <p:nvSpPr>
          <p:cNvPr id="2" name="Inhaltsplatzhalter 2">
            <a:extLst>
              <a:ext uri="{FF2B5EF4-FFF2-40B4-BE49-F238E27FC236}">
                <a16:creationId xmlns:a16="http://schemas.microsoft.com/office/drawing/2014/main" id="{4B3C294C-71AC-12D6-182E-52DFE5B7A7B3}"/>
              </a:ext>
            </a:extLst>
          </p:cNvPr>
          <p:cNvSpPr txBox="1">
            <a:spLocks/>
          </p:cNvSpPr>
          <p:nvPr/>
        </p:nvSpPr>
        <p:spPr>
          <a:xfrm>
            <a:off x="482171" y="1398577"/>
            <a:ext cx="5079044" cy="1003801"/>
          </a:xfrm>
          <a:prstGeom prst="rect">
            <a:avLst/>
          </a:prstGeom>
        </p:spPr>
        <p:txBody>
          <a:bodyPr>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1929"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2893"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3858" indent="0" algn="l" defTabSz="801929" rtl="0" eaLnBrk="1" latinLnBrk="0" hangingPunct="1">
              <a:lnSpc>
                <a:spcPct val="120000"/>
              </a:lnSpc>
              <a:spcBef>
                <a:spcPts val="439"/>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ea typeface="Times New Roman" panose="02020603050405020304" pitchFamily="18" charset="0"/>
                <a:cs typeface="Helvetica" pitchFamily="2" charset="0"/>
              </a:rPr>
              <a:t>Der Praxisleitfaden richtet sich an Schulen, die im Rahmen der „Digitalen Schule der Zukunft“ eine 1:1-Ausstattung ihrer Schülerinnen und Schüler mit Tablets oder Notebooks planen. In fünf Schritten werden die Schulen bei der schulinternen Vorbereitung und Umsetzung begleitet, beginnend mit ersten konzeptionellen Überlegungen, der Schaffung geeigneter Rahmenbedingungen, der Durchführung der Gerätebeschaffung und der Planung der Geräteeinführung bis hin zum Einsatz der Geräte im Unterricht. Den Leitfaden hierzu finden Sie im mebis Magazin unter:</a:t>
            </a: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ea typeface="Times New Roman" panose="02020603050405020304" pitchFamily="18" charset="0"/>
                <a:cs typeface="Helvetica" pitchFamily="2" charset="0"/>
                <a:hlinkClick r:id="rId2">
                  <a:extLst>
                    <a:ext uri="{A12FA001-AC4F-418D-AE19-62706E023703}">
                      <ahyp:hlinkClr xmlns:ahyp="http://schemas.microsoft.com/office/drawing/2018/hyperlinkcolor" val="tx"/>
                    </a:ext>
                  </a:extLst>
                </a:hlinkClick>
              </a:rPr>
              <a:t>https://mebis.bycs.de/dsdz/leitfaden</a:t>
            </a:r>
            <a:endParaRPr lang="de-DE" sz="1400" dirty="0">
              <a:solidFill>
                <a:schemeClr val="bg1"/>
              </a:solidFill>
              <a:ea typeface="Times New Roman" panose="02020603050405020304" pitchFamily="18" charset="0"/>
              <a:cs typeface="Helvetica" pitchFamily="2" charset="0"/>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de-DE" sz="1400" dirty="0">
              <a:solidFill>
                <a:schemeClr val="bg1"/>
              </a:solidFill>
              <a:ea typeface="Times New Roman" panose="02020603050405020304" pitchFamily="18" charset="0"/>
              <a:cs typeface="Helvetica" pitchFamily="2" charset="0"/>
            </a:endParaRPr>
          </a:p>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ea typeface="Times New Roman" panose="02020603050405020304" pitchFamily="18" charset="0"/>
                <a:cs typeface="Helvetica" pitchFamily="2" charset="0"/>
              </a:rPr>
              <a:t>Das vorliegende Kartendeck ist ergänzend dazu ein </a:t>
            </a:r>
            <a: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t>Werkzeug zur inhaltlichen und strukturellen </a:t>
            </a:r>
            <a:b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t>Prozessgestaltung und -begleitung</a:t>
            </a:r>
            <a:r>
              <a:rPr lang="de-DE" sz="1400" dirty="0">
                <a:solidFill>
                  <a:schemeClr val="bg1"/>
                </a:solidFill>
                <a:ea typeface="Verdana" panose="020B0604030504040204" pitchFamily="34" charset="0"/>
                <a:cs typeface="Verdana" panose="020B0604030504040204" pitchFamily="34" charset="0"/>
              </a:rPr>
              <a:t>, mit welchem die wesentlichen Schritte des Leitfadens in einer anderen Darstellungsform abgebildet werden können. </a:t>
            </a:r>
            <a:endParaRPr lang="de-DE" sz="1400" dirty="0">
              <a:solidFill>
                <a:schemeClr val="bg1"/>
              </a:solidFill>
              <a:latin typeface="Verdana" panose="020B060403050404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chemeClr val="bg1"/>
                </a:solidFill>
                <a:ea typeface="Times New Roman" panose="02020603050405020304" pitchFamily="18" charset="0"/>
                <a:cs typeface="Helvetica" pitchFamily="2" charset="0"/>
              </a:rPr>
              <a:t>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de-DE" sz="14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212544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a:lnSpc>
                <a:spcPct val="100000"/>
              </a:lnSpc>
            </a:pPr>
            <a:r>
              <a:rPr lang="de-DE" b="1" dirty="0">
                <a:solidFill>
                  <a:srgbClr val="194D83"/>
                </a:solidFill>
              </a:rPr>
              <a:t>Ablauf der Antragstellung</a:t>
            </a:r>
          </a:p>
          <a:p>
            <a:pPr marL="93663" indent="-84138">
              <a:lnSpc>
                <a:spcPct val="100000"/>
              </a:lnSpc>
              <a:buFont typeface="Arial" panose="020B0604020202020204" pitchFamily="34" charset="0"/>
              <a:buChar char="•"/>
            </a:pPr>
            <a:r>
              <a:rPr lang="de-DE" dirty="0"/>
              <a:t>Die Erziehungsberechtigten füllen den Antrag online aus. Dieser kann direkt heruntergeladen und gespeichert werden.</a:t>
            </a:r>
          </a:p>
          <a:p>
            <a:pPr marL="93663" indent="-84138">
              <a:lnSpc>
                <a:spcPct val="100000"/>
              </a:lnSpc>
              <a:buFont typeface="Arial" panose="020B0604020202020204" pitchFamily="34" charset="0"/>
              <a:buChar char="•"/>
            </a:pPr>
            <a:r>
              <a:rPr lang="de-DE" dirty="0"/>
              <a:t>Die Anträge werden von der Schule geprüft.</a:t>
            </a:r>
          </a:p>
          <a:p>
            <a:pPr marL="93663" indent="-84138">
              <a:lnSpc>
                <a:spcPct val="100000"/>
              </a:lnSpc>
              <a:buFont typeface="Arial" panose="020B0604020202020204" pitchFamily="34" charset="0"/>
              <a:buChar char="•"/>
            </a:pPr>
            <a:r>
              <a:rPr lang="de-DE" dirty="0"/>
              <a:t>Die Förderbescheide werden vom Landesamt für Schule an die Erziehungsberechtigten gesendet und die Förderung ausbezahlt.</a:t>
            </a:r>
          </a:p>
          <a:p>
            <a:pPr>
              <a:lnSpc>
                <a:spcPct val="100000"/>
              </a:lnSpc>
            </a:pPr>
            <a:endParaRPr lang="de-DE" dirty="0"/>
          </a:p>
          <a:p>
            <a:pPr>
              <a:lnSpc>
                <a:spcPct val="100000"/>
              </a:lnSpc>
            </a:pPr>
            <a:r>
              <a:rPr lang="de-DE" b="1" dirty="0">
                <a:solidFill>
                  <a:srgbClr val="194D83"/>
                </a:solidFill>
              </a:rPr>
              <a:t>Angebote des </a:t>
            </a:r>
            <a:r>
              <a:rPr lang="de-DE" b="1" dirty="0" err="1">
                <a:solidFill>
                  <a:srgbClr val="194D83"/>
                </a:solidFill>
              </a:rPr>
              <a:t>StMUK</a:t>
            </a:r>
            <a:endParaRPr lang="de-DE" b="1" dirty="0">
              <a:solidFill>
                <a:srgbClr val="194D83"/>
              </a:solidFill>
            </a:endParaRPr>
          </a:p>
          <a:p>
            <a:pPr marL="93663" indent="-84138">
              <a:lnSpc>
                <a:spcPct val="100000"/>
              </a:lnSpc>
              <a:buFont typeface="Arial" panose="020B0604020202020204" pitchFamily="34" charset="0"/>
              <a:buChar char="•"/>
            </a:pPr>
            <a:r>
              <a:rPr lang="de-DE" dirty="0"/>
              <a:t>Schritt-für-Schritt-Anleitung zur Antragstellung</a:t>
            </a:r>
          </a:p>
          <a:p>
            <a:pPr marL="93663" indent="-84138">
              <a:lnSpc>
                <a:spcPct val="100000"/>
              </a:lnSpc>
              <a:buFont typeface="Arial" panose="020B0604020202020204" pitchFamily="34" charset="0"/>
              <a:buChar char="•"/>
            </a:pPr>
            <a:r>
              <a:rPr lang="de-DE" dirty="0"/>
              <a:t>Antworten auf die wichtigsten Fragen zum Förderantrag</a:t>
            </a:r>
          </a:p>
          <a:p>
            <a:pPr marL="93663" indent="-84138">
              <a:lnSpc>
                <a:spcPct val="100000"/>
              </a:lnSpc>
              <a:buFont typeface="Arial" panose="020B0604020202020204" pitchFamily="34" charset="0"/>
              <a:buChar char="•"/>
            </a:pPr>
            <a:r>
              <a:rPr lang="de-DE" dirty="0"/>
              <a:t>Hilfestellungen für Erziehungsberechtigte bei der Antragstellung</a:t>
            </a:r>
          </a:p>
          <a:p>
            <a:pPr>
              <a:lnSpc>
                <a:spcPct val="100000"/>
              </a:lnSpc>
            </a:pPr>
            <a:endParaRPr lang="de-DE" dirty="0"/>
          </a:p>
          <a:p>
            <a:pPr>
              <a:lnSpc>
                <a:spcPct val="100000"/>
              </a:lnSpc>
            </a:pPr>
            <a:r>
              <a:rPr lang="de-DE" b="1" dirty="0">
                <a:solidFill>
                  <a:srgbClr val="194D83"/>
                </a:solidFill>
              </a:rPr>
              <a:t>Das Informationsangebot des Kultusministeriums </a:t>
            </a:r>
            <a:r>
              <a:rPr lang="de-DE" dirty="0"/>
              <a:t>finden Sie unter dem Link.</a:t>
            </a:r>
            <a:endParaRPr lang="de-DE" b="1" dirty="0">
              <a:solidFill>
                <a:srgbClr val="194D83"/>
              </a:solidFill>
            </a:endParaRPr>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pPr algn="just"/>
            <a:r>
              <a:rPr lang="de-DE" sz="600" dirty="0">
                <a:hlinkClick r:id="rId3">
                  <a:extLst>
                    <a:ext uri="{A12FA001-AC4F-418D-AE19-62706E023703}">
                      <ahyp:hlinkClr xmlns:ahyp="http://schemas.microsoft.com/office/drawing/2018/hyperlinkcolor" val="tx"/>
                    </a:ext>
                  </a:extLst>
                </a:hlinkClick>
              </a:rPr>
              <a:t>https://mebis.bycs.de/dsdz/13050</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rgbClr val="194D83"/>
                </a:solidFill>
              </a:rPr>
              <a:t>Bezuschusste Eigenbeschaffung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Beschaffung der mobilen Endgeräte erfolgt immer im Namen, auf Rechnung und zum Eigentum der Erziehungsberechtigten. Dabei steht es den Erziehungsberechtigten grundsätzlich frei zu entscheiden, wo sie die Geräte beschaffen.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a:lnSpc>
                <a:spcPct val="100000"/>
              </a:lnSpc>
              <a:defRPr/>
            </a:pPr>
            <a:r>
              <a:rPr lang="de-DE" b="1" dirty="0">
                <a:solidFill>
                  <a:srgbClr val="194D83"/>
                </a:solidFill>
              </a:rPr>
              <a:t>Förderrichtlinie</a:t>
            </a:r>
            <a:br>
              <a:rPr lang="de-DE" b="1" dirty="0">
                <a:solidFill>
                  <a:srgbClr val="194D83"/>
                </a:solidFill>
              </a:rPr>
            </a:br>
            <a:r>
              <a:rPr lang="de-DE" dirty="0"/>
              <a:t>Die Beschaffung und Förderung der Geräte ist in einer Bekanntmachung des Kultusministeriums geregelt.</a:t>
            </a:r>
          </a:p>
          <a:p>
            <a:pPr>
              <a:defRPr/>
            </a:pPr>
            <a:endParaRPr lang="de-DE" dirty="0"/>
          </a:p>
          <a:p>
            <a:pPr marR="0" lvl="0" fontAlgn="auto">
              <a:lnSpc>
                <a:spcPct val="100000"/>
              </a:lnSpc>
              <a:spcBef>
                <a:spcPts val="0"/>
              </a:spcBef>
              <a:spcAft>
                <a:spcPts val="0"/>
              </a:spcAft>
              <a:buClrTx/>
              <a:buSzTx/>
              <a:tabLst/>
              <a:defRPr/>
            </a:pPr>
            <a:r>
              <a:rPr lang="de-DE" b="1" dirty="0">
                <a:solidFill>
                  <a:srgbClr val="194D83"/>
                </a:solidFill>
              </a:rPr>
              <a:t>Unterstützung der Gerätebeschaffung</a:t>
            </a:r>
          </a:p>
          <a:p>
            <a:pPr marL="93663" marR="0" lvl="0" indent="-84138" fontAlgn="auto">
              <a:lnSpc>
                <a:spcPct val="100000"/>
              </a:lnSpc>
              <a:spcAft>
                <a:spcPts val="0"/>
              </a:spcAft>
              <a:buClrTx/>
              <a:buSzTx/>
              <a:buFont typeface="Arial" panose="020B0604020202020204" pitchFamily="34" charset="0"/>
              <a:buChar char="•"/>
              <a:defRPr/>
            </a:pPr>
            <a:r>
              <a:rPr lang="de-DE" dirty="0"/>
              <a:t>Organisationsform der Beschaffung wählen</a:t>
            </a:r>
          </a:p>
          <a:p>
            <a:pPr marL="93663" marR="0" lvl="0" indent="-84138" fontAlgn="auto">
              <a:lnSpc>
                <a:spcPct val="100000"/>
              </a:lnSpc>
              <a:spcBef>
                <a:spcPts val="0"/>
              </a:spcBef>
              <a:spcAft>
                <a:spcPts val="0"/>
              </a:spcAft>
              <a:buClrTx/>
              <a:buSzTx/>
              <a:buFont typeface="Arial" panose="020B0604020202020204" pitchFamily="34" charset="0"/>
              <a:buChar char="•"/>
              <a:defRPr/>
            </a:pPr>
            <a:r>
              <a:rPr lang="de-DE" dirty="0"/>
              <a:t>Weitere Unterstützungsmöglichkeiten für die Erziehungsberechtigten festlegen, z. B. Tutorials, Elternabende, Ansprechpersonen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dirty="0"/>
            </a:br>
            <a:endParaRPr lang="de-DE" dirty="0"/>
          </a:p>
          <a:p>
            <a:pPr marR="0" lvl="0" indent="0" fontAlgn="auto">
              <a:lnSpc>
                <a:spcPct val="100000"/>
              </a:lnSpc>
              <a:spcBef>
                <a:spcPts val="0"/>
              </a:spcBef>
              <a:spcAft>
                <a:spcPts val="0"/>
              </a:spcAft>
              <a:buClrTx/>
              <a:buSzTx/>
              <a:buFontTx/>
              <a:buNone/>
              <a:tabLst/>
              <a:defRPr/>
            </a:pPr>
            <a:r>
              <a:rPr lang="de-DE" b="1" dirty="0">
                <a:solidFill>
                  <a:srgbClr val="194D83"/>
                </a:solidFill>
              </a:rPr>
              <a:t>Individuellen Ablaufplan der Schule erarbeiten</a:t>
            </a:r>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highlight>
                <a:srgbClr val="FFFF00"/>
              </a:highlight>
            </a:endParaRPr>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br>
              <a:rPr lang="de-DE" dirty="0"/>
            </a:br>
            <a:br>
              <a:rPr lang="de-DE" dirty="0"/>
            </a:br>
            <a:br>
              <a:rPr lang="de-DE" dirty="0"/>
            </a:b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lang="de-DE" dirty="0"/>
          </a:p>
          <a:p>
            <a:pPr marR="0" lvl="0" algn="l" defTabSz="914400" rtl="0" eaLnBrk="1" fontAlgn="auto" latinLnBrk="0" hangingPunct="1">
              <a:lnSpc>
                <a:spcPct val="100000"/>
              </a:lnSpc>
              <a:spcBef>
                <a:spcPts val="0"/>
              </a:spcBef>
              <a:spcAft>
                <a:spcPts val="0"/>
              </a:spcAft>
              <a:buClrTx/>
              <a:buSzTx/>
              <a:tabLst/>
              <a:defRPr/>
            </a:pPr>
            <a:endParaRPr kumimoji="0" lang="de-DE" b="0" i="0" u="none" strike="noStrike" kern="1200" cap="none" spc="0" normalizeH="0" baseline="0" noProof="0" dirty="0">
              <a:ln>
                <a:noFill/>
              </a:ln>
              <a:effectLst/>
              <a:uLnTx/>
              <a:uFillTx/>
            </a:endParaRPr>
          </a:p>
          <a:p>
            <a:pPr>
              <a:defRPr/>
            </a:pPr>
            <a:r>
              <a:rPr lang="de-DE" b="1" dirty="0">
                <a:solidFill>
                  <a:srgbClr val="194D83"/>
                </a:solidFill>
              </a:rPr>
              <a:t>Zentrale Fragestellungen, Beschaffungswege sowie Erfahrungsberichte</a:t>
            </a:r>
            <a:r>
              <a:rPr lang="de-DE" dirty="0"/>
              <a:t> finden Sie unter dem Link im mebis Magazin.</a:t>
            </a: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Gründe für die Notwendigkeit einer Einbindung der Erziehungsberechtigten</a:t>
            </a:r>
            <a:endParaRPr lang="de-DE" dirty="0">
              <a:solidFill>
                <a:srgbClr val="194D83"/>
              </a:solidFill>
            </a:endParaRPr>
          </a:p>
          <a:p>
            <a:pPr marL="93663" indent="-93663">
              <a:lnSpc>
                <a:spcPct val="100000"/>
              </a:lnSpc>
              <a:buFont typeface="Arial" panose="020B0604020202020204" pitchFamily="34" charset="0"/>
              <a:buChar char="•"/>
            </a:pPr>
            <a:r>
              <a:rPr lang="de-DE" dirty="0"/>
              <a:t>Gerätebeschaffung durch die Erziehungsberechtigten</a:t>
            </a:r>
          </a:p>
          <a:p>
            <a:pPr marL="93663" indent="-93663">
              <a:lnSpc>
                <a:spcPct val="100000"/>
              </a:lnSpc>
              <a:buFont typeface="Arial" panose="020B0604020202020204" pitchFamily="34" charset="0"/>
              <a:buChar char="•"/>
            </a:pPr>
            <a:r>
              <a:rPr lang="de-DE" dirty="0"/>
              <a:t>Private Nutzung der Geräte</a:t>
            </a:r>
          </a:p>
          <a:p>
            <a:pPr marL="93663" indent="-93663">
              <a:lnSpc>
                <a:spcPct val="100000"/>
              </a:lnSpc>
              <a:buFont typeface="Arial" panose="020B0604020202020204" pitchFamily="34" charset="0"/>
              <a:buChar char="•"/>
            </a:pPr>
            <a:r>
              <a:rPr lang="de-DE" dirty="0"/>
              <a:t>Einfluss der Erziehungsberechtigten auf das Mediennutzungsverhalten</a:t>
            </a:r>
          </a:p>
          <a:p>
            <a:pPr marL="93663" indent="-93663">
              <a:lnSpc>
                <a:spcPct val="100000"/>
              </a:lnSpc>
              <a:buFont typeface="Arial" panose="020B0604020202020204" pitchFamily="34" charset="0"/>
              <a:buChar char="•"/>
            </a:pPr>
            <a:r>
              <a:rPr lang="de-DE" dirty="0"/>
              <a:t>Häusliche Lernbegleitung </a:t>
            </a:r>
          </a:p>
          <a:p>
            <a:pPr marL="93663" indent="-93663">
              <a:lnSpc>
                <a:spcPct val="100000"/>
              </a:lnSpc>
              <a:buFont typeface="Arial" panose="020B0604020202020204" pitchFamily="34" charset="0"/>
              <a:buChar char="•"/>
            </a:pPr>
            <a:r>
              <a:rPr lang="de-DE" dirty="0"/>
              <a:t>Akzeptanz bezüglich der veränderten </a:t>
            </a:r>
            <a:r>
              <a:rPr lang="de-DE" dirty="0" err="1"/>
              <a:t>Umterrichtssituation</a:t>
            </a:r>
            <a:endParaRPr lang="de-DE" dirty="0"/>
          </a:p>
          <a:p>
            <a:pPr marL="93663" indent="-93663">
              <a:lnSpc>
                <a:spcPct val="100000"/>
              </a:lnSpc>
              <a:buFont typeface="Arial" panose="020B0604020202020204" pitchFamily="34" charset="0"/>
              <a:buChar char="•"/>
            </a:pPr>
            <a:endParaRPr lang="de-DE" dirty="0"/>
          </a:p>
          <a:p>
            <a:pPr>
              <a:lnSpc>
                <a:spcPct val="100000"/>
              </a:lnSpc>
            </a:pPr>
            <a:r>
              <a:rPr lang="de-DE" b="1" dirty="0">
                <a:solidFill>
                  <a:srgbClr val="194D83"/>
                </a:solidFill>
              </a:rPr>
              <a:t>Einschätzung des Unterstützungsbedarfs</a:t>
            </a:r>
          </a:p>
          <a:p>
            <a:pPr>
              <a:lnSpc>
                <a:spcPct val="100000"/>
              </a:lnSpc>
            </a:pPr>
            <a:br>
              <a:rPr lang="de-DE" b="1" dirty="0"/>
            </a:br>
            <a:br>
              <a:rPr lang="de-DE" b="1" dirty="0"/>
            </a:br>
            <a:br>
              <a:rPr lang="de-DE" b="1" dirty="0"/>
            </a:br>
            <a:br>
              <a:rPr lang="de-DE" b="1" dirty="0"/>
            </a:br>
            <a:br>
              <a:rPr lang="de-DE" b="1" dirty="0"/>
            </a:br>
            <a:br>
              <a:rPr lang="de-DE" b="1" dirty="0"/>
            </a:br>
            <a:br>
              <a:rPr lang="de-DE" b="1" dirty="0"/>
            </a:b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br>
              <a:rPr lang="de-DE" b="1" dirty="0"/>
            </a:br>
            <a:br>
              <a:rPr lang="de-DE" b="1" dirty="0"/>
            </a:br>
            <a:br>
              <a:rPr lang="de-DE" b="1" dirty="0"/>
            </a:br>
            <a:endParaRPr lang="de-DE" b="1" dirty="0"/>
          </a:p>
          <a:p>
            <a:pPr>
              <a:lnSpc>
                <a:spcPct val="100000"/>
              </a:lnSpc>
            </a:pPr>
            <a:endParaRPr lang="de-DE" b="1" dirty="0"/>
          </a:p>
          <a:p>
            <a:pPr>
              <a:lnSpc>
                <a:spcPct val="100000"/>
              </a:lnSpc>
            </a:pPr>
            <a:r>
              <a:rPr lang="de-DE" b="1" dirty="0">
                <a:solidFill>
                  <a:srgbClr val="194D83"/>
                </a:solidFill>
              </a:rPr>
              <a:t>(offenen) Ganztag mitdenken</a:t>
            </a:r>
          </a:p>
          <a:p>
            <a:pPr>
              <a:lnSpc>
                <a:spcPct val="100000"/>
              </a:lnSpc>
            </a:pPr>
            <a:endParaRPr lang="de-DE" b="1" dirty="0"/>
          </a:p>
          <a:p>
            <a:pPr>
              <a:lnSpc>
                <a:spcPct val="100000"/>
              </a:lnSpc>
            </a:pPr>
            <a:r>
              <a:rPr lang="de-DE" b="1" dirty="0">
                <a:solidFill>
                  <a:srgbClr val="194D83"/>
                </a:solidFill>
              </a:rPr>
              <a:t>Die Grafik und die Unterstützungsbereiche </a:t>
            </a:r>
            <a:r>
              <a:rPr lang="de-DE" dirty="0"/>
              <a:t>finden Sie unter dem Link im mebis Magazin.</a:t>
            </a:r>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https://mebis.bycs.de/dsdz/13040</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https://mebis.bycs.de/dsdz/12070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19" name="Bildplatzhalter 18">
            <a:extLst>
              <a:ext uri="{FF2B5EF4-FFF2-40B4-BE49-F238E27FC236}">
                <a16:creationId xmlns:a16="http://schemas.microsoft.com/office/drawing/2014/main" id="{AAE3205C-F6E1-2FA6-1F1A-F8518134C840}"/>
              </a:ext>
            </a:extLst>
          </p:cNvPr>
          <p:cNvPicPr>
            <a:picLocks noGrp="1" noChangeAspect="1"/>
          </p:cNvPicPr>
          <p:nvPr>
            <p:ph type="pic" sz="quarter" idx="24"/>
          </p:nvPr>
        </p:nvPicPr>
        <p:blipFill>
          <a:blip r:embed="rId6"/>
          <a:srcRect/>
          <a:stretch>
            <a:fillRect/>
          </a:stretch>
        </p:blipFill>
        <p:spPr/>
      </p:pic>
      <p:pic>
        <p:nvPicPr>
          <p:cNvPr id="22" name="Bildplatzhalter 21">
            <a:extLst>
              <a:ext uri="{FF2B5EF4-FFF2-40B4-BE49-F238E27FC236}">
                <a16:creationId xmlns:a16="http://schemas.microsoft.com/office/drawing/2014/main" id="{82F9CCB2-AEE1-F146-32F8-75DCB48E19D9}"/>
              </a:ext>
            </a:extLst>
          </p:cNvPr>
          <p:cNvPicPr>
            <a:picLocks noGrp="1" noChangeAspect="1"/>
          </p:cNvPicPr>
          <p:nvPr>
            <p:ph type="pic" sz="quarter" idx="31"/>
          </p:nvPr>
        </p:nvPicPr>
        <p:blipFill>
          <a:blip r:embed="rId7"/>
          <a:srcRect/>
          <a:stretch>
            <a:fillRect/>
          </a:stretch>
        </p:blipFill>
        <p:spPr/>
      </p:pic>
      <p:pic>
        <p:nvPicPr>
          <p:cNvPr id="24" name="Bildplatzhalter 23">
            <a:extLst>
              <a:ext uri="{FF2B5EF4-FFF2-40B4-BE49-F238E27FC236}">
                <a16:creationId xmlns:a16="http://schemas.microsoft.com/office/drawing/2014/main" id="{1FD62164-E1A9-3B65-D9CD-CA801B4CA63A}"/>
              </a:ext>
            </a:extLst>
          </p:cNvPr>
          <p:cNvPicPr>
            <a:picLocks noGrp="1" noChangeAspect="1"/>
          </p:cNvPicPr>
          <p:nvPr>
            <p:ph type="pic" sz="quarter" idx="33"/>
          </p:nvPr>
        </p:nvPicPr>
        <p:blipFill>
          <a:blip r:embed="rId8"/>
          <a:srcRect/>
          <a:stretch/>
        </p:blipFill>
        <p:spPr/>
      </p:pic>
      <p:pic>
        <p:nvPicPr>
          <p:cNvPr id="14" name="Grafik 13" descr="Ein Bild, das Text, Screenshot, Schrift, Visitenkarte enthält.&#10;&#10;Automatisch generierte Beschreibung">
            <a:extLst>
              <a:ext uri="{FF2B5EF4-FFF2-40B4-BE49-F238E27FC236}">
                <a16:creationId xmlns:a16="http://schemas.microsoft.com/office/drawing/2014/main" id="{04192714-7FF3-8B6F-0190-F7E391E4E638}"/>
              </a:ext>
            </a:extLst>
          </p:cNvPr>
          <p:cNvPicPr>
            <a:picLocks noChangeAspect="1"/>
          </p:cNvPicPr>
          <p:nvPr/>
        </p:nvPicPr>
        <p:blipFill>
          <a:blip r:embed="rId9"/>
          <a:stretch>
            <a:fillRect/>
          </a:stretch>
        </p:blipFill>
        <p:spPr>
          <a:xfrm>
            <a:off x="3922773" y="3002822"/>
            <a:ext cx="2798661" cy="1544473"/>
          </a:xfrm>
          <a:prstGeom prst="rect">
            <a:avLst/>
          </a:prstGeom>
        </p:spPr>
      </p:pic>
      <p:pic>
        <p:nvPicPr>
          <p:cNvPr id="16" name="Grafik 15" descr="Ein Bild, das Text, Screenshot, Schrift, Webseite enthält.&#10;&#10;Automatisch generierte Beschreibung">
            <a:extLst>
              <a:ext uri="{FF2B5EF4-FFF2-40B4-BE49-F238E27FC236}">
                <a16:creationId xmlns:a16="http://schemas.microsoft.com/office/drawing/2014/main" id="{B6E0EFC9-778C-1690-DE2A-3923EDA815ED}"/>
              </a:ext>
            </a:extLst>
          </p:cNvPr>
          <p:cNvPicPr>
            <a:picLocks noChangeAspect="1"/>
          </p:cNvPicPr>
          <p:nvPr/>
        </p:nvPicPr>
        <p:blipFill>
          <a:blip r:embed="rId10"/>
          <a:stretch>
            <a:fillRect/>
          </a:stretch>
        </p:blipFill>
        <p:spPr>
          <a:xfrm>
            <a:off x="7410690" y="2197159"/>
            <a:ext cx="2778354" cy="2545585"/>
          </a:xfrm>
          <a:prstGeom prst="rect">
            <a:avLst/>
          </a:prstGeom>
        </p:spPr>
      </p:pic>
      <p:sp>
        <p:nvSpPr>
          <p:cNvPr id="2" name="Textfeld 1">
            <a:extLst>
              <a:ext uri="{FF2B5EF4-FFF2-40B4-BE49-F238E27FC236}">
                <a16:creationId xmlns:a16="http://schemas.microsoft.com/office/drawing/2014/main" id="{92287C72-1AED-6894-A2D6-B1469BDF375E}"/>
              </a:ext>
            </a:extLst>
          </p:cNvPr>
          <p:cNvSpPr txBox="1"/>
          <p:nvPr/>
        </p:nvSpPr>
        <p:spPr>
          <a:xfrm>
            <a:off x="2197006" y="6651589"/>
            <a:ext cx="1053102" cy="230832"/>
          </a:xfrm>
          <a:prstGeom prst="rect">
            <a:avLst/>
          </a:prstGeom>
          <a:solidFill>
            <a:schemeClr val="bg1"/>
          </a:solidFill>
        </p:spPr>
        <p:txBody>
          <a:bodyPr wrap="square" lIns="0" tIns="0" rIns="0" bIns="0" rtlCol="0">
            <a:spAutoFit/>
          </a:bodyPr>
          <a:lstStyle/>
          <a:p>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Mehr zu diesen Themen </a:t>
            </a:r>
            <a:b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auf der Website des </a:t>
            </a:r>
            <a:b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500" b="1" dirty="0">
                <a:solidFill>
                  <a:srgbClr val="194D83"/>
                </a:solidFill>
                <a:latin typeface="Verdana" panose="020B0604030504040204" pitchFamily="34" charset="0"/>
                <a:ea typeface="Verdana" panose="020B0604030504040204" pitchFamily="34" charset="0"/>
                <a:cs typeface="Verdana" panose="020B0604030504040204" pitchFamily="34" charset="0"/>
              </a:rPr>
              <a:t>Kultusministeriums</a:t>
            </a:r>
          </a:p>
        </p:txBody>
      </p:sp>
    </p:spTree>
    <p:extLst>
      <p:ext uri="{BB962C8B-B14F-4D97-AF65-F5344CB8AC3E}">
        <p14:creationId xmlns:p14="http://schemas.microsoft.com/office/powerpoint/2010/main" val="1080949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Formate und Maßnahmen der Elternarbeit </a:t>
            </a:r>
          </a:p>
        </p:txBody>
      </p:sp>
      <p:pic>
        <p:nvPicPr>
          <p:cNvPr id="3" name="Bildplatzhalter 2">
            <a:extLst>
              <a:ext uri="{FF2B5EF4-FFF2-40B4-BE49-F238E27FC236}">
                <a16:creationId xmlns:a16="http://schemas.microsoft.com/office/drawing/2014/main" id="{AFA8099A-2195-F73C-AA67-0F0980334812}"/>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Fortbildungsplanung und Förderung der Kooperation im Kollegium</a:t>
            </a:r>
          </a:p>
        </p:txBody>
      </p:sp>
      <p:pic>
        <p:nvPicPr>
          <p:cNvPr id="16" name="Bildplatzhalter 15">
            <a:extLst>
              <a:ext uri="{FF2B5EF4-FFF2-40B4-BE49-F238E27FC236}">
                <a16:creationId xmlns:a16="http://schemas.microsoft.com/office/drawing/2014/main" id="{8E9400CC-9A18-ADAA-24AE-09B546AD7F07}"/>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Information und Unterstützung der Erziehungsberechtigten vorbereiten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Fortbildungsplanung </a:t>
            </a:r>
            <a:br>
              <a:rPr lang="de-DE" sz="1600" dirty="0"/>
            </a:br>
            <a:r>
              <a:rPr lang="de-DE" sz="1600" dirty="0"/>
              <a:t>an die 1:1-Ausstattung anpassen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Tipps und Vorlagen zur Prozessgestaltung </a:t>
            </a:r>
          </a:p>
        </p:txBody>
      </p:sp>
      <p:pic>
        <p:nvPicPr>
          <p:cNvPr id="17" name="Bildplatzhalter 16">
            <a:extLst>
              <a:ext uri="{FF2B5EF4-FFF2-40B4-BE49-F238E27FC236}">
                <a16:creationId xmlns:a16="http://schemas.microsoft.com/office/drawing/2014/main" id="{DD0AE86D-798B-5C33-B3F7-CD7F94AB345A}"/>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800" dirty="0"/>
              <a:t>Einen Zeitplan erstellen </a:t>
            </a:r>
          </a:p>
        </p:txBody>
      </p:sp>
      <p:sp>
        <p:nvSpPr>
          <p:cNvPr id="21" name="Inhaltsplatzhalter 20">
            <a:extLst>
              <a:ext uri="{FF2B5EF4-FFF2-40B4-BE49-F238E27FC236}">
                <a16:creationId xmlns:a16="http://schemas.microsoft.com/office/drawing/2014/main" id="{4E17B643-361D-0FB9-CB87-345218DDFBEC}"/>
              </a:ext>
            </a:extLst>
          </p:cNvPr>
          <p:cNvSpPr>
            <a:spLocks noGrp="1"/>
          </p:cNvSpPr>
          <p:nvPr>
            <p:ph idx="28"/>
          </p:nvPr>
        </p:nvSpPr>
        <p:spPr/>
        <p:txBody>
          <a:bodyPr/>
          <a:lstStyle/>
          <a:p>
            <a:r>
              <a:rPr lang="de-DE" dirty="0" err="1"/>
              <a:t>iStock.com</a:t>
            </a:r>
            <a:r>
              <a:rPr lang="de-DE" dirty="0"/>
              <a:t>/Oksana </a:t>
            </a:r>
            <a:r>
              <a:rPr lang="de-DE" dirty="0" err="1"/>
              <a:t>Latysheva</a:t>
            </a:r>
            <a:r>
              <a:rPr lang="de-DE" dirty="0"/>
              <a:t>, </a:t>
            </a:r>
            <a:r>
              <a:rPr lang="de-DE" dirty="0" err="1"/>
              <a:t>SpicyTruffel</a:t>
            </a:r>
            <a:r>
              <a:rPr lang="de-DE" dirty="0"/>
              <a:t>, </a:t>
            </a:r>
            <a:r>
              <a:rPr lang="de-DE" dirty="0" err="1"/>
              <a:t>Tetiana</a:t>
            </a:r>
            <a:r>
              <a:rPr lang="de-DE" dirty="0"/>
              <a:t> </a:t>
            </a:r>
            <a:r>
              <a:rPr lang="de-DE" dirty="0" err="1"/>
              <a:t>Lazunova</a:t>
            </a:r>
            <a:r>
              <a:rPr lang="de-DE" dirty="0"/>
              <a:t> </a:t>
            </a:r>
          </a:p>
        </p:txBody>
      </p:sp>
      <p:sp>
        <p:nvSpPr>
          <p:cNvPr id="22" name="Inhaltsplatzhalter 21">
            <a:extLst>
              <a:ext uri="{FF2B5EF4-FFF2-40B4-BE49-F238E27FC236}">
                <a16:creationId xmlns:a16="http://schemas.microsoft.com/office/drawing/2014/main" id="{E400476C-3EDA-BC7B-AF52-3E6264BEC1E4}"/>
              </a:ext>
            </a:extLst>
          </p:cNvPr>
          <p:cNvSpPr>
            <a:spLocks noGrp="1"/>
          </p:cNvSpPr>
          <p:nvPr>
            <p:ph idx="32"/>
          </p:nvPr>
        </p:nvSpPr>
        <p:spPr/>
        <p:txBody>
          <a:bodyPr/>
          <a:lstStyle/>
          <a:p>
            <a:r>
              <a:rPr lang="de-DE" dirty="0" err="1"/>
              <a:t>iStock.com</a:t>
            </a:r>
            <a:r>
              <a:rPr lang="de-DE" dirty="0"/>
              <a:t>/</a:t>
            </a:r>
            <a:r>
              <a:rPr lang="de-DE" dirty="0" err="1"/>
              <a:t>Irina_Strelnikova</a:t>
            </a:r>
            <a:r>
              <a:rPr lang="de-DE" dirty="0"/>
              <a:t>, Oksana </a:t>
            </a:r>
            <a:r>
              <a:rPr lang="de-DE" dirty="0" err="1"/>
              <a:t>Latysheva</a:t>
            </a:r>
            <a:endParaRPr lang="de-DE" dirty="0"/>
          </a:p>
        </p:txBody>
      </p:sp>
      <p:sp>
        <p:nvSpPr>
          <p:cNvPr id="20" name="Inhaltsplatzhalter 19">
            <a:extLst>
              <a:ext uri="{FF2B5EF4-FFF2-40B4-BE49-F238E27FC236}">
                <a16:creationId xmlns:a16="http://schemas.microsoft.com/office/drawing/2014/main" id="{86B1A6C6-0952-B954-D963-A50A0CBB98D9}"/>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Sensvector</a:t>
            </a:r>
            <a:r>
              <a:rPr lang="de-DE" dirty="0"/>
              <a:t>, </a:t>
            </a:r>
            <a:r>
              <a:rPr lang="de-DE" dirty="0" err="1"/>
              <a:t>SpicyTruffel</a:t>
            </a:r>
            <a:endParaRPr lang="de-DE" dirty="0"/>
          </a:p>
          <a:p>
            <a:endParaRPr lang="de-DE" dirty="0"/>
          </a:p>
        </p:txBody>
      </p:sp>
      <p:sp>
        <p:nvSpPr>
          <p:cNvPr id="6" name="Inhaltsplatzhalter 70">
            <a:extLst>
              <a:ext uri="{FF2B5EF4-FFF2-40B4-BE49-F238E27FC236}">
                <a16:creationId xmlns:a16="http://schemas.microsoft.com/office/drawing/2014/main" id="{25555D38-C290-E6CF-0F35-D06474E65B1B}"/>
              </a:ext>
            </a:extLst>
          </p:cNvPr>
          <p:cNvSpPr txBox="1">
            <a:spLocks/>
          </p:cNvSpPr>
          <p:nvPr/>
        </p:nvSpPr>
        <p:spPr>
          <a:xfrm>
            <a:off x="39057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
        <p:nvSpPr>
          <p:cNvPr id="25" name="Inhaltsplatzhalter 59">
            <a:extLst>
              <a:ext uri="{FF2B5EF4-FFF2-40B4-BE49-F238E27FC236}">
                <a16:creationId xmlns:a16="http://schemas.microsoft.com/office/drawing/2014/main" id="{F063010C-F33B-3B34-61F9-AC66186B02B0}"/>
              </a:ext>
            </a:extLst>
          </p:cNvPr>
          <p:cNvSpPr>
            <a:spLocks noGrp="1"/>
          </p:cNvSpPr>
          <p:nvPr>
            <p:ph idx="29"/>
          </p:nvPr>
        </p:nvSpPr>
        <p:spPr>
          <a:xfrm>
            <a:off x="344129" y="450760"/>
            <a:ext cx="2843999" cy="165481"/>
          </a:xfrm>
        </p:spPr>
        <p:txBody>
          <a:bodyPr/>
          <a:lstStyle/>
          <a:p>
            <a:r>
              <a:rPr lang="de-DE" sz="1200" b="1" dirty="0"/>
              <a:t>Planung</a:t>
            </a:r>
          </a:p>
        </p:txBody>
      </p:sp>
      <p:sp>
        <p:nvSpPr>
          <p:cNvPr id="13" name="Inhaltsplatzhalter 70">
            <a:extLst>
              <a:ext uri="{FF2B5EF4-FFF2-40B4-BE49-F238E27FC236}">
                <a16:creationId xmlns:a16="http://schemas.microsoft.com/office/drawing/2014/main" id="{9E2B5A92-7933-04B9-F23D-0175770AFC31}"/>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Tree>
    <p:extLst>
      <p:ext uri="{BB962C8B-B14F-4D97-AF65-F5344CB8AC3E}">
        <p14:creationId xmlns:p14="http://schemas.microsoft.com/office/powerpoint/2010/main" val="3370143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https://mebis.bycs.de/dsdz/14031</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Mögliche Unterstützungs- und Informationsangebote</a:t>
            </a:r>
          </a:p>
          <a:p>
            <a:pPr marL="93663" indent="-84138">
              <a:lnSpc>
                <a:spcPct val="100000"/>
              </a:lnSpc>
              <a:buFont typeface="Arial" panose="020B0604020202020204" pitchFamily="34" charset="0"/>
              <a:buChar char="•"/>
            </a:pPr>
            <a:r>
              <a:rPr lang="de-DE" dirty="0"/>
              <a:t>Zur geplanten 1:1-Ausstattung</a:t>
            </a:r>
          </a:p>
          <a:p>
            <a:pPr marL="93663" indent="-84138">
              <a:lnSpc>
                <a:spcPct val="100000"/>
              </a:lnSpc>
              <a:buFont typeface="Arial" panose="020B0604020202020204" pitchFamily="34" charset="0"/>
              <a:buChar char="•"/>
            </a:pPr>
            <a:r>
              <a:rPr lang="de-DE" dirty="0"/>
              <a:t>Im Bereich der Medienerziehung und der häuslichen Lernbegleitung</a:t>
            </a:r>
          </a:p>
          <a:p>
            <a:pPr marL="93663" indent="-84138">
              <a:lnSpc>
                <a:spcPct val="100000"/>
              </a:lnSpc>
              <a:buFont typeface="Arial" panose="020B0604020202020204" pitchFamily="34" charset="0"/>
              <a:buChar char="•"/>
            </a:pPr>
            <a:r>
              <a:rPr lang="de-DE" dirty="0"/>
              <a:t>Im Beschaffungsprozess, der Inbetriebnahme, </a:t>
            </a:r>
            <a:br>
              <a:rPr lang="de-DE" dirty="0"/>
            </a:br>
            <a:r>
              <a:rPr lang="de-DE" dirty="0"/>
              <a:t>zur Wartung und Bedienung der Geräte</a:t>
            </a:r>
          </a:p>
          <a:p>
            <a:pPr marL="93663" indent="-84138">
              <a:lnSpc>
                <a:spcPct val="100000"/>
              </a:lnSpc>
              <a:buFont typeface="Arial" panose="020B0604020202020204" pitchFamily="34" charset="0"/>
              <a:buChar char="•"/>
            </a:pPr>
            <a:r>
              <a:rPr lang="de-DE" dirty="0"/>
              <a:t>Feedback- und Partizipationsmöglichkeiten</a:t>
            </a:r>
          </a:p>
          <a:p>
            <a:pPr>
              <a:lnSpc>
                <a:spcPct val="100000"/>
              </a:lnSpc>
            </a:pPr>
            <a:br>
              <a:rPr lang="de-DE" dirty="0"/>
            </a:br>
            <a:r>
              <a:rPr lang="de-DE" b="1" dirty="0">
                <a:solidFill>
                  <a:srgbClr val="194D83"/>
                </a:solidFill>
              </a:rPr>
              <a:t>Schulinterne Überlegungen</a:t>
            </a:r>
          </a:p>
          <a:p>
            <a:pPr marL="93663" indent="-84138">
              <a:lnSpc>
                <a:spcPct val="100000"/>
              </a:lnSpc>
              <a:buFont typeface="Arial" panose="020B0604020202020204" pitchFamily="34" charset="0"/>
              <a:buChar char="•"/>
            </a:pPr>
            <a:r>
              <a:rPr lang="de-DE" dirty="0"/>
              <a:t>Auswahl des Unterstützungsangebots</a:t>
            </a:r>
          </a:p>
          <a:p>
            <a:pPr marL="93663" indent="-84138">
              <a:lnSpc>
                <a:spcPct val="100000"/>
              </a:lnSpc>
              <a:buFont typeface="Arial" panose="020B0604020202020204" pitchFamily="34" charset="0"/>
              <a:buChar char="•"/>
            </a:pPr>
            <a:r>
              <a:rPr lang="de-DE" dirty="0"/>
              <a:t>Zeitliche Verortung</a:t>
            </a:r>
          </a:p>
          <a:p>
            <a:pPr marL="93663" indent="-84138">
              <a:lnSpc>
                <a:spcPct val="100000"/>
              </a:lnSpc>
              <a:buFont typeface="Arial" panose="020B0604020202020204" pitchFamily="34" charset="0"/>
              <a:buChar char="•"/>
            </a:pPr>
            <a:r>
              <a:rPr lang="de-DE" dirty="0"/>
              <a:t>Form der Vermittlung (z. B. Elterninformations-schreiben, Informationsabend, Erklärvideo, Checkliste)</a:t>
            </a:r>
          </a:p>
          <a:p>
            <a:pPr marL="93663" indent="-84138">
              <a:lnSpc>
                <a:spcPct val="100000"/>
              </a:lnSpc>
              <a:buFont typeface="Arial" panose="020B0604020202020204" pitchFamily="34" charset="0"/>
              <a:buChar char="•"/>
            </a:pPr>
            <a:r>
              <a:rPr lang="de-DE" dirty="0"/>
              <a:t>Verantwortlichkeiten</a:t>
            </a:r>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marL="93663" indent="-84138">
              <a:lnSpc>
                <a:spcPct val="100000"/>
              </a:lnSpc>
              <a:buFont typeface="Arial" panose="020B0604020202020204" pitchFamily="34" charset="0"/>
              <a:buChar char="•"/>
            </a:pPr>
            <a:endParaRPr lang="de-DE" dirty="0"/>
          </a:p>
          <a:p>
            <a:pPr>
              <a:lnSpc>
                <a:spcPct val="100000"/>
              </a:lnSpc>
            </a:pPr>
            <a:br>
              <a:rPr lang="de-DE" dirty="0"/>
            </a:br>
            <a:r>
              <a:rPr lang="de-DE" b="1" dirty="0">
                <a:solidFill>
                  <a:srgbClr val="194D83"/>
                </a:solidFill>
              </a:rPr>
              <a:t>Beispiele aus der Praxis und einen Überblicküber die genannten Bereiche </a:t>
            </a:r>
            <a:r>
              <a:rPr lang="de-DE" dirty="0"/>
              <a:t>finden Sie unter dem Link im mebis Magazin.</a:t>
            </a:r>
            <a:endParaRPr kumimoji="0" lang="de-DE" b="0" i="0" u="none" strike="noStrike" kern="1200" cap="none" spc="0" normalizeH="0" baseline="0" noProof="0" dirty="0">
              <a:ln>
                <a:noFill/>
              </a:ln>
              <a:effectLst/>
              <a:uLnTx/>
              <a:uFillTx/>
            </a:endParaRP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a:xfrm>
            <a:off x="279560" y="485574"/>
            <a:ext cx="2843999" cy="4880369"/>
          </a:xfrm>
        </p:spPr>
        <p:txBody>
          <a:bodyPr/>
          <a:lstStyle/>
          <a:p>
            <a:pPr marL="0" marR="0" lvl="0" algn="l" defTabSz="914400" rtl="0" eaLnBrk="1" fontAlgn="auto" latinLnBrk="0" hangingPunct="1">
              <a:lnSpc>
                <a:spcPct val="100000"/>
              </a:lnSpc>
              <a:spcAft>
                <a:spcPts val="0"/>
              </a:spcAft>
              <a:buClrTx/>
              <a:buSzTx/>
              <a:defRPr/>
            </a:pPr>
            <a:r>
              <a:rPr kumimoji="0" lang="de-DE" b="1" i="0" u="none" strike="noStrike" kern="1200" cap="none" spc="0" normalizeH="0" baseline="0" noProof="0" dirty="0">
                <a:ln>
                  <a:noFill/>
                </a:ln>
                <a:solidFill>
                  <a:srgbClr val="194D83"/>
                </a:solidFill>
                <a:effectLst/>
                <a:uLnTx/>
                <a:uFillTx/>
              </a:rPr>
              <a:t>Vorgehen / Schritte</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Identifikation des Fortbildungsbedarfs</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Planung der Fortbildungen (Formate, Zeitplan und Angebote)</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Evaluation und Weiterentwicklung der Fortbildungsplanung, Übernahme in das Medienkonzept (Fortbildungsplan)</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endParaRPr kumimoji="0" lang="de-DE" sz="300" b="1" i="0" u="none" strike="noStrike" kern="1200" cap="none" spc="0" normalizeH="0" baseline="0" noProof="0" dirty="0">
              <a:ln>
                <a:noFill/>
              </a:ln>
              <a:effectLst/>
              <a:uLnTx/>
              <a:uFillTx/>
            </a:endParaRPr>
          </a:p>
          <a:p>
            <a:pPr marL="0" marR="0" lvl="0" algn="l" defTabSz="914400" rtl="0" eaLnBrk="1" fontAlgn="auto" latinLnBrk="0" hangingPunct="1">
              <a:lnSpc>
                <a:spcPct val="100000"/>
              </a:lnSpc>
              <a:spcAft>
                <a:spcPts val="0"/>
              </a:spcAft>
              <a:buClrTx/>
              <a:buSzTx/>
              <a:defRPr/>
            </a:pPr>
            <a:r>
              <a:rPr kumimoji="0" lang="de-DE" b="1" i="0" u="none" strike="noStrike" kern="1200" cap="none" spc="0" normalizeH="0" baseline="0" noProof="0" dirty="0">
                <a:ln>
                  <a:noFill/>
                </a:ln>
                <a:solidFill>
                  <a:srgbClr val="194D83"/>
                </a:solidFill>
                <a:effectLst/>
                <a:uLnTx/>
                <a:uFillTx/>
              </a:rPr>
              <a:t>Zentrale Fragen zur Anpassung der Fortbildungsplanung</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Welche Fortbildungsinhalte sind relevant? </a:t>
            </a:r>
          </a:p>
          <a:p>
            <a:pPr marL="93663" marR="0" lvl="1"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Welche </a:t>
            </a:r>
            <a:r>
              <a:rPr lang="de-DE" dirty="0" err="1"/>
              <a:t>k</a:t>
            </a:r>
            <a:r>
              <a:rPr kumimoji="0" lang="de-DE" b="0" i="0" u="none" strike="noStrike" kern="1200" cap="none" spc="0" normalizeH="0" baseline="0" noProof="0" dirty="0" err="1">
                <a:ln>
                  <a:noFill/>
                </a:ln>
                <a:effectLst/>
                <a:uLnTx/>
                <a:uFillTx/>
              </a:rPr>
              <a:t>urzfristigen</a:t>
            </a:r>
            <a:r>
              <a:rPr kumimoji="0" lang="de-DE" b="0" i="0" u="none" strike="noStrike" kern="1200" cap="none" spc="0" normalizeH="0" baseline="0" noProof="0" dirty="0">
                <a:ln>
                  <a:noFill/>
                </a:ln>
                <a:effectLst/>
                <a:uLnTx/>
                <a:uFillTx/>
              </a:rPr>
              <a:t> Maßnahmen sind zur Vorbereitung der Lehrkräfte auf die veränderte Unterrichtssituation nötig (Einarbeitungskonzept für Lehrkräfte)?</a:t>
            </a:r>
          </a:p>
          <a:p>
            <a:pPr marL="93663" marR="0" lvl="1"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Ist die </a:t>
            </a:r>
            <a:r>
              <a:rPr lang="de-DE" dirty="0"/>
              <a:t>m</a:t>
            </a:r>
            <a:r>
              <a:rPr kumimoji="0" lang="de-DE" b="0" i="0" u="none" strike="noStrike" kern="1200" cap="none" spc="0" normalizeH="0" baseline="0" noProof="0" dirty="0" err="1">
                <a:ln>
                  <a:noFill/>
                </a:ln>
                <a:effectLst/>
                <a:uLnTx/>
                <a:uFillTx/>
              </a:rPr>
              <a:t>ittelfristige</a:t>
            </a:r>
            <a:r>
              <a:rPr kumimoji="0" lang="de-DE" b="0" i="0" u="none" strike="noStrike" kern="1200" cap="none" spc="0" normalizeH="0" baseline="0" noProof="0" dirty="0">
                <a:ln>
                  <a:noFill/>
                </a:ln>
                <a:effectLst/>
                <a:uLnTx/>
                <a:uFillTx/>
              </a:rPr>
              <a:t> Fortbildungsplanung an der angestrebten Unterrichtsentwicklung ausgerichtet?</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Wann werden diese Inhalte vermittelt?</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Welche Formate eignen sich für die eigene Schule?</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Wer bietet die Fortbildungen an (Verknüpfung von schulinternen, lokalen, regionalen und zentralen Angeboten)?</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endParaRPr kumimoji="0" lang="de-DE" sz="200" b="1" i="0" u="none" strike="noStrike" kern="1200" cap="none" spc="0" normalizeH="0" baseline="0" noProof="0" dirty="0">
              <a:ln>
                <a:noFill/>
              </a:ln>
              <a:effectLst/>
              <a:uLnTx/>
              <a:uFillTx/>
            </a:endParaRPr>
          </a:p>
          <a:p>
            <a:pPr marL="0" marR="0" lvl="0" algn="l" defTabSz="914400" rtl="0" eaLnBrk="1" fontAlgn="auto" latinLnBrk="0" hangingPunct="1">
              <a:lnSpc>
                <a:spcPct val="100000"/>
              </a:lnSpc>
              <a:spcAft>
                <a:spcPts val="0"/>
              </a:spcAft>
              <a:buClrTx/>
              <a:buSzTx/>
              <a:defRPr/>
            </a:pPr>
            <a:r>
              <a:rPr kumimoji="0" lang="de-DE" b="1" i="0" u="none" strike="noStrike" kern="1200" cap="none" spc="0" normalizeH="0" baseline="0" noProof="0" dirty="0">
                <a:ln>
                  <a:noFill/>
                </a:ln>
                <a:solidFill>
                  <a:srgbClr val="194D83"/>
                </a:solidFill>
                <a:effectLst/>
                <a:uLnTx/>
                <a:uFillTx/>
              </a:rPr>
              <a:t>Umsetzungsbeispiele aus der Praxis</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Planungsbeispiele verschiedener Schulen</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Leitfaden zur Gestaltung lernwirksamer Fortbildungen</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kumimoji="0" lang="de-DE" b="0" i="0" u="none" strike="noStrike" kern="1200" cap="none" spc="0" normalizeH="0" baseline="0" noProof="0" dirty="0">
                <a:ln>
                  <a:noFill/>
                </a:ln>
                <a:effectLst/>
                <a:uLnTx/>
                <a:uFillTx/>
              </a:rPr>
              <a:t>Mittelfristige Fortbildungsplanung: Identifikation des Fortbildungsbedarfes aus den Zielsetzungen auf Unterrichtsebene </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endParaRPr kumimoji="0" lang="de-DE" sz="300" b="1" i="0" u="none" strike="noStrike" kern="1200" cap="none" spc="0" normalizeH="0" baseline="0" noProof="0" dirty="0">
              <a:ln>
                <a:noFill/>
              </a:ln>
              <a:effectLst/>
              <a:uLnTx/>
              <a:uFillTx/>
            </a:endParaRPr>
          </a:p>
          <a:p>
            <a:pPr marL="0" marR="0" lvl="0" algn="l" defTabSz="914400" rtl="0" eaLnBrk="1" fontAlgn="auto" latinLnBrk="0" hangingPunct="1">
              <a:lnSpc>
                <a:spcPct val="100000"/>
              </a:lnSpc>
              <a:spcAft>
                <a:spcPts val="0"/>
              </a:spcAft>
              <a:buClrTx/>
              <a:buSzTx/>
              <a:defRPr/>
            </a:pPr>
            <a:r>
              <a:rPr kumimoji="0" lang="de-DE" b="1" i="0" u="none" strike="noStrike" kern="1200" cap="none" spc="0" normalizeH="0" baseline="0" noProof="0" dirty="0">
                <a:ln>
                  <a:noFill/>
                </a:ln>
                <a:solidFill>
                  <a:srgbClr val="194D83"/>
                </a:solidFill>
                <a:effectLst/>
                <a:uLnTx/>
                <a:uFillTx/>
              </a:rPr>
              <a:t>Impulse zu den zentralen Fragestellungen sowie Beispiele aus der Praxis </a:t>
            </a:r>
            <a:r>
              <a:rPr lang="de-DE" dirty="0"/>
              <a:t>finden Sie unter dem Link im mebis Magazin.</a:t>
            </a:r>
            <a:endParaRPr kumimoji="0" lang="de-DE" b="0" i="0" u="none" strike="noStrike" kern="1200" cap="none" spc="0" normalizeH="0" baseline="0" noProof="0" dirty="0">
              <a:ln>
                <a:noFill/>
              </a:ln>
              <a:effectLst/>
              <a:uLnTx/>
              <a:uFillTx/>
            </a:endParaRP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endParaRPr kumimoji="0" lang="de-DE" b="0" i="0" u="none" strike="noStrike" kern="1200" cap="none" spc="0" normalizeH="0" baseline="0" noProof="0" dirty="0">
              <a:ln>
                <a:noFill/>
              </a:ln>
              <a:effectLst/>
              <a:uLnTx/>
              <a:uFillTx/>
            </a:endParaRPr>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https://mebis.bycs.de/dsdz/14020</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pPr algn="just"/>
            <a:r>
              <a:rPr lang="de-DE" sz="600" dirty="0">
                <a:hlinkClick r:id="rId5">
                  <a:extLst>
                    <a:ext uri="{A12FA001-AC4F-418D-AE19-62706E023703}">
                      <ahyp:hlinkClr xmlns:ahyp="http://schemas.microsoft.com/office/drawing/2018/hyperlinkcolor" val="tx"/>
                    </a:ext>
                  </a:extLst>
                </a:hlinkClick>
              </a:rPr>
              <a:t>https://</a:t>
            </a:r>
            <a:r>
              <a:rPr lang="de-DE" sz="600" dirty="0" err="1">
                <a:hlinkClick r:id="rId5">
                  <a:extLst>
                    <a:ext uri="{A12FA001-AC4F-418D-AE19-62706E023703}">
                      <ahyp:hlinkClr xmlns:ahyp="http://schemas.microsoft.com/office/drawing/2018/hyperlinkcolor" val="tx"/>
                    </a:ext>
                  </a:extLst>
                </a:hlinkClick>
              </a:rPr>
              <a:t>mebis.bycs.de</a:t>
            </a:r>
            <a:r>
              <a:rPr lang="de-DE" sz="600" dirty="0">
                <a:hlinkClick r:id="rId5">
                  <a:extLst>
                    <a:ext uri="{A12FA001-AC4F-418D-AE19-62706E023703}">
                      <ahyp:hlinkClr xmlns:ahyp="http://schemas.microsoft.com/office/drawing/2018/hyperlinkcolor" val="tx"/>
                    </a:ext>
                  </a:extLst>
                </a:hlinkClick>
              </a:rPr>
              <a:t>/</a:t>
            </a:r>
            <a:r>
              <a:rPr lang="de-DE" sz="600" dirty="0" err="1">
                <a:hlinkClick r:id="rId5">
                  <a:extLst>
                    <a:ext uri="{A12FA001-AC4F-418D-AE19-62706E023703}">
                      <ahyp:hlinkClr xmlns:ahyp="http://schemas.microsoft.com/office/drawing/2018/hyperlinkcolor" val="tx"/>
                    </a:ext>
                  </a:extLst>
                </a:hlinkClick>
              </a:rPr>
              <a:t>dsdz</a:t>
            </a:r>
            <a:r>
              <a:rPr lang="de-DE" sz="600" dirty="0">
                <a:hlinkClick r:id="rId5">
                  <a:extLst>
                    <a:ext uri="{A12FA001-AC4F-418D-AE19-62706E023703}">
                      <ahyp:hlinkClr xmlns:ahyp="http://schemas.microsoft.com/office/drawing/2018/hyperlinkcolor" val="tx"/>
                    </a:ext>
                  </a:extLst>
                </a:hlinkClick>
              </a:rPr>
              <a:t>/14010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6" name="Bildplatzhalter 5">
            <a:extLst>
              <a:ext uri="{FF2B5EF4-FFF2-40B4-BE49-F238E27FC236}">
                <a16:creationId xmlns:a16="http://schemas.microsoft.com/office/drawing/2014/main" id="{864B9194-7337-8CB7-CC32-385DCC0B9F1A}"/>
              </a:ext>
            </a:extLst>
          </p:cNvPr>
          <p:cNvPicPr>
            <a:picLocks noGrp="1" noChangeAspect="1"/>
          </p:cNvPicPr>
          <p:nvPr>
            <p:ph type="pic" sz="quarter" idx="24"/>
          </p:nvPr>
        </p:nvPicPr>
        <p:blipFill>
          <a:blip r:embed="rId6"/>
          <a:srcRect/>
          <a:stretch>
            <a:fillRect/>
          </a:stretch>
        </p:blipFill>
        <p:spPr/>
      </p:pic>
      <p:pic>
        <p:nvPicPr>
          <p:cNvPr id="13" name="Bildplatzhalter 12">
            <a:extLst>
              <a:ext uri="{FF2B5EF4-FFF2-40B4-BE49-F238E27FC236}">
                <a16:creationId xmlns:a16="http://schemas.microsoft.com/office/drawing/2014/main" id="{146E22A8-497D-A17D-ADB7-1B11E02117EF}"/>
              </a:ext>
            </a:extLst>
          </p:cNvPr>
          <p:cNvPicPr>
            <a:picLocks noGrp="1" noChangeAspect="1"/>
          </p:cNvPicPr>
          <p:nvPr>
            <p:ph type="pic" sz="quarter" idx="31"/>
          </p:nvPr>
        </p:nvPicPr>
        <p:blipFill>
          <a:blip r:embed="rId7"/>
          <a:srcRect/>
          <a:stretch>
            <a:fillRect/>
          </a:stretch>
        </p:blipFill>
        <p:spPr/>
      </p:pic>
      <p:pic>
        <p:nvPicPr>
          <p:cNvPr id="17" name="Bildplatzhalter 16">
            <a:extLst>
              <a:ext uri="{FF2B5EF4-FFF2-40B4-BE49-F238E27FC236}">
                <a16:creationId xmlns:a16="http://schemas.microsoft.com/office/drawing/2014/main" id="{D8FD3E0A-22BA-0B5A-4C05-533A4DF647F7}"/>
              </a:ext>
            </a:extLst>
          </p:cNvPr>
          <p:cNvPicPr>
            <a:picLocks noGrp="1" noChangeAspect="1"/>
          </p:cNvPicPr>
          <p:nvPr>
            <p:ph type="pic" sz="quarter" idx="33"/>
          </p:nvPr>
        </p:nvPicPr>
        <p:blipFill>
          <a:blip r:embed="rId8"/>
          <a:srcRect/>
          <a:stretch>
            <a:fillRect/>
          </a:stretch>
        </p:blipFill>
        <p:spPr/>
      </p:pic>
      <p:pic>
        <p:nvPicPr>
          <p:cNvPr id="2" name="Grafik 1">
            <a:extLst>
              <a:ext uri="{FF2B5EF4-FFF2-40B4-BE49-F238E27FC236}">
                <a16:creationId xmlns:a16="http://schemas.microsoft.com/office/drawing/2014/main" id="{F1D8F625-2BA4-4F33-014D-6A791AAC0F6D}"/>
              </a:ext>
            </a:extLst>
          </p:cNvPr>
          <p:cNvPicPr>
            <a:picLocks noChangeAspect="1"/>
          </p:cNvPicPr>
          <p:nvPr/>
        </p:nvPicPr>
        <p:blipFill rotWithShape="1">
          <a:blip r:embed="rId9"/>
          <a:srcRect l="2179" t="9051" r="2206" b="18575"/>
          <a:stretch/>
        </p:blipFill>
        <p:spPr>
          <a:xfrm>
            <a:off x="3912296" y="2985715"/>
            <a:ext cx="2835941" cy="1026231"/>
          </a:xfrm>
          <a:prstGeom prst="rect">
            <a:avLst/>
          </a:prstGeom>
        </p:spPr>
      </p:pic>
      <p:sp>
        <p:nvSpPr>
          <p:cNvPr id="7" name="Inhaltsplatzhalter 51">
            <a:extLst>
              <a:ext uri="{FF2B5EF4-FFF2-40B4-BE49-F238E27FC236}">
                <a16:creationId xmlns:a16="http://schemas.microsoft.com/office/drawing/2014/main" id="{F0C316A6-715B-5D7B-D2F2-DF5D7A47C05E}"/>
              </a:ext>
            </a:extLst>
          </p:cNvPr>
          <p:cNvSpPr>
            <a:spLocks noGrp="1"/>
          </p:cNvSpPr>
          <p:nvPr>
            <p:ph idx="1"/>
          </p:nvPr>
        </p:nvSpPr>
        <p:spPr>
          <a:xfrm>
            <a:off x="7446055" y="485571"/>
            <a:ext cx="2843999" cy="4880369"/>
          </a:xfrm>
        </p:spPr>
        <p:txBody>
          <a:bodyPr/>
          <a:lstStyle/>
          <a:p>
            <a:r>
              <a:rPr lang="de-DE" b="1" dirty="0">
                <a:solidFill>
                  <a:srgbClr val="194D83"/>
                </a:solidFill>
              </a:rPr>
              <a:t>Zielsetzung eines Zeitplans</a:t>
            </a:r>
            <a:endParaRPr lang="de-DE" dirty="0"/>
          </a:p>
          <a:p>
            <a:pPr marL="93663" indent="-84138">
              <a:buFont typeface="Arial" panose="020B0604020202020204" pitchFamily="34" charset="0"/>
              <a:buChar char="•"/>
            </a:pPr>
            <a:r>
              <a:rPr lang="de-DE" dirty="0"/>
              <a:t>Überblick über Planungsschritte gewinnen</a:t>
            </a:r>
          </a:p>
          <a:p>
            <a:pPr marL="93663" indent="-84138">
              <a:buFont typeface="Arial" panose="020B0604020202020204" pitchFamily="34" charset="0"/>
              <a:buChar char="•"/>
            </a:pPr>
            <a:r>
              <a:rPr lang="de-DE" dirty="0"/>
              <a:t>Schulinterne Abläufe abstimmen</a:t>
            </a:r>
          </a:p>
          <a:p>
            <a:pPr marL="93663" indent="-84138">
              <a:buFont typeface="Arial" panose="020B0604020202020204" pitchFamily="34" charset="0"/>
              <a:buChar char="•"/>
            </a:pPr>
            <a:r>
              <a:rPr lang="de-DE" dirty="0"/>
              <a:t>Sinnvolle Abfolge identifizieren und </a:t>
            </a:r>
            <a:br>
              <a:rPr lang="de-DE" dirty="0"/>
            </a:br>
            <a:r>
              <a:rPr lang="de-DE" dirty="0"/>
              <a:t>Aufgaben koordinieren</a:t>
            </a:r>
          </a:p>
          <a:p>
            <a:pPr marL="93663" indent="-84138">
              <a:buFont typeface="Arial" panose="020B0604020202020204" pitchFamily="34" charset="0"/>
              <a:buChar char="•"/>
            </a:pPr>
            <a:r>
              <a:rPr lang="de-DE" dirty="0"/>
              <a:t>Feste Termine für künftige Planungen dauerhaft </a:t>
            </a:r>
            <a:br>
              <a:rPr lang="de-DE" dirty="0"/>
            </a:br>
            <a:r>
              <a:rPr lang="de-DE" dirty="0"/>
              <a:t>übernehmen</a:t>
            </a:r>
          </a:p>
          <a:p>
            <a:br>
              <a:rPr lang="de-DE" dirty="0"/>
            </a:br>
            <a:r>
              <a:rPr lang="de-DE" b="1" dirty="0">
                <a:solidFill>
                  <a:srgbClr val="194D83"/>
                </a:solidFill>
              </a:rPr>
              <a:t>Visualisierung z. B. mit Karten </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Alternativ: digitale Pinnwände (z. B. Taskcards oder </a:t>
            </a:r>
            <a:r>
              <a:rPr lang="de-DE" dirty="0" err="1"/>
              <a:t>mebis</a:t>
            </a:r>
            <a:r>
              <a:rPr lang="de-DE" dirty="0"/>
              <a:t> Boards), Präsentationssoftware, …</a:t>
            </a:r>
          </a:p>
          <a:p>
            <a:pPr marL="93663" indent="-84138">
              <a:buFont typeface="Arial" panose="020B0604020202020204" pitchFamily="34" charset="0"/>
              <a:buChar char="•"/>
            </a:pPr>
            <a:endParaRPr lang="de-DE" dirty="0"/>
          </a:p>
          <a:p>
            <a:br>
              <a:rPr lang="de-DE" dirty="0"/>
            </a:br>
            <a:br>
              <a:rPr lang="de-DE" dirty="0"/>
            </a:br>
            <a:br>
              <a:rPr lang="de-DE" dirty="0"/>
            </a:br>
            <a:br>
              <a:rPr lang="de-DE" dirty="0"/>
            </a:br>
            <a:endParaRPr lang="de-DE" dirty="0"/>
          </a:p>
          <a:p>
            <a:pPr marL="93663" indent="-84138">
              <a:buFont typeface="Arial" panose="020B0604020202020204" pitchFamily="34" charset="0"/>
              <a:buChar char="•"/>
            </a:pPr>
            <a:endParaRPr lang="de-DE" dirty="0"/>
          </a:p>
          <a:p>
            <a:pPr>
              <a:lnSpc>
                <a:spcPct val="100000"/>
              </a:lnSpc>
            </a:pPr>
            <a:r>
              <a:rPr lang="de-DE" b="1" dirty="0">
                <a:solidFill>
                  <a:srgbClr val="194D83"/>
                </a:solidFill>
              </a:rPr>
              <a:t>Methode zur Zeitplanerstellung, editierbare Vorlagen sowie Beispiele aus der Praxis </a:t>
            </a:r>
            <a:r>
              <a:rPr lang="de-DE" dirty="0"/>
              <a:t>finden Sie unter dem Link im mebis Magazin.</a:t>
            </a:r>
          </a:p>
          <a:p>
            <a:pPr marL="93663" indent="-84138">
              <a:buFont typeface="Arial" panose="020B0604020202020204" pitchFamily="34" charset="0"/>
              <a:buChar char="•"/>
            </a:pPr>
            <a:endParaRPr lang="de-DE" dirty="0"/>
          </a:p>
          <a:p>
            <a:pPr marL="93663" indent="-84138">
              <a:buFont typeface="Arial" panose="020B0604020202020204" pitchFamily="34" charset="0"/>
              <a:buChar char="•"/>
            </a:pPr>
            <a:endParaRPr lang="de-DE" dirty="0"/>
          </a:p>
          <a:p>
            <a:pPr marL="93663" indent="-84138">
              <a:buFont typeface="Arial" panose="020B0604020202020204" pitchFamily="34" charset="0"/>
              <a:buChar char="•"/>
            </a:pPr>
            <a:endParaRPr lang="de-DE" dirty="0"/>
          </a:p>
          <a:p>
            <a:pPr marL="93663" indent="-84138">
              <a:buFont typeface="Arial" panose="020B0604020202020204" pitchFamily="34" charset="0"/>
              <a:buChar char="•"/>
            </a:pPr>
            <a:endParaRPr lang="de-DE" b="1" u="sng" dirty="0">
              <a:solidFill>
                <a:schemeClr val="accent1"/>
              </a:solidFill>
            </a:endParaRPr>
          </a:p>
          <a:p>
            <a:pPr marL="93663" indent="-84138">
              <a:buFont typeface="Arial" panose="020B0604020202020204" pitchFamily="34" charset="0"/>
              <a:buChar char="•"/>
            </a:pPr>
            <a:endParaRPr lang="de-DE" b="1" u="sng" dirty="0">
              <a:solidFill>
                <a:schemeClr val="accent1"/>
              </a:solidFill>
            </a:endParaRPr>
          </a:p>
          <a:p>
            <a:pPr marL="93663" indent="-84138">
              <a:buFont typeface="Arial" panose="020B0604020202020204" pitchFamily="34" charset="0"/>
              <a:buChar char="•"/>
            </a:pPr>
            <a:endParaRPr lang="de-DE" b="1" u="sng" dirty="0">
              <a:solidFill>
                <a:schemeClr val="accent1"/>
              </a:solidFill>
            </a:endParaRPr>
          </a:p>
          <a:p>
            <a:pPr marL="93663" indent="-84138">
              <a:buFont typeface="Arial" panose="020B0604020202020204" pitchFamily="34" charset="0"/>
              <a:buChar char="•"/>
            </a:pPr>
            <a:endParaRPr lang="de-DE" b="1" dirty="0">
              <a:solidFill>
                <a:srgbClr val="0070C0"/>
              </a:solidFill>
            </a:endParaRPr>
          </a:p>
          <a:p>
            <a:pPr marL="93663" indent="-84138">
              <a:buFont typeface="Arial" panose="020B0604020202020204" pitchFamily="34" charset="0"/>
              <a:buChar char="•"/>
            </a:pPr>
            <a:endParaRPr lang="de-DE" dirty="0"/>
          </a:p>
          <a:p>
            <a:pPr marL="93663" indent="-84138">
              <a:buFont typeface="Arial" panose="020B0604020202020204" pitchFamily="34" charset="0"/>
              <a:buChar char="•"/>
            </a:pPr>
            <a:endParaRPr lang="de-DE" dirty="0"/>
          </a:p>
        </p:txBody>
      </p:sp>
      <p:pic>
        <p:nvPicPr>
          <p:cNvPr id="11" name="Grafik 10" descr="Ein Bild, das Text, Screenshot, Design enthält.&#10;&#10;Automatisch generierte Beschreibung">
            <a:extLst>
              <a:ext uri="{FF2B5EF4-FFF2-40B4-BE49-F238E27FC236}">
                <a16:creationId xmlns:a16="http://schemas.microsoft.com/office/drawing/2014/main" id="{F1C2EC5E-6B65-35A2-469B-78BE4E429C06}"/>
              </a:ext>
            </a:extLst>
          </p:cNvPr>
          <p:cNvPicPr>
            <a:picLocks noChangeAspect="1"/>
          </p:cNvPicPr>
          <p:nvPr/>
        </p:nvPicPr>
        <p:blipFill>
          <a:blip r:embed="rId10"/>
          <a:stretch>
            <a:fillRect/>
          </a:stretch>
        </p:blipFill>
        <p:spPr>
          <a:xfrm>
            <a:off x="7435871" y="2011155"/>
            <a:ext cx="2905306" cy="1298901"/>
          </a:xfrm>
          <a:prstGeom prst="rect">
            <a:avLst/>
          </a:prstGeom>
        </p:spPr>
      </p:pic>
    </p:spTree>
    <p:extLst>
      <p:ext uri="{BB962C8B-B14F-4D97-AF65-F5344CB8AC3E}">
        <p14:creationId xmlns:p14="http://schemas.microsoft.com/office/powerpoint/2010/main" val="344729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Vorlagen und Konzepte für </a:t>
            </a:r>
            <a:br>
              <a:rPr lang="de-DE" sz="1000" dirty="0">
                <a:effectLst/>
              </a:rPr>
            </a:br>
            <a:r>
              <a:rPr lang="de-DE" sz="1000" dirty="0">
                <a:effectLst/>
              </a:rPr>
              <a:t>die Ausgestaltung</a:t>
            </a:r>
          </a:p>
        </p:txBody>
      </p:sp>
      <p:pic>
        <p:nvPicPr>
          <p:cNvPr id="17" name="Bildplatzhalter 16">
            <a:extLst>
              <a:ext uri="{FF2B5EF4-FFF2-40B4-BE49-F238E27FC236}">
                <a16:creationId xmlns:a16="http://schemas.microsoft.com/office/drawing/2014/main" id="{7E68C532-7349-08B1-975C-8DE9A634F789}"/>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Überblick über Maßnahmen und Angebote</a:t>
            </a:r>
          </a:p>
        </p:txBody>
      </p:sp>
      <p:pic>
        <p:nvPicPr>
          <p:cNvPr id="19" name="Bildplatzhalter 18">
            <a:extLst>
              <a:ext uri="{FF2B5EF4-FFF2-40B4-BE49-F238E27FC236}">
                <a16:creationId xmlns:a16="http://schemas.microsoft.com/office/drawing/2014/main" id="{C63F5CF8-0895-A6FA-5E45-34F0EA72E0A3}"/>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Schulinterne Unterstützungs-</a:t>
            </a:r>
            <a:br>
              <a:rPr lang="de-DE" sz="1600" dirty="0"/>
            </a:br>
            <a:r>
              <a:rPr lang="de-DE" sz="1600" dirty="0" err="1"/>
              <a:t>strukturen</a:t>
            </a:r>
            <a:r>
              <a:rPr lang="de-DE" sz="1600" dirty="0"/>
              <a:t> etablieren</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Medienerzieherische</a:t>
            </a:r>
            <a:br>
              <a:rPr lang="de-DE" sz="1600" dirty="0"/>
            </a:br>
            <a:r>
              <a:rPr lang="de-DE" sz="1600" dirty="0"/>
              <a:t>Maßnahmen planen und gemeinsam umsetzen</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Überblick über relevante Bereiche</a:t>
            </a:r>
          </a:p>
        </p:txBody>
      </p:sp>
      <p:pic>
        <p:nvPicPr>
          <p:cNvPr id="4" name="Bildplatzhalter 3">
            <a:extLst>
              <a:ext uri="{FF2B5EF4-FFF2-40B4-BE49-F238E27FC236}">
                <a16:creationId xmlns:a16="http://schemas.microsoft.com/office/drawing/2014/main" id="{7EEC6755-C3CB-E7AF-9E38-B2577638ECA1}"/>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Einarbeitungskonzept für Lehrende etablieren</a:t>
            </a:r>
          </a:p>
        </p:txBody>
      </p:sp>
      <p:sp>
        <p:nvSpPr>
          <p:cNvPr id="20" name="Inhaltsplatzhalter 19">
            <a:extLst>
              <a:ext uri="{FF2B5EF4-FFF2-40B4-BE49-F238E27FC236}">
                <a16:creationId xmlns:a16="http://schemas.microsoft.com/office/drawing/2014/main" id="{40984D65-4119-CC9E-B119-F64DFD1C0D77}"/>
              </a:ext>
            </a:extLst>
          </p:cNvPr>
          <p:cNvSpPr>
            <a:spLocks noGrp="1"/>
          </p:cNvSpPr>
          <p:nvPr>
            <p:ph idx="28"/>
          </p:nvPr>
        </p:nvSpPr>
        <p:spPr/>
        <p:txBody>
          <a:bodyPr/>
          <a:lstStyle/>
          <a:p>
            <a:r>
              <a:rPr lang="de-DE" dirty="0" err="1"/>
              <a:t>iStock.com</a:t>
            </a:r>
            <a:r>
              <a:rPr lang="de-DE" dirty="0"/>
              <a:t>/</a:t>
            </a:r>
            <a:r>
              <a:rPr lang="de-DE" dirty="0" err="1"/>
              <a:t>Irina_Strelnikova</a:t>
            </a:r>
            <a:r>
              <a:rPr lang="de-DE" dirty="0"/>
              <a:t>, Oksana </a:t>
            </a:r>
            <a:r>
              <a:rPr lang="de-DE" dirty="0" err="1"/>
              <a:t>Latysheva</a:t>
            </a:r>
            <a:r>
              <a:rPr lang="de-DE" dirty="0"/>
              <a:t>, </a:t>
            </a:r>
            <a:r>
              <a:rPr lang="de-DE" dirty="0" err="1"/>
              <a:t>SpicyTruffel</a:t>
            </a:r>
            <a:endParaRPr lang="de-DE" dirty="0"/>
          </a:p>
          <a:p>
            <a:endParaRPr lang="de-DE" dirty="0"/>
          </a:p>
        </p:txBody>
      </p:sp>
      <p:sp>
        <p:nvSpPr>
          <p:cNvPr id="23" name="Inhaltsplatzhalter 22">
            <a:extLst>
              <a:ext uri="{FF2B5EF4-FFF2-40B4-BE49-F238E27FC236}">
                <a16:creationId xmlns:a16="http://schemas.microsoft.com/office/drawing/2014/main" id="{850B9EE9-0ACD-169A-2648-02BA7E97D342}"/>
              </a:ext>
            </a:extLst>
          </p:cNvPr>
          <p:cNvSpPr>
            <a:spLocks noGrp="1"/>
          </p:cNvSpPr>
          <p:nvPr>
            <p:ph idx="32"/>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p:txBody>
      </p:sp>
      <p:sp>
        <p:nvSpPr>
          <p:cNvPr id="18" name="Inhaltsplatzhalter 17">
            <a:extLst>
              <a:ext uri="{FF2B5EF4-FFF2-40B4-BE49-F238E27FC236}">
                <a16:creationId xmlns:a16="http://schemas.microsoft.com/office/drawing/2014/main" id="{58E06814-E486-9894-26E0-34B8E0257F57}"/>
              </a:ext>
            </a:extLst>
          </p:cNvPr>
          <p:cNvSpPr>
            <a:spLocks noGrp="1"/>
          </p:cNvSpPr>
          <p:nvPr>
            <p:ph idx="27"/>
          </p:nvPr>
        </p:nvSpPr>
        <p:spPr/>
        <p:txBody>
          <a:bodyPr/>
          <a:lstStyle/>
          <a:p>
            <a:r>
              <a:rPr lang="de-DE" dirty="0" err="1"/>
              <a:t>iStock.com</a:t>
            </a:r>
            <a:r>
              <a:rPr lang="de-DE" dirty="0"/>
              <a:t>/</a:t>
            </a:r>
            <a:r>
              <a:rPr lang="de-DE" dirty="0" err="1"/>
              <a:t>Irina_Strelnikova</a:t>
            </a:r>
            <a:r>
              <a:rPr lang="de-DE" dirty="0"/>
              <a:t>, Oksana </a:t>
            </a:r>
            <a:r>
              <a:rPr lang="de-DE" dirty="0" err="1"/>
              <a:t>Latysheva</a:t>
            </a:r>
            <a:endParaRPr lang="de-DE" dirty="0"/>
          </a:p>
          <a:p>
            <a:endParaRPr lang="de-DE" dirty="0"/>
          </a:p>
        </p:txBody>
      </p:sp>
      <p:sp>
        <p:nvSpPr>
          <p:cNvPr id="6" name="Inhaltsplatzhalter 70">
            <a:extLst>
              <a:ext uri="{FF2B5EF4-FFF2-40B4-BE49-F238E27FC236}">
                <a16:creationId xmlns:a16="http://schemas.microsoft.com/office/drawing/2014/main" id="{25555D38-C290-E6CF-0F35-D06474E65B1B}"/>
              </a:ext>
            </a:extLst>
          </p:cNvPr>
          <p:cNvSpPr txBox="1">
            <a:spLocks/>
          </p:cNvSpPr>
          <p:nvPr/>
        </p:nvSpPr>
        <p:spPr>
          <a:xfrm>
            <a:off x="39057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
        <p:nvSpPr>
          <p:cNvPr id="13" name="Inhaltsplatzhalter 70">
            <a:extLst>
              <a:ext uri="{FF2B5EF4-FFF2-40B4-BE49-F238E27FC236}">
                <a16:creationId xmlns:a16="http://schemas.microsoft.com/office/drawing/2014/main" id="{F76F7DFB-5717-5035-24AB-F2EB7EAE0D72}"/>
              </a:ext>
            </a:extLst>
          </p:cNvPr>
          <p:cNvSpPr txBox="1">
            <a:spLocks/>
          </p:cNvSpPr>
          <p:nvPr/>
        </p:nvSpPr>
        <p:spPr>
          <a:xfrm>
            <a:off x="345824"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
        <p:nvSpPr>
          <p:cNvPr id="11" name="Inhaltsplatzhalter 70">
            <a:extLst>
              <a:ext uri="{FF2B5EF4-FFF2-40B4-BE49-F238E27FC236}">
                <a16:creationId xmlns:a16="http://schemas.microsoft.com/office/drawing/2014/main" id="{7935C2CA-E5BB-53A0-7DA1-8E91EB360936}"/>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Tree>
    <p:extLst>
      <p:ext uri="{BB962C8B-B14F-4D97-AF65-F5344CB8AC3E}">
        <p14:creationId xmlns:p14="http://schemas.microsoft.com/office/powerpoint/2010/main" val="363646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r>
              <a:rPr lang="de-DE" b="1" dirty="0">
                <a:solidFill>
                  <a:srgbClr val="194D83"/>
                </a:solidFill>
              </a:rPr>
              <a:t>Überblick über medienerzieherische Maßnahmen</a:t>
            </a:r>
            <a:endParaRPr lang="de-DE" dirty="0">
              <a:solidFill>
                <a:srgbClr val="194D83"/>
              </a:solidFill>
            </a:endParaRPr>
          </a:p>
          <a:p>
            <a:pPr marR="0" lvl="0" algn="l" defTabSz="914400" rtl="0" eaLnBrk="1" fontAlgn="auto" latinLnBrk="0" hangingPunct="1">
              <a:lnSpc>
                <a:spcPct val="100000"/>
              </a:lnSpc>
              <a:spcAft>
                <a:spcPts val="0"/>
              </a:spcAft>
              <a:buClrTx/>
              <a:buSzTx/>
              <a:defRPr/>
            </a:pPr>
            <a:br>
              <a:rPr lang="de-DE" dirty="0">
                <a:highlight>
                  <a:srgbClr val="00FF00"/>
                </a:highlight>
              </a:rPr>
            </a:br>
            <a:r>
              <a:rPr lang="de-DE" dirty="0"/>
              <a:t>Ziel: Lernende an eine kompetente, verantwortungsvolle und reflektierte Mediennutzung heranführen</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lang="de-DE" dirty="0"/>
              <a:t>Integration in das 1:1-Einarbeitungskonzept </a:t>
            </a:r>
            <a:br>
              <a:rPr lang="de-DE" dirty="0"/>
            </a:br>
            <a:r>
              <a:rPr lang="de-DE" dirty="0"/>
              <a:t>für Lernende</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lang="de-DE" dirty="0"/>
              <a:t>Medienerziehung als fester Bestandteil des Classroom-Managements</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lang="de-DE" dirty="0"/>
              <a:t>Integration in Fachunterricht als Bestandteil des Unterrichtsalltags</a:t>
            </a:r>
          </a:p>
          <a:p>
            <a:pPr marL="93663" marR="0" lvl="0" indent="-93663" algn="l" defTabSz="914400" rtl="0" eaLnBrk="1" fontAlgn="auto" latinLnBrk="0" hangingPunct="1">
              <a:lnSpc>
                <a:spcPct val="100000"/>
              </a:lnSpc>
              <a:spcAft>
                <a:spcPts val="0"/>
              </a:spcAft>
              <a:buClrTx/>
              <a:buSzTx/>
              <a:buFont typeface="Arial" panose="020B0604020202020204" pitchFamily="34" charset="0"/>
              <a:buChar char="•"/>
              <a:defRPr/>
            </a:pPr>
            <a:r>
              <a:rPr lang="de-DE" dirty="0"/>
              <a:t>Maßnahmen im Verlauf des Schuljahres außerhalb des Fachunterrichts (Medienführerschein, P2P, Mediencurriculum etc.)</a:t>
            </a:r>
            <a:endParaRPr kumimoji="0" lang="de-DE" b="0" i="0" u="none" strike="noStrike" kern="1200" cap="none" spc="0" normalizeH="0" baseline="0" noProof="0" dirty="0">
              <a:ln>
                <a:noFill/>
              </a:ln>
              <a:effectLst/>
              <a:uLnTx/>
              <a:uFillTx/>
            </a:endParaRPr>
          </a:p>
          <a:p>
            <a:pPr marR="0" lvl="0" algn="l" defTabSz="914400" rtl="0" eaLnBrk="1" fontAlgn="auto" latinLnBrk="0" hangingPunct="1">
              <a:lnSpc>
                <a:spcPct val="100000"/>
              </a:lnSpc>
              <a:spcAft>
                <a:spcPts val="0"/>
              </a:spcAft>
              <a:buClrTx/>
              <a:buSzTx/>
              <a:buFontTx/>
              <a:buNone/>
              <a:defRPr/>
            </a:pPr>
            <a:endParaRPr kumimoji="0" lang="de-DE" b="1" i="0" u="none" strike="noStrike" kern="1200" cap="none" spc="0" normalizeH="0" baseline="0" noProof="0" dirty="0">
              <a:ln>
                <a:noFill/>
              </a:ln>
              <a:effectLst/>
              <a:uLnTx/>
              <a:uFillTx/>
            </a:endParaRPr>
          </a:p>
          <a:p>
            <a:pPr marR="0" lvl="0" algn="l" defTabSz="914400" rtl="0" eaLnBrk="1" fontAlgn="auto" latinLnBrk="0" hangingPunct="1">
              <a:lnSpc>
                <a:spcPct val="100000"/>
              </a:lnSpc>
              <a:spcAft>
                <a:spcPts val="0"/>
              </a:spcAft>
              <a:buClrTx/>
              <a:buSzTx/>
              <a:buFontTx/>
              <a:buNone/>
              <a:defRPr/>
            </a:pPr>
            <a:r>
              <a:rPr kumimoji="0" lang="de-DE" b="1" i="0" u="none" strike="noStrike" kern="1200" cap="none" spc="0" normalizeH="0" baseline="0" noProof="0" dirty="0">
                <a:ln>
                  <a:noFill/>
                </a:ln>
                <a:solidFill>
                  <a:srgbClr val="194D83"/>
                </a:solidFill>
                <a:effectLst/>
                <a:uLnTx/>
                <a:uFillTx/>
              </a:rPr>
              <a:t>Überblick, Impulse zu den genannten</a:t>
            </a:r>
            <a:br>
              <a:rPr kumimoji="0" lang="de-DE" b="1" i="0" u="none" strike="noStrike" kern="1200" cap="none" spc="0" normalizeH="0" baseline="0" noProof="0" dirty="0">
                <a:ln>
                  <a:noFill/>
                </a:ln>
                <a:solidFill>
                  <a:srgbClr val="194D83"/>
                </a:solidFill>
                <a:effectLst/>
                <a:uLnTx/>
                <a:uFillTx/>
              </a:rPr>
            </a:br>
            <a:r>
              <a:rPr kumimoji="0" lang="de-DE" b="1" i="0" u="none" strike="noStrike" kern="1200" cap="none" spc="0" normalizeH="0" baseline="0" noProof="0" dirty="0">
                <a:ln>
                  <a:noFill/>
                </a:ln>
                <a:solidFill>
                  <a:srgbClr val="194D83"/>
                </a:solidFill>
                <a:effectLst/>
                <a:uLnTx/>
                <a:uFillTx/>
              </a:rPr>
              <a:t>Maßnahmen</a:t>
            </a:r>
            <a:r>
              <a:rPr lang="de-DE" b="1" dirty="0">
                <a:solidFill>
                  <a:srgbClr val="194D83"/>
                </a:solidFill>
              </a:rPr>
              <a:t> sowie</a:t>
            </a:r>
            <a:r>
              <a:rPr kumimoji="0" lang="de-DE" b="1" i="0" u="none" strike="noStrike" kern="1200" cap="none" spc="0" normalizeH="0" baseline="0" noProof="0" dirty="0">
                <a:ln>
                  <a:noFill/>
                </a:ln>
                <a:solidFill>
                  <a:srgbClr val="194D83"/>
                </a:solidFill>
                <a:effectLst/>
                <a:uLnTx/>
                <a:uFillTx/>
              </a:rPr>
              <a:t> Beispiele für die Praxis</a:t>
            </a:r>
            <a:br>
              <a:rPr kumimoji="0" lang="de-DE" b="1" i="0" u="none" strike="noStrike" kern="1200" cap="none" spc="0" normalizeH="0" baseline="0" noProof="0" dirty="0">
                <a:ln>
                  <a:noFill/>
                </a:ln>
                <a:effectLst/>
                <a:uLnTx/>
                <a:uFillTx/>
              </a:rPr>
            </a:br>
            <a:r>
              <a:rPr lang="de-DE" dirty="0"/>
              <a:t>finden Sie unter dem Link im mebis Magazin.</a:t>
            </a:r>
          </a:p>
          <a:p>
            <a:pPr marR="0" lvl="0" algn="l" defTabSz="914400" rtl="0" eaLnBrk="1" fontAlgn="auto" latinLnBrk="0" hangingPunct="1">
              <a:lnSpc>
                <a:spcPct val="100000"/>
              </a:lnSpc>
              <a:spcAft>
                <a:spcPts val="0"/>
              </a:spcAft>
              <a:buClrTx/>
              <a:buSzTx/>
              <a:buFontTx/>
              <a:buNone/>
              <a:defRPr/>
            </a:pPr>
            <a:r>
              <a:rPr lang="de-DE" dirty="0"/>
              <a:t>.</a:t>
            </a:r>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pPr algn="just"/>
            <a:r>
              <a:rPr lang="de-DE" dirty="0">
                <a:hlinkClick r:id="rId3">
                  <a:extLst>
                    <a:ext uri="{A12FA001-AC4F-418D-AE19-62706E023703}">
                      <ahyp:hlinkClr xmlns:ahyp="http://schemas.microsoft.com/office/drawing/2018/hyperlinkcolor" val="tx"/>
                    </a:ext>
                  </a:extLst>
                </a:hlinkClick>
              </a:rPr>
              <a:t>https://mebis.bycs.de/dsdz/14042</a:t>
            </a:r>
            <a:endParaRPr lang="de-DE"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r>
              <a:rPr lang="de-DE" b="1" dirty="0">
                <a:solidFill>
                  <a:srgbClr val="194D83"/>
                </a:solidFill>
              </a:rPr>
              <a:t>In welchen Bereichen wird </a:t>
            </a:r>
            <a:br>
              <a:rPr lang="de-DE" b="1" dirty="0">
                <a:solidFill>
                  <a:srgbClr val="194D83"/>
                </a:solidFill>
              </a:rPr>
            </a:br>
            <a:r>
              <a:rPr lang="de-DE" b="1" dirty="0">
                <a:solidFill>
                  <a:srgbClr val="194D83"/>
                </a:solidFill>
              </a:rPr>
              <a:t>Unterstützung benötigt?</a:t>
            </a: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endParaRPr lang="de-DE" b="1" dirty="0">
              <a:solidFill>
                <a:srgbClr val="194D83"/>
              </a:solidFill>
            </a:endParaRPr>
          </a:p>
          <a:p>
            <a:r>
              <a:rPr lang="de-DE" b="1" dirty="0">
                <a:solidFill>
                  <a:srgbClr val="194D83"/>
                </a:solidFill>
              </a:rPr>
              <a:t>Checkliste für Unterstützungsstrukturen </a:t>
            </a:r>
            <a:r>
              <a:rPr lang="de-DE" dirty="0"/>
              <a:t>finden Sie unter dem Link im mebis Magazin.</a:t>
            </a:r>
            <a:br>
              <a:rPr lang="de-DE" b="1" dirty="0">
                <a:solidFill>
                  <a:srgbClr val="194D83"/>
                </a:solidFill>
              </a:rPr>
            </a:br>
            <a:endParaRPr lang="de-DE" dirty="0">
              <a:solidFill>
                <a:srgbClr val="194D83"/>
              </a:solidFill>
              <a:sym typeface="Wingdings" pitchFamily="2" charset="2"/>
            </a:endParaRPr>
          </a:p>
          <a:p>
            <a:endParaRPr lang="de-DE" dirty="0">
              <a:solidFill>
                <a:srgbClr val="194D83"/>
              </a:solidFill>
            </a:endParaRPr>
          </a:p>
          <a:p>
            <a:pPr algn="l"/>
            <a:endParaRPr lang="de-DE" dirty="0">
              <a:solidFill>
                <a:srgbClr val="194D83"/>
              </a:solidFill>
            </a:endParaRPr>
          </a:p>
          <a:p>
            <a:endParaRPr lang="de-DE" dirty="0">
              <a:solidFill>
                <a:srgbClr val="194D83"/>
              </a:solidFill>
            </a:endParaRPr>
          </a:p>
          <a:p>
            <a:endParaRPr lang="de-DE" dirty="0">
              <a:solidFill>
                <a:srgbClr val="194D83"/>
              </a:solidFill>
            </a:endParaRPr>
          </a:p>
          <a:p>
            <a:endParaRPr lang="de-DE" dirty="0">
              <a:solidFill>
                <a:srgbClr val="194D83"/>
              </a:solidFill>
            </a:endParaRPr>
          </a:p>
          <a:p>
            <a:endParaRPr lang="de-DE" dirty="0">
              <a:solidFill>
                <a:srgbClr val="194D83"/>
              </a:solidFill>
            </a:endParaRPr>
          </a:p>
          <a:p>
            <a:endParaRPr lang="de-DE" dirty="0">
              <a:solidFill>
                <a:srgbClr val="194D83"/>
              </a:solidFill>
            </a:endParaRPr>
          </a:p>
          <a:p>
            <a:endParaRPr lang="de-DE" dirty="0">
              <a:solidFill>
                <a:srgbClr val="194D83"/>
              </a:solidFill>
            </a:endParaRPr>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gn="l"/>
            <a:r>
              <a:rPr lang="de-DE" b="1" dirty="0">
                <a:solidFill>
                  <a:srgbClr val="194D83"/>
                </a:solidFill>
              </a:rPr>
              <a:t>Inhaltsbereiche im Überblick</a:t>
            </a:r>
            <a:endParaRPr lang="de-DE" dirty="0">
              <a:solidFill>
                <a:srgbClr val="194D83"/>
              </a:solidFill>
            </a:endParaRPr>
          </a:p>
          <a:p>
            <a:pPr marL="93663" indent="-93663">
              <a:buFont typeface="Arial" panose="020B0604020202020204" pitchFamily="34" charset="0"/>
              <a:buChar char="•"/>
            </a:pPr>
            <a:r>
              <a:rPr lang="de-DE" dirty="0"/>
              <a:t>Kenntnis über unterrichtliche Vereinbarungen, beispielsweise Leitlinien zur einheitlichen Nutzung von Lernumgebungen </a:t>
            </a:r>
            <a:br>
              <a:rPr lang="de-DE" dirty="0"/>
            </a:br>
            <a:r>
              <a:rPr lang="de-DE" dirty="0"/>
              <a:t>oder digitalen Heften</a:t>
            </a:r>
          </a:p>
          <a:p>
            <a:pPr marL="93663" indent="-93663">
              <a:buFont typeface="Arial" panose="020B0604020202020204" pitchFamily="34" charset="0"/>
              <a:buChar char="•"/>
            </a:pPr>
            <a:r>
              <a:rPr lang="de-DE" dirty="0"/>
              <a:t>Wissen, um das Lehrergerät und die Technik im Klassenzimmer sicher zu handhaben</a:t>
            </a:r>
          </a:p>
          <a:p>
            <a:pPr marL="93663" indent="-93663">
              <a:buFont typeface="Arial" panose="020B0604020202020204" pitchFamily="34" charset="0"/>
              <a:buChar char="•"/>
            </a:pPr>
            <a:r>
              <a:rPr lang="de-DE" dirty="0"/>
              <a:t>Fertigkeit, den Workflow anzupassen: Beginnend bei der Verteilung von Lernmaterialien, dem Bearbeiten und Einreichen von Aufgaben sowie der Überprüfung von Lernständen inklusive der Möglichkeit, Feedback zu geben</a:t>
            </a:r>
          </a:p>
          <a:p>
            <a:pPr marL="93663" indent="-93663">
              <a:buFont typeface="Arial" panose="020B0604020202020204" pitchFamily="34" charset="0"/>
              <a:buChar char="•"/>
            </a:pPr>
            <a:r>
              <a:rPr lang="de-DE" dirty="0"/>
              <a:t>Fertigkeit, ein digitales Heft auf reflektierte Weise </a:t>
            </a:r>
            <a:br>
              <a:rPr lang="de-DE" dirty="0"/>
            </a:br>
            <a:r>
              <a:rPr lang="de-DE" dirty="0"/>
              <a:t>zu nutzen</a:t>
            </a:r>
          </a:p>
          <a:p>
            <a:pPr marL="93663" indent="-93663">
              <a:buFont typeface="Arial" panose="020B0604020202020204" pitchFamily="34" charset="0"/>
              <a:buChar char="•"/>
            </a:pPr>
            <a:r>
              <a:rPr lang="de-DE" dirty="0"/>
              <a:t>Fertigkeit, bestehende Unterrichtsmaterialien anzupassen und digital zu erweitern</a:t>
            </a:r>
          </a:p>
          <a:p>
            <a:pPr marL="93663" indent="-93663">
              <a:buFont typeface="Arial" panose="020B0604020202020204" pitchFamily="34" charset="0"/>
              <a:buChar char="•"/>
            </a:pPr>
            <a:r>
              <a:rPr lang="de-DE" dirty="0"/>
              <a:t>Fertigkeit, Kommunikationsmittel zur Unterstützung des Lernprozesses einzusetzen</a:t>
            </a:r>
          </a:p>
          <a:p>
            <a:pPr marL="93663" indent="-93663">
              <a:buFont typeface="Arial" panose="020B0604020202020204" pitchFamily="34" charset="0"/>
              <a:buChar char="•"/>
            </a:pPr>
            <a:r>
              <a:rPr lang="de-DE" dirty="0"/>
              <a:t>Fertigkeit, Strukturen kollegialer Zusammenarbeit </a:t>
            </a:r>
            <a:br>
              <a:rPr lang="de-DE" dirty="0"/>
            </a:br>
            <a:r>
              <a:rPr lang="de-DE" dirty="0"/>
              <a:t>zu nutzen</a:t>
            </a:r>
          </a:p>
          <a:p>
            <a:pPr marL="93663" indent="-93663">
              <a:buFont typeface="Arial" panose="020B0604020202020204" pitchFamily="34" charset="0"/>
              <a:buChar char="•"/>
            </a:pPr>
            <a:r>
              <a:rPr lang="de-DE" dirty="0"/>
              <a:t>Fertigkeit, die Klassenführung an die veränderte Ausstattung anzupassen</a:t>
            </a:r>
          </a:p>
          <a:p>
            <a:pPr marL="171450" indent="-171450">
              <a:buFont typeface="Arial" panose="020B0604020202020204" pitchFamily="34" charset="0"/>
              <a:buChar char="•"/>
            </a:pPr>
            <a:endParaRPr lang="de-DE" dirty="0"/>
          </a:p>
          <a:p>
            <a:r>
              <a:rPr kumimoji="0" lang="de-DE" b="1" i="0" strike="noStrike" kern="1200" cap="none" spc="0" normalizeH="0" baseline="0" noProof="0" dirty="0">
                <a:ln>
                  <a:noFill/>
                </a:ln>
                <a:solidFill>
                  <a:srgbClr val="194D83"/>
                </a:solidFill>
                <a:effectLst/>
                <a:uLnTx/>
                <a:uFillTx/>
              </a:rPr>
              <a:t>Einen Reflexionsbogen, </a:t>
            </a:r>
            <a:r>
              <a:rPr lang="de-DE" b="1" dirty="0">
                <a:solidFill>
                  <a:srgbClr val="194D83"/>
                </a:solidFill>
              </a:rPr>
              <a:t>Dossiers und Material zu </a:t>
            </a:r>
            <a:br>
              <a:rPr lang="de-DE" b="1" dirty="0">
                <a:solidFill>
                  <a:srgbClr val="194D83"/>
                </a:solidFill>
              </a:rPr>
            </a:br>
            <a:r>
              <a:rPr lang="de-DE" b="1" dirty="0">
                <a:solidFill>
                  <a:srgbClr val="194D83"/>
                </a:solidFill>
              </a:rPr>
              <a:t>o.g. Kompetenzen sowie eine Ausarbeitung der Inhalte für die Fortbildungsplanung</a:t>
            </a:r>
            <a:r>
              <a:rPr lang="de-DE" dirty="0">
                <a:solidFill>
                  <a:srgbClr val="194D83"/>
                </a:solidFill>
              </a:rPr>
              <a:t> </a:t>
            </a:r>
            <a:r>
              <a:rPr lang="de-DE" dirty="0"/>
              <a:t>finden Sie unter dem Link im mebis Magazin.</a:t>
            </a:r>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https://mebis.bycs.de/dsdz/14033</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https://mebis.bycs.de/dsdz/14032</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24" name="Bildplatzhalter 23">
            <a:extLst>
              <a:ext uri="{FF2B5EF4-FFF2-40B4-BE49-F238E27FC236}">
                <a16:creationId xmlns:a16="http://schemas.microsoft.com/office/drawing/2014/main" id="{42DB0A94-40FE-9D69-E9EE-21719AF42B0F}"/>
              </a:ext>
            </a:extLst>
          </p:cNvPr>
          <p:cNvPicPr>
            <a:picLocks noGrp="1" noChangeAspect="1"/>
          </p:cNvPicPr>
          <p:nvPr>
            <p:ph type="pic" sz="quarter" idx="33"/>
          </p:nvPr>
        </p:nvPicPr>
        <p:blipFill>
          <a:blip r:embed="rId6"/>
          <a:srcRect/>
          <a:stretch/>
        </p:blipFill>
        <p:spPr/>
      </p:pic>
      <p:pic>
        <p:nvPicPr>
          <p:cNvPr id="7" name="Grafik 6">
            <a:extLst>
              <a:ext uri="{FF2B5EF4-FFF2-40B4-BE49-F238E27FC236}">
                <a16:creationId xmlns:a16="http://schemas.microsoft.com/office/drawing/2014/main" id="{D5E36CFF-568F-59C5-6462-18FBA671ADBC}"/>
              </a:ext>
            </a:extLst>
          </p:cNvPr>
          <p:cNvPicPr>
            <a:picLocks noChangeAspect="1"/>
          </p:cNvPicPr>
          <p:nvPr/>
        </p:nvPicPr>
        <p:blipFill rotWithShape="1">
          <a:blip r:embed="rId7"/>
          <a:srcRect t="5504" r="5240"/>
          <a:stretch/>
        </p:blipFill>
        <p:spPr>
          <a:xfrm>
            <a:off x="3849892" y="940635"/>
            <a:ext cx="2887239" cy="1739505"/>
          </a:xfrm>
          <a:prstGeom prst="rect">
            <a:avLst/>
          </a:prstGeom>
          <a:scene3d>
            <a:camera prst="orthographicFront">
              <a:rot lat="0" lon="0" rev="0"/>
            </a:camera>
            <a:lightRig rig="threePt" dir="t"/>
          </a:scene3d>
        </p:spPr>
      </p:pic>
      <p:pic>
        <p:nvPicPr>
          <p:cNvPr id="11" name="Grafik 10">
            <a:extLst>
              <a:ext uri="{FF2B5EF4-FFF2-40B4-BE49-F238E27FC236}">
                <a16:creationId xmlns:a16="http://schemas.microsoft.com/office/drawing/2014/main" id="{0793EB70-798D-254E-29D0-BAB1F784154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
                    </a14:imgEffect>
                  </a14:imgLayer>
                </a14:imgProps>
              </a:ext>
            </a:extLst>
          </a:blip>
          <a:srcRect t="17180" b="5978"/>
          <a:stretch/>
        </p:blipFill>
        <p:spPr>
          <a:xfrm rot="10800000">
            <a:off x="3871703" y="3355165"/>
            <a:ext cx="2939000" cy="1278072"/>
          </a:xfrm>
          <a:prstGeom prst="rect">
            <a:avLst/>
          </a:prstGeom>
          <a:scene3d>
            <a:camera prst="orthographicFront">
              <a:rot lat="0" lon="0" rev="10800000"/>
            </a:camera>
            <a:lightRig rig="threePt" dir="t"/>
          </a:scene3d>
        </p:spPr>
      </p:pic>
      <p:pic>
        <p:nvPicPr>
          <p:cNvPr id="22" name="Bildplatzhalter 21">
            <a:extLst>
              <a:ext uri="{FF2B5EF4-FFF2-40B4-BE49-F238E27FC236}">
                <a16:creationId xmlns:a16="http://schemas.microsoft.com/office/drawing/2014/main" id="{6F5EA6B6-C403-93BC-E42B-24D3DAA3C846}"/>
              </a:ext>
            </a:extLst>
          </p:cNvPr>
          <p:cNvPicPr>
            <a:picLocks noGrp="1" noChangeAspect="1"/>
          </p:cNvPicPr>
          <p:nvPr>
            <p:ph type="pic" sz="quarter" idx="31"/>
          </p:nvPr>
        </p:nvPicPr>
        <p:blipFill>
          <a:blip r:embed="rId10"/>
          <a:srcRect/>
          <a:stretch>
            <a:fillRect/>
          </a:stretch>
        </p:blipFill>
        <p:spPr/>
      </p:pic>
      <p:pic>
        <p:nvPicPr>
          <p:cNvPr id="20" name="Bildplatzhalter 19">
            <a:extLst>
              <a:ext uri="{FF2B5EF4-FFF2-40B4-BE49-F238E27FC236}">
                <a16:creationId xmlns:a16="http://schemas.microsoft.com/office/drawing/2014/main" id="{2CE62904-85DD-9EC6-D1EF-5E7D4FAB8ADB}"/>
              </a:ext>
            </a:extLst>
          </p:cNvPr>
          <p:cNvPicPr>
            <a:picLocks noGrp="1" noChangeAspect="1"/>
          </p:cNvPicPr>
          <p:nvPr>
            <p:ph type="pic" sz="quarter" idx="24"/>
          </p:nvPr>
        </p:nvPicPr>
        <p:blipFill>
          <a:blip r:embed="rId11"/>
          <a:srcRect/>
          <a:stretch>
            <a:fillRect/>
          </a:stretch>
        </p:blipFill>
        <p:spPr/>
      </p:pic>
    </p:spTree>
    <p:extLst>
      <p:ext uri="{BB962C8B-B14F-4D97-AF65-F5344CB8AC3E}">
        <p14:creationId xmlns:p14="http://schemas.microsoft.com/office/powerpoint/2010/main" val="282600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Vorlagen und Konzepte für </a:t>
            </a:r>
            <a:br>
              <a:rPr lang="de-DE" sz="1000" dirty="0">
                <a:effectLst/>
              </a:rPr>
            </a:br>
            <a:r>
              <a:rPr lang="de-DE" sz="1000" dirty="0">
                <a:effectLst/>
              </a:rPr>
              <a:t>die Ausgestaltung </a:t>
            </a:r>
          </a:p>
        </p:txBody>
      </p:sp>
      <p:pic>
        <p:nvPicPr>
          <p:cNvPr id="17" name="Bildplatzhalter 16">
            <a:extLst>
              <a:ext uri="{FF2B5EF4-FFF2-40B4-BE49-F238E27FC236}">
                <a16:creationId xmlns:a16="http://schemas.microsoft.com/office/drawing/2014/main" id="{88D44CC2-D094-F186-1509-095A414A04B0}"/>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Vorbereitung der Lehrkräfte auf </a:t>
            </a:r>
            <a:br>
              <a:rPr lang="de-DE" sz="1000" dirty="0"/>
            </a:br>
            <a:r>
              <a:rPr lang="de-DE" sz="1000" dirty="0"/>
              <a:t>das neue Unterrichtssetting </a:t>
            </a:r>
          </a:p>
        </p:txBody>
      </p:sp>
      <p:pic>
        <p:nvPicPr>
          <p:cNvPr id="19" name="Bildplatzhalter 18">
            <a:extLst>
              <a:ext uri="{FF2B5EF4-FFF2-40B4-BE49-F238E27FC236}">
                <a16:creationId xmlns:a16="http://schemas.microsoft.com/office/drawing/2014/main" id="{DE693276-D46C-5B8A-FD2D-D85AA256641C}"/>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Einarbeitungs-</a:t>
            </a:r>
            <a:br>
              <a:rPr lang="de-DE" sz="1600" dirty="0"/>
            </a:br>
            <a:r>
              <a:rPr lang="de-DE" sz="1600" dirty="0" err="1"/>
              <a:t>konzept</a:t>
            </a:r>
            <a:r>
              <a:rPr lang="de-DE" sz="1600" dirty="0"/>
              <a:t> für </a:t>
            </a:r>
            <a:br>
              <a:rPr lang="de-DE" sz="1600" dirty="0"/>
            </a:br>
            <a:r>
              <a:rPr lang="de-DE" sz="1600" dirty="0"/>
              <a:t>Lernende etablieren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Besprechung für </a:t>
            </a:r>
            <a:br>
              <a:rPr lang="de-DE" sz="1600" dirty="0"/>
            </a:br>
            <a:r>
              <a:rPr lang="de-DE" sz="1600" dirty="0"/>
              <a:t>Lehrkräfte in den </a:t>
            </a:r>
            <a:br>
              <a:rPr lang="de-DE" sz="1600" dirty="0"/>
            </a:br>
            <a:r>
              <a:rPr lang="de-DE" sz="1600" dirty="0"/>
              <a:t>beteiligten Klassen planen und durchführen</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Vorlagen und Impulse zur Erstellung </a:t>
            </a:r>
            <a:br>
              <a:rPr lang="de-DE" dirty="0"/>
            </a:br>
            <a:r>
              <a:rPr lang="de-DE" dirty="0"/>
              <a:t>von Regeln </a:t>
            </a:r>
          </a:p>
        </p:txBody>
      </p:sp>
      <p:pic>
        <p:nvPicPr>
          <p:cNvPr id="6" name="Bildplatzhalter 5">
            <a:extLst>
              <a:ext uri="{FF2B5EF4-FFF2-40B4-BE49-F238E27FC236}">
                <a16:creationId xmlns:a16="http://schemas.microsoft.com/office/drawing/2014/main" id="{A8897502-B0F4-55EE-8DD6-02E8ACFDE08B}"/>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Absprachen zum Umgang mit </a:t>
            </a:r>
            <a:br>
              <a:rPr lang="de-DE" sz="1600" dirty="0"/>
            </a:br>
            <a:r>
              <a:rPr lang="de-DE" sz="1600" dirty="0"/>
              <a:t>den Endgeräten ausgestalten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Planung</a:t>
            </a:r>
          </a:p>
        </p:txBody>
      </p:sp>
      <p:sp>
        <p:nvSpPr>
          <p:cNvPr id="3" name="Inhaltsplatzhalter 2">
            <a:extLst>
              <a:ext uri="{FF2B5EF4-FFF2-40B4-BE49-F238E27FC236}">
                <a16:creationId xmlns:a16="http://schemas.microsoft.com/office/drawing/2014/main" id="{AB649D7A-97CF-A5C4-28F6-901AC4339595}"/>
              </a:ext>
            </a:extLst>
          </p:cNvPr>
          <p:cNvSpPr>
            <a:spLocks noGrp="1"/>
          </p:cNvSpPr>
          <p:nvPr>
            <p:ph idx="28"/>
          </p:nvPr>
        </p:nvSpPr>
        <p:spPr/>
        <p:txBody>
          <a:bodyPr/>
          <a:lstStyle/>
          <a:p>
            <a:r>
              <a:rPr lang="de-DE" dirty="0" err="1"/>
              <a:t>iStock.com</a:t>
            </a:r>
            <a:r>
              <a:rPr lang="de-DE" dirty="0"/>
              <a:t>/</a:t>
            </a:r>
            <a:r>
              <a:rPr lang="de-DE" dirty="0" err="1"/>
              <a:t>Medesulda</a:t>
            </a:r>
            <a:r>
              <a:rPr lang="de-DE" dirty="0"/>
              <a:t>, Oksana </a:t>
            </a:r>
            <a:r>
              <a:rPr lang="de-DE" dirty="0" err="1"/>
              <a:t>Latysheva</a:t>
            </a:r>
            <a:endParaRPr lang="de-DE" dirty="0"/>
          </a:p>
          <a:p>
            <a:endParaRPr lang="de-DE" dirty="0"/>
          </a:p>
        </p:txBody>
      </p:sp>
      <p:sp>
        <p:nvSpPr>
          <p:cNvPr id="15" name="Inhaltsplatzhalter 14">
            <a:extLst>
              <a:ext uri="{FF2B5EF4-FFF2-40B4-BE49-F238E27FC236}">
                <a16:creationId xmlns:a16="http://schemas.microsoft.com/office/drawing/2014/main" id="{3DE36F58-AD2D-275A-3C8B-9C198CCBF055}"/>
              </a:ext>
            </a:extLst>
          </p:cNvPr>
          <p:cNvSpPr>
            <a:spLocks noGrp="1"/>
          </p:cNvSpPr>
          <p:nvPr>
            <p:ph idx="32"/>
          </p:nvPr>
        </p:nvSpPr>
        <p:spPr/>
        <p:txBody>
          <a:bodyPr/>
          <a:lstStyle/>
          <a:p>
            <a:r>
              <a:rPr lang="de-DE" dirty="0" err="1"/>
              <a:t>iStock.com</a:t>
            </a:r>
            <a:r>
              <a:rPr lang="de-DE" dirty="0"/>
              <a:t>/</a:t>
            </a:r>
            <a:r>
              <a:rPr lang="de-DE" dirty="0" err="1"/>
              <a:t>Irina_Strelnikova</a:t>
            </a:r>
            <a:r>
              <a:rPr lang="de-DE" dirty="0"/>
              <a:t>, </a:t>
            </a:r>
            <a:r>
              <a:rPr lang="de-DE" dirty="0" err="1"/>
              <a:t>Medesulda</a:t>
            </a:r>
            <a:r>
              <a:rPr lang="de-DE" dirty="0"/>
              <a:t>, Oksana </a:t>
            </a:r>
            <a:r>
              <a:rPr lang="de-DE" dirty="0" err="1"/>
              <a:t>Latysheva</a:t>
            </a:r>
            <a:r>
              <a:rPr lang="de-DE" dirty="0"/>
              <a:t>, </a:t>
            </a:r>
            <a:r>
              <a:rPr lang="de-DE" dirty="0" err="1"/>
              <a:t>SpicyTruffel</a:t>
            </a:r>
            <a:endParaRPr lang="de-DE" dirty="0"/>
          </a:p>
          <a:p>
            <a:endParaRPr lang="de-DE" dirty="0"/>
          </a:p>
        </p:txBody>
      </p:sp>
      <p:sp>
        <p:nvSpPr>
          <p:cNvPr id="2" name="Inhaltsplatzhalter 1">
            <a:extLst>
              <a:ext uri="{FF2B5EF4-FFF2-40B4-BE49-F238E27FC236}">
                <a16:creationId xmlns:a16="http://schemas.microsoft.com/office/drawing/2014/main" id="{3174F59B-14DB-A75E-3094-745B7B716A15}"/>
              </a:ext>
            </a:extLst>
          </p:cNvPr>
          <p:cNvSpPr>
            <a:spLocks noGrp="1"/>
          </p:cNvSpPr>
          <p:nvPr>
            <p:ph idx="27"/>
          </p:nvPr>
        </p:nvSpPr>
        <p:spPr/>
        <p:txBody>
          <a:bodyPr/>
          <a:lstStyle/>
          <a:p>
            <a:r>
              <a:rPr lang="de-DE" dirty="0" err="1"/>
              <a:t>iStock.com</a:t>
            </a:r>
            <a:r>
              <a:rPr lang="de-DE" dirty="0"/>
              <a:t>/</a:t>
            </a:r>
            <a:r>
              <a:rPr lang="de-DE" dirty="0" err="1"/>
              <a:t>ElizaLIV</a:t>
            </a:r>
            <a:r>
              <a:rPr lang="de-DE" dirty="0"/>
              <a:t>, Oksana </a:t>
            </a:r>
            <a:r>
              <a:rPr lang="de-DE" dirty="0" err="1"/>
              <a:t>Latysheva</a:t>
            </a:r>
            <a:r>
              <a:rPr lang="de-DE" dirty="0"/>
              <a:t>, </a:t>
            </a:r>
            <a:r>
              <a:rPr lang="de-DE" dirty="0" err="1"/>
              <a:t>SpicyTruffel</a:t>
            </a:r>
            <a:endParaRPr lang="de-DE" dirty="0"/>
          </a:p>
          <a:p>
            <a:endParaRPr lang="de-DE" dirty="0"/>
          </a:p>
          <a:p>
            <a:endParaRPr lang="de-DE" dirty="0"/>
          </a:p>
          <a:p>
            <a:endParaRPr lang="de-DE" dirty="0"/>
          </a:p>
        </p:txBody>
      </p:sp>
      <p:sp>
        <p:nvSpPr>
          <p:cNvPr id="13" name="Inhaltsplatzhalter 70">
            <a:extLst>
              <a:ext uri="{FF2B5EF4-FFF2-40B4-BE49-F238E27FC236}">
                <a16:creationId xmlns:a16="http://schemas.microsoft.com/office/drawing/2014/main" id="{F76F7DFB-5717-5035-24AB-F2EB7EAE0D72}"/>
              </a:ext>
            </a:extLst>
          </p:cNvPr>
          <p:cNvSpPr txBox="1">
            <a:spLocks/>
          </p:cNvSpPr>
          <p:nvPr/>
        </p:nvSpPr>
        <p:spPr>
          <a:xfrm>
            <a:off x="345824"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Planung</a:t>
            </a:r>
          </a:p>
        </p:txBody>
      </p:sp>
      <p:sp>
        <p:nvSpPr>
          <p:cNvPr id="4" name="Inhaltsplatzhalter 70">
            <a:extLst>
              <a:ext uri="{FF2B5EF4-FFF2-40B4-BE49-F238E27FC236}">
                <a16:creationId xmlns:a16="http://schemas.microsoft.com/office/drawing/2014/main" id="{07C4E1D7-816C-A261-7C6E-61728EC64132}"/>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Unterricht</a:t>
            </a:r>
          </a:p>
        </p:txBody>
      </p:sp>
    </p:spTree>
    <p:extLst>
      <p:ext uri="{BB962C8B-B14F-4D97-AF65-F5344CB8AC3E}">
        <p14:creationId xmlns:p14="http://schemas.microsoft.com/office/powerpoint/2010/main" val="1729961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a:spcBef>
                <a:spcPts val="300"/>
              </a:spcBef>
              <a:spcAft>
                <a:spcPts val="300"/>
              </a:spcAft>
            </a:pPr>
            <a:r>
              <a:rPr lang="de-DE" b="1" dirty="0">
                <a:solidFill>
                  <a:srgbClr val="194D83"/>
                </a:solidFill>
              </a:rPr>
              <a:t>Warum ist die Besprechung der Lehrkräfte in den beteiligten Klassen wichtig? </a:t>
            </a:r>
          </a:p>
          <a:p>
            <a:pPr marL="0"/>
            <a:r>
              <a:rPr lang="de-DE" dirty="0"/>
              <a:t>Es gilt,</a:t>
            </a:r>
          </a:p>
          <a:p>
            <a:pPr marL="88900" indent="-88900">
              <a:buFont typeface="Arial" panose="020B0604020202020204" pitchFamily="34" charset="0"/>
              <a:buChar char="•"/>
            </a:pPr>
            <a:r>
              <a:rPr lang="de-DE" dirty="0"/>
              <a:t>pädagogische Rahmenbedingungen zu klären (Nutzungsregeln, Workflow etc.), </a:t>
            </a:r>
          </a:p>
          <a:p>
            <a:pPr marL="88900" indent="-88900">
              <a:buFont typeface="Arial" panose="020B0604020202020204" pitchFamily="34" charset="0"/>
              <a:buChar char="•"/>
            </a:pPr>
            <a:r>
              <a:rPr lang="de-DE" dirty="0"/>
              <a:t>eine zeitliche Planung aufzuzeigen (Maßnahmen zum Erwerb von Bedienkompetenzen durch Schülerinnen</a:t>
            </a:r>
            <a:br>
              <a:rPr lang="de-DE" dirty="0"/>
            </a:br>
            <a:r>
              <a:rPr lang="de-DE" dirty="0"/>
              <a:t>und Schüler, erster Einsatz im Unterricht etc.), </a:t>
            </a:r>
          </a:p>
          <a:p>
            <a:pPr marL="88900" indent="-88900">
              <a:buFont typeface="Arial" panose="020B0604020202020204" pitchFamily="34" charset="0"/>
              <a:buChar char="•"/>
            </a:pPr>
            <a:r>
              <a:rPr lang="de-DE" dirty="0"/>
              <a:t>Sicherheit für die neuen Aufgaben durch gemeinsam entwickelte Maßnahmen zu geben (Einarbeitungskonzept, Elternabende etc.), </a:t>
            </a:r>
          </a:p>
          <a:p>
            <a:pPr marL="88900" indent="-88900">
              <a:buFont typeface="Arial" panose="020B0604020202020204" pitchFamily="34" charset="0"/>
              <a:buChar char="•"/>
            </a:pPr>
            <a:r>
              <a:rPr lang="de-DE" dirty="0"/>
              <a:t>über die Verteilung der Aufgaben und Verantwortlichkeiten zu informieren sowie Ansprechpersonen zu benennen und </a:t>
            </a:r>
          </a:p>
          <a:p>
            <a:pPr marL="88900" indent="-88900">
              <a:buFont typeface="Arial" panose="020B0604020202020204" pitchFamily="34" charset="0"/>
              <a:buChar char="•"/>
            </a:pPr>
            <a:r>
              <a:rPr lang="de-DE" dirty="0"/>
              <a:t>klare Absprachen zu Schwerpunkten der gemeinsamen unterrichtlichen und erzieherischen Arbeit in der Schule zu treffen. </a:t>
            </a:r>
          </a:p>
          <a:p>
            <a:pPr marL="171450" indent="-171450">
              <a:buFont typeface="Arial" panose="020B0604020202020204" pitchFamily="34" charset="0"/>
              <a:buChar char="•"/>
            </a:pPr>
            <a:endParaRPr lang="de-DE" dirty="0"/>
          </a:p>
          <a:p>
            <a:r>
              <a:rPr lang="de-DE" b="1" dirty="0">
                <a:solidFill>
                  <a:srgbClr val="194D83"/>
                </a:solidFill>
              </a:rPr>
              <a:t>Umsetzungsbeispiele aus der Praxis</a:t>
            </a:r>
            <a:endParaRPr lang="de-DE" dirty="0">
              <a:solidFill>
                <a:srgbClr val="194D83"/>
              </a:solidFill>
            </a:endParaRPr>
          </a:p>
          <a:p>
            <a:pPr marL="88900" indent="-88900">
              <a:buFont typeface="Arial" panose="020B0604020202020204" pitchFamily="34" charset="0"/>
              <a:buChar char="•"/>
            </a:pPr>
            <a:r>
              <a:rPr lang="de-DE" dirty="0"/>
              <a:t>Mustertagesordnungen (für Lehrerkonferenzen)</a:t>
            </a:r>
          </a:p>
          <a:p>
            <a:pPr marL="88900" indent="-88900">
              <a:buFont typeface="Arial" panose="020B0604020202020204" pitchFamily="34" charset="0"/>
              <a:buChar char="•"/>
            </a:pPr>
            <a:r>
              <a:rPr lang="de-DE" dirty="0"/>
              <a:t>Einbau von Reflexionsfragen in der Konferenz</a:t>
            </a:r>
          </a:p>
          <a:p>
            <a:pPr marL="88900" indent="-88900">
              <a:buFont typeface="Arial" panose="020B0604020202020204" pitchFamily="34" charset="0"/>
              <a:buChar char="•"/>
            </a:pPr>
            <a:r>
              <a:rPr lang="de-DE" dirty="0"/>
              <a:t>Weiterführende Informationsangebote</a:t>
            </a:r>
          </a:p>
          <a:p>
            <a:pPr marL="0"/>
            <a:br>
              <a:rPr lang="de-DE" dirty="0"/>
            </a:br>
            <a:r>
              <a:rPr lang="de-DE" b="1" dirty="0">
                <a:solidFill>
                  <a:srgbClr val="194D83"/>
                </a:solidFill>
              </a:rPr>
              <a:t>Weitere Informationen </a:t>
            </a:r>
            <a:r>
              <a:rPr lang="de-DE" dirty="0"/>
              <a:t>finden Sie unter dem Link im mebis Magazin.</a:t>
            </a:r>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https://mebis.bycs.de/dsdz/15011</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r>
              <a:rPr lang="de-DE" b="1" dirty="0">
                <a:solidFill>
                  <a:srgbClr val="194D83"/>
                </a:solidFill>
              </a:rPr>
              <a:t>Wichtige Fragestellungen</a:t>
            </a:r>
          </a:p>
          <a:p>
            <a:pPr marL="88900" indent="-88900">
              <a:lnSpc>
                <a:spcPct val="100000"/>
              </a:lnSpc>
              <a:buFont typeface="Arial" panose="020B0604020202020204" pitchFamily="34" charset="0"/>
              <a:buChar char="•"/>
            </a:pPr>
            <a:r>
              <a:rPr lang="de-DE" dirty="0"/>
              <a:t>Wie wird die Geräteeinrichtung organisiert?</a:t>
            </a:r>
          </a:p>
          <a:p>
            <a:pPr marL="88900" indent="-88900">
              <a:lnSpc>
                <a:spcPct val="100000"/>
              </a:lnSpc>
              <a:buFont typeface="Arial" panose="020B0604020202020204" pitchFamily="34" charset="0"/>
              <a:buChar char="•"/>
            </a:pPr>
            <a:r>
              <a:rPr lang="de-DE" dirty="0"/>
              <a:t>Was müssen die Schülerinnen und Schüler mit </a:t>
            </a:r>
            <a:br>
              <a:rPr lang="de-DE" dirty="0"/>
            </a:br>
            <a:r>
              <a:rPr lang="de-DE" dirty="0"/>
              <a:t>und über das neue Medium lernen?</a:t>
            </a:r>
          </a:p>
          <a:p>
            <a:pPr marL="88900" indent="-88900">
              <a:lnSpc>
                <a:spcPct val="100000"/>
              </a:lnSpc>
              <a:buFont typeface="Arial" panose="020B0604020202020204" pitchFamily="34" charset="0"/>
              <a:buChar char="•"/>
            </a:pPr>
            <a:r>
              <a:rPr lang="de-DE" dirty="0"/>
              <a:t>Wer übernimmt die Vermittlung </a:t>
            </a:r>
            <a:br>
              <a:rPr lang="de-DE" dirty="0"/>
            </a:br>
            <a:r>
              <a:rPr lang="de-DE" dirty="0"/>
              <a:t>des Einarbeitungskonzepts?</a:t>
            </a:r>
          </a:p>
          <a:p>
            <a:pPr marL="88900" indent="-88900">
              <a:lnSpc>
                <a:spcPct val="100000"/>
              </a:lnSpc>
              <a:buFont typeface="Arial" panose="020B0604020202020204" pitchFamily="34" charset="0"/>
              <a:buChar char="•"/>
            </a:pPr>
            <a:r>
              <a:rPr lang="de-DE" dirty="0"/>
              <a:t>Wann und wie finden die Bausteine </a:t>
            </a:r>
            <a:br>
              <a:rPr lang="de-DE" dirty="0"/>
            </a:br>
            <a:r>
              <a:rPr lang="de-DE" dirty="0"/>
              <a:t>des Einarbeitungskonzepts statt?</a:t>
            </a:r>
          </a:p>
          <a:p>
            <a:pPr marL="88900" indent="-88900">
              <a:lnSpc>
                <a:spcPct val="100000"/>
              </a:lnSpc>
              <a:buFont typeface="Arial" panose="020B0604020202020204" pitchFamily="34" charset="0"/>
              <a:buChar char="•"/>
            </a:pPr>
            <a:r>
              <a:rPr lang="de-DE" dirty="0"/>
              <a:t>Wie wird das fertige Konzept an die Kolleginnen </a:t>
            </a:r>
            <a:br>
              <a:rPr lang="de-DE" dirty="0"/>
            </a:br>
            <a:r>
              <a:rPr lang="de-DE" dirty="0"/>
              <a:t>und Kollegen weitergegeben und implementiert?</a:t>
            </a:r>
          </a:p>
          <a:p>
            <a:endParaRPr lang="de-DE" dirty="0"/>
          </a:p>
          <a:p>
            <a:r>
              <a:rPr lang="de-DE" b="1" dirty="0">
                <a:solidFill>
                  <a:srgbClr val="194D83"/>
                </a:solidFill>
              </a:rPr>
              <a:t>Umsetzungsbeispiele aus der Praxis</a:t>
            </a:r>
          </a:p>
          <a:p>
            <a:pPr marL="88900" indent="-88900" algn="l">
              <a:lnSpc>
                <a:spcPct val="100000"/>
              </a:lnSpc>
              <a:buFont typeface="Arial" panose="020B0604020202020204" pitchFamily="34" charset="0"/>
              <a:buChar char="•"/>
            </a:pPr>
            <a:r>
              <a:rPr lang="de-DE" b="0" i="0" u="none" strike="noStrike" dirty="0">
                <a:solidFill>
                  <a:srgbClr val="1C1D2F"/>
                </a:solidFill>
                <a:effectLst/>
              </a:rPr>
              <a:t>Jede Lehrkraft übernimmt die Schulungen.</a:t>
            </a:r>
          </a:p>
          <a:p>
            <a:pPr marL="88900" indent="-88900">
              <a:lnSpc>
                <a:spcPct val="100000"/>
              </a:lnSpc>
              <a:buFont typeface="Arial" panose="020B0604020202020204" pitchFamily="34" charset="0"/>
              <a:buChar char="•"/>
            </a:pPr>
            <a:r>
              <a:rPr lang="de-DE" b="0" i="0" u="none" strike="noStrike" dirty="0">
                <a:solidFill>
                  <a:srgbClr val="1C1D2F"/>
                </a:solidFill>
                <a:effectLst/>
              </a:rPr>
              <a:t>Ein Team aus Lehrkräften übernimmt die Schulungen.</a:t>
            </a:r>
          </a:p>
          <a:p>
            <a:pPr marL="88900" indent="-88900">
              <a:lnSpc>
                <a:spcPct val="100000"/>
              </a:lnSpc>
              <a:buFont typeface="Arial" panose="020B0604020202020204" pitchFamily="34" charset="0"/>
              <a:buChar char="•"/>
            </a:pPr>
            <a:r>
              <a:rPr lang="de-DE" b="0" i="0" u="none" strike="noStrike" dirty="0">
                <a:solidFill>
                  <a:srgbClr val="1C1D2F"/>
                </a:solidFill>
                <a:effectLst/>
              </a:rPr>
              <a:t>Es werden Selbstlernkurse für Lernende eingesetzt.</a:t>
            </a:r>
          </a:p>
          <a:p>
            <a:endParaRPr lang="de-DE" dirty="0"/>
          </a:p>
          <a:p>
            <a:r>
              <a:rPr lang="de-DE" b="1" dirty="0">
                <a:solidFill>
                  <a:srgbClr val="194D83"/>
                </a:solidFill>
              </a:rPr>
              <a:t>Dokumente</a:t>
            </a:r>
            <a:endParaRPr lang="de-DE" dirty="0">
              <a:solidFill>
                <a:srgbClr val="194D83"/>
              </a:solidFill>
            </a:endParaRPr>
          </a:p>
          <a:p>
            <a:pPr marL="88900" indent="-88900">
              <a:lnSpc>
                <a:spcPct val="100000"/>
              </a:lnSpc>
              <a:buFont typeface="Arial" panose="020B0604020202020204" pitchFamily="34" charset="0"/>
              <a:buChar char="•"/>
            </a:pPr>
            <a:r>
              <a:rPr lang="de-DE" dirty="0"/>
              <a:t>Schulungsinhalte</a:t>
            </a:r>
          </a:p>
          <a:p>
            <a:pPr marL="88900" indent="-88900">
              <a:lnSpc>
                <a:spcPct val="100000"/>
              </a:lnSpc>
              <a:buFont typeface="Arial" panose="020B0604020202020204" pitchFamily="34" charset="0"/>
              <a:buChar char="•"/>
            </a:pPr>
            <a:r>
              <a:rPr lang="de-DE" dirty="0"/>
              <a:t>Relevante Fragestellungen</a:t>
            </a:r>
          </a:p>
          <a:p>
            <a:pPr marL="88900" indent="-88900">
              <a:lnSpc>
                <a:spcPct val="100000"/>
              </a:lnSpc>
              <a:buFont typeface="Arial" panose="020B0604020202020204" pitchFamily="34" charset="0"/>
              <a:buChar char="•"/>
            </a:pPr>
            <a:r>
              <a:rPr lang="de-DE" dirty="0"/>
              <a:t>Elternbrief</a:t>
            </a:r>
          </a:p>
          <a:p>
            <a:pPr marL="88900" indent="-88900">
              <a:lnSpc>
                <a:spcPct val="100000"/>
              </a:lnSpc>
              <a:buFont typeface="Arial" panose="020B0604020202020204" pitchFamily="34" charset="0"/>
              <a:buChar char="•"/>
            </a:pPr>
            <a:r>
              <a:rPr lang="de-DE" dirty="0"/>
              <a:t>Verankerung der Schulungsinhalte</a:t>
            </a:r>
          </a:p>
          <a:p>
            <a:pPr marL="88900" indent="-88900">
              <a:lnSpc>
                <a:spcPct val="100000"/>
              </a:lnSpc>
              <a:buFont typeface="Arial" panose="020B0604020202020204" pitchFamily="34" charset="0"/>
              <a:buChar char="•"/>
            </a:pPr>
            <a:r>
              <a:rPr lang="de-DE" dirty="0"/>
              <a:t>Beispiele aus der Praxis</a:t>
            </a:r>
          </a:p>
          <a:p>
            <a:pPr marL="88900" indent="-88900">
              <a:lnSpc>
                <a:spcPct val="100000"/>
              </a:lnSpc>
              <a:buFont typeface="Arial" panose="020B0604020202020204" pitchFamily="34" charset="0"/>
              <a:buChar char="•"/>
            </a:pPr>
            <a:endParaRPr lang="de-DE" dirty="0"/>
          </a:p>
          <a:p>
            <a:pPr marL="0">
              <a:lnSpc>
                <a:spcPct val="100000"/>
              </a:lnSpc>
            </a:pPr>
            <a:r>
              <a:rPr lang="de-DE" b="1" dirty="0">
                <a:solidFill>
                  <a:srgbClr val="194D83"/>
                </a:solidFill>
              </a:rPr>
              <a:t>Weitere Informationen </a:t>
            </a:r>
            <a:r>
              <a:rPr lang="de-DE" dirty="0"/>
              <a:t>finden Sie unter dem Link im mebis Magazin.</a:t>
            </a:r>
          </a:p>
          <a:p>
            <a:pPr marL="88900" indent="-88900">
              <a:lnSpc>
                <a:spcPct val="100000"/>
              </a:lnSpc>
              <a:buFont typeface="Arial" panose="020B0604020202020204" pitchFamily="34" charset="0"/>
              <a:buChar char="•"/>
            </a:pPr>
            <a:endParaRPr lang="de-DE" dirty="0"/>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r>
              <a:rPr lang="de-DE" b="1" dirty="0">
                <a:solidFill>
                  <a:srgbClr val="194D83"/>
                </a:solidFill>
              </a:rPr>
              <a:t>Regelungsbedarf in verschiedenen Bereichen</a:t>
            </a:r>
          </a:p>
          <a:p>
            <a:pPr marL="88900" indent="-88900">
              <a:buFont typeface="Arial" panose="020B0604020202020204" pitchFamily="34" charset="0"/>
              <a:buChar char="•"/>
            </a:pPr>
            <a:r>
              <a:rPr lang="de-DE" dirty="0"/>
              <a:t>Nutzungsordnung für IT-Infrastruktur und Internet</a:t>
            </a:r>
          </a:p>
          <a:p>
            <a:pPr marL="88900" indent="-88900">
              <a:buFont typeface="Arial" panose="020B0604020202020204" pitchFamily="34" charset="0"/>
              <a:buChar char="•"/>
            </a:pPr>
            <a:r>
              <a:rPr lang="de-DE" dirty="0"/>
              <a:t>Nutzungsregelungen digitaler Endgeräte außerhalb des Unterrichts (auch private Nutzung)</a:t>
            </a:r>
          </a:p>
          <a:p>
            <a:pPr marL="88900" indent="-88900">
              <a:buFont typeface="Arial" panose="020B0604020202020204" pitchFamily="34" charset="0"/>
              <a:buChar char="•"/>
            </a:pPr>
            <a:r>
              <a:rPr lang="de-DE" dirty="0"/>
              <a:t>Nutzungsregelungen digitaler Endgeräte im Unterricht</a:t>
            </a:r>
          </a:p>
          <a:p>
            <a:endParaRPr lang="de-DE" dirty="0">
              <a:solidFill>
                <a:srgbClr val="1C1D2F"/>
              </a:solidFill>
            </a:endParaRPr>
          </a:p>
          <a:p>
            <a:r>
              <a:rPr lang="de-DE" b="1" dirty="0">
                <a:solidFill>
                  <a:srgbClr val="194D83"/>
                </a:solidFill>
              </a:rPr>
              <a:t>Absprache</a:t>
            </a:r>
            <a:r>
              <a:rPr lang="de-DE" b="1" i="0" dirty="0">
                <a:solidFill>
                  <a:srgbClr val="194D83"/>
                </a:solidFill>
                <a:effectLst/>
              </a:rPr>
              <a:t>bedürftige Inhalte und Situationen</a:t>
            </a:r>
          </a:p>
          <a:p>
            <a:endParaRPr lang="de-DE" b="0" i="0" dirty="0">
              <a:solidFill>
                <a:srgbClr val="1C1D2F"/>
              </a:solidFill>
              <a:effectLst/>
            </a:endParaRPr>
          </a:p>
          <a:p>
            <a:endParaRPr lang="de-DE" dirty="0">
              <a:solidFill>
                <a:srgbClr val="1C1D2F"/>
              </a:solidFill>
            </a:endParaRPr>
          </a:p>
          <a:p>
            <a:endParaRPr lang="de-DE" dirty="0"/>
          </a:p>
          <a:p>
            <a:endParaRPr lang="de-DE" dirty="0"/>
          </a:p>
          <a:p>
            <a:endParaRPr lang="de-DE" dirty="0"/>
          </a:p>
          <a:p>
            <a:endParaRPr lang="de-DE" dirty="0"/>
          </a:p>
          <a:p>
            <a:endParaRPr lang="de-DE" dirty="0"/>
          </a:p>
          <a:p>
            <a:endParaRPr lang="de-DE" dirty="0"/>
          </a:p>
          <a:p>
            <a:endParaRPr lang="de-DE" dirty="0"/>
          </a:p>
          <a:p>
            <a:br>
              <a:rPr lang="de-DE" dirty="0"/>
            </a:br>
            <a:endParaRPr lang="de-DE" b="1" dirty="0"/>
          </a:p>
          <a:p>
            <a:pPr>
              <a:lnSpc>
                <a:spcPct val="100000"/>
              </a:lnSpc>
            </a:pPr>
            <a:r>
              <a:rPr lang="de-DE" b="1" dirty="0">
                <a:solidFill>
                  <a:srgbClr val="194D83"/>
                </a:solidFill>
              </a:rPr>
              <a:t>Beispielkonzepte und -vereinbarungen aus </a:t>
            </a:r>
            <a:br>
              <a:rPr lang="de-DE" b="1" dirty="0">
                <a:solidFill>
                  <a:srgbClr val="194D83"/>
                </a:solidFill>
              </a:rPr>
            </a:br>
            <a:r>
              <a:rPr lang="de-DE" b="1" dirty="0">
                <a:solidFill>
                  <a:srgbClr val="194D83"/>
                </a:solidFill>
              </a:rPr>
              <a:t>der Praxis, Tipps sowie gesetzliche Grundlagen </a:t>
            </a:r>
            <a:br>
              <a:rPr lang="de-DE" b="1" dirty="0">
                <a:solidFill>
                  <a:srgbClr val="0070C0"/>
                </a:solidFill>
              </a:rPr>
            </a:br>
            <a:r>
              <a:rPr lang="de-DE" dirty="0"/>
              <a:t>finden Sie unter dem Link im mebis Magazin.</a:t>
            </a:r>
          </a:p>
          <a:p>
            <a:pPr>
              <a:lnSpc>
                <a:spcPct val="100000"/>
              </a:lnSpc>
            </a:pPr>
            <a:endParaRPr lang="de-DE" dirty="0"/>
          </a:p>
          <a:p>
            <a:endParaRPr lang="de-DE" dirty="0"/>
          </a:p>
          <a:p>
            <a:pPr algn="l"/>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https://mebis.bycs.de/dsdz/14043</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https://mebis.bycs.de/dsdz/14041</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4" name="Bildplatzhalter 3">
            <a:extLst>
              <a:ext uri="{FF2B5EF4-FFF2-40B4-BE49-F238E27FC236}">
                <a16:creationId xmlns:a16="http://schemas.microsoft.com/office/drawing/2014/main" id="{6F29961C-1C41-F883-8A38-E68C8A13DF96}"/>
              </a:ext>
            </a:extLst>
          </p:cNvPr>
          <p:cNvPicPr>
            <a:picLocks noGrp="1" noChangeAspect="1"/>
          </p:cNvPicPr>
          <p:nvPr>
            <p:ph type="pic" sz="quarter" idx="24"/>
          </p:nvPr>
        </p:nvPicPr>
        <p:blipFill>
          <a:blip r:embed="rId6"/>
          <a:srcRect/>
          <a:stretch>
            <a:fillRect/>
          </a:stretch>
        </p:blipFill>
        <p:spPr/>
      </p:pic>
      <p:pic>
        <p:nvPicPr>
          <p:cNvPr id="7" name="Bildplatzhalter 6">
            <a:extLst>
              <a:ext uri="{FF2B5EF4-FFF2-40B4-BE49-F238E27FC236}">
                <a16:creationId xmlns:a16="http://schemas.microsoft.com/office/drawing/2014/main" id="{FED4AF09-D9AD-C257-C6FB-55425960D3EB}"/>
              </a:ext>
            </a:extLst>
          </p:cNvPr>
          <p:cNvPicPr>
            <a:picLocks noGrp="1" noChangeAspect="1"/>
          </p:cNvPicPr>
          <p:nvPr>
            <p:ph type="pic" sz="quarter" idx="31"/>
          </p:nvPr>
        </p:nvPicPr>
        <p:blipFill>
          <a:blip r:embed="rId7"/>
          <a:srcRect/>
          <a:stretch>
            <a:fillRect/>
          </a:stretch>
        </p:blipFill>
        <p:spPr/>
      </p:pic>
      <p:pic>
        <p:nvPicPr>
          <p:cNvPr id="14" name="Bildplatzhalter 13">
            <a:extLst>
              <a:ext uri="{FF2B5EF4-FFF2-40B4-BE49-F238E27FC236}">
                <a16:creationId xmlns:a16="http://schemas.microsoft.com/office/drawing/2014/main" id="{9A3C6CDF-A7F1-2742-9CBC-8564D55C9CF6}"/>
              </a:ext>
            </a:extLst>
          </p:cNvPr>
          <p:cNvPicPr>
            <a:picLocks noGrp="1" noChangeAspect="1"/>
          </p:cNvPicPr>
          <p:nvPr>
            <p:ph type="pic" sz="quarter" idx="33"/>
          </p:nvPr>
        </p:nvPicPr>
        <p:blipFill>
          <a:blip r:embed="rId8"/>
          <a:srcRect/>
          <a:stretch>
            <a:fillRect/>
          </a:stretch>
        </p:blipFill>
        <p:spPr/>
      </p:pic>
      <p:pic>
        <p:nvPicPr>
          <p:cNvPr id="13" name="Grafik 12">
            <a:extLst>
              <a:ext uri="{FF2B5EF4-FFF2-40B4-BE49-F238E27FC236}">
                <a16:creationId xmlns:a16="http://schemas.microsoft.com/office/drawing/2014/main" id="{CBACE34F-9C56-AE8E-B87C-A2002E7D8247}"/>
              </a:ext>
            </a:extLst>
          </p:cNvPr>
          <p:cNvPicPr>
            <a:picLocks noChangeAspect="1"/>
          </p:cNvPicPr>
          <p:nvPr/>
        </p:nvPicPr>
        <p:blipFill>
          <a:blip r:embed="rId9"/>
          <a:stretch>
            <a:fillRect/>
          </a:stretch>
        </p:blipFill>
        <p:spPr>
          <a:xfrm>
            <a:off x="7428913" y="1960843"/>
            <a:ext cx="2850551" cy="1862635"/>
          </a:xfrm>
          <a:prstGeom prst="rect">
            <a:avLst/>
          </a:prstGeom>
        </p:spPr>
      </p:pic>
    </p:spTree>
    <p:extLst>
      <p:ext uri="{BB962C8B-B14F-4D97-AF65-F5344CB8AC3E}">
        <p14:creationId xmlns:p14="http://schemas.microsoft.com/office/powerpoint/2010/main" val="4196674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Impulse zur Ausgestaltung </a:t>
            </a:r>
          </a:p>
        </p:txBody>
      </p:sp>
      <p:pic>
        <p:nvPicPr>
          <p:cNvPr id="13" name="Bildplatzhalter 12">
            <a:extLst>
              <a:ext uri="{FF2B5EF4-FFF2-40B4-BE49-F238E27FC236}">
                <a16:creationId xmlns:a16="http://schemas.microsoft.com/office/drawing/2014/main" id="{247AA19D-6FD4-8987-9843-51633B68730A}"/>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Impulse aus der Praxis </a:t>
            </a:r>
          </a:p>
        </p:txBody>
      </p:sp>
      <p:pic>
        <p:nvPicPr>
          <p:cNvPr id="17" name="Bildplatzhalter 16">
            <a:extLst>
              <a:ext uri="{FF2B5EF4-FFF2-40B4-BE49-F238E27FC236}">
                <a16:creationId xmlns:a16="http://schemas.microsoft.com/office/drawing/2014/main" id="{88845C83-2DB7-CFC4-B857-91FFFB5D29B7}"/>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Förderliche Strukturen für die Unterrichts-entwicklung schaffen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Erprobte Beispiele </a:t>
            </a:r>
            <a:br>
              <a:rPr lang="de-DE" sz="1600" dirty="0"/>
            </a:br>
            <a:r>
              <a:rPr lang="de-DE" sz="1600" dirty="0"/>
              <a:t>für die Unterrichts-</a:t>
            </a:r>
            <a:br>
              <a:rPr lang="de-DE" sz="1600" dirty="0"/>
            </a:br>
            <a:r>
              <a:rPr lang="de-DE" sz="1600" dirty="0" err="1"/>
              <a:t>praxis</a:t>
            </a:r>
            <a:r>
              <a:rPr lang="de-DE" sz="1600" dirty="0"/>
              <a:t>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Vorschläge zur Zielfindung </a:t>
            </a:r>
          </a:p>
        </p:txBody>
      </p:sp>
      <p:pic>
        <p:nvPicPr>
          <p:cNvPr id="4" name="Bildplatzhalter 3">
            <a:extLst>
              <a:ext uri="{FF2B5EF4-FFF2-40B4-BE49-F238E27FC236}">
                <a16:creationId xmlns:a16="http://schemas.microsoft.com/office/drawing/2014/main" id="{64D83679-8AEC-2C7F-80DD-CD03DCF84882}"/>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Gemeinsames Qualitätsverständnis für Unterricht mit digitalen Medien entwickeln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Unterricht</a:t>
            </a:r>
          </a:p>
        </p:txBody>
      </p:sp>
      <p:sp>
        <p:nvSpPr>
          <p:cNvPr id="11" name="Inhaltsplatzhalter 10">
            <a:extLst>
              <a:ext uri="{FF2B5EF4-FFF2-40B4-BE49-F238E27FC236}">
                <a16:creationId xmlns:a16="http://schemas.microsoft.com/office/drawing/2014/main" id="{7845BC28-BD45-50F0-3DFB-5E88310C3A4D}"/>
              </a:ext>
            </a:extLst>
          </p:cNvPr>
          <p:cNvSpPr>
            <a:spLocks noGrp="1"/>
          </p:cNvSpPr>
          <p:nvPr>
            <p:ph idx="28"/>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a:p>
            <a:endParaRPr lang="de-DE" dirty="0"/>
          </a:p>
          <a:p>
            <a:endParaRPr lang="de-DE" dirty="0"/>
          </a:p>
          <a:p>
            <a:endParaRPr lang="de-DE" dirty="0"/>
          </a:p>
        </p:txBody>
      </p:sp>
      <p:sp>
        <p:nvSpPr>
          <p:cNvPr id="18" name="Inhaltsplatzhalter 17">
            <a:extLst>
              <a:ext uri="{FF2B5EF4-FFF2-40B4-BE49-F238E27FC236}">
                <a16:creationId xmlns:a16="http://schemas.microsoft.com/office/drawing/2014/main" id="{2522ECEA-1E68-2498-9B83-2BD7C5158D48}"/>
              </a:ext>
            </a:extLst>
          </p:cNvPr>
          <p:cNvSpPr>
            <a:spLocks noGrp="1"/>
          </p:cNvSpPr>
          <p:nvPr>
            <p:ph idx="32"/>
          </p:nvPr>
        </p:nvSpPr>
        <p:spPr/>
        <p:txBody>
          <a:bodyPr/>
          <a:lstStyle/>
          <a:p>
            <a:r>
              <a:rPr lang="de-DE" dirty="0" err="1"/>
              <a:t>iStock.com</a:t>
            </a:r>
            <a:r>
              <a:rPr lang="de-DE" dirty="0"/>
              <a:t>/</a:t>
            </a:r>
            <a:r>
              <a:rPr lang="de-DE" dirty="0" err="1"/>
              <a:t>Irina_Strelnikova</a:t>
            </a:r>
            <a:r>
              <a:rPr lang="de-DE" dirty="0"/>
              <a:t>, Oksana </a:t>
            </a:r>
            <a:r>
              <a:rPr lang="de-DE" dirty="0" err="1"/>
              <a:t>Latysheva</a:t>
            </a:r>
            <a:r>
              <a:rPr lang="de-DE" dirty="0"/>
              <a:t>, </a:t>
            </a:r>
            <a:r>
              <a:rPr lang="de-DE" dirty="0" err="1"/>
              <a:t>SpicyTruffel</a:t>
            </a:r>
            <a:endParaRPr lang="de-DE" dirty="0"/>
          </a:p>
          <a:p>
            <a:endParaRPr lang="de-DE" dirty="0"/>
          </a:p>
          <a:p>
            <a:endParaRPr lang="de-DE" dirty="0"/>
          </a:p>
        </p:txBody>
      </p:sp>
      <p:sp>
        <p:nvSpPr>
          <p:cNvPr id="6" name="Inhaltsplatzhalter 5">
            <a:extLst>
              <a:ext uri="{FF2B5EF4-FFF2-40B4-BE49-F238E27FC236}">
                <a16:creationId xmlns:a16="http://schemas.microsoft.com/office/drawing/2014/main" id="{6FFF5918-1A84-FE60-9F87-66591A5B14D5}"/>
              </a:ext>
            </a:extLst>
          </p:cNvPr>
          <p:cNvSpPr>
            <a:spLocks noGrp="1"/>
          </p:cNvSpPr>
          <p:nvPr>
            <p:ph idx="27"/>
          </p:nvPr>
        </p:nvSpPr>
        <p:spPr/>
        <p:txBody>
          <a:bodyPr/>
          <a:lstStyle/>
          <a:p>
            <a:r>
              <a:rPr lang="de-DE" dirty="0" err="1"/>
              <a:t>iStock.com</a:t>
            </a:r>
            <a:r>
              <a:rPr lang="de-DE" dirty="0"/>
              <a:t>/Oksana </a:t>
            </a:r>
            <a:r>
              <a:rPr lang="de-DE" dirty="0" err="1"/>
              <a:t>Latysheva</a:t>
            </a:r>
            <a:endParaRPr lang="de-DE" dirty="0"/>
          </a:p>
          <a:p>
            <a:endParaRPr lang="de-DE" dirty="0"/>
          </a:p>
          <a:p>
            <a:endParaRPr lang="de-DE" dirty="0"/>
          </a:p>
          <a:p>
            <a:endParaRPr lang="de-DE" dirty="0"/>
          </a:p>
          <a:p>
            <a:endParaRPr lang="de-DE" dirty="0"/>
          </a:p>
        </p:txBody>
      </p:sp>
      <p:sp>
        <p:nvSpPr>
          <p:cNvPr id="20" name="Inhaltsplatzhalter 70">
            <a:extLst>
              <a:ext uri="{FF2B5EF4-FFF2-40B4-BE49-F238E27FC236}">
                <a16:creationId xmlns:a16="http://schemas.microsoft.com/office/drawing/2014/main" id="{57A7220F-DFA9-A894-401B-C220308BC449}"/>
              </a:ext>
            </a:extLst>
          </p:cNvPr>
          <p:cNvSpPr txBox="1">
            <a:spLocks/>
          </p:cNvSpPr>
          <p:nvPr/>
        </p:nvSpPr>
        <p:spPr>
          <a:xfrm>
            <a:off x="330219" y="45076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Unterricht</a:t>
            </a:r>
          </a:p>
        </p:txBody>
      </p:sp>
      <p:sp>
        <p:nvSpPr>
          <p:cNvPr id="16" name="Inhaltsplatzhalter 70">
            <a:extLst>
              <a:ext uri="{FF2B5EF4-FFF2-40B4-BE49-F238E27FC236}">
                <a16:creationId xmlns:a16="http://schemas.microsoft.com/office/drawing/2014/main" id="{AC2703C6-A080-5B9D-8B45-097C7CA2DF78}"/>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Unterricht</a:t>
            </a:r>
          </a:p>
        </p:txBody>
      </p:sp>
    </p:spTree>
    <p:extLst>
      <p:ext uri="{BB962C8B-B14F-4D97-AF65-F5344CB8AC3E}">
        <p14:creationId xmlns:p14="http://schemas.microsoft.com/office/powerpoint/2010/main" val="2350653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r>
              <a:rPr lang="de-DE" b="1" dirty="0">
                <a:solidFill>
                  <a:srgbClr val="194D83"/>
                </a:solidFill>
              </a:rPr>
              <a:t>Praxisimpulse und Unterrichtsbeispiele zum Einsatz digitaler Medien im 1:1-Setting</a:t>
            </a:r>
          </a:p>
          <a:p>
            <a:endParaRPr lang="de-DE" b="1" dirty="0">
              <a:solidFill>
                <a:srgbClr val="0070C0"/>
              </a:solidFill>
            </a:endParaRPr>
          </a:p>
          <a:p>
            <a:r>
              <a:rPr lang="de-DE" b="1" dirty="0">
                <a:solidFill>
                  <a:srgbClr val="194D83"/>
                </a:solidFill>
              </a:rPr>
              <a:t>Impulse, z. B.</a:t>
            </a:r>
          </a:p>
          <a:p>
            <a:pPr marL="92075" indent="-92075">
              <a:buFont typeface="Arial" panose="020B0604020202020204" pitchFamily="34" charset="0"/>
              <a:buChar char="•"/>
            </a:pPr>
            <a:r>
              <a:rPr lang="de-DE" dirty="0"/>
              <a:t>Tipps zum Classroom-Management</a:t>
            </a:r>
          </a:p>
          <a:p>
            <a:pPr marL="92075" indent="-92075">
              <a:buFont typeface="Arial" panose="020B0604020202020204" pitchFamily="34" charset="0"/>
              <a:buChar char="•"/>
            </a:pPr>
            <a:r>
              <a:rPr lang="de-DE" dirty="0"/>
              <a:t>Reflexion über den Einsatz digitaler Hefte im Unterrichtsalltag</a:t>
            </a:r>
          </a:p>
          <a:p>
            <a:pPr marL="92075" indent="-92075"/>
            <a:endParaRPr lang="de-DE" b="1" dirty="0">
              <a:solidFill>
                <a:srgbClr val="0070C0"/>
              </a:solidFill>
            </a:endParaRPr>
          </a:p>
          <a:p>
            <a:pPr marL="7938" indent="-7938"/>
            <a:r>
              <a:rPr lang="de-DE" b="1" dirty="0">
                <a:solidFill>
                  <a:srgbClr val="194D83"/>
                </a:solidFill>
              </a:rPr>
              <a:t>„Vom angeleitet werden… </a:t>
            </a:r>
            <a:br>
              <a:rPr lang="de-DE" b="1" dirty="0">
                <a:solidFill>
                  <a:srgbClr val="0070C0"/>
                </a:solidFill>
              </a:rPr>
            </a:br>
            <a:r>
              <a:rPr lang="de-DE" dirty="0"/>
              <a:t>(in Form von Fortbildungen, Hospitationen), z.B.:</a:t>
            </a:r>
          </a:p>
          <a:p>
            <a:pPr marL="92075" indent="-92075">
              <a:buFont typeface="Arial" panose="020B0604020202020204" pitchFamily="34" charset="0"/>
              <a:buChar char="•"/>
            </a:pPr>
            <a:r>
              <a:rPr lang="de-DE" dirty="0"/>
              <a:t>Kamera an – eine Standardfunktion des Tablets </a:t>
            </a:r>
            <a:br>
              <a:rPr lang="de-DE" dirty="0"/>
            </a:br>
            <a:r>
              <a:rPr lang="de-DE" dirty="0"/>
              <a:t>im Unterricht</a:t>
            </a:r>
          </a:p>
          <a:p>
            <a:pPr marL="92075" indent="-92075">
              <a:buFont typeface="Arial" panose="020B0604020202020204" pitchFamily="34" charset="0"/>
              <a:buChar char="•"/>
            </a:pPr>
            <a:r>
              <a:rPr lang="de-DE" dirty="0"/>
              <a:t>Videos erstellen im Unterricht</a:t>
            </a:r>
          </a:p>
          <a:p>
            <a:pPr marL="92075" indent="-92075">
              <a:buFont typeface="Arial" panose="020B0604020202020204" pitchFamily="34" charset="0"/>
              <a:buChar char="•"/>
            </a:pPr>
            <a:r>
              <a:rPr lang="de-DE" dirty="0"/>
              <a:t>Kreativ lehren und lernen mit Comics</a:t>
            </a:r>
          </a:p>
          <a:p>
            <a:pPr marL="92075" indent="-92075">
              <a:buFont typeface="Arial" panose="020B0604020202020204" pitchFamily="34" charset="0"/>
              <a:buChar char="•"/>
            </a:pPr>
            <a:r>
              <a:rPr lang="de-DE" dirty="0"/>
              <a:t>Lern- und Lehrinhalte mit digitalen Plakaten/multimedialen Büchern</a:t>
            </a:r>
          </a:p>
          <a:p>
            <a:pPr marL="92075" indent="-92075">
              <a:buFont typeface="Arial" panose="020B0604020202020204" pitchFamily="34" charset="0"/>
              <a:buChar char="•"/>
            </a:pPr>
            <a:r>
              <a:rPr lang="de-DE" dirty="0"/>
              <a:t>Präsentationstools als digitale Lehr- und Lernwerkzeuge</a:t>
            </a:r>
          </a:p>
          <a:p>
            <a:pPr marL="92075" indent="-92075">
              <a:buFont typeface="Arial" panose="020B0604020202020204" pitchFamily="34" charset="0"/>
              <a:buChar char="•"/>
            </a:pPr>
            <a:r>
              <a:rPr lang="de-DE" dirty="0"/>
              <a:t>Audioproduktion im Unterricht</a:t>
            </a:r>
          </a:p>
          <a:p>
            <a:endParaRPr lang="de-DE" dirty="0"/>
          </a:p>
          <a:p>
            <a:r>
              <a:rPr lang="de-DE" b="1" dirty="0">
                <a:solidFill>
                  <a:srgbClr val="194D83"/>
                </a:solidFill>
              </a:rPr>
              <a:t>… zum eigenen Anleiten“</a:t>
            </a:r>
            <a:r>
              <a:rPr lang="de-DE" dirty="0">
                <a:solidFill>
                  <a:srgbClr val="194D83"/>
                </a:solidFill>
              </a:rPr>
              <a:t> </a:t>
            </a:r>
          </a:p>
          <a:p>
            <a:r>
              <a:rPr lang="de-DE" dirty="0"/>
              <a:t>Eine Auswahl erprobter Unterrichtsbeispiele finden Sie unter dem Link im mebis Magazin.</a:t>
            </a:r>
            <a:endParaRPr lang="de-DE" b="1" dirty="0">
              <a:solidFill>
                <a:srgbClr val="0070C0"/>
              </a:solidFill>
            </a:endParaRP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gn="l"/>
            <a:endParaRPr lang="de-DE" dirty="0"/>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https://mebis.bycs.de/dsdz/15014</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Förderliche Strukturen für nachhaltige Unterrichtsentwicklung</a:t>
            </a:r>
          </a:p>
          <a:p>
            <a:pPr>
              <a:lnSpc>
                <a:spcPct val="100000"/>
              </a:lnSpc>
            </a:pPr>
            <a:r>
              <a:rPr lang="de-DE" dirty="0"/>
              <a:t>Basis: Kompetenz und Bereitschaft der Lehrkräfte</a:t>
            </a:r>
          </a:p>
          <a:p>
            <a:pPr marL="92075" indent="-92075">
              <a:lnSpc>
                <a:spcPct val="100000"/>
              </a:lnSpc>
              <a:buFont typeface="Arial" panose="020B0604020202020204" pitchFamily="34" charset="0"/>
              <a:buChar char="•"/>
            </a:pPr>
            <a:r>
              <a:rPr lang="de-DE" dirty="0"/>
              <a:t>Zielsetzung auf Unterrichtsebene formulieren</a:t>
            </a:r>
            <a:br>
              <a:rPr lang="de-DE" dirty="0"/>
            </a:br>
            <a:r>
              <a:rPr lang="de-DE" dirty="0"/>
              <a:t>(</a:t>
            </a:r>
            <a:r>
              <a:rPr lang="de-DE" dirty="0">
                <a:sym typeface="Wingdings" pitchFamily="2" charset="2"/>
              </a:rPr>
              <a:t> Medienkonzept,  Qualitätstableau,  Zielformulierung,  Verankerung im Schulentwicklungsprogramm)</a:t>
            </a:r>
            <a:endParaRPr lang="de-DE" dirty="0"/>
          </a:p>
          <a:p>
            <a:pPr marL="92075" indent="-92075">
              <a:lnSpc>
                <a:spcPct val="100000"/>
              </a:lnSpc>
              <a:buFont typeface="Arial" panose="020B0604020202020204" pitchFamily="34" charset="0"/>
              <a:buChar char="•"/>
            </a:pPr>
            <a:r>
              <a:rPr lang="de-DE" dirty="0"/>
              <a:t>Kompetenzentwicklung fördern </a:t>
            </a:r>
            <a:br>
              <a:rPr lang="de-DE" dirty="0"/>
            </a:br>
            <a:r>
              <a:rPr lang="de-DE" dirty="0"/>
              <a:t>(</a:t>
            </a:r>
            <a:r>
              <a:rPr lang="de-DE" dirty="0">
                <a:sym typeface="Wingdings" pitchFamily="2" charset="2"/>
              </a:rPr>
              <a:t> Fortbildungsplan,  </a:t>
            </a:r>
            <a:r>
              <a:rPr lang="de-DE" dirty="0" err="1">
                <a:sym typeface="Wingdings" pitchFamily="2" charset="2"/>
              </a:rPr>
              <a:t>DigCompEdu</a:t>
            </a:r>
            <a:r>
              <a:rPr lang="de-DE" dirty="0">
                <a:sym typeface="Wingdings" pitchFamily="2" charset="2"/>
              </a:rPr>
              <a:t> Bavaria)</a:t>
            </a:r>
            <a:endParaRPr lang="de-DE" dirty="0"/>
          </a:p>
          <a:p>
            <a:pPr marL="92075" indent="-92075">
              <a:lnSpc>
                <a:spcPct val="100000"/>
              </a:lnSpc>
              <a:buFont typeface="Arial" panose="020B0604020202020204" pitchFamily="34" charset="0"/>
              <a:buChar char="•"/>
            </a:pPr>
            <a:r>
              <a:rPr lang="de-DE" dirty="0"/>
              <a:t>Kooperationsentwicklung unterstützen </a:t>
            </a:r>
            <a:br>
              <a:rPr lang="de-DE" dirty="0"/>
            </a:br>
            <a:r>
              <a:rPr lang="de-DE" dirty="0"/>
              <a:t>(Ko-Konstruktion/ Arbeitsteilung/Austausch, </a:t>
            </a:r>
            <a:br>
              <a:rPr lang="de-DE" dirty="0"/>
            </a:br>
            <a:r>
              <a:rPr lang="de-DE" dirty="0"/>
              <a:t>intern und extern)</a:t>
            </a:r>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endParaRPr lang="de-DE" dirty="0"/>
          </a:p>
          <a:p>
            <a:pPr marL="92075" indent="-92075">
              <a:lnSpc>
                <a:spcPct val="100000"/>
              </a:lnSpc>
              <a:buFont typeface="Arial" panose="020B0604020202020204" pitchFamily="34" charset="0"/>
              <a:buChar char="•"/>
            </a:pPr>
            <a:r>
              <a:rPr lang="de-DE" dirty="0"/>
              <a:t>Verlässliche pädagogische Rahmenbedingungen schaffen (Absprachen zum Workflow, </a:t>
            </a:r>
            <a:br>
              <a:rPr lang="de-DE" dirty="0"/>
            </a:br>
            <a:r>
              <a:rPr lang="de-DE" dirty="0"/>
              <a:t>Heranführen der Lernenden an die Arbeitsweise etc.)</a:t>
            </a:r>
          </a:p>
          <a:p>
            <a:pPr marL="92075" indent="-92075">
              <a:lnSpc>
                <a:spcPct val="100000"/>
              </a:lnSpc>
              <a:buFont typeface="Arial" panose="020B0604020202020204" pitchFamily="34" charset="0"/>
              <a:buChar char="•"/>
            </a:pPr>
            <a:r>
              <a:rPr lang="de-DE" dirty="0"/>
              <a:t>Organisatorische Strukturen anpassen (Doppelstunden, Raumstruktur)</a:t>
            </a:r>
          </a:p>
          <a:p>
            <a:pPr marL="92075" indent="-92075">
              <a:lnSpc>
                <a:spcPct val="100000"/>
              </a:lnSpc>
              <a:buFont typeface="Arial" panose="020B0604020202020204" pitchFamily="34" charset="0"/>
              <a:buChar char="•"/>
            </a:pPr>
            <a:r>
              <a:rPr lang="de-DE" dirty="0"/>
              <a:t>Vom angeleitet werden zum eigenen Anleiten; Arbeitsweise im Kollegium verändern</a:t>
            </a:r>
            <a:br>
              <a:rPr lang="de-DE" dirty="0"/>
            </a:br>
            <a:endParaRPr lang="de-DE" dirty="0"/>
          </a:p>
          <a:p>
            <a:pPr marL="92075" indent="-92075">
              <a:lnSpc>
                <a:spcPct val="100000"/>
              </a:lnSpc>
              <a:buFont typeface="Arial" panose="020B0604020202020204" pitchFamily="34" charset="0"/>
              <a:buChar char="•"/>
            </a:pPr>
            <a:endParaRPr lang="de-DE" dirty="0"/>
          </a:p>
          <a:p>
            <a:pPr>
              <a:lnSpc>
                <a:spcPct val="100000"/>
              </a:lnSpc>
            </a:pPr>
            <a:r>
              <a:rPr lang="de-DE" b="1" dirty="0">
                <a:solidFill>
                  <a:srgbClr val="194D83"/>
                </a:solidFill>
              </a:rPr>
              <a:t>Praxisbeispiele, Unterstützungsangebote, Vorlagen sowie Frage-Items </a:t>
            </a:r>
            <a:r>
              <a:rPr lang="de-DE" dirty="0"/>
              <a:t>finden Sie unter dem Link im mebis Magazin.</a:t>
            </a:r>
          </a:p>
          <a:p>
            <a:pPr marL="0">
              <a:lnSpc>
                <a:spcPct val="100000"/>
              </a:lnSpc>
            </a:pPr>
            <a:endParaRPr lang="de-DE" dirty="0"/>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Qualitätsmerkmale guten Unterrichts im Rahmen der 1:1-Ausstattung reflektieren und weiterentwickeln</a:t>
            </a:r>
            <a:endParaRPr lang="de-DE" b="1" dirty="0">
              <a:highlight>
                <a:srgbClr val="FF0000"/>
              </a:highlight>
            </a:endParaRPr>
          </a:p>
          <a:p>
            <a:pPr marL="92075" lvl="1" indent="-92075">
              <a:lnSpc>
                <a:spcPct val="100000"/>
              </a:lnSpc>
              <a:buFont typeface="Arial" panose="020B0604020202020204" pitchFamily="34" charset="0"/>
              <a:buChar char="•"/>
            </a:pPr>
            <a:r>
              <a:rPr lang="de-DE" dirty="0"/>
              <a:t>Klassenführung</a:t>
            </a:r>
          </a:p>
          <a:p>
            <a:pPr marL="92075" lvl="1" indent="-92075">
              <a:lnSpc>
                <a:spcPct val="100000"/>
              </a:lnSpc>
              <a:buFont typeface="Arial" panose="020B0604020202020204" pitchFamily="34" charset="0"/>
              <a:buChar char="•"/>
            </a:pPr>
            <a:r>
              <a:rPr lang="de-DE" dirty="0"/>
              <a:t>Nachvollziehbarkeit des Lernangebotes</a:t>
            </a:r>
          </a:p>
          <a:p>
            <a:pPr marL="92075" lvl="1" indent="-92075">
              <a:lnSpc>
                <a:spcPct val="100000"/>
              </a:lnSpc>
              <a:buFont typeface="Arial" panose="020B0604020202020204" pitchFamily="34" charset="0"/>
              <a:buChar char="•"/>
            </a:pPr>
            <a:r>
              <a:rPr lang="de-DE" dirty="0"/>
              <a:t>Variation des Lehr-/Lernangebotes</a:t>
            </a:r>
          </a:p>
          <a:p>
            <a:pPr marL="92075" lvl="1" indent="-92075">
              <a:lnSpc>
                <a:spcPct val="100000"/>
              </a:lnSpc>
              <a:buFont typeface="Arial" panose="020B0604020202020204" pitchFamily="34" charset="0"/>
              <a:buChar char="•"/>
            </a:pPr>
            <a:r>
              <a:rPr lang="de-DE" dirty="0"/>
              <a:t>Schülerorientierung</a:t>
            </a:r>
          </a:p>
          <a:p>
            <a:pPr marL="92075" lvl="1" indent="-92075">
              <a:lnSpc>
                <a:spcPct val="100000"/>
              </a:lnSpc>
              <a:buFont typeface="Arial" panose="020B0604020202020204" pitchFamily="34" charset="0"/>
              <a:buChar char="•"/>
            </a:pPr>
            <a:r>
              <a:rPr lang="de-DE" dirty="0"/>
              <a:t>Berücksichtigung unterschiedlicher Lernvoraussetzungen</a:t>
            </a:r>
          </a:p>
          <a:p>
            <a:pPr marL="92075" lvl="1" indent="-92075">
              <a:lnSpc>
                <a:spcPct val="100000"/>
              </a:lnSpc>
              <a:buFont typeface="Arial" panose="020B0604020202020204" pitchFamily="34" charset="0"/>
              <a:buChar char="•"/>
            </a:pPr>
            <a:r>
              <a:rPr lang="de-DE" dirty="0"/>
              <a:t>Nachhaltiges Lernen</a:t>
            </a:r>
          </a:p>
          <a:p>
            <a:pPr>
              <a:lnSpc>
                <a:spcPct val="100000"/>
              </a:lnSpc>
            </a:pPr>
            <a:endParaRPr lang="de-DE" dirty="0"/>
          </a:p>
          <a:p>
            <a:pPr>
              <a:lnSpc>
                <a:spcPct val="100000"/>
              </a:lnSpc>
            </a:pPr>
            <a:r>
              <a:rPr lang="de-DE" b="1" dirty="0">
                <a:solidFill>
                  <a:srgbClr val="194D83"/>
                </a:solidFill>
              </a:rPr>
              <a:t>Indikatoren erfolgreicher Integration digitaler Medien in den Unterricht aus den Bereichen</a:t>
            </a:r>
          </a:p>
          <a:p>
            <a:pPr marL="92075" indent="-92075">
              <a:lnSpc>
                <a:spcPct val="100000"/>
              </a:lnSpc>
              <a:buFont typeface="Arial" panose="020B0604020202020204" pitchFamily="34" charset="0"/>
              <a:buChar char="•"/>
            </a:pPr>
            <a:r>
              <a:rPr lang="de-DE" dirty="0"/>
              <a:t>Kompetenzorientierung</a:t>
            </a:r>
          </a:p>
          <a:p>
            <a:pPr marL="92075" indent="-92075">
              <a:lnSpc>
                <a:spcPct val="100000"/>
              </a:lnSpc>
              <a:buFont typeface="Arial" panose="020B0604020202020204" pitchFamily="34" charset="0"/>
              <a:buChar char="•"/>
            </a:pPr>
            <a:r>
              <a:rPr lang="de-DE" dirty="0"/>
              <a:t>Individuelle Förderung und Selbststeuerung</a:t>
            </a:r>
          </a:p>
          <a:p>
            <a:pPr marL="92075" indent="-92075">
              <a:lnSpc>
                <a:spcPct val="100000"/>
              </a:lnSpc>
              <a:buFont typeface="Arial" panose="020B0604020202020204" pitchFamily="34" charset="0"/>
              <a:buChar char="•"/>
            </a:pPr>
            <a:r>
              <a:rPr lang="de-DE" dirty="0"/>
              <a:t>Selbstbestimmte Teilhabe an der digitalen Gesellschaft</a:t>
            </a:r>
          </a:p>
          <a:p>
            <a:pPr>
              <a:lnSpc>
                <a:spcPct val="100000"/>
              </a:lnSpc>
            </a:pPr>
            <a:endParaRPr lang="de-DE" b="1" dirty="0"/>
          </a:p>
          <a:p>
            <a:pPr>
              <a:lnSpc>
                <a:spcPct val="100000"/>
              </a:lnSpc>
            </a:pPr>
            <a:r>
              <a:rPr lang="de-DE" b="1" dirty="0">
                <a:solidFill>
                  <a:srgbClr val="194D83"/>
                </a:solidFill>
              </a:rPr>
              <a:t>Methode zur gemeinsamen Schwerpunktsetzung</a:t>
            </a:r>
          </a:p>
          <a:p>
            <a:pPr>
              <a:lnSpc>
                <a:spcPct val="100000"/>
              </a:lnSpc>
            </a:pPr>
            <a:endParaRPr lang="de-DE" dirty="0"/>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endParaRPr lang="de-DE" b="1" dirty="0">
              <a:solidFill>
                <a:srgbClr val="194D83"/>
              </a:solidFill>
            </a:endParaRPr>
          </a:p>
          <a:p>
            <a:pPr>
              <a:lnSpc>
                <a:spcPct val="100000"/>
              </a:lnSpc>
            </a:pPr>
            <a:r>
              <a:rPr lang="de-DE" b="1" dirty="0">
                <a:solidFill>
                  <a:srgbClr val="194D83"/>
                </a:solidFill>
              </a:rPr>
              <a:t>Entscheidungshilfen, Reflexions- und Visualisierungsmethoden sowie Beispiele aus der Praxis und Unterstützungsangebote </a:t>
            </a:r>
            <a:r>
              <a:rPr lang="de-DE" dirty="0"/>
              <a:t>finden Sie unter dem Link im mebis Magazin.</a:t>
            </a:r>
          </a:p>
          <a:p>
            <a:pPr marL="171450" indent="-171450">
              <a:lnSpc>
                <a:spcPct val="100000"/>
              </a:lnSpc>
              <a:buFont typeface="Arial" panose="020B0604020202020204" pitchFamily="34" charset="0"/>
              <a:buChar char="•"/>
            </a:pPr>
            <a:endParaRPr lang="de-DE" dirty="0"/>
          </a:p>
          <a:p>
            <a:pPr algn="l">
              <a:lnSpc>
                <a:spcPct val="100000"/>
              </a:lnSpc>
            </a:pPr>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https://mebis.bycs.de/dsdz/15013</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a:t>
            </a:r>
            <a:r>
              <a:rPr lang="de-DE" sz="600" dirty="0" err="1">
                <a:hlinkClick r:id="rId5">
                  <a:extLst>
                    <a:ext uri="{A12FA001-AC4F-418D-AE19-62706E023703}">
                      <ahyp:hlinkClr xmlns:ahyp="http://schemas.microsoft.com/office/drawing/2018/hyperlinkcolor" val="tx"/>
                    </a:ext>
                  </a:extLst>
                </a:hlinkClick>
              </a:rPr>
              <a:t>mebis.bycs.de</a:t>
            </a:r>
            <a:r>
              <a:rPr lang="de-DE" sz="600" dirty="0">
                <a:hlinkClick r:id="rId5">
                  <a:extLst>
                    <a:ext uri="{A12FA001-AC4F-418D-AE19-62706E023703}">
                      <ahyp:hlinkClr xmlns:ahyp="http://schemas.microsoft.com/office/drawing/2018/hyperlinkcolor" val="tx"/>
                    </a:ext>
                  </a:extLst>
                </a:hlinkClick>
              </a:rPr>
              <a:t>/</a:t>
            </a:r>
            <a:r>
              <a:rPr lang="de-DE" sz="600" dirty="0" err="1">
                <a:hlinkClick r:id="rId5">
                  <a:extLst>
                    <a:ext uri="{A12FA001-AC4F-418D-AE19-62706E023703}">
                      <ahyp:hlinkClr xmlns:ahyp="http://schemas.microsoft.com/office/drawing/2018/hyperlinkcolor" val="tx"/>
                    </a:ext>
                  </a:extLst>
                </a:hlinkClick>
              </a:rPr>
              <a:t>dsdz</a:t>
            </a:r>
            <a:r>
              <a:rPr lang="de-DE" sz="600" dirty="0">
                <a:hlinkClick r:id="rId5">
                  <a:extLst>
                    <a:ext uri="{A12FA001-AC4F-418D-AE19-62706E023703}">
                      <ahyp:hlinkClr xmlns:ahyp="http://schemas.microsoft.com/office/drawing/2018/hyperlinkcolor" val="tx"/>
                    </a:ext>
                  </a:extLst>
                </a:hlinkClick>
              </a:rPr>
              <a:t>/15012</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29" name="Bildplatzhalter 28">
            <a:extLst>
              <a:ext uri="{FF2B5EF4-FFF2-40B4-BE49-F238E27FC236}">
                <a16:creationId xmlns:a16="http://schemas.microsoft.com/office/drawing/2014/main" id="{0B6EE6AE-8CAB-26F7-E61A-363B4FA28020}"/>
              </a:ext>
            </a:extLst>
          </p:cNvPr>
          <p:cNvPicPr>
            <a:picLocks noGrp="1" noChangeAspect="1"/>
          </p:cNvPicPr>
          <p:nvPr>
            <p:ph type="pic" sz="quarter" idx="33"/>
          </p:nvPr>
        </p:nvPicPr>
        <p:blipFill>
          <a:blip r:embed="rId6"/>
          <a:srcRect/>
          <a:stretch>
            <a:fillRect/>
          </a:stretch>
        </p:blipFill>
        <p:spPr/>
      </p:pic>
      <p:pic>
        <p:nvPicPr>
          <p:cNvPr id="27" name="Bildplatzhalter 26">
            <a:extLst>
              <a:ext uri="{FF2B5EF4-FFF2-40B4-BE49-F238E27FC236}">
                <a16:creationId xmlns:a16="http://schemas.microsoft.com/office/drawing/2014/main" id="{931EAFA6-EBDF-31E2-2E11-C7A8CCA0DD95}"/>
              </a:ext>
            </a:extLst>
          </p:cNvPr>
          <p:cNvPicPr>
            <a:picLocks noGrp="1" noChangeAspect="1"/>
          </p:cNvPicPr>
          <p:nvPr>
            <p:ph type="pic" sz="quarter" idx="31"/>
          </p:nvPr>
        </p:nvPicPr>
        <p:blipFill>
          <a:blip r:embed="rId7"/>
          <a:srcRect/>
          <a:stretch>
            <a:fillRect/>
          </a:stretch>
        </p:blipFill>
        <p:spPr/>
      </p:pic>
      <p:pic>
        <p:nvPicPr>
          <p:cNvPr id="25" name="Bildplatzhalter 24">
            <a:extLst>
              <a:ext uri="{FF2B5EF4-FFF2-40B4-BE49-F238E27FC236}">
                <a16:creationId xmlns:a16="http://schemas.microsoft.com/office/drawing/2014/main" id="{07FB44EB-66BD-E1A1-237D-D2C6F8A902E3}"/>
              </a:ext>
            </a:extLst>
          </p:cNvPr>
          <p:cNvPicPr>
            <a:picLocks noGrp="1" noChangeAspect="1"/>
          </p:cNvPicPr>
          <p:nvPr>
            <p:ph type="pic" sz="quarter" idx="24"/>
          </p:nvPr>
        </p:nvPicPr>
        <p:blipFill>
          <a:blip r:embed="rId8"/>
          <a:srcRect/>
          <a:stretch>
            <a:fillRect/>
          </a:stretch>
        </p:blipFill>
        <p:spPr/>
      </p:pic>
      <p:grpSp>
        <p:nvGrpSpPr>
          <p:cNvPr id="22" name="Gruppieren 21">
            <a:extLst>
              <a:ext uri="{FF2B5EF4-FFF2-40B4-BE49-F238E27FC236}">
                <a16:creationId xmlns:a16="http://schemas.microsoft.com/office/drawing/2014/main" id="{63FFB117-6FB2-24AF-19E6-534EACBE7D31}"/>
              </a:ext>
            </a:extLst>
          </p:cNvPr>
          <p:cNvGrpSpPr/>
          <p:nvPr/>
        </p:nvGrpSpPr>
        <p:grpSpPr>
          <a:xfrm>
            <a:off x="348792" y="4087906"/>
            <a:ext cx="2608402" cy="1215168"/>
            <a:chOff x="8498191" y="2910257"/>
            <a:chExt cx="3066785" cy="1381346"/>
          </a:xfrm>
        </p:grpSpPr>
        <p:pic>
          <p:nvPicPr>
            <p:cNvPr id="15" name="Grafik 14">
              <a:extLst>
                <a:ext uri="{FF2B5EF4-FFF2-40B4-BE49-F238E27FC236}">
                  <a16:creationId xmlns:a16="http://schemas.microsoft.com/office/drawing/2014/main" id="{A490D483-D904-7E89-A07E-A6C4CF5617A6}"/>
                </a:ext>
              </a:extLst>
            </p:cNvPr>
            <p:cNvPicPr>
              <a:picLocks noChangeAspect="1"/>
            </p:cNvPicPr>
            <p:nvPr/>
          </p:nvPicPr>
          <p:blipFill>
            <a:blip r:embed="rId9"/>
            <a:stretch>
              <a:fillRect/>
            </a:stretch>
          </p:blipFill>
          <p:spPr>
            <a:xfrm>
              <a:off x="8498191" y="2931112"/>
              <a:ext cx="914830" cy="598996"/>
            </a:xfrm>
            <a:prstGeom prst="rect">
              <a:avLst/>
            </a:prstGeom>
          </p:spPr>
        </p:pic>
        <p:pic>
          <p:nvPicPr>
            <p:cNvPr id="16" name="Grafik 15">
              <a:extLst>
                <a:ext uri="{FF2B5EF4-FFF2-40B4-BE49-F238E27FC236}">
                  <a16:creationId xmlns:a16="http://schemas.microsoft.com/office/drawing/2014/main" id="{AC57D895-FA2E-D975-D34E-AD01A8B039A4}"/>
                </a:ext>
              </a:extLst>
            </p:cNvPr>
            <p:cNvPicPr>
              <a:picLocks noChangeAspect="1"/>
            </p:cNvPicPr>
            <p:nvPr/>
          </p:nvPicPr>
          <p:blipFill>
            <a:blip r:embed="rId10"/>
            <a:stretch>
              <a:fillRect/>
            </a:stretch>
          </p:blipFill>
          <p:spPr>
            <a:xfrm>
              <a:off x="9665923" y="2931112"/>
              <a:ext cx="822506" cy="652130"/>
            </a:xfrm>
            <a:prstGeom prst="rect">
              <a:avLst/>
            </a:prstGeom>
          </p:spPr>
        </p:pic>
        <p:pic>
          <p:nvPicPr>
            <p:cNvPr id="17" name="Grafik 16">
              <a:extLst>
                <a:ext uri="{FF2B5EF4-FFF2-40B4-BE49-F238E27FC236}">
                  <a16:creationId xmlns:a16="http://schemas.microsoft.com/office/drawing/2014/main" id="{588E0696-35B2-AA70-E0EE-437FA440B79D}"/>
                </a:ext>
              </a:extLst>
            </p:cNvPr>
            <p:cNvPicPr>
              <a:picLocks noChangeAspect="1"/>
            </p:cNvPicPr>
            <p:nvPr/>
          </p:nvPicPr>
          <p:blipFill>
            <a:blip r:embed="rId11"/>
            <a:stretch>
              <a:fillRect/>
            </a:stretch>
          </p:blipFill>
          <p:spPr>
            <a:xfrm>
              <a:off x="10685741" y="2910257"/>
              <a:ext cx="879235" cy="656778"/>
            </a:xfrm>
            <a:prstGeom prst="rect">
              <a:avLst/>
            </a:prstGeom>
          </p:spPr>
        </p:pic>
        <p:pic>
          <p:nvPicPr>
            <p:cNvPr id="19" name="Grafik 18">
              <a:extLst>
                <a:ext uri="{FF2B5EF4-FFF2-40B4-BE49-F238E27FC236}">
                  <a16:creationId xmlns:a16="http://schemas.microsoft.com/office/drawing/2014/main" id="{9F1C54BF-EE27-659A-D11D-72E70ED0180F}"/>
                </a:ext>
              </a:extLst>
            </p:cNvPr>
            <p:cNvPicPr>
              <a:picLocks noChangeAspect="1"/>
            </p:cNvPicPr>
            <p:nvPr/>
          </p:nvPicPr>
          <p:blipFill rotWithShape="1">
            <a:blip r:embed="rId12"/>
            <a:srcRect b="5673"/>
            <a:stretch/>
          </p:blipFill>
          <p:spPr>
            <a:xfrm>
              <a:off x="9636369" y="3621244"/>
              <a:ext cx="905671" cy="640206"/>
            </a:xfrm>
            <a:prstGeom prst="rect">
              <a:avLst/>
            </a:prstGeom>
          </p:spPr>
        </p:pic>
        <p:pic>
          <p:nvPicPr>
            <p:cNvPr id="20" name="Grafik 19">
              <a:extLst>
                <a:ext uri="{FF2B5EF4-FFF2-40B4-BE49-F238E27FC236}">
                  <a16:creationId xmlns:a16="http://schemas.microsoft.com/office/drawing/2014/main" id="{E1E402CA-D99A-458D-2F38-DD19C80BC852}"/>
                </a:ext>
              </a:extLst>
            </p:cNvPr>
            <p:cNvPicPr>
              <a:picLocks noChangeAspect="1"/>
            </p:cNvPicPr>
            <p:nvPr/>
          </p:nvPicPr>
          <p:blipFill>
            <a:blip r:embed="rId13"/>
            <a:stretch>
              <a:fillRect/>
            </a:stretch>
          </p:blipFill>
          <p:spPr>
            <a:xfrm>
              <a:off x="10685741" y="3621280"/>
              <a:ext cx="879234" cy="658896"/>
            </a:xfrm>
            <a:prstGeom prst="rect">
              <a:avLst/>
            </a:prstGeom>
          </p:spPr>
        </p:pic>
        <p:pic>
          <p:nvPicPr>
            <p:cNvPr id="21" name="Grafik 20">
              <a:extLst>
                <a:ext uri="{FF2B5EF4-FFF2-40B4-BE49-F238E27FC236}">
                  <a16:creationId xmlns:a16="http://schemas.microsoft.com/office/drawing/2014/main" id="{F3C9801C-9044-1E3C-C8AC-479DA992C242}"/>
                </a:ext>
              </a:extLst>
            </p:cNvPr>
            <p:cNvPicPr>
              <a:picLocks noChangeAspect="1"/>
            </p:cNvPicPr>
            <p:nvPr/>
          </p:nvPicPr>
          <p:blipFill>
            <a:blip r:embed="rId14"/>
            <a:stretch>
              <a:fillRect/>
            </a:stretch>
          </p:blipFill>
          <p:spPr>
            <a:xfrm>
              <a:off x="8506488" y="3624929"/>
              <a:ext cx="892483" cy="666674"/>
            </a:xfrm>
            <a:prstGeom prst="rect">
              <a:avLst/>
            </a:prstGeom>
          </p:spPr>
        </p:pic>
      </p:grpSp>
      <p:pic>
        <p:nvPicPr>
          <p:cNvPr id="2" name="Grafik 1" descr="Ein Bild, das Text, Schrift, Screenshot, Reihe enthält.&#10;&#10;Automatisch generierte Beschreibung">
            <a:extLst>
              <a:ext uri="{FF2B5EF4-FFF2-40B4-BE49-F238E27FC236}">
                <a16:creationId xmlns:a16="http://schemas.microsoft.com/office/drawing/2014/main" id="{7CB6AC49-3700-6158-C132-A4C98FA30782}"/>
              </a:ext>
            </a:extLst>
          </p:cNvPr>
          <p:cNvPicPr>
            <a:picLocks noChangeAspect="1"/>
          </p:cNvPicPr>
          <p:nvPr/>
        </p:nvPicPr>
        <p:blipFill>
          <a:blip r:embed="rId15"/>
          <a:stretch>
            <a:fillRect/>
          </a:stretch>
        </p:blipFill>
        <p:spPr>
          <a:xfrm>
            <a:off x="4433098" y="2170033"/>
            <a:ext cx="1408901" cy="1322861"/>
          </a:xfrm>
          <a:prstGeom prst="rect">
            <a:avLst/>
          </a:prstGeom>
        </p:spPr>
      </p:pic>
      <p:pic>
        <p:nvPicPr>
          <p:cNvPr id="3" name="Grafik 2" descr="Ein Bild, das Text, Screenshot, Design enthält.&#10;&#10;Automatisch generierte Beschreibung">
            <a:extLst>
              <a:ext uri="{FF2B5EF4-FFF2-40B4-BE49-F238E27FC236}">
                <a16:creationId xmlns:a16="http://schemas.microsoft.com/office/drawing/2014/main" id="{A2A0F2D0-57F3-ECE5-25BE-86F818A5F28D}"/>
              </a:ext>
            </a:extLst>
          </p:cNvPr>
          <p:cNvPicPr>
            <a:picLocks noChangeAspect="1"/>
          </p:cNvPicPr>
          <p:nvPr/>
        </p:nvPicPr>
        <p:blipFill>
          <a:blip r:embed="rId16"/>
          <a:stretch>
            <a:fillRect/>
          </a:stretch>
        </p:blipFill>
        <p:spPr>
          <a:xfrm>
            <a:off x="8027916" y="3476998"/>
            <a:ext cx="1400564" cy="1219315"/>
          </a:xfrm>
          <a:prstGeom prst="rect">
            <a:avLst/>
          </a:prstGeom>
        </p:spPr>
      </p:pic>
    </p:spTree>
    <p:extLst>
      <p:ext uri="{BB962C8B-B14F-4D97-AF65-F5344CB8AC3E}">
        <p14:creationId xmlns:p14="http://schemas.microsoft.com/office/powerpoint/2010/main" val="2520227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Weiterentwicklung der Zusammenarbeit mit den Erziehungsberechtigten </a:t>
            </a:r>
          </a:p>
        </p:txBody>
      </p:sp>
      <p:pic>
        <p:nvPicPr>
          <p:cNvPr id="17" name="Bildplatzhalter 16">
            <a:extLst>
              <a:ext uri="{FF2B5EF4-FFF2-40B4-BE49-F238E27FC236}">
                <a16:creationId xmlns:a16="http://schemas.microsoft.com/office/drawing/2014/main" id="{147ABFF0-B0D2-4702-0436-772BB5C6901E}"/>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Impulse zur Vorbereitung und Durchführung </a:t>
            </a:r>
          </a:p>
        </p:txBody>
      </p:sp>
      <p:pic>
        <p:nvPicPr>
          <p:cNvPr id="21" name="Bildplatzhalter 20">
            <a:extLst>
              <a:ext uri="{FF2B5EF4-FFF2-40B4-BE49-F238E27FC236}">
                <a16:creationId xmlns:a16="http://schemas.microsoft.com/office/drawing/2014/main" id="{2B029B4D-0090-89B3-CB4E-EDA1626B4DD8}"/>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Elternabend: Einblick in den veränderten (Unterrichts-)Alltag ermöglichen</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Weitere medien-pädagogische Elternabende </a:t>
            </a:r>
            <a:br>
              <a:rPr lang="de-DE" sz="1600" dirty="0"/>
            </a:br>
            <a:r>
              <a:rPr lang="de-DE" sz="1600" dirty="0"/>
              <a:t>gestalten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Impulse für den Fachunterricht </a:t>
            </a:r>
          </a:p>
        </p:txBody>
      </p:sp>
      <p:pic>
        <p:nvPicPr>
          <p:cNvPr id="13" name="Bildplatzhalter 12">
            <a:extLst>
              <a:ext uri="{FF2B5EF4-FFF2-40B4-BE49-F238E27FC236}">
                <a16:creationId xmlns:a16="http://schemas.microsoft.com/office/drawing/2014/main" id="{F7EFC0CF-23FA-F2BC-7B50-0B93708FB82D}"/>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Lernende zur kompetenten Mediennutzung befähigen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b="1" dirty="0"/>
              <a:t>Unterricht</a:t>
            </a:r>
          </a:p>
        </p:txBody>
      </p:sp>
      <p:sp>
        <p:nvSpPr>
          <p:cNvPr id="4" name="Inhaltsplatzhalter 3">
            <a:extLst>
              <a:ext uri="{FF2B5EF4-FFF2-40B4-BE49-F238E27FC236}">
                <a16:creationId xmlns:a16="http://schemas.microsoft.com/office/drawing/2014/main" id="{750C5AD8-D859-B57A-1A66-D56647E19BCE}"/>
              </a:ext>
            </a:extLst>
          </p:cNvPr>
          <p:cNvSpPr>
            <a:spLocks noGrp="1"/>
          </p:cNvSpPr>
          <p:nvPr>
            <p:ph idx="28"/>
          </p:nvPr>
        </p:nvSpPr>
        <p:spPr/>
        <p:txBody>
          <a:bodyPr/>
          <a:lstStyle/>
          <a:p>
            <a:r>
              <a:rPr lang="de-DE" dirty="0" err="1"/>
              <a:t>iStock.com</a:t>
            </a:r>
            <a:r>
              <a:rPr lang="de-DE" dirty="0"/>
              <a:t>/Oksana </a:t>
            </a:r>
            <a:r>
              <a:rPr lang="de-DE" dirty="0" err="1"/>
              <a:t>Latysheva,Sensvector</a:t>
            </a:r>
            <a:r>
              <a:rPr lang="de-DE" dirty="0"/>
              <a:t>, </a:t>
            </a:r>
            <a:r>
              <a:rPr lang="de-DE" dirty="0" err="1"/>
              <a:t>SpicyTruffel</a:t>
            </a:r>
            <a:endParaRPr lang="de-DE" dirty="0"/>
          </a:p>
        </p:txBody>
      </p:sp>
      <p:sp>
        <p:nvSpPr>
          <p:cNvPr id="11" name="Inhaltsplatzhalter 10">
            <a:extLst>
              <a:ext uri="{FF2B5EF4-FFF2-40B4-BE49-F238E27FC236}">
                <a16:creationId xmlns:a16="http://schemas.microsoft.com/office/drawing/2014/main" id="{E0AD55FE-782E-5A45-0CB5-95E3D4175086}"/>
              </a:ext>
            </a:extLst>
          </p:cNvPr>
          <p:cNvSpPr>
            <a:spLocks noGrp="1"/>
          </p:cNvSpPr>
          <p:nvPr>
            <p:ph idx="32"/>
          </p:nvPr>
        </p:nvSpPr>
        <p:spPr/>
        <p:txBody>
          <a:bodyPr/>
          <a:lstStyle/>
          <a:p>
            <a:r>
              <a:rPr lang="de-DE" dirty="0" err="1"/>
              <a:t>iStock.com</a:t>
            </a:r>
            <a:r>
              <a:rPr lang="de-DE" dirty="0"/>
              <a:t>/</a:t>
            </a:r>
            <a:r>
              <a:rPr lang="de-DE" dirty="0" err="1"/>
              <a:t>Irina_Strelnikova</a:t>
            </a:r>
            <a:r>
              <a:rPr lang="de-DE" dirty="0"/>
              <a:t>, Oksana </a:t>
            </a:r>
            <a:r>
              <a:rPr lang="de-DE" dirty="0" err="1"/>
              <a:t>Latysheva</a:t>
            </a:r>
            <a:r>
              <a:rPr lang="de-DE" dirty="0"/>
              <a:t>, </a:t>
            </a:r>
            <a:r>
              <a:rPr lang="de-DE" dirty="0" err="1"/>
              <a:t>SpicyTruffel</a:t>
            </a:r>
            <a:endParaRPr lang="de-DE" dirty="0"/>
          </a:p>
          <a:p>
            <a:endParaRPr lang="de-DE" dirty="0"/>
          </a:p>
          <a:p>
            <a:endParaRPr lang="de-DE" dirty="0"/>
          </a:p>
        </p:txBody>
      </p:sp>
      <p:sp>
        <p:nvSpPr>
          <p:cNvPr id="3" name="Inhaltsplatzhalter 2">
            <a:extLst>
              <a:ext uri="{FF2B5EF4-FFF2-40B4-BE49-F238E27FC236}">
                <a16:creationId xmlns:a16="http://schemas.microsoft.com/office/drawing/2014/main" id="{8B340907-A065-6F7F-3A9D-D65A6C3DF09A}"/>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p:txBody>
      </p:sp>
      <p:sp>
        <p:nvSpPr>
          <p:cNvPr id="2" name="Inhaltsplatzhalter 70">
            <a:extLst>
              <a:ext uri="{FF2B5EF4-FFF2-40B4-BE49-F238E27FC236}">
                <a16:creationId xmlns:a16="http://schemas.microsoft.com/office/drawing/2014/main" id="{7FF6D0D0-CD23-7A30-27CD-CB2FC573F0B9}"/>
              </a:ext>
            </a:extLst>
          </p:cNvPr>
          <p:cNvSpPr txBox="1">
            <a:spLocks/>
          </p:cNvSpPr>
          <p:nvPr/>
        </p:nvSpPr>
        <p:spPr>
          <a:xfrm>
            <a:off x="330219" y="45076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dirty="0"/>
              <a:t>Unterricht</a:t>
            </a:r>
          </a:p>
        </p:txBody>
      </p:sp>
      <p:sp>
        <p:nvSpPr>
          <p:cNvPr id="19" name="Inhaltsplatzhalter 70">
            <a:extLst>
              <a:ext uri="{FF2B5EF4-FFF2-40B4-BE49-F238E27FC236}">
                <a16:creationId xmlns:a16="http://schemas.microsoft.com/office/drawing/2014/main" id="{EEB71768-1B72-CB98-CB5A-8070197924AB}"/>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Unterricht</a:t>
            </a:r>
          </a:p>
        </p:txBody>
      </p:sp>
    </p:spTree>
    <p:extLst>
      <p:ext uri="{BB962C8B-B14F-4D97-AF65-F5344CB8AC3E}">
        <p14:creationId xmlns:p14="http://schemas.microsoft.com/office/powerpoint/2010/main" val="311831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r>
              <a:rPr lang="de-DE" sz="4000" dirty="0"/>
              <a:t>Zielsetzung</a:t>
            </a: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p:txBody>
          <a:bodyPr>
            <a:noAutofit/>
          </a:bodyPr>
          <a:lstStyle/>
          <a:p>
            <a:pPr algn="just">
              <a:lnSpc>
                <a:spcPct val="130000"/>
              </a:lnSpc>
              <a:defRPr/>
            </a:pPr>
            <a:r>
              <a:rPr lang="de-DE" sz="1200" dirty="0">
                <a:solidFill>
                  <a:prstClr val="black"/>
                </a:solidFill>
              </a:rPr>
              <a:t>Die Einführung und Umsetzung der 1:1-Ausstattung der Schülerinnen und Schüler mit mobilen Endgeräten ist ein komplexer Schulentwicklungsprozess, welcher Auswirkungen auf alle Bereiche von Schule nach sich zieht. Damit die intendierten Ziele der Unterrichtsentwicklung sicher erreicht werden können, muss er im Vorfeld sehr genau geplant werden. Hierbei ist es von großer Bedeutung, dass die gesamte Schulgemeinschaft von Anfang an miteinbezogen wird und der gesamte Prozess transparent gestaltet wird.</a:t>
            </a:r>
          </a:p>
          <a:p>
            <a:pPr algn="just">
              <a:lnSpc>
                <a:spcPct val="130000"/>
              </a:lnSpc>
              <a:defRPr/>
            </a:pPr>
            <a:r>
              <a:rPr lang="de-DE" sz="1200" dirty="0">
                <a:solidFill>
                  <a:prstClr val="black"/>
                </a:solidFill>
              </a:rPr>
              <a:t>Daher ist es sinnvoll, alle notwendigen Prozessschritte zu identifizieren (1), den Ist-Stand systematisch zu erfassen (2) und in einer „Planungsmatrix“ (3) zu veranschaulichen. </a:t>
            </a:r>
          </a:p>
          <a:p>
            <a:pPr algn="just">
              <a:lnSpc>
                <a:spcPct val="130000"/>
              </a:lnSpc>
              <a:defRPr/>
            </a:pPr>
            <a:r>
              <a:rPr lang="de-DE" sz="1200" dirty="0">
                <a:solidFill>
                  <a:prstClr val="black"/>
                </a:solidFill>
              </a:rPr>
              <a:t>Zur Unterstützung dieser Prozessplanung wurde von Dr. Stefan Fischer (</a:t>
            </a:r>
            <a:r>
              <a:rPr lang="de-DE" sz="1200" dirty="0" err="1">
                <a:solidFill>
                  <a:prstClr val="black"/>
                </a:solidFill>
              </a:rPr>
              <a:t>mBdB</a:t>
            </a:r>
            <a:r>
              <a:rPr lang="de-DE" sz="1200" dirty="0">
                <a:solidFill>
                  <a:prstClr val="black"/>
                </a:solidFill>
              </a:rPr>
              <a:t> Gymnasien </a:t>
            </a:r>
            <a:r>
              <a:rPr lang="de-DE" sz="1200" dirty="0" err="1">
                <a:solidFill>
                  <a:prstClr val="black"/>
                </a:solidFill>
              </a:rPr>
              <a:t>Obb</a:t>
            </a:r>
            <a:r>
              <a:rPr lang="de-DE" sz="1200" dirty="0">
                <a:solidFill>
                  <a:prstClr val="black"/>
                </a:solidFill>
              </a:rPr>
              <a:t>.-West) zusammen mit den Innovationsteams der Gymnasien in Oberbayern (West, </a:t>
            </a:r>
            <a:r>
              <a:rPr lang="de-DE" sz="1200" dirty="0" err="1">
                <a:solidFill>
                  <a:prstClr val="black"/>
                </a:solidFill>
              </a:rPr>
              <a:t>Muc</a:t>
            </a:r>
            <a:r>
              <a:rPr lang="de-DE" sz="1200" dirty="0">
                <a:solidFill>
                  <a:prstClr val="black"/>
                </a:solidFill>
              </a:rPr>
              <a:t>, Ost) das vorliegende Kartendeck entwickelt. Dies kann sowohl zur Prozessbegleitung als auch als Hilfestellung für die Steuergruppen vor Ort eingesetzt werden.</a:t>
            </a:r>
          </a:p>
        </p:txBody>
      </p:sp>
      <p:sp>
        <p:nvSpPr>
          <p:cNvPr id="6" name="Inhaltsplatzhalter 5">
            <a:extLst>
              <a:ext uri="{FF2B5EF4-FFF2-40B4-BE49-F238E27FC236}">
                <a16:creationId xmlns:a16="http://schemas.microsoft.com/office/drawing/2014/main" id="{FEB98410-B2CC-53FF-3E8C-AAA81B1FDB06}"/>
              </a:ext>
            </a:extLst>
          </p:cNvPr>
          <p:cNvSpPr>
            <a:spLocks noGrp="1"/>
          </p:cNvSpPr>
          <p:nvPr>
            <p:ph idx="12"/>
          </p:nvPr>
        </p:nvSpPr>
        <p:spPr/>
        <p:txBody>
          <a:bodyPr>
            <a:noAutofit/>
          </a:bodyPr>
          <a:lstStyle/>
          <a:p>
            <a:r>
              <a:rPr lang="de-DE" sz="1200" b="1" dirty="0">
                <a:solidFill>
                  <a:srgbClr val="194D83"/>
                </a:solidFill>
              </a:rPr>
              <a:t>Das Kartendeck bietet auf unterschiedlichen </a:t>
            </a:r>
            <a:br>
              <a:rPr lang="de-DE" sz="1200" b="1" dirty="0">
                <a:solidFill>
                  <a:srgbClr val="194D83"/>
                </a:solidFill>
              </a:rPr>
            </a:br>
            <a:r>
              <a:rPr lang="de-DE" sz="1200" b="1" dirty="0">
                <a:solidFill>
                  <a:srgbClr val="194D83"/>
                </a:solidFill>
              </a:rPr>
              <a:t>Ebenen Unterstützung:</a:t>
            </a:r>
          </a:p>
          <a:p>
            <a:pPr marL="150362" indent="-150362">
              <a:buClr>
                <a:srgbClr val="194D83"/>
              </a:buClr>
              <a:buFont typeface="Arial" panose="020B0604020202020204" pitchFamily="34" charset="0"/>
              <a:buChar char="•"/>
            </a:pPr>
            <a:r>
              <a:rPr lang="de-DE" sz="1200" dirty="0"/>
              <a:t>Kompakte Darstellung</a:t>
            </a:r>
          </a:p>
          <a:p>
            <a:pPr marL="150362" indent="-150362">
              <a:buClr>
                <a:srgbClr val="194D83"/>
              </a:buClr>
              <a:buFont typeface="Arial" panose="020B0604020202020204" pitchFamily="34" charset="0"/>
              <a:buChar char="•"/>
            </a:pPr>
            <a:r>
              <a:rPr lang="de-DE" sz="1200" dirty="0"/>
              <a:t>Zeitliche Verortung</a:t>
            </a:r>
          </a:p>
          <a:p>
            <a:pPr marL="150362" indent="-150362">
              <a:buClr>
                <a:srgbClr val="194D83"/>
              </a:buClr>
              <a:buFont typeface="Arial" panose="020B0604020202020204" pitchFamily="34" charset="0"/>
              <a:buChar char="•"/>
            </a:pPr>
            <a:r>
              <a:rPr lang="de-DE" sz="1200" dirty="0"/>
              <a:t>Bedarfsanalyse</a:t>
            </a:r>
          </a:p>
          <a:p>
            <a:pPr marL="150362" indent="-150362">
              <a:buClr>
                <a:srgbClr val="194D83"/>
              </a:buClr>
              <a:buFont typeface="Arial" panose="020B0604020202020204" pitchFamily="34" charset="0"/>
              <a:buChar char="•"/>
            </a:pPr>
            <a:r>
              <a:rPr lang="de-DE" sz="1200" dirty="0"/>
              <a:t>Möglichkeit der Weiterarbeit</a:t>
            </a:r>
          </a:p>
          <a:p>
            <a:endParaRPr lang="de-DE" sz="1200" dirty="0"/>
          </a:p>
          <a:p>
            <a:endParaRPr lang="de-DE" sz="1200" dirty="0"/>
          </a:p>
        </p:txBody>
      </p:sp>
      <p:pic>
        <p:nvPicPr>
          <p:cNvPr id="8" name="Grafik 7">
            <a:extLst>
              <a:ext uri="{FF2B5EF4-FFF2-40B4-BE49-F238E27FC236}">
                <a16:creationId xmlns:a16="http://schemas.microsoft.com/office/drawing/2014/main" id="{2AD49FA7-FA07-18B6-DE1A-99BC396A543C}"/>
              </a:ext>
            </a:extLst>
          </p:cNvPr>
          <p:cNvPicPr>
            <a:picLocks noChangeAspect="1"/>
          </p:cNvPicPr>
          <p:nvPr/>
        </p:nvPicPr>
        <p:blipFill>
          <a:blip r:embed="rId2"/>
          <a:stretch>
            <a:fillRect/>
          </a:stretch>
        </p:blipFill>
        <p:spPr>
          <a:xfrm>
            <a:off x="7605490" y="3308465"/>
            <a:ext cx="2808824" cy="3487623"/>
          </a:xfrm>
          <a:prstGeom prst="rect">
            <a:avLst/>
          </a:prstGeom>
        </p:spPr>
      </p:pic>
    </p:spTree>
    <p:extLst>
      <p:ext uri="{BB962C8B-B14F-4D97-AF65-F5344CB8AC3E}">
        <p14:creationId xmlns:p14="http://schemas.microsoft.com/office/powerpoint/2010/main" val="228758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r>
              <a:rPr lang="de-DE" b="1" i="0" u="none" strike="noStrike" dirty="0">
                <a:solidFill>
                  <a:srgbClr val="194D83"/>
                </a:solidFill>
                <a:effectLst/>
              </a:rPr>
              <a:t>Vorbereitung und Durchführung von Elternabenden mit Materialpaketen der BML Stiftung Medienpädagogik Bayern zu zentralen Themenbereichen der Medienerziehung </a:t>
            </a:r>
            <a:endParaRPr lang="de-DE" b="1" i="0" u="none" strike="sngStrike" dirty="0">
              <a:solidFill>
                <a:srgbClr val="194D83"/>
              </a:solidFill>
              <a:effectLst/>
            </a:endParaRPr>
          </a:p>
          <a:p>
            <a:endParaRPr lang="de-DE" b="1" i="0" u="none" strike="noStrike" dirty="0">
              <a:solidFill>
                <a:srgbClr val="194D83"/>
              </a:solidFill>
              <a:effectLst/>
            </a:endParaRPr>
          </a:p>
          <a:p>
            <a:r>
              <a:rPr lang="de-DE" b="1" i="0" u="none" strike="noStrike" dirty="0">
                <a:solidFill>
                  <a:srgbClr val="194D83"/>
                </a:solidFill>
                <a:effectLst/>
              </a:rPr>
              <a:t>Materialpakete zu folgenden Themen</a:t>
            </a:r>
            <a:endParaRPr lang="de-DE" b="1" dirty="0">
              <a:solidFill>
                <a:srgbClr val="194D83"/>
              </a:solidFill>
            </a:endParaRPr>
          </a:p>
          <a:p>
            <a:pPr marL="92075" indent="-92075">
              <a:buFont typeface="Arial" panose="020B0604020202020204" pitchFamily="34" charset="0"/>
              <a:buChar char="•"/>
            </a:pPr>
            <a:r>
              <a:rPr lang="de-DE" dirty="0"/>
              <a:t>Medien in der Familie</a:t>
            </a:r>
            <a:endParaRPr lang="de-DE" i="1" dirty="0"/>
          </a:p>
          <a:p>
            <a:pPr marL="92075" indent="-92075">
              <a:buFont typeface="Arial" panose="020B0604020202020204" pitchFamily="34" charset="0"/>
              <a:buChar char="•"/>
            </a:pPr>
            <a:r>
              <a:rPr lang="de-DE" dirty="0"/>
              <a:t>Social Media</a:t>
            </a:r>
          </a:p>
          <a:p>
            <a:pPr marL="92075" indent="-92075">
              <a:buFont typeface="Arial" panose="020B0604020202020204" pitchFamily="34" charset="0"/>
              <a:buChar char="•"/>
            </a:pPr>
            <a:r>
              <a:rPr lang="de-DE" dirty="0"/>
              <a:t>Verletzendes Online-Handeln</a:t>
            </a:r>
          </a:p>
          <a:p>
            <a:pPr marL="92075" indent="-92075">
              <a:buFont typeface="Arial" panose="020B0604020202020204" pitchFamily="34" charset="0"/>
              <a:buChar char="•"/>
            </a:pPr>
            <a:r>
              <a:rPr lang="de-DE" dirty="0"/>
              <a:t>Jugendschutz und Sicherheitseinstellungen</a:t>
            </a:r>
          </a:p>
          <a:p>
            <a:pPr marL="92075" indent="-92075">
              <a:buFont typeface="Arial" panose="020B0604020202020204" pitchFamily="34" charset="0"/>
              <a:buChar char="•"/>
            </a:pPr>
            <a:r>
              <a:rPr lang="de-DE" dirty="0"/>
              <a:t>Sexualisierte Inhalte und Gewalt</a:t>
            </a:r>
            <a:endParaRPr lang="de-DE" i="1"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endParaRPr lang="de-DE" dirty="0"/>
          </a:p>
          <a:p>
            <a:pPr marL="0"/>
            <a:br>
              <a:rPr lang="de-DE" dirty="0"/>
            </a:br>
            <a:endParaRPr lang="de-DE" dirty="0"/>
          </a:p>
          <a:p>
            <a:pPr marL="0"/>
            <a:r>
              <a:rPr lang="de-DE" b="1" i="0" u="none" strike="noStrike" dirty="0">
                <a:solidFill>
                  <a:srgbClr val="194D83"/>
                </a:solidFill>
                <a:effectLst/>
              </a:rPr>
              <a:t>Begleitende Angebote für Erziehungsberechtigte sichten und zur Verfügung stellen</a:t>
            </a:r>
          </a:p>
          <a:p>
            <a:r>
              <a:rPr lang="de-DE" b="1" dirty="0">
                <a:solidFill>
                  <a:srgbClr val="194D83"/>
                </a:solidFill>
              </a:rPr>
              <a:t>Weitere Informationen </a:t>
            </a:r>
            <a:r>
              <a:rPr lang="de-DE" dirty="0"/>
              <a:t>finden Sie unter dem Link im mebis Magazin.</a:t>
            </a:r>
            <a:endParaRPr lang="de-DE" b="1" dirty="0">
              <a:solidFill>
                <a:srgbClr val="194D83"/>
              </a:solidFill>
            </a:endParaRPr>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https://mebis.bycs.de/dsdz/15032</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Zeitpunkt</a:t>
            </a:r>
          </a:p>
          <a:p>
            <a:pPr>
              <a:lnSpc>
                <a:spcPct val="100000"/>
              </a:lnSpc>
            </a:pPr>
            <a:r>
              <a:rPr lang="de-DE" dirty="0"/>
              <a:t>Nachdem erste Schritte mit den neuen Geräten                                                   im Unterricht gemacht wurden.</a:t>
            </a:r>
          </a:p>
          <a:p>
            <a:pPr marL="171450" indent="-171450">
              <a:lnSpc>
                <a:spcPct val="100000"/>
              </a:lnSpc>
              <a:buFont typeface="Arial" panose="020B0604020202020204" pitchFamily="34" charset="0"/>
              <a:buChar char="•"/>
            </a:pPr>
            <a:endParaRPr lang="de-DE" dirty="0"/>
          </a:p>
          <a:p>
            <a:pPr>
              <a:lnSpc>
                <a:spcPct val="100000"/>
              </a:lnSpc>
            </a:pPr>
            <a:r>
              <a:rPr lang="de-DE" b="1" dirty="0">
                <a:solidFill>
                  <a:srgbClr val="194D83"/>
                </a:solidFill>
              </a:rPr>
              <a:t>Schwerpunktsetzung</a:t>
            </a:r>
            <a:endParaRPr lang="de-DE" dirty="0">
              <a:solidFill>
                <a:srgbClr val="194D83"/>
              </a:solidFill>
            </a:endParaRPr>
          </a:p>
          <a:p>
            <a:pPr marL="92075" indent="-92075">
              <a:lnSpc>
                <a:spcPct val="100000"/>
              </a:lnSpc>
              <a:buFont typeface="Arial" panose="020B0604020202020204" pitchFamily="34" charset="0"/>
              <a:buChar char="•"/>
            </a:pPr>
            <a:r>
              <a:rPr lang="de-DE" dirty="0"/>
              <a:t>Unterstützung der Erziehungspartnerschaft </a:t>
            </a:r>
            <a:br>
              <a:rPr lang="de-DE" dirty="0"/>
            </a:br>
            <a:r>
              <a:rPr lang="de-DE" dirty="0"/>
              <a:t>mit Erziehungsberechtigten bei Lern- und Arbeitsprozessen </a:t>
            </a:r>
          </a:p>
          <a:p>
            <a:pPr marL="92075" indent="-92075">
              <a:lnSpc>
                <a:spcPct val="100000"/>
              </a:lnSpc>
              <a:buFont typeface="Arial" panose="020B0604020202020204" pitchFamily="34" charset="0"/>
              <a:buChar char="•"/>
            </a:pPr>
            <a:r>
              <a:rPr lang="de-DE" dirty="0"/>
              <a:t>Unterrichtspraxis im 1:1-Setting für Erziehungsberechtigte erlebbar machen</a:t>
            </a:r>
          </a:p>
          <a:p>
            <a:pPr marL="92075" indent="-92075">
              <a:lnSpc>
                <a:spcPct val="100000"/>
              </a:lnSpc>
              <a:buFont typeface="Arial" panose="020B0604020202020204" pitchFamily="34" charset="0"/>
              <a:buChar char="•"/>
            </a:pPr>
            <a:r>
              <a:rPr lang="de-DE" dirty="0"/>
              <a:t>Zusammenarbeit mit Erziehungsberechtigten bei medienpädagogischen Fragen</a:t>
            </a:r>
          </a:p>
          <a:p>
            <a:pPr marL="171450" indent="-171450">
              <a:lnSpc>
                <a:spcPct val="100000"/>
              </a:lnSpc>
              <a:buFont typeface="Arial" panose="020B0604020202020204" pitchFamily="34" charset="0"/>
              <a:buChar char="•"/>
            </a:pPr>
            <a:endParaRPr lang="de-DE" dirty="0"/>
          </a:p>
          <a:p>
            <a:pPr>
              <a:lnSpc>
                <a:spcPct val="100000"/>
              </a:lnSpc>
            </a:pPr>
            <a:r>
              <a:rPr lang="de-DE" b="1" dirty="0">
                <a:solidFill>
                  <a:srgbClr val="194D83"/>
                </a:solidFill>
              </a:rPr>
              <a:t>Impulse zur inhaltlichen Ausgestaltung</a:t>
            </a:r>
          </a:p>
          <a:p>
            <a:pPr marL="92075" indent="-92075">
              <a:lnSpc>
                <a:spcPct val="100000"/>
              </a:lnSpc>
              <a:buFont typeface="Arial" panose="020B0604020202020204" pitchFamily="34" charset="0"/>
              <a:buChar char="•"/>
            </a:pPr>
            <a:r>
              <a:rPr lang="de-DE" dirty="0"/>
              <a:t>Welche Regeln gelten im Umgang mit dem Gerät?</a:t>
            </a:r>
          </a:p>
          <a:p>
            <a:pPr marL="92075" indent="-92075">
              <a:lnSpc>
                <a:spcPct val="100000"/>
              </a:lnSpc>
              <a:buFont typeface="Arial" panose="020B0604020202020204" pitchFamily="34" charset="0"/>
              <a:buChar char="•"/>
            </a:pPr>
            <a:r>
              <a:rPr lang="de-DE" dirty="0"/>
              <a:t>Was muss ich über das Gerät meines Kindes wissen?</a:t>
            </a:r>
          </a:p>
          <a:p>
            <a:pPr marL="92075" indent="-92075">
              <a:lnSpc>
                <a:spcPct val="100000"/>
              </a:lnSpc>
              <a:buFont typeface="Arial" panose="020B0604020202020204" pitchFamily="34" charset="0"/>
              <a:buChar char="•"/>
            </a:pPr>
            <a:r>
              <a:rPr lang="de-DE" dirty="0"/>
              <a:t>Wie kann ich mein Kind beim schulischen Lernen unterstützen?</a:t>
            </a:r>
          </a:p>
          <a:p>
            <a:pPr marL="92075" indent="-92075">
              <a:lnSpc>
                <a:spcPct val="100000"/>
              </a:lnSpc>
              <a:buFont typeface="Arial" panose="020B0604020202020204" pitchFamily="34" charset="0"/>
              <a:buChar char="•"/>
            </a:pPr>
            <a:r>
              <a:rPr lang="de-DE" dirty="0"/>
              <a:t>Wo finde ich Hilfe bei technischen und medienerzieherischen Problemen?</a:t>
            </a:r>
          </a:p>
          <a:p>
            <a:pPr>
              <a:lnSpc>
                <a:spcPct val="100000"/>
              </a:lnSpc>
            </a:pPr>
            <a:endParaRPr lang="de-DE" b="1" dirty="0"/>
          </a:p>
          <a:p>
            <a:pPr>
              <a:lnSpc>
                <a:spcPct val="100000"/>
              </a:lnSpc>
            </a:pPr>
            <a:r>
              <a:rPr lang="de-DE" b="1" dirty="0">
                <a:solidFill>
                  <a:srgbClr val="194D83"/>
                </a:solidFill>
              </a:rPr>
              <a:t>Material von zentralen Stellen (BML Stiftung Medienpädagogik, ISB etc.) einbinden und </a:t>
            </a:r>
            <a:br>
              <a:rPr lang="de-DE" b="1" dirty="0">
                <a:solidFill>
                  <a:srgbClr val="194D83"/>
                </a:solidFill>
              </a:rPr>
            </a:br>
            <a:r>
              <a:rPr lang="de-DE" b="1" dirty="0">
                <a:solidFill>
                  <a:srgbClr val="194D83"/>
                </a:solidFill>
              </a:rPr>
              <a:t>nutzen</a:t>
            </a:r>
          </a:p>
          <a:p>
            <a:pPr>
              <a:lnSpc>
                <a:spcPct val="100000"/>
              </a:lnSpc>
            </a:pPr>
            <a:endParaRPr lang="de-DE" b="1" dirty="0"/>
          </a:p>
          <a:p>
            <a:r>
              <a:rPr lang="de-DE" b="1" dirty="0">
                <a:solidFill>
                  <a:srgbClr val="194D83"/>
                </a:solidFill>
              </a:rPr>
              <a:t>Relevante Fragestellungen, Ablaufpläne, Einladungsschreiben und Präsentationsvorlagen </a:t>
            </a:r>
            <a:r>
              <a:rPr lang="de-DE" dirty="0"/>
              <a:t>finden Sie unter dem Link im mebis Magazin.</a:t>
            </a:r>
            <a:endParaRPr lang="de-DE" b="1" dirty="0">
              <a:solidFill>
                <a:srgbClr val="194D83"/>
              </a:solidFill>
            </a:endParaRPr>
          </a:p>
          <a:p>
            <a:pPr>
              <a:lnSpc>
                <a:spcPct val="100000"/>
              </a:lnSpc>
            </a:pPr>
            <a:endParaRPr lang="de-DE" b="1" dirty="0"/>
          </a:p>
          <a:p>
            <a:pPr>
              <a:lnSpc>
                <a:spcPct val="100000"/>
              </a:lnSpc>
            </a:pPr>
            <a:endParaRPr lang="de-DE" b="1" dirty="0"/>
          </a:p>
          <a:p>
            <a:pPr>
              <a:lnSpc>
                <a:spcPct val="100000"/>
              </a:lnSpc>
            </a:pPr>
            <a:endParaRPr lang="de-DE" b="1" dirty="0"/>
          </a:p>
          <a:p>
            <a:pPr>
              <a:lnSpc>
                <a:spcPct val="100000"/>
              </a:lnSpc>
            </a:pPr>
            <a:br>
              <a:rPr lang="de-DE" b="1" dirty="0"/>
            </a:br>
            <a:endParaRPr lang="de-DE" b="1" dirty="0"/>
          </a:p>
          <a:p>
            <a:pPr marL="88900" indent="-88900">
              <a:lnSpc>
                <a:spcPct val="100000"/>
              </a:lnSpc>
              <a:buFont typeface="Arial" panose="020B0604020202020204" pitchFamily="34" charset="0"/>
              <a:buChar char="•"/>
            </a:pPr>
            <a:endParaRPr lang="de-DE" dirty="0"/>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Kompetenzbereiche </a:t>
            </a:r>
            <a:br>
              <a:rPr lang="de-DE" b="1" dirty="0">
                <a:solidFill>
                  <a:srgbClr val="194D83"/>
                </a:solidFill>
              </a:rPr>
            </a:br>
            <a:r>
              <a:rPr lang="de-DE" b="1" dirty="0">
                <a:solidFill>
                  <a:srgbClr val="194D83"/>
                </a:solidFill>
              </a:rPr>
              <a:t>(Kompetenzrahmen zur Medienbildung)</a:t>
            </a:r>
          </a:p>
          <a:p>
            <a:pPr marL="171450" indent="-171450">
              <a:lnSpc>
                <a:spcPct val="100000"/>
              </a:lnSpc>
              <a:buFont typeface="Arial" panose="020B0604020202020204" pitchFamily="34" charset="0"/>
              <a:buChar char="•"/>
            </a:pPr>
            <a:r>
              <a:rPr lang="de-DE" dirty="0"/>
              <a:t>Basiskompetenzen</a:t>
            </a:r>
          </a:p>
          <a:p>
            <a:pPr marL="171450" indent="-171450">
              <a:lnSpc>
                <a:spcPct val="100000"/>
              </a:lnSpc>
              <a:buFont typeface="Arial" panose="020B0604020202020204" pitchFamily="34" charset="0"/>
              <a:buChar char="•"/>
            </a:pPr>
            <a:r>
              <a:rPr lang="de-DE" dirty="0"/>
              <a:t>Suchen und Verarbeiten</a:t>
            </a:r>
          </a:p>
          <a:p>
            <a:pPr marL="171450" indent="-171450">
              <a:lnSpc>
                <a:spcPct val="100000"/>
              </a:lnSpc>
              <a:buFont typeface="Arial" panose="020B0604020202020204" pitchFamily="34" charset="0"/>
              <a:buChar char="•"/>
            </a:pPr>
            <a:r>
              <a:rPr lang="de-DE" dirty="0"/>
              <a:t>Kommunizieren und Kooperieren</a:t>
            </a:r>
          </a:p>
          <a:p>
            <a:pPr marL="171450" indent="-171450">
              <a:lnSpc>
                <a:spcPct val="100000"/>
              </a:lnSpc>
              <a:buFont typeface="Arial" panose="020B0604020202020204" pitchFamily="34" charset="0"/>
              <a:buChar char="•"/>
            </a:pPr>
            <a:r>
              <a:rPr lang="de-DE" dirty="0"/>
              <a:t>Produzieren und Präsentieren</a:t>
            </a:r>
          </a:p>
          <a:p>
            <a:pPr marL="171450" indent="-171450">
              <a:lnSpc>
                <a:spcPct val="100000"/>
              </a:lnSpc>
              <a:buFont typeface="Arial" panose="020B0604020202020204" pitchFamily="34" charset="0"/>
              <a:buChar char="•"/>
            </a:pPr>
            <a:r>
              <a:rPr lang="de-DE" dirty="0"/>
              <a:t>Analysieren und Reflektieren</a:t>
            </a:r>
            <a:br>
              <a:rPr lang="de-DE" dirty="0"/>
            </a:br>
            <a:endParaRPr lang="de-DE" b="1" dirty="0"/>
          </a:p>
          <a:p>
            <a:pPr>
              <a:lnSpc>
                <a:spcPct val="100000"/>
              </a:lnSpc>
            </a:pPr>
            <a:r>
              <a:rPr lang="de-DE" b="1" dirty="0">
                <a:solidFill>
                  <a:srgbClr val="194D83"/>
                </a:solidFill>
              </a:rPr>
              <a:t>Chancen der Medienerziehung innerhalb des Fachunterrichts erkennen und nutzen</a:t>
            </a:r>
          </a:p>
          <a:p>
            <a:pPr marL="171450" indent="-171450">
              <a:lnSpc>
                <a:spcPct val="100000"/>
              </a:lnSpc>
              <a:buFont typeface="Arial" panose="020B0604020202020204" pitchFamily="34" charset="0"/>
              <a:buChar char="•"/>
            </a:pPr>
            <a:r>
              <a:rPr lang="de-DE" dirty="0"/>
              <a:t>Rolle der Lehrkraft: Lernende anleiten </a:t>
            </a:r>
            <a:br>
              <a:rPr lang="de-DE" dirty="0"/>
            </a:br>
            <a:r>
              <a:rPr lang="de-DE" dirty="0"/>
              <a:t>und begleiten</a:t>
            </a:r>
          </a:p>
          <a:p>
            <a:pPr marL="171450" indent="-171450">
              <a:lnSpc>
                <a:spcPct val="100000"/>
              </a:lnSpc>
              <a:buFont typeface="Arial" panose="020B0604020202020204" pitchFamily="34" charset="0"/>
              <a:buChar char="•"/>
            </a:pPr>
            <a:r>
              <a:rPr lang="de-DE" dirty="0"/>
              <a:t>Rolle des Feedbacks in der Unterrichtsentwicklung</a:t>
            </a:r>
          </a:p>
          <a:p>
            <a:pPr>
              <a:lnSpc>
                <a:spcPct val="100000"/>
              </a:lnSpc>
            </a:pPr>
            <a:endParaRPr lang="de-DE" b="1" dirty="0"/>
          </a:p>
          <a:p>
            <a:pPr>
              <a:lnSpc>
                <a:spcPct val="100000"/>
              </a:lnSpc>
            </a:pPr>
            <a:r>
              <a:rPr lang="de-DE" b="1" dirty="0">
                <a:solidFill>
                  <a:srgbClr val="194D83"/>
                </a:solidFill>
              </a:rPr>
              <a:t>Reflexion und Anpassung des Mediencurriculums an die 1:1-Ausstattung </a:t>
            </a:r>
          </a:p>
          <a:p>
            <a:pPr>
              <a:lnSpc>
                <a:spcPct val="100000"/>
              </a:lnSpc>
            </a:pPr>
            <a:endParaRPr lang="de-DE" b="1" dirty="0"/>
          </a:p>
          <a:p>
            <a:pPr>
              <a:lnSpc>
                <a:spcPct val="100000"/>
              </a:lnSpc>
            </a:pPr>
            <a:br>
              <a:rPr lang="de-DE" b="1" dirty="0"/>
            </a:br>
            <a:br>
              <a:rPr lang="de-DE" b="1" dirty="0"/>
            </a:br>
            <a:br>
              <a:rPr lang="de-DE" b="1" dirty="0"/>
            </a:br>
            <a:br>
              <a:rPr lang="de-DE" b="1" dirty="0"/>
            </a:br>
            <a:br>
              <a:rPr lang="de-DE" b="1" dirty="0"/>
            </a:br>
            <a:br>
              <a:rPr lang="de-DE" b="1" dirty="0"/>
            </a:br>
            <a:br>
              <a:rPr lang="de-DE" b="1" dirty="0"/>
            </a:br>
            <a:br>
              <a:rPr lang="de-DE" b="1" dirty="0"/>
            </a:br>
            <a:br>
              <a:rPr lang="de-DE" b="1" dirty="0"/>
            </a:br>
            <a:br>
              <a:rPr lang="de-DE" b="1" dirty="0"/>
            </a:br>
            <a:endParaRPr lang="de-DE" b="1" dirty="0"/>
          </a:p>
          <a:p>
            <a:pPr>
              <a:lnSpc>
                <a:spcPct val="100000"/>
              </a:lnSpc>
            </a:pPr>
            <a:endParaRPr lang="de-DE" b="1" dirty="0"/>
          </a:p>
          <a:p>
            <a:r>
              <a:rPr lang="de-DE" b="1" dirty="0">
                <a:solidFill>
                  <a:srgbClr val="194D83"/>
                </a:solidFill>
              </a:rPr>
              <a:t>Beispiele aus der Praxis zur Förderung der unterschiedlichen Kompetenzbereiche </a:t>
            </a:r>
            <a:br>
              <a:rPr lang="de-DE" b="1" dirty="0"/>
            </a:br>
            <a:r>
              <a:rPr lang="de-DE" dirty="0"/>
              <a:t>finden Sie unter dem Link im mebis Magazin.</a:t>
            </a:r>
            <a:endParaRPr lang="de-DE" b="1" dirty="0">
              <a:solidFill>
                <a:srgbClr val="194D83"/>
              </a:solidFill>
            </a:endParaRPr>
          </a:p>
          <a:p>
            <a:pPr>
              <a:lnSpc>
                <a:spcPct val="100000"/>
              </a:lnSpc>
            </a:pPr>
            <a:endParaRPr lang="de-DE" i="1" dirty="0"/>
          </a:p>
          <a:p>
            <a:pPr>
              <a:lnSpc>
                <a:spcPct val="100000"/>
              </a:lnSpc>
            </a:pPr>
            <a:endParaRPr lang="de-DE" i="1" dirty="0"/>
          </a:p>
          <a:p>
            <a:pPr>
              <a:lnSpc>
                <a:spcPct val="100000"/>
              </a:lnSpc>
            </a:pPr>
            <a:endParaRPr lang="de-DE" dirty="0"/>
          </a:p>
          <a:p>
            <a:pPr algn="l">
              <a:lnSpc>
                <a:spcPct val="100000"/>
              </a:lnSpc>
            </a:pPr>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https://mebis.bycs.de/dsdz/15031</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https://mebis.bycs.de/dsdz/15020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21" name="Bildplatzhalter 20">
            <a:extLst>
              <a:ext uri="{FF2B5EF4-FFF2-40B4-BE49-F238E27FC236}">
                <a16:creationId xmlns:a16="http://schemas.microsoft.com/office/drawing/2014/main" id="{9D16F0FD-D49D-348A-EC51-ECEF44146369}"/>
              </a:ext>
            </a:extLst>
          </p:cNvPr>
          <p:cNvPicPr>
            <a:picLocks noGrp="1" noChangeAspect="1"/>
          </p:cNvPicPr>
          <p:nvPr>
            <p:ph type="pic" sz="quarter" idx="33"/>
          </p:nvPr>
        </p:nvPicPr>
        <p:blipFill>
          <a:blip r:embed="rId6"/>
          <a:srcRect/>
          <a:stretch>
            <a:fillRect/>
          </a:stretch>
        </p:blipFill>
        <p:spPr/>
      </p:pic>
      <p:pic>
        <p:nvPicPr>
          <p:cNvPr id="19" name="Bildplatzhalter 18">
            <a:extLst>
              <a:ext uri="{FF2B5EF4-FFF2-40B4-BE49-F238E27FC236}">
                <a16:creationId xmlns:a16="http://schemas.microsoft.com/office/drawing/2014/main" id="{D64AB29C-56BD-9FBC-772F-D37F751CC068}"/>
              </a:ext>
            </a:extLst>
          </p:cNvPr>
          <p:cNvPicPr>
            <a:picLocks noGrp="1" noChangeAspect="1"/>
          </p:cNvPicPr>
          <p:nvPr>
            <p:ph type="pic" sz="quarter" idx="31"/>
          </p:nvPr>
        </p:nvPicPr>
        <p:blipFill>
          <a:blip r:embed="rId7"/>
          <a:srcRect/>
          <a:stretch>
            <a:fillRect/>
          </a:stretch>
        </p:blipFill>
        <p:spPr/>
      </p:pic>
      <p:pic>
        <p:nvPicPr>
          <p:cNvPr id="16" name="Bildplatzhalter 15">
            <a:extLst>
              <a:ext uri="{FF2B5EF4-FFF2-40B4-BE49-F238E27FC236}">
                <a16:creationId xmlns:a16="http://schemas.microsoft.com/office/drawing/2014/main" id="{57FCBCF5-32D5-17A1-6D8F-650A3EA69E70}"/>
              </a:ext>
            </a:extLst>
          </p:cNvPr>
          <p:cNvPicPr>
            <a:picLocks noGrp="1" noChangeAspect="1"/>
          </p:cNvPicPr>
          <p:nvPr>
            <p:ph type="pic" sz="quarter" idx="24"/>
          </p:nvPr>
        </p:nvPicPr>
        <p:blipFill>
          <a:blip r:embed="rId8"/>
          <a:srcRect/>
          <a:stretch>
            <a:fillRect/>
          </a:stretch>
        </p:blipFill>
        <p:spPr/>
      </p:pic>
      <p:grpSp>
        <p:nvGrpSpPr>
          <p:cNvPr id="13" name="Gruppieren 12">
            <a:extLst>
              <a:ext uri="{FF2B5EF4-FFF2-40B4-BE49-F238E27FC236}">
                <a16:creationId xmlns:a16="http://schemas.microsoft.com/office/drawing/2014/main" id="{41DD646E-8B30-8EFF-F643-5E433A129B5C}"/>
              </a:ext>
            </a:extLst>
          </p:cNvPr>
          <p:cNvGrpSpPr/>
          <p:nvPr/>
        </p:nvGrpSpPr>
        <p:grpSpPr>
          <a:xfrm>
            <a:off x="247355" y="2374600"/>
            <a:ext cx="2861827" cy="2018290"/>
            <a:chOff x="492455" y="2478297"/>
            <a:chExt cx="2486415" cy="1753532"/>
          </a:xfrm>
        </p:grpSpPr>
        <p:pic>
          <p:nvPicPr>
            <p:cNvPr id="2" name="Grafik 1">
              <a:extLst>
                <a:ext uri="{FF2B5EF4-FFF2-40B4-BE49-F238E27FC236}">
                  <a16:creationId xmlns:a16="http://schemas.microsoft.com/office/drawing/2014/main" id="{100E58B5-B8EA-0F2D-0729-EB80C7264548}"/>
                </a:ext>
              </a:extLst>
            </p:cNvPr>
            <p:cNvPicPr>
              <a:picLocks noChangeAspect="1"/>
            </p:cNvPicPr>
            <p:nvPr/>
          </p:nvPicPr>
          <p:blipFill>
            <a:blip r:embed="rId9"/>
            <a:stretch>
              <a:fillRect/>
            </a:stretch>
          </p:blipFill>
          <p:spPr>
            <a:xfrm>
              <a:off x="838986" y="2478297"/>
              <a:ext cx="851266" cy="473022"/>
            </a:xfrm>
            <a:prstGeom prst="rect">
              <a:avLst/>
            </a:prstGeom>
          </p:spPr>
        </p:pic>
        <p:pic>
          <p:nvPicPr>
            <p:cNvPr id="4" name="Grafik 3">
              <a:extLst>
                <a:ext uri="{FF2B5EF4-FFF2-40B4-BE49-F238E27FC236}">
                  <a16:creationId xmlns:a16="http://schemas.microsoft.com/office/drawing/2014/main" id="{5E2EAB0D-699F-D653-3BCD-D0C5463B9379}"/>
                </a:ext>
              </a:extLst>
            </p:cNvPr>
            <p:cNvPicPr>
              <a:picLocks noChangeAspect="1"/>
            </p:cNvPicPr>
            <p:nvPr/>
          </p:nvPicPr>
          <p:blipFill>
            <a:blip r:embed="rId10"/>
            <a:stretch>
              <a:fillRect/>
            </a:stretch>
          </p:blipFill>
          <p:spPr>
            <a:xfrm>
              <a:off x="1763138" y="2479250"/>
              <a:ext cx="848532" cy="456086"/>
            </a:xfrm>
            <a:prstGeom prst="rect">
              <a:avLst/>
            </a:prstGeom>
          </p:spPr>
        </p:pic>
        <p:pic>
          <p:nvPicPr>
            <p:cNvPr id="5" name="Grafik 4">
              <a:extLst>
                <a:ext uri="{FF2B5EF4-FFF2-40B4-BE49-F238E27FC236}">
                  <a16:creationId xmlns:a16="http://schemas.microsoft.com/office/drawing/2014/main" id="{6E4B989D-E2C7-3BDB-5B1F-A57D07ABE789}"/>
                </a:ext>
              </a:extLst>
            </p:cNvPr>
            <p:cNvPicPr>
              <a:picLocks noChangeAspect="1"/>
            </p:cNvPicPr>
            <p:nvPr/>
          </p:nvPicPr>
          <p:blipFill rotWithShape="1">
            <a:blip r:embed="rId11"/>
            <a:srcRect l="5489"/>
            <a:stretch/>
          </p:blipFill>
          <p:spPr>
            <a:xfrm>
              <a:off x="492455" y="2947792"/>
              <a:ext cx="1135271" cy="813931"/>
            </a:xfrm>
            <a:prstGeom prst="rect">
              <a:avLst/>
            </a:prstGeom>
          </p:spPr>
        </p:pic>
        <p:pic>
          <p:nvPicPr>
            <p:cNvPr id="7" name="Grafik 6">
              <a:extLst>
                <a:ext uri="{FF2B5EF4-FFF2-40B4-BE49-F238E27FC236}">
                  <a16:creationId xmlns:a16="http://schemas.microsoft.com/office/drawing/2014/main" id="{0B65CD87-D71A-1328-FDB5-4635A938E6BF}"/>
                </a:ext>
              </a:extLst>
            </p:cNvPr>
            <p:cNvPicPr>
              <a:picLocks noChangeAspect="1"/>
            </p:cNvPicPr>
            <p:nvPr/>
          </p:nvPicPr>
          <p:blipFill>
            <a:blip r:embed="rId12"/>
            <a:stretch>
              <a:fillRect/>
            </a:stretch>
          </p:blipFill>
          <p:spPr>
            <a:xfrm>
              <a:off x="1170146" y="3719285"/>
              <a:ext cx="942609" cy="512544"/>
            </a:xfrm>
            <a:prstGeom prst="rect">
              <a:avLst/>
            </a:prstGeom>
          </p:spPr>
        </p:pic>
        <p:pic>
          <p:nvPicPr>
            <p:cNvPr id="11" name="Grafik 10">
              <a:extLst>
                <a:ext uri="{FF2B5EF4-FFF2-40B4-BE49-F238E27FC236}">
                  <a16:creationId xmlns:a16="http://schemas.microsoft.com/office/drawing/2014/main" id="{7A8C255C-CBD8-11DA-203B-5BB1941E872D}"/>
                </a:ext>
              </a:extLst>
            </p:cNvPr>
            <p:cNvPicPr>
              <a:picLocks noChangeAspect="1"/>
            </p:cNvPicPr>
            <p:nvPr/>
          </p:nvPicPr>
          <p:blipFill>
            <a:blip r:embed="rId13"/>
            <a:stretch>
              <a:fillRect/>
            </a:stretch>
          </p:blipFill>
          <p:spPr>
            <a:xfrm>
              <a:off x="1782840" y="3044858"/>
              <a:ext cx="1196030" cy="668632"/>
            </a:xfrm>
            <a:prstGeom prst="rect">
              <a:avLst/>
            </a:prstGeom>
          </p:spPr>
        </p:pic>
      </p:grpSp>
      <p:pic>
        <p:nvPicPr>
          <p:cNvPr id="14" name="Grafik 13" descr="Ein Bild, das Text, Screenshot, Cartoon enthält.&#10;&#10;Automatisch generierte Beschreibung">
            <a:extLst>
              <a:ext uri="{FF2B5EF4-FFF2-40B4-BE49-F238E27FC236}">
                <a16:creationId xmlns:a16="http://schemas.microsoft.com/office/drawing/2014/main" id="{DB58BB78-DA77-4C8A-F7C5-1C2A8A18F044}"/>
              </a:ext>
            </a:extLst>
          </p:cNvPr>
          <p:cNvPicPr>
            <a:picLocks noChangeAspect="1"/>
          </p:cNvPicPr>
          <p:nvPr/>
        </p:nvPicPr>
        <p:blipFill>
          <a:blip r:embed="rId14"/>
          <a:stretch>
            <a:fillRect/>
          </a:stretch>
        </p:blipFill>
        <p:spPr>
          <a:xfrm>
            <a:off x="7403130" y="3033355"/>
            <a:ext cx="2900367" cy="1538642"/>
          </a:xfrm>
          <a:prstGeom prst="rect">
            <a:avLst/>
          </a:prstGeom>
        </p:spPr>
      </p:pic>
    </p:spTree>
    <p:extLst>
      <p:ext uri="{BB962C8B-B14F-4D97-AF65-F5344CB8AC3E}">
        <p14:creationId xmlns:p14="http://schemas.microsoft.com/office/powerpoint/2010/main" val="2997547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Evaluation und Impulse zur Weiterentwicklung von Unterricht </a:t>
            </a:r>
          </a:p>
        </p:txBody>
      </p:sp>
      <p:pic>
        <p:nvPicPr>
          <p:cNvPr id="11" name="Bildplatzhalter 10">
            <a:extLst>
              <a:ext uri="{FF2B5EF4-FFF2-40B4-BE49-F238E27FC236}">
                <a16:creationId xmlns:a16="http://schemas.microsoft.com/office/drawing/2014/main" id="{24EB7232-8DD2-D1CC-4B33-30C6CE18A3D7}"/>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Evaluation und Impulse zur Steigerung </a:t>
            </a:r>
            <a:br>
              <a:rPr lang="de-DE" sz="1000" dirty="0"/>
            </a:br>
            <a:r>
              <a:rPr lang="de-DE" sz="1000" dirty="0"/>
              <a:t>des digitalen Kompetenzerwerbs </a:t>
            </a:r>
          </a:p>
        </p:txBody>
      </p:sp>
      <p:pic>
        <p:nvPicPr>
          <p:cNvPr id="22" name="Bildplatzhalter 21">
            <a:extLst>
              <a:ext uri="{FF2B5EF4-FFF2-40B4-BE49-F238E27FC236}">
                <a16:creationId xmlns:a16="http://schemas.microsoft.com/office/drawing/2014/main" id="{888A2326-C1E6-2363-C856-E2DB2B8BDD27}"/>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Qualitätsentwicklung des Handlungsfeldes  „Unterricht weiterentwickeln“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Qualitätsentwicklung des Handlungsfeldes  „Digitale Expertise stärken"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Einführung eines kontinuierlichen Qualitätsmanagements im Rahmen </a:t>
            </a:r>
            <a:br>
              <a:rPr lang="de-DE" dirty="0"/>
            </a:br>
            <a:r>
              <a:rPr lang="de-DE" dirty="0"/>
              <a:t>der 1:1-Ausstattung </a:t>
            </a:r>
          </a:p>
        </p:txBody>
      </p:sp>
      <p:pic>
        <p:nvPicPr>
          <p:cNvPr id="17" name="Bildplatzhalter 16">
            <a:extLst>
              <a:ext uri="{FF2B5EF4-FFF2-40B4-BE49-F238E27FC236}">
                <a16:creationId xmlns:a16="http://schemas.microsoft.com/office/drawing/2014/main" id="{FDD2FD72-55F2-7AB7-39CC-3356372236AA}"/>
              </a:ext>
            </a:extLst>
          </p:cNvPr>
          <p:cNvPicPr>
            <a:picLocks noGrp="1" noChangeAspect="1"/>
          </p:cNvPicPr>
          <p:nvPr>
            <p:ph type="pic" sz="quarter" idx="25"/>
          </p:nvPr>
        </p:nvPicPr>
        <p:blipFill>
          <a:blip r:embed="rId4"/>
          <a:srcRect t="28" b="28"/>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Kontinuierliche Qualitätsentwicklung der Handlungsfelder durchführen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sz="1200" b="1" dirty="0"/>
              <a:t>Qualitätsentwicklung</a:t>
            </a:r>
          </a:p>
        </p:txBody>
      </p:sp>
      <p:sp>
        <p:nvSpPr>
          <p:cNvPr id="21" name="Inhaltsplatzhalter 20">
            <a:extLst>
              <a:ext uri="{FF2B5EF4-FFF2-40B4-BE49-F238E27FC236}">
                <a16:creationId xmlns:a16="http://schemas.microsoft.com/office/drawing/2014/main" id="{D1F6F8F0-62CC-45BD-FCA1-C3C3A5CD1241}"/>
              </a:ext>
            </a:extLst>
          </p:cNvPr>
          <p:cNvSpPr>
            <a:spLocks noGrp="1"/>
          </p:cNvSpPr>
          <p:nvPr>
            <p:ph idx="28"/>
          </p:nvPr>
        </p:nvSpPr>
        <p:spPr/>
        <p:txBody>
          <a:bodyPr/>
          <a:lstStyle/>
          <a:p>
            <a:r>
              <a:rPr lang="de-DE" dirty="0" err="1"/>
              <a:t>iStock.com</a:t>
            </a:r>
            <a:r>
              <a:rPr lang="de-DE" dirty="0"/>
              <a:t>/</a:t>
            </a:r>
            <a:r>
              <a:rPr lang="de-DE" dirty="0" err="1"/>
              <a:t>Irina_Strelnikova</a:t>
            </a:r>
            <a:r>
              <a:rPr lang="de-DE" dirty="0"/>
              <a:t>, </a:t>
            </a:r>
            <a:r>
              <a:rPr lang="de-DE" dirty="0" err="1"/>
              <a:t>Medesulda</a:t>
            </a:r>
            <a:r>
              <a:rPr lang="de-DE" dirty="0"/>
              <a:t>, Oksana </a:t>
            </a:r>
            <a:r>
              <a:rPr lang="de-DE" dirty="0" err="1"/>
              <a:t>Latysheva</a:t>
            </a:r>
            <a:r>
              <a:rPr lang="de-DE" dirty="0"/>
              <a:t>, </a:t>
            </a:r>
            <a:r>
              <a:rPr lang="de-DE" dirty="0" err="1"/>
              <a:t>SpicyTruffel</a:t>
            </a:r>
            <a:endParaRPr lang="de-DE" dirty="0"/>
          </a:p>
          <a:p>
            <a:endParaRPr lang="de-DE" dirty="0"/>
          </a:p>
          <a:p>
            <a:endParaRPr lang="de-DE" dirty="0"/>
          </a:p>
        </p:txBody>
      </p:sp>
      <p:sp>
        <p:nvSpPr>
          <p:cNvPr id="23" name="Inhaltsplatzhalter 22">
            <a:extLst>
              <a:ext uri="{FF2B5EF4-FFF2-40B4-BE49-F238E27FC236}">
                <a16:creationId xmlns:a16="http://schemas.microsoft.com/office/drawing/2014/main" id="{9AF3D47E-E574-47E9-892F-108488F46E83}"/>
              </a:ext>
            </a:extLst>
          </p:cNvPr>
          <p:cNvSpPr>
            <a:spLocks noGrp="1"/>
          </p:cNvSpPr>
          <p:nvPr>
            <p:ph idx="32"/>
          </p:nvPr>
        </p:nvSpPr>
        <p:spPr/>
        <p:txBody>
          <a:bodyPr/>
          <a:lstStyle/>
          <a:p>
            <a:r>
              <a:rPr lang="de-DE" dirty="0" err="1"/>
              <a:t>iStock.com</a:t>
            </a:r>
            <a:r>
              <a:rPr lang="de-DE" dirty="0"/>
              <a:t>/</a:t>
            </a:r>
            <a:r>
              <a:rPr lang="de-DE" dirty="0" err="1"/>
              <a:t>Irina_Strelnikova</a:t>
            </a:r>
            <a:r>
              <a:rPr lang="de-DE" dirty="0"/>
              <a:t>, Oksana </a:t>
            </a:r>
            <a:r>
              <a:rPr lang="de-DE" dirty="0" err="1"/>
              <a:t>Latysheva</a:t>
            </a:r>
            <a:endParaRPr lang="de-DE" dirty="0"/>
          </a:p>
        </p:txBody>
      </p:sp>
      <p:sp>
        <p:nvSpPr>
          <p:cNvPr id="20" name="Inhaltsplatzhalter 19">
            <a:extLst>
              <a:ext uri="{FF2B5EF4-FFF2-40B4-BE49-F238E27FC236}">
                <a16:creationId xmlns:a16="http://schemas.microsoft.com/office/drawing/2014/main" id="{6B302838-8313-B5E1-DC73-1C1215B92E36}"/>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a:p>
            <a:endParaRPr lang="de-DE" dirty="0"/>
          </a:p>
        </p:txBody>
      </p:sp>
      <p:sp>
        <p:nvSpPr>
          <p:cNvPr id="2" name="Inhaltsplatzhalter 70">
            <a:extLst>
              <a:ext uri="{FF2B5EF4-FFF2-40B4-BE49-F238E27FC236}">
                <a16:creationId xmlns:a16="http://schemas.microsoft.com/office/drawing/2014/main" id="{C659B256-2775-00FA-467D-CFBD1AD8149E}"/>
              </a:ext>
            </a:extLst>
          </p:cNvPr>
          <p:cNvSpPr txBox="1">
            <a:spLocks/>
          </p:cNvSpPr>
          <p:nvPr/>
        </p:nvSpPr>
        <p:spPr>
          <a:xfrm>
            <a:off x="330219" y="45076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a:t>Qualitätsentwicklung</a:t>
            </a:r>
            <a:endParaRPr lang="de-DE" dirty="0"/>
          </a:p>
        </p:txBody>
      </p:sp>
      <p:sp>
        <p:nvSpPr>
          <p:cNvPr id="16" name="Inhaltsplatzhalter 70">
            <a:extLst>
              <a:ext uri="{FF2B5EF4-FFF2-40B4-BE49-F238E27FC236}">
                <a16:creationId xmlns:a16="http://schemas.microsoft.com/office/drawing/2014/main" id="{5F9EFE7F-93EF-4739-D07F-B6246878A3CE}"/>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Qualitätsentwicklung</a:t>
            </a:r>
          </a:p>
        </p:txBody>
      </p:sp>
    </p:spTree>
    <p:extLst>
      <p:ext uri="{BB962C8B-B14F-4D97-AF65-F5344CB8AC3E}">
        <p14:creationId xmlns:p14="http://schemas.microsoft.com/office/powerpoint/2010/main" val="327386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r>
              <a:rPr lang="de-DE" b="1" dirty="0">
                <a:solidFill>
                  <a:srgbClr val="194D83"/>
                </a:solidFill>
              </a:rPr>
              <a:t>Herausforderungen identifizieren, z. B.</a:t>
            </a:r>
          </a:p>
          <a:p>
            <a:pPr marL="90488" indent="-80963">
              <a:buFont typeface="Arial" panose="020B0604020202020204" pitchFamily="34" charset="0"/>
              <a:buChar char="•"/>
            </a:pPr>
            <a:r>
              <a:rPr lang="de-DE" dirty="0"/>
              <a:t>Heterogenen Fähigkeiten im digitalen Bereich begegnen</a:t>
            </a:r>
          </a:p>
          <a:p>
            <a:pPr marL="90488" indent="-80963">
              <a:buFont typeface="Arial" panose="020B0604020202020204" pitchFamily="34" charset="0"/>
              <a:buChar char="•"/>
            </a:pPr>
            <a:r>
              <a:rPr lang="de-DE" dirty="0"/>
              <a:t>Pädagogische Rahmenbedingungen konstant durchsetzen</a:t>
            </a:r>
          </a:p>
          <a:p>
            <a:pPr marL="90488" indent="-80963">
              <a:buFont typeface="Arial" panose="020B0604020202020204" pitchFamily="34" charset="0"/>
              <a:buChar char="•"/>
            </a:pPr>
            <a:r>
              <a:rPr lang="de-DE" dirty="0"/>
              <a:t>Wissensverlust vermeiden</a:t>
            </a:r>
          </a:p>
          <a:p>
            <a:endParaRPr lang="de-DE" dirty="0"/>
          </a:p>
          <a:p>
            <a:r>
              <a:rPr lang="de-DE" b="1" dirty="0">
                <a:solidFill>
                  <a:srgbClr val="194D83"/>
                </a:solidFill>
              </a:rPr>
              <a:t>Bedarfsorientierte Weiterentwicklung und Anpassung der Fortbildungsplanung zu digitalen (Lehr)Kompetenzen</a:t>
            </a:r>
          </a:p>
          <a:p>
            <a:pPr marL="92075" indent="-92075">
              <a:buFont typeface="Arial" panose="020B0604020202020204" pitchFamily="34" charset="0"/>
              <a:buChar char="•"/>
            </a:pPr>
            <a:r>
              <a:rPr lang="de-DE" b="0" i="0" u="none" strike="noStrike" dirty="0">
                <a:effectLst/>
              </a:rPr>
              <a:t>Progression der digitalen Kompetenzen sichtbar machen, z. B. durch regelmäßige interne Abfragen</a:t>
            </a:r>
            <a:endParaRPr lang="de-DE" b="1" dirty="0"/>
          </a:p>
          <a:p>
            <a:pPr marL="92075" indent="-92075">
              <a:buFont typeface="Arial" panose="020B0604020202020204" pitchFamily="34" charset="0"/>
              <a:buChar char="•"/>
            </a:pPr>
            <a:r>
              <a:rPr lang="de-DE" dirty="0"/>
              <a:t>Persönliche Entwicklungen der Lehrenden begleiten, </a:t>
            </a:r>
            <a:br>
              <a:rPr lang="de-DE" dirty="0"/>
            </a:br>
            <a:r>
              <a:rPr lang="de-DE" dirty="0"/>
              <a:t>z. B. durch Gesprächsangebote, </a:t>
            </a:r>
            <a:r>
              <a:rPr lang="de-DE"/>
              <a:t>Mitarbeitergespräche oder Zielvereinbarungen</a:t>
            </a:r>
            <a:endParaRPr lang="de-DE" dirty="0"/>
          </a:p>
          <a:p>
            <a:pPr marL="92075" indent="-92075">
              <a:buFont typeface="Arial" panose="020B0604020202020204" pitchFamily="34" charset="0"/>
              <a:buChar char="•"/>
            </a:pPr>
            <a:r>
              <a:rPr lang="de-DE" dirty="0"/>
              <a:t>Fortbildungsformate anpassen</a:t>
            </a:r>
          </a:p>
          <a:p>
            <a:pPr marL="92075" indent="-92075">
              <a:buFont typeface="Arial" panose="020B0604020202020204" pitchFamily="34" charset="0"/>
              <a:buChar char="•"/>
            </a:pPr>
            <a:r>
              <a:rPr lang="de-DE" dirty="0"/>
              <a:t>Netzwerke einrichten, Strukturen zur kollegialen Zusammenarbeit etablieren </a:t>
            </a:r>
          </a:p>
          <a:p>
            <a:pPr marL="92075" indent="-92075">
              <a:buFont typeface="Arial" panose="020B0604020202020204" pitchFamily="34" charset="0"/>
              <a:buChar char="•"/>
            </a:pPr>
            <a:r>
              <a:rPr lang="de-DE" dirty="0"/>
              <a:t>Zeitliche und inhaltliche Planung der Fortbildungsangebote optimieren; Anzahl und Terminierung an Bedarf und Bereitschaft der Lehrenden ausrichten</a:t>
            </a:r>
          </a:p>
          <a:p>
            <a:endParaRPr lang="de-DE" i="1" dirty="0"/>
          </a:p>
          <a:p>
            <a:pPr marL="0" marR="0" lvl="0" indent="0" algn="l" defTabSz="914400" rtl="0" eaLnBrk="1" fontAlgn="auto" latinLnBrk="0" hangingPunct="1">
              <a:spcBef>
                <a:spcPts val="0"/>
              </a:spcBef>
              <a:spcAft>
                <a:spcPts val="0"/>
              </a:spcAft>
              <a:buClrTx/>
              <a:buSzTx/>
              <a:buFontTx/>
              <a:buNone/>
              <a:tabLst/>
              <a:defRPr/>
            </a:pPr>
            <a:r>
              <a:rPr lang="de-DE" b="1" dirty="0">
                <a:solidFill>
                  <a:srgbClr val="194D83"/>
                </a:solidFill>
              </a:rPr>
              <a:t>Integration von Konzepten und Abläufen </a:t>
            </a:r>
            <a:br>
              <a:rPr lang="de-DE" b="1" dirty="0">
                <a:solidFill>
                  <a:srgbClr val="194D83"/>
                </a:solidFill>
              </a:rPr>
            </a:br>
            <a:r>
              <a:rPr lang="de-DE" b="1" dirty="0">
                <a:solidFill>
                  <a:srgbClr val="194D83"/>
                </a:solidFill>
              </a:rPr>
              <a:t>in das Medienkonzept</a:t>
            </a:r>
            <a:endParaRPr lang="de-DE" b="1" dirty="0"/>
          </a:p>
          <a:p>
            <a:pPr marL="0" marR="0" lvl="0" indent="0" algn="l" defTabSz="914400" rtl="0" eaLnBrk="1" fontAlgn="auto" latinLnBrk="0" hangingPunct="1">
              <a:spcBef>
                <a:spcPts val="0"/>
              </a:spcBef>
              <a:spcAft>
                <a:spcPts val="0"/>
              </a:spcAft>
              <a:buClrTx/>
              <a:buSzTx/>
              <a:buFontTx/>
              <a:buNone/>
              <a:tabLst/>
              <a:defRPr/>
            </a:pPr>
            <a:endParaRPr lang="de-DE" b="1" dirty="0"/>
          </a:p>
          <a:p>
            <a:r>
              <a:rPr lang="de-DE" b="1" dirty="0">
                <a:solidFill>
                  <a:srgbClr val="194D83"/>
                </a:solidFill>
              </a:rPr>
              <a:t>Einen Überblick</a:t>
            </a:r>
            <a:r>
              <a:rPr lang="de-DE" b="1" dirty="0"/>
              <a:t> </a:t>
            </a:r>
            <a:r>
              <a:rPr lang="de-DE" dirty="0"/>
              <a:t>erhalten Sie unter dem Link im mebis Magazin.</a:t>
            </a:r>
            <a:endParaRPr lang="de-DE" b="1" dirty="0">
              <a:solidFill>
                <a:srgbClr val="194D83"/>
              </a:solidFill>
            </a:endParaRPr>
          </a:p>
          <a:p>
            <a:endParaRPr lang="de-DE" i="1" dirty="0"/>
          </a:p>
          <a:p>
            <a:endParaRPr lang="de-DE" dirty="0"/>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3">
                  <a:extLst>
                    <a:ext uri="{A12FA001-AC4F-418D-AE19-62706E023703}">
                      <ahyp:hlinkClr xmlns:ahyp="http://schemas.microsoft.com/office/drawing/2018/hyperlinkcolor" val="tx"/>
                    </a:ext>
                  </a:extLst>
                </a:hlinkClick>
              </a:rPr>
              <a:t>https://mebis.bycs.de/dsdz/16012</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p:txBody>
          <a:bodyPr/>
          <a:lstStyle/>
          <a:p>
            <a:pPr>
              <a:lnSpc>
                <a:spcPct val="100000"/>
              </a:lnSpc>
            </a:pPr>
            <a:r>
              <a:rPr lang="de-DE" b="1" dirty="0">
                <a:solidFill>
                  <a:srgbClr val="194D83"/>
                </a:solidFill>
              </a:rPr>
              <a:t>Ermittlung des Ist-Stands und Zielformulierungen für Unterrichtspraxis und pädagogische Rahmenbedingungen</a:t>
            </a:r>
            <a:r>
              <a:rPr lang="de-DE" dirty="0">
                <a:solidFill>
                  <a:srgbClr val="194D83"/>
                </a:solidFill>
              </a:rPr>
              <a:t>  </a:t>
            </a:r>
            <a:endParaRPr lang="de-DE" dirty="0"/>
          </a:p>
          <a:p>
            <a:pPr marL="0">
              <a:lnSpc>
                <a:spcPct val="100000"/>
              </a:lnSpc>
            </a:pPr>
            <a:r>
              <a:rPr lang="de-DE" dirty="0"/>
              <a:t>z.B. erstmals am Ende des Schuljahres nach </a:t>
            </a:r>
            <a:br>
              <a:rPr lang="de-DE" dirty="0"/>
            </a:br>
            <a:r>
              <a:rPr lang="de-DE" dirty="0"/>
              <a:t>Einführung der 1:1-Ausstattung, im Rahmen einer pädagogischen Konferenz oder über standardisierte Fragebögen</a:t>
            </a:r>
          </a:p>
          <a:p>
            <a:pPr marL="77788" indent="-77788">
              <a:lnSpc>
                <a:spcPct val="100000"/>
              </a:lnSpc>
            </a:pPr>
            <a:endParaRPr lang="de-DE" i="1" dirty="0"/>
          </a:p>
          <a:p>
            <a:pPr marL="7938" indent="-7938">
              <a:lnSpc>
                <a:spcPct val="100000"/>
              </a:lnSpc>
              <a:defRPr/>
            </a:pPr>
            <a:r>
              <a:rPr kumimoji="0" lang="de-DE" b="1" i="0" u="none" strike="noStrike" kern="1200" cap="none" spc="0" normalizeH="0" baseline="0" noProof="0" dirty="0">
                <a:ln>
                  <a:noFill/>
                </a:ln>
                <a:solidFill>
                  <a:srgbClr val="194D83"/>
                </a:solidFill>
                <a:effectLst/>
                <a:uLnTx/>
                <a:uFillTx/>
              </a:rPr>
              <a:t>Optimierung der pädagogischen</a:t>
            </a:r>
            <a:br>
              <a:rPr kumimoji="0" lang="de-DE" b="1" i="0" u="none" strike="noStrike" kern="1200" cap="none" spc="0" normalizeH="0" baseline="0" noProof="0" dirty="0">
                <a:ln>
                  <a:noFill/>
                </a:ln>
                <a:solidFill>
                  <a:srgbClr val="194D83"/>
                </a:solidFill>
                <a:effectLst/>
                <a:uLnTx/>
                <a:uFillTx/>
              </a:rPr>
            </a:br>
            <a:r>
              <a:rPr kumimoji="0" lang="de-DE" b="1" i="0" u="none" strike="noStrike" kern="1200" cap="none" spc="0" normalizeH="0" baseline="0" noProof="0" dirty="0">
                <a:ln>
                  <a:noFill/>
                </a:ln>
                <a:solidFill>
                  <a:srgbClr val="194D83"/>
                </a:solidFill>
                <a:effectLst/>
                <a:uLnTx/>
                <a:uFillTx/>
              </a:rPr>
              <a:t>Rahmenbedingungen</a:t>
            </a:r>
            <a:endParaRPr lang="de-DE" b="1" dirty="0">
              <a:solidFill>
                <a:srgbClr val="194D83"/>
              </a:solidFill>
            </a:endParaRPr>
          </a:p>
          <a:p>
            <a:pPr marL="77788" indent="-77788">
              <a:lnSpc>
                <a:spcPct val="100000"/>
              </a:lnSpc>
              <a:buFont typeface="Arial" panose="020B0604020202020204" pitchFamily="34" charset="0"/>
              <a:buChar char="•"/>
              <a:defRPr/>
            </a:pPr>
            <a:r>
              <a:rPr lang="de-DE" b="0" i="0" u="none" strike="noStrike" dirty="0">
                <a:effectLst/>
              </a:rPr>
              <a:t>Wie zufrieden ist das Kollegium?</a:t>
            </a:r>
          </a:p>
          <a:p>
            <a:pPr marL="77788" indent="-77788">
              <a:lnSpc>
                <a:spcPct val="100000"/>
              </a:lnSpc>
              <a:buFont typeface="Arial" panose="020B0604020202020204" pitchFamily="34" charset="0"/>
              <a:buChar char="•"/>
              <a:defRPr/>
            </a:pPr>
            <a:r>
              <a:rPr lang="de-DE" b="0" i="0" u="none" strike="noStrike" dirty="0">
                <a:effectLst/>
              </a:rPr>
              <a:t>Was hat sich (nicht) bewährt? </a:t>
            </a:r>
          </a:p>
          <a:p>
            <a:pPr marL="77788" indent="-77788">
              <a:lnSpc>
                <a:spcPct val="100000"/>
              </a:lnSpc>
              <a:buFont typeface="Arial" panose="020B0604020202020204" pitchFamily="34" charset="0"/>
              <a:buChar char="•"/>
              <a:defRPr/>
            </a:pPr>
            <a:r>
              <a:rPr lang="de-DE" b="0" i="0" u="none" strike="noStrike" dirty="0">
                <a:effectLst/>
              </a:rPr>
              <a:t>Inwiefern muss eine Optimierung erfolgen? </a:t>
            </a:r>
            <a:endParaRPr lang="de-DE" b="1" dirty="0"/>
          </a:p>
          <a:p>
            <a:pPr>
              <a:lnSpc>
                <a:spcPct val="100000"/>
              </a:lnSpc>
              <a:defRPr/>
            </a:pPr>
            <a:endParaRPr kumimoji="0" lang="de-DE" b="1" i="0" u="none" strike="noStrike" kern="1200" cap="none" spc="0" normalizeH="0" baseline="0" noProof="0" dirty="0">
              <a:ln>
                <a:noFill/>
              </a:ln>
              <a:effectLst/>
              <a:uLnTx/>
              <a:uFillTx/>
            </a:endParaRPr>
          </a:p>
          <a:p>
            <a:pPr>
              <a:lnSpc>
                <a:spcPct val="100000"/>
              </a:lnSpc>
              <a:defRPr/>
            </a:pPr>
            <a:endParaRPr lang="de-DE" b="1" dirty="0"/>
          </a:p>
          <a:p>
            <a:pPr>
              <a:lnSpc>
                <a:spcPct val="100000"/>
              </a:lnSpc>
              <a:defRPr/>
            </a:pPr>
            <a:br>
              <a:rPr lang="de-DE" b="1" dirty="0"/>
            </a:br>
            <a:br>
              <a:rPr lang="de-DE" b="1" dirty="0"/>
            </a:br>
            <a:br>
              <a:rPr lang="de-DE" b="1" dirty="0"/>
            </a:br>
            <a:br>
              <a:rPr lang="de-DE" b="1" dirty="0"/>
            </a:br>
            <a:br>
              <a:rPr lang="de-DE" b="1" dirty="0"/>
            </a:br>
            <a:endParaRPr lang="de-DE" b="1" dirty="0"/>
          </a:p>
          <a:p>
            <a:pPr>
              <a:lnSpc>
                <a:spcPct val="100000"/>
              </a:lnSpc>
              <a:defRPr/>
            </a:pPr>
            <a:endParaRPr lang="de-DE" b="1" dirty="0"/>
          </a:p>
          <a:p>
            <a:pPr>
              <a:lnSpc>
                <a:spcPct val="100000"/>
              </a:lnSpc>
              <a:defRPr/>
            </a:pPr>
            <a:endParaRPr lang="de-DE" b="1" dirty="0"/>
          </a:p>
          <a:p>
            <a:pPr>
              <a:lnSpc>
                <a:spcPct val="100000"/>
              </a:lnSpc>
              <a:defRPr/>
            </a:pPr>
            <a:br>
              <a:rPr kumimoji="0" lang="de-DE" b="1" i="0" u="none" strike="noStrike" kern="1200" cap="none" spc="0" normalizeH="0" baseline="0" noProof="0" dirty="0">
                <a:ln>
                  <a:noFill/>
                </a:ln>
                <a:effectLst/>
                <a:uLnTx/>
                <a:uFillTx/>
              </a:rPr>
            </a:br>
            <a:endParaRPr kumimoji="0" lang="de-DE" b="1" i="0" u="none" strike="noStrike" kern="1200" cap="none" spc="0" normalizeH="0" baseline="0" noProof="0" dirty="0">
              <a:ln>
                <a:noFill/>
              </a:ln>
              <a:effectLst/>
              <a:uLnTx/>
              <a:uFillTx/>
            </a:endParaRPr>
          </a:p>
          <a:p>
            <a:pPr>
              <a:lnSpc>
                <a:spcPct val="100000"/>
              </a:lnSpc>
              <a:defRPr/>
            </a:pPr>
            <a:r>
              <a:rPr kumimoji="0" lang="de-DE" b="1" i="0" u="none" strike="noStrike" kern="1200" cap="none" spc="0" normalizeH="0" baseline="0" noProof="0" dirty="0">
                <a:ln>
                  <a:noFill/>
                </a:ln>
                <a:solidFill>
                  <a:srgbClr val="194D83"/>
                </a:solidFill>
                <a:effectLst/>
                <a:uLnTx/>
                <a:uFillTx/>
              </a:rPr>
              <a:t>Anpassung von organisatorischen Strukturen</a:t>
            </a:r>
            <a:br>
              <a:rPr lang="de-DE" b="1" dirty="0">
                <a:solidFill>
                  <a:srgbClr val="194D83"/>
                </a:solidFill>
              </a:rPr>
            </a:br>
            <a:r>
              <a:rPr lang="de-DE" i="0" u="none" strike="noStrike" dirty="0">
                <a:effectLst/>
              </a:rPr>
              <a:t>Raumstruktur, </a:t>
            </a:r>
            <a:r>
              <a:rPr lang="de-DE" dirty="0"/>
              <a:t>Zeit- und Inhaltsstruktur, Kooperations- und Kommunikationsstruktur</a:t>
            </a:r>
          </a:p>
          <a:p>
            <a:pPr>
              <a:lnSpc>
                <a:spcPct val="100000"/>
              </a:lnSpc>
              <a:defRPr/>
            </a:pPr>
            <a:endParaRPr kumimoji="0" lang="de-DE" b="1" i="0" u="none" strike="noStrike" kern="1200" cap="none" spc="0" normalizeH="0" baseline="0" noProof="0" dirty="0">
              <a:ln>
                <a:noFill/>
              </a:ln>
              <a:effectLst/>
              <a:uLnTx/>
              <a:uFillTx/>
            </a:endParaRPr>
          </a:p>
          <a:p>
            <a:r>
              <a:rPr lang="de-DE" b="1" dirty="0">
                <a:solidFill>
                  <a:srgbClr val="194D83"/>
                </a:solidFill>
              </a:rPr>
              <a:t>Standardisierte Fragebögen (QA)</a:t>
            </a:r>
            <a:r>
              <a:rPr kumimoji="0" lang="de-DE" b="1" i="0" u="none" strike="noStrike" kern="1200" cap="none" spc="0" normalizeH="0" baseline="0" noProof="0" dirty="0">
                <a:ln>
                  <a:noFill/>
                </a:ln>
                <a:solidFill>
                  <a:srgbClr val="194D83"/>
                </a:solidFill>
                <a:effectLst/>
                <a:uLnTx/>
                <a:uFillTx/>
              </a:rPr>
              <a:t>, Reflexions-hilfen, Praxisbeispiele und Zusatzinformationen </a:t>
            </a:r>
            <a:r>
              <a:rPr lang="de-DE" dirty="0"/>
              <a:t>finden Sie unter dem Link im mebis Magazin.</a:t>
            </a:r>
            <a:endParaRPr lang="de-DE" b="1" dirty="0">
              <a:solidFill>
                <a:srgbClr val="194D83"/>
              </a:solidFill>
            </a:endParaRPr>
          </a:p>
          <a:p>
            <a:pPr>
              <a:lnSpc>
                <a:spcPct val="100000"/>
              </a:lnSpc>
              <a:defRPr/>
            </a:pPr>
            <a:endParaRPr lang="de-DE" dirty="0"/>
          </a:p>
          <a:p>
            <a:pPr marL="88900" indent="-88900">
              <a:lnSpc>
                <a:spcPct val="100000"/>
              </a:lnSpc>
              <a:buFont typeface="Arial" panose="020B0604020202020204" pitchFamily="34" charset="0"/>
              <a:buChar char="•"/>
            </a:pPr>
            <a:endParaRPr lang="de-DE" dirty="0"/>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Regelmäßige, interne Evaluation zur Optimierung bereits etablierter Strukturen und Abläufe</a:t>
            </a:r>
            <a:r>
              <a:rPr lang="de-DE" dirty="0"/>
              <a:t>, z. B. erstmals am Ende des Schuljahres nach Einführung der 1:1-Ausstattung</a:t>
            </a:r>
          </a:p>
          <a:p>
            <a:pPr>
              <a:lnSpc>
                <a:spcPct val="100000"/>
              </a:lnSpc>
            </a:pPr>
            <a:endParaRPr lang="de-DE" dirty="0"/>
          </a:p>
          <a:p>
            <a:pPr algn="l">
              <a:lnSpc>
                <a:spcPct val="100000"/>
              </a:lnSpc>
            </a:pPr>
            <a:r>
              <a:rPr lang="de-DE" b="1" dirty="0">
                <a:solidFill>
                  <a:srgbClr val="194D83"/>
                </a:solidFill>
              </a:rPr>
              <a:t>Notwendige Vorüberlegungen</a:t>
            </a:r>
            <a:endParaRPr lang="de-DE" b="0" i="0" u="none" strike="noStrike" dirty="0">
              <a:solidFill>
                <a:srgbClr val="194D83"/>
              </a:solidFill>
              <a:effectLst/>
            </a:endParaRPr>
          </a:p>
          <a:p>
            <a:pPr marL="92075" indent="-92075" algn="l">
              <a:lnSpc>
                <a:spcPct val="100000"/>
              </a:lnSpc>
              <a:buFont typeface="Arial" panose="020B0604020202020204" pitchFamily="34" charset="0"/>
              <a:buChar char="•"/>
            </a:pPr>
            <a:r>
              <a:rPr lang="de-DE" b="0" i="0" u="none" strike="noStrike" dirty="0">
                <a:effectLst/>
              </a:rPr>
              <a:t>Was wollen wir verbessern?</a:t>
            </a:r>
          </a:p>
          <a:p>
            <a:pPr marL="92075" indent="-92075" algn="l">
              <a:lnSpc>
                <a:spcPct val="100000"/>
              </a:lnSpc>
              <a:buFont typeface="Arial" panose="020B0604020202020204" pitchFamily="34" charset="0"/>
              <a:buChar char="•"/>
            </a:pPr>
            <a:r>
              <a:rPr lang="de-DE" b="0" i="0" u="none" strike="noStrike" dirty="0">
                <a:effectLst/>
              </a:rPr>
              <a:t>Welche Ziele oder Qualitätskriterien                                                                     sind mit der Abfrage verbunden?</a:t>
            </a:r>
          </a:p>
          <a:p>
            <a:pPr marL="92075" indent="-92075" algn="l">
              <a:lnSpc>
                <a:spcPct val="100000"/>
              </a:lnSpc>
              <a:buFont typeface="Arial" panose="020B0604020202020204" pitchFamily="34" charset="0"/>
              <a:buChar char="•"/>
            </a:pPr>
            <a:r>
              <a:rPr lang="de-DE" b="0" i="0" u="none" strike="noStrike" dirty="0">
                <a:effectLst/>
              </a:rPr>
              <a:t>Welche Methoden und Instrumente                                                                                            eignen sich zum Einholen der Ergebnisse?</a:t>
            </a:r>
          </a:p>
          <a:p>
            <a:pPr marL="92075" indent="-92075" algn="l">
              <a:lnSpc>
                <a:spcPct val="100000"/>
              </a:lnSpc>
              <a:buFont typeface="Arial" panose="020B0604020202020204" pitchFamily="34" charset="0"/>
              <a:buChar char="•"/>
            </a:pPr>
            <a:r>
              <a:rPr lang="de-DE" b="0" i="0" u="none" strike="noStrike" dirty="0">
                <a:effectLst/>
              </a:rPr>
              <a:t>Wer ist für die Durchführung verantwortlich?</a:t>
            </a:r>
          </a:p>
          <a:p>
            <a:pPr marL="92075" indent="-92075" algn="l">
              <a:lnSpc>
                <a:spcPct val="100000"/>
              </a:lnSpc>
              <a:buFont typeface="Arial" panose="020B0604020202020204" pitchFamily="34" charset="0"/>
              <a:buChar char="•"/>
            </a:pPr>
            <a:r>
              <a:rPr lang="de-DE" b="0" i="0" u="none" strike="noStrike" dirty="0">
                <a:effectLst/>
              </a:rPr>
              <a:t>Welche Personengruppen werden befragt?</a:t>
            </a:r>
          </a:p>
          <a:p>
            <a:pPr marL="92075" indent="-92075" algn="l">
              <a:lnSpc>
                <a:spcPct val="100000"/>
              </a:lnSpc>
              <a:buFont typeface="Arial" panose="020B0604020202020204" pitchFamily="34" charset="0"/>
              <a:buChar char="•"/>
            </a:pPr>
            <a:r>
              <a:rPr lang="de-DE" b="0" i="0" u="none" strike="noStrike" dirty="0">
                <a:effectLst/>
              </a:rPr>
              <a:t>Auf wen haben die Ergebnisse besondere Auswirkungen?</a:t>
            </a:r>
          </a:p>
          <a:p>
            <a:pPr marL="92075" indent="-92075" algn="l">
              <a:lnSpc>
                <a:spcPct val="100000"/>
              </a:lnSpc>
              <a:buFont typeface="Arial" panose="020B0604020202020204" pitchFamily="34" charset="0"/>
              <a:buChar char="•"/>
            </a:pPr>
            <a:r>
              <a:rPr lang="de-DE" b="0" i="0" u="none" strike="noStrike" dirty="0">
                <a:effectLst/>
              </a:rPr>
              <a:t>Wie kommunizieren wir die Ergebnisse?</a:t>
            </a:r>
          </a:p>
          <a:p>
            <a:pPr marL="92075" indent="-92075">
              <a:lnSpc>
                <a:spcPct val="100000"/>
              </a:lnSpc>
              <a:buFont typeface="Arial" panose="020B0604020202020204" pitchFamily="34" charset="0"/>
              <a:buChar char="•"/>
            </a:pPr>
            <a:r>
              <a:rPr lang="de-DE" b="0" i="0" u="none" strike="noStrike" dirty="0">
                <a:effectLst/>
              </a:rPr>
              <a:t>Welche Schlussfolgerungen und Handlungen leiten wir daraus ab?</a:t>
            </a:r>
          </a:p>
          <a:p>
            <a:pPr>
              <a:lnSpc>
                <a:spcPct val="100000"/>
              </a:lnSpc>
            </a:pPr>
            <a:br>
              <a:rPr lang="de-DE" dirty="0"/>
            </a:br>
            <a:r>
              <a:rPr lang="de-DE" b="1" dirty="0">
                <a:solidFill>
                  <a:srgbClr val="194D83"/>
                </a:solidFill>
              </a:rPr>
              <a:t>Qualitätsentwicklung (QE) unter Berück-</a:t>
            </a:r>
            <a:r>
              <a:rPr lang="de-DE" b="1" dirty="0" err="1">
                <a:solidFill>
                  <a:srgbClr val="194D83"/>
                </a:solidFill>
              </a:rPr>
              <a:t>sichtigung</a:t>
            </a:r>
            <a:r>
              <a:rPr lang="de-DE" b="1" dirty="0">
                <a:solidFill>
                  <a:srgbClr val="194D83"/>
                </a:solidFill>
              </a:rPr>
              <a:t> der Erfahrungen der gesamten Schulgemeinschaft</a:t>
            </a:r>
          </a:p>
          <a:p>
            <a:pPr>
              <a:lnSpc>
                <a:spcPct val="100000"/>
              </a:lnSpc>
            </a:pPr>
            <a:endParaRPr lang="de-DE" b="0" i="0" u="none" strike="noStrike" dirty="0">
              <a:effectLst/>
            </a:endParaRPr>
          </a:p>
          <a:p>
            <a:r>
              <a:rPr lang="de-DE" b="1" dirty="0">
                <a:solidFill>
                  <a:srgbClr val="194D83"/>
                </a:solidFill>
              </a:rPr>
              <a:t>Frage-Items für beteiligte Personengruppen und Methoden sowie Instrumente zur Erhebung</a:t>
            </a:r>
            <a:r>
              <a:rPr lang="de-DE" dirty="0">
                <a:solidFill>
                  <a:srgbClr val="194D83"/>
                </a:solidFill>
              </a:rPr>
              <a:t> </a:t>
            </a:r>
            <a:r>
              <a:rPr lang="de-DE" dirty="0"/>
              <a:t>finden Sie unter dem Link im mebis Magazin.</a:t>
            </a:r>
            <a:endParaRPr lang="de-DE" b="1" dirty="0">
              <a:solidFill>
                <a:srgbClr val="194D83"/>
              </a:solidFill>
            </a:endParaRPr>
          </a:p>
          <a:p>
            <a:pPr>
              <a:lnSpc>
                <a:spcPct val="100000"/>
              </a:lnSpc>
            </a:pPr>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https://mebis.bycs.de/dsdz/16011</a:t>
            </a:r>
            <a:endParaRPr lang="de-DE" sz="600"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5">
                  <a:extLst>
                    <a:ext uri="{A12FA001-AC4F-418D-AE19-62706E023703}">
                      <ahyp:hlinkClr xmlns:ahyp="http://schemas.microsoft.com/office/drawing/2018/hyperlinkcolor" val="tx"/>
                    </a:ext>
                  </a:extLst>
                </a:hlinkClick>
              </a:rPr>
              <a:t>https://mebis.bycs.de/dsdz/16010</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14" name="Bildplatzhalter 13">
            <a:extLst>
              <a:ext uri="{FF2B5EF4-FFF2-40B4-BE49-F238E27FC236}">
                <a16:creationId xmlns:a16="http://schemas.microsoft.com/office/drawing/2014/main" id="{40C4315C-1586-1C8B-50A2-96F05E69B322}"/>
              </a:ext>
            </a:extLst>
          </p:cNvPr>
          <p:cNvPicPr>
            <a:picLocks noGrp="1" noChangeAspect="1"/>
          </p:cNvPicPr>
          <p:nvPr>
            <p:ph type="pic" sz="quarter" idx="33"/>
          </p:nvPr>
        </p:nvPicPr>
        <p:blipFill>
          <a:blip r:embed="rId6"/>
          <a:srcRect/>
          <a:stretch>
            <a:fillRect/>
          </a:stretch>
        </p:blipFill>
        <p:spPr/>
      </p:pic>
      <p:pic>
        <p:nvPicPr>
          <p:cNvPr id="11" name="Bildplatzhalter 10">
            <a:extLst>
              <a:ext uri="{FF2B5EF4-FFF2-40B4-BE49-F238E27FC236}">
                <a16:creationId xmlns:a16="http://schemas.microsoft.com/office/drawing/2014/main" id="{96B8EECA-ABBD-822A-4C53-651636417BD4}"/>
              </a:ext>
            </a:extLst>
          </p:cNvPr>
          <p:cNvPicPr>
            <a:picLocks noGrp="1" noChangeAspect="1"/>
          </p:cNvPicPr>
          <p:nvPr>
            <p:ph type="pic" sz="quarter" idx="31"/>
          </p:nvPr>
        </p:nvPicPr>
        <p:blipFill>
          <a:blip r:embed="rId7"/>
          <a:srcRect/>
          <a:stretch>
            <a:fillRect/>
          </a:stretch>
        </p:blipFill>
        <p:spPr/>
      </p:pic>
      <p:pic>
        <p:nvPicPr>
          <p:cNvPr id="5" name="Bildplatzhalter 4">
            <a:extLst>
              <a:ext uri="{FF2B5EF4-FFF2-40B4-BE49-F238E27FC236}">
                <a16:creationId xmlns:a16="http://schemas.microsoft.com/office/drawing/2014/main" id="{380C1E80-F167-14B5-0E9D-F6987F89A482}"/>
              </a:ext>
            </a:extLst>
          </p:cNvPr>
          <p:cNvPicPr>
            <a:picLocks noGrp="1" noChangeAspect="1"/>
          </p:cNvPicPr>
          <p:nvPr>
            <p:ph type="pic" sz="quarter" idx="24"/>
          </p:nvPr>
        </p:nvPicPr>
        <p:blipFill>
          <a:blip r:embed="rId8"/>
          <a:srcRect/>
          <a:stretch>
            <a:fillRect/>
          </a:stretch>
        </p:blipFill>
        <p:spPr/>
      </p:pic>
      <p:pic>
        <p:nvPicPr>
          <p:cNvPr id="4" name="Grafik 3" descr="Ein Bild, das Text, Screenshot, Schrift, Reihe enthält.&#10;&#10;Automatisch generierte Beschreibung">
            <a:extLst>
              <a:ext uri="{FF2B5EF4-FFF2-40B4-BE49-F238E27FC236}">
                <a16:creationId xmlns:a16="http://schemas.microsoft.com/office/drawing/2014/main" id="{7745A816-AA91-EFDE-7CAF-71DC942B4DB5}"/>
              </a:ext>
            </a:extLst>
          </p:cNvPr>
          <p:cNvPicPr>
            <a:picLocks noChangeAspect="1"/>
          </p:cNvPicPr>
          <p:nvPr/>
        </p:nvPicPr>
        <p:blipFill>
          <a:blip r:embed="rId9"/>
          <a:stretch>
            <a:fillRect/>
          </a:stretch>
        </p:blipFill>
        <p:spPr>
          <a:xfrm>
            <a:off x="3995366" y="2511889"/>
            <a:ext cx="2247748" cy="1723621"/>
          </a:xfrm>
          <a:prstGeom prst="rect">
            <a:avLst/>
          </a:prstGeom>
        </p:spPr>
      </p:pic>
    </p:spTree>
    <p:extLst>
      <p:ext uri="{BB962C8B-B14F-4D97-AF65-F5344CB8AC3E}">
        <p14:creationId xmlns:p14="http://schemas.microsoft.com/office/powerpoint/2010/main" val="3177895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366A0B2-B64A-EE3E-BE8B-258EF31967D1}"/>
              </a:ext>
            </a:extLst>
          </p:cNvPr>
          <p:cNvSpPr>
            <a:spLocks noGrp="1"/>
          </p:cNvSpPr>
          <p:nvPr>
            <p:ph idx="11"/>
          </p:nvPr>
        </p:nvSpPr>
        <p:spPr/>
        <p:txBody>
          <a:bodyPr/>
          <a:lstStyle/>
          <a:p>
            <a:r>
              <a:rPr lang="de-DE" sz="1000" dirty="0">
                <a:effectLst/>
              </a:rPr>
              <a:t>Erreichte Entwicklungen sichtbar machen und neue Impulse setzen </a:t>
            </a:r>
          </a:p>
        </p:txBody>
      </p:sp>
      <p:pic>
        <p:nvPicPr>
          <p:cNvPr id="20" name="Bildplatzhalter 19">
            <a:extLst>
              <a:ext uri="{FF2B5EF4-FFF2-40B4-BE49-F238E27FC236}">
                <a16:creationId xmlns:a16="http://schemas.microsoft.com/office/drawing/2014/main" id="{E24E5ED8-BD8A-2CFB-FA61-0CB890DC7C2B}"/>
              </a:ext>
            </a:extLst>
          </p:cNvPr>
          <p:cNvPicPr>
            <a:picLocks noGrp="1" noChangeAspect="1"/>
          </p:cNvPicPr>
          <p:nvPr>
            <p:ph type="pic" sz="quarter" idx="12"/>
          </p:nvPr>
        </p:nvPicPr>
        <p:blipFill>
          <a:blip r:embed="rId2"/>
          <a:srcRect/>
          <a:stretch/>
        </p:blipFill>
        <p:spPr/>
      </p:pic>
      <p:sp>
        <p:nvSpPr>
          <p:cNvPr id="7" name="Inhaltsplatzhalter 6">
            <a:extLst>
              <a:ext uri="{FF2B5EF4-FFF2-40B4-BE49-F238E27FC236}">
                <a16:creationId xmlns:a16="http://schemas.microsoft.com/office/drawing/2014/main" id="{26A6DF75-92E5-56D4-B0CA-EEA7317926B2}"/>
              </a:ext>
            </a:extLst>
          </p:cNvPr>
          <p:cNvSpPr>
            <a:spLocks noGrp="1"/>
          </p:cNvSpPr>
          <p:nvPr>
            <p:ph idx="13"/>
          </p:nvPr>
        </p:nvSpPr>
        <p:spPr/>
        <p:txBody>
          <a:bodyPr/>
          <a:lstStyle/>
          <a:p>
            <a:r>
              <a:rPr lang="de-DE" sz="1000" dirty="0"/>
              <a:t>Bestehende Strukturen überprüfen und </a:t>
            </a:r>
            <a:br>
              <a:rPr lang="de-DE" sz="1000" dirty="0"/>
            </a:br>
            <a:r>
              <a:rPr lang="de-DE" sz="1000" dirty="0"/>
              <a:t>ggf. anpassen </a:t>
            </a:r>
          </a:p>
        </p:txBody>
      </p:sp>
      <p:pic>
        <p:nvPicPr>
          <p:cNvPr id="22" name="Bildplatzhalter 21">
            <a:extLst>
              <a:ext uri="{FF2B5EF4-FFF2-40B4-BE49-F238E27FC236}">
                <a16:creationId xmlns:a16="http://schemas.microsoft.com/office/drawing/2014/main" id="{5290FE35-DFF1-A0D8-1F3B-0484996BEE2F}"/>
              </a:ext>
            </a:extLst>
          </p:cNvPr>
          <p:cNvPicPr>
            <a:picLocks noGrp="1" noChangeAspect="1"/>
          </p:cNvPicPr>
          <p:nvPr>
            <p:ph type="pic" sz="quarter" idx="14"/>
          </p:nvPr>
        </p:nvPicPr>
        <p:blipFill>
          <a:blip r:embed="rId3"/>
          <a:srcRect/>
          <a:stretch/>
        </p:blipFill>
        <p:spPr/>
      </p:pic>
      <p:sp>
        <p:nvSpPr>
          <p:cNvPr id="9" name="Textplatzhalter 8">
            <a:extLst>
              <a:ext uri="{FF2B5EF4-FFF2-40B4-BE49-F238E27FC236}">
                <a16:creationId xmlns:a16="http://schemas.microsoft.com/office/drawing/2014/main" id="{488463CA-FAC1-7090-89A9-9B974D9CA9A2}"/>
              </a:ext>
            </a:extLst>
          </p:cNvPr>
          <p:cNvSpPr>
            <a:spLocks noGrp="1"/>
          </p:cNvSpPr>
          <p:nvPr>
            <p:ph type="body" sz="quarter" idx="15"/>
          </p:nvPr>
        </p:nvSpPr>
        <p:spPr/>
        <p:txBody>
          <a:bodyPr>
            <a:noAutofit/>
          </a:bodyPr>
          <a:lstStyle/>
          <a:p>
            <a:pPr>
              <a:lnSpc>
                <a:spcPct val="100000"/>
              </a:lnSpc>
            </a:pPr>
            <a:r>
              <a:rPr lang="de-DE" sz="1600" dirty="0"/>
              <a:t>Qualitätsentwicklung des Handlungsfeldes  „Schule kooperativ gestalten" </a:t>
            </a:r>
          </a:p>
        </p:txBody>
      </p:sp>
      <p:sp>
        <p:nvSpPr>
          <p:cNvPr id="10" name="Textplatzhalter 9">
            <a:extLst>
              <a:ext uri="{FF2B5EF4-FFF2-40B4-BE49-F238E27FC236}">
                <a16:creationId xmlns:a16="http://schemas.microsoft.com/office/drawing/2014/main" id="{9EC6836F-8571-557B-9156-06FC96240AF4}"/>
              </a:ext>
            </a:extLst>
          </p:cNvPr>
          <p:cNvSpPr>
            <a:spLocks noGrp="1"/>
          </p:cNvSpPr>
          <p:nvPr>
            <p:ph type="body" sz="quarter" idx="16"/>
          </p:nvPr>
        </p:nvSpPr>
        <p:spPr/>
        <p:txBody>
          <a:bodyPr>
            <a:noAutofit/>
          </a:bodyPr>
          <a:lstStyle/>
          <a:p>
            <a:pPr>
              <a:lnSpc>
                <a:spcPct val="100000"/>
              </a:lnSpc>
            </a:pPr>
            <a:r>
              <a:rPr lang="de-DE" sz="1600" dirty="0"/>
              <a:t>Qualitätsentwicklung des Handlungsfeldes  „IT-Infrastruktur optimieren" </a:t>
            </a:r>
          </a:p>
        </p:txBody>
      </p:sp>
      <p:sp>
        <p:nvSpPr>
          <p:cNvPr id="12" name="Inhaltsplatzhalter 11">
            <a:extLst>
              <a:ext uri="{FF2B5EF4-FFF2-40B4-BE49-F238E27FC236}">
                <a16:creationId xmlns:a16="http://schemas.microsoft.com/office/drawing/2014/main" id="{1CCE887F-2B84-71C4-741F-46D6F09E716C}"/>
              </a:ext>
            </a:extLst>
          </p:cNvPr>
          <p:cNvSpPr>
            <a:spLocks noGrp="1"/>
          </p:cNvSpPr>
          <p:nvPr>
            <p:ph idx="24"/>
          </p:nvPr>
        </p:nvSpPr>
        <p:spPr/>
        <p:txBody>
          <a:bodyPr/>
          <a:lstStyle/>
          <a:p>
            <a:r>
              <a:rPr lang="de-DE" dirty="0"/>
              <a:t>Bestehende Strukturen überprüfen und </a:t>
            </a:r>
            <a:br>
              <a:rPr lang="de-DE" dirty="0"/>
            </a:br>
            <a:r>
              <a:rPr lang="de-DE" dirty="0"/>
              <a:t>ggf. anpassen </a:t>
            </a:r>
          </a:p>
        </p:txBody>
      </p:sp>
      <p:pic>
        <p:nvPicPr>
          <p:cNvPr id="17" name="Bildplatzhalter 16">
            <a:extLst>
              <a:ext uri="{FF2B5EF4-FFF2-40B4-BE49-F238E27FC236}">
                <a16:creationId xmlns:a16="http://schemas.microsoft.com/office/drawing/2014/main" id="{76446DF5-BC97-C13B-197C-278225E293F3}"/>
              </a:ext>
            </a:extLst>
          </p:cNvPr>
          <p:cNvPicPr>
            <a:picLocks noGrp="1" noChangeAspect="1"/>
          </p:cNvPicPr>
          <p:nvPr>
            <p:ph type="pic" sz="quarter" idx="25"/>
          </p:nvPr>
        </p:nvPicPr>
        <p:blipFill>
          <a:blip r:embed="rId4"/>
          <a:srcRect/>
          <a:stretch/>
        </p:blipFill>
        <p:spPr/>
      </p:pic>
      <p:sp>
        <p:nvSpPr>
          <p:cNvPr id="14" name="Textplatzhalter 13">
            <a:extLst>
              <a:ext uri="{FF2B5EF4-FFF2-40B4-BE49-F238E27FC236}">
                <a16:creationId xmlns:a16="http://schemas.microsoft.com/office/drawing/2014/main" id="{351D9B88-7885-4C69-9A3F-634497778AB0}"/>
              </a:ext>
            </a:extLst>
          </p:cNvPr>
          <p:cNvSpPr>
            <a:spLocks noGrp="1"/>
          </p:cNvSpPr>
          <p:nvPr>
            <p:ph type="body" sz="quarter" idx="26"/>
          </p:nvPr>
        </p:nvSpPr>
        <p:spPr/>
        <p:txBody>
          <a:bodyPr>
            <a:noAutofit/>
          </a:bodyPr>
          <a:lstStyle/>
          <a:p>
            <a:pPr>
              <a:lnSpc>
                <a:spcPct val="100000"/>
              </a:lnSpc>
            </a:pPr>
            <a:r>
              <a:rPr lang="de-DE" sz="1600" dirty="0"/>
              <a:t>Qualitätsentwicklung des Handlungsfeldes „Schule digital organisieren" </a:t>
            </a:r>
          </a:p>
        </p:txBody>
      </p:sp>
      <p:sp>
        <p:nvSpPr>
          <p:cNvPr id="71" name="Inhaltsplatzhalter 70">
            <a:extLst>
              <a:ext uri="{FF2B5EF4-FFF2-40B4-BE49-F238E27FC236}">
                <a16:creationId xmlns:a16="http://schemas.microsoft.com/office/drawing/2014/main" id="{68EF399F-047D-2766-072D-20DED37CA3FF}"/>
              </a:ext>
            </a:extLst>
          </p:cNvPr>
          <p:cNvSpPr>
            <a:spLocks noGrp="1"/>
          </p:cNvSpPr>
          <p:nvPr>
            <p:ph idx="30"/>
          </p:nvPr>
        </p:nvSpPr>
        <p:spPr/>
        <p:txBody>
          <a:bodyPr/>
          <a:lstStyle/>
          <a:p>
            <a:r>
              <a:rPr lang="de-DE" sz="1200" b="1" dirty="0"/>
              <a:t>Qualitätsentwicklung</a:t>
            </a:r>
          </a:p>
        </p:txBody>
      </p:sp>
      <p:sp>
        <p:nvSpPr>
          <p:cNvPr id="24" name="Inhaltsplatzhalter 23">
            <a:extLst>
              <a:ext uri="{FF2B5EF4-FFF2-40B4-BE49-F238E27FC236}">
                <a16:creationId xmlns:a16="http://schemas.microsoft.com/office/drawing/2014/main" id="{D278BC70-51FE-1A2F-57CB-22AC9E27AD11}"/>
              </a:ext>
            </a:extLst>
          </p:cNvPr>
          <p:cNvSpPr>
            <a:spLocks noGrp="1"/>
          </p:cNvSpPr>
          <p:nvPr>
            <p:ph idx="28"/>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a:p>
            <a:endParaRPr lang="de-DE" dirty="0"/>
          </a:p>
          <a:p>
            <a:endParaRPr lang="de-DE" dirty="0"/>
          </a:p>
          <a:p>
            <a:endParaRPr lang="de-DE" dirty="0"/>
          </a:p>
          <a:p>
            <a:endParaRPr lang="de-DE" dirty="0"/>
          </a:p>
        </p:txBody>
      </p:sp>
      <p:sp>
        <p:nvSpPr>
          <p:cNvPr id="26" name="Inhaltsplatzhalter 25">
            <a:extLst>
              <a:ext uri="{FF2B5EF4-FFF2-40B4-BE49-F238E27FC236}">
                <a16:creationId xmlns:a16="http://schemas.microsoft.com/office/drawing/2014/main" id="{0F331CBC-B8C6-2465-4DFA-EAC7ECA90F6D}"/>
              </a:ext>
            </a:extLst>
          </p:cNvPr>
          <p:cNvSpPr>
            <a:spLocks noGrp="1"/>
          </p:cNvSpPr>
          <p:nvPr>
            <p:ph idx="32"/>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a:p>
            <a:endParaRPr lang="de-DE" dirty="0"/>
          </a:p>
          <a:p>
            <a:endParaRPr lang="de-DE" dirty="0"/>
          </a:p>
          <a:p>
            <a:endParaRPr lang="de-DE" dirty="0"/>
          </a:p>
        </p:txBody>
      </p:sp>
      <p:sp>
        <p:nvSpPr>
          <p:cNvPr id="23" name="Inhaltsplatzhalter 22">
            <a:extLst>
              <a:ext uri="{FF2B5EF4-FFF2-40B4-BE49-F238E27FC236}">
                <a16:creationId xmlns:a16="http://schemas.microsoft.com/office/drawing/2014/main" id="{F0FA5747-CECE-2571-5212-61E6BF250B51}"/>
              </a:ext>
            </a:extLst>
          </p:cNvPr>
          <p:cNvSpPr>
            <a:spLocks noGrp="1"/>
          </p:cNvSpPr>
          <p:nvPr>
            <p:ph idx="27"/>
          </p:nvPr>
        </p:nvSpPr>
        <p:spPr/>
        <p:txBody>
          <a:bodyPr/>
          <a:lstStyle/>
          <a:p>
            <a:r>
              <a:rPr lang="de-DE" dirty="0" err="1"/>
              <a:t>iStock.com</a:t>
            </a:r>
            <a:r>
              <a:rPr lang="de-DE" dirty="0"/>
              <a:t>/Oksana </a:t>
            </a:r>
            <a:r>
              <a:rPr lang="de-DE" dirty="0" err="1"/>
              <a:t>Latysheva</a:t>
            </a:r>
            <a:r>
              <a:rPr lang="de-DE" dirty="0"/>
              <a:t>, </a:t>
            </a:r>
            <a:r>
              <a:rPr lang="de-DE" dirty="0" err="1"/>
              <a:t>SpicyTruffel</a:t>
            </a:r>
            <a:endParaRPr lang="de-DE" dirty="0"/>
          </a:p>
        </p:txBody>
      </p:sp>
      <p:sp>
        <p:nvSpPr>
          <p:cNvPr id="2" name="Inhaltsplatzhalter 70">
            <a:extLst>
              <a:ext uri="{FF2B5EF4-FFF2-40B4-BE49-F238E27FC236}">
                <a16:creationId xmlns:a16="http://schemas.microsoft.com/office/drawing/2014/main" id="{278CFE2B-5500-9D89-E213-EAAF08DD283E}"/>
              </a:ext>
            </a:extLst>
          </p:cNvPr>
          <p:cNvSpPr txBox="1">
            <a:spLocks/>
          </p:cNvSpPr>
          <p:nvPr/>
        </p:nvSpPr>
        <p:spPr>
          <a:xfrm>
            <a:off x="330219" y="450760"/>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a:t>Qualitätsentwicklung</a:t>
            </a:r>
            <a:endParaRPr lang="de-DE" dirty="0"/>
          </a:p>
        </p:txBody>
      </p:sp>
      <p:sp>
        <p:nvSpPr>
          <p:cNvPr id="6" name="Inhaltsplatzhalter 70">
            <a:extLst>
              <a:ext uri="{FF2B5EF4-FFF2-40B4-BE49-F238E27FC236}">
                <a16:creationId xmlns:a16="http://schemas.microsoft.com/office/drawing/2014/main" id="{86DC511D-A6A4-C8D1-3DF3-24C7DA96308D}"/>
              </a:ext>
            </a:extLst>
          </p:cNvPr>
          <p:cNvSpPr txBox="1">
            <a:spLocks/>
          </p:cNvSpPr>
          <p:nvPr/>
        </p:nvSpPr>
        <p:spPr>
          <a:xfrm>
            <a:off x="7506146" y="464411"/>
            <a:ext cx="2843999" cy="165481"/>
          </a:xfrm>
          <a:prstGeom prst="rect">
            <a:avLst/>
          </a:prstGeom>
        </p:spPr>
        <p:txBody>
          <a:bodyPr vert="horz" lIns="0" tIns="0" rIns="0" bIns="0" rtlCol="0" anchor="ctr">
            <a:noAutofit/>
          </a:bodyPr>
          <a:lstStyle>
            <a:lvl1pPr marL="0" indent="0" algn="ctr" defTabSz="801929" rtl="0" eaLnBrk="1" latinLnBrk="0" hangingPunct="1">
              <a:lnSpc>
                <a:spcPct val="120000"/>
              </a:lnSpc>
              <a:spcBef>
                <a:spcPts val="877"/>
              </a:spcBef>
              <a:buFont typeface="Arial" panose="020B0604020202020204" pitchFamily="34" charset="0"/>
              <a:buNone/>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DE" sz="1200" b="1" dirty="0"/>
              <a:t>Qualitätsentwicklung</a:t>
            </a:r>
          </a:p>
        </p:txBody>
      </p:sp>
    </p:spTree>
    <p:extLst>
      <p:ext uri="{BB962C8B-B14F-4D97-AF65-F5344CB8AC3E}">
        <p14:creationId xmlns:p14="http://schemas.microsoft.com/office/powerpoint/2010/main" val="1334644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BFBA28E-FA3E-B9FE-B213-D770EFA5AF99}"/>
              </a:ext>
            </a:extLst>
          </p:cNvPr>
          <p:cNvPicPr>
            <a:picLocks noChangeAspect="1"/>
          </p:cNvPicPr>
          <p:nvPr/>
        </p:nvPicPr>
        <p:blipFill rotWithShape="1">
          <a:blip r:embed="rId3"/>
          <a:srcRect r="5036"/>
          <a:stretch/>
        </p:blipFill>
        <p:spPr>
          <a:xfrm>
            <a:off x="5073077" y="3183236"/>
            <a:ext cx="1709215" cy="1584877"/>
          </a:xfrm>
          <a:prstGeom prst="rect">
            <a:avLst/>
          </a:prstGeom>
        </p:spPr>
      </p:pic>
      <p:sp>
        <p:nvSpPr>
          <p:cNvPr id="51" name="Inhaltsplatzhalter 51">
            <a:extLst>
              <a:ext uri="{FF2B5EF4-FFF2-40B4-BE49-F238E27FC236}">
                <a16:creationId xmlns:a16="http://schemas.microsoft.com/office/drawing/2014/main" id="{7C72947E-4927-B430-AD83-D488CC8B1558}"/>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rgbClr val="194D83"/>
                </a:solidFill>
              </a:rPr>
              <a:t>Zentrale Bereiche der Weiterentwicklung </a:t>
            </a:r>
            <a:br>
              <a:rPr lang="de-DE" b="1" dirty="0">
                <a:solidFill>
                  <a:srgbClr val="194D83"/>
                </a:solidFill>
              </a:rPr>
            </a:br>
            <a:r>
              <a:rPr lang="de-DE" b="1" dirty="0">
                <a:solidFill>
                  <a:srgbClr val="194D83"/>
                </a:solidFill>
              </a:rPr>
              <a:t>der technischen Infrastruktur</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171450" indent="-171450">
              <a:buFont typeface="Arial" panose="020B0604020202020204" pitchFamily="34" charset="0"/>
              <a:buChar char="•"/>
            </a:pPr>
            <a:r>
              <a:rPr lang="de-DE" dirty="0"/>
              <a:t>Arbeitsbelastung der Zuständigen</a:t>
            </a:r>
          </a:p>
          <a:p>
            <a:pPr marL="171450" indent="-171450">
              <a:buFont typeface="Arial" panose="020B0604020202020204" pitchFamily="34" charset="0"/>
              <a:buChar char="•"/>
            </a:pPr>
            <a:r>
              <a:rPr lang="de-DE" dirty="0"/>
              <a:t>Formulierung der technischen Mindestkriterien</a:t>
            </a:r>
          </a:p>
          <a:p>
            <a:pPr marL="171450" indent="-171450">
              <a:buFont typeface="Arial" panose="020B0604020202020204" pitchFamily="34" charset="0"/>
              <a:buChar char="•"/>
            </a:pPr>
            <a:r>
              <a:rPr lang="de-DE" dirty="0"/>
              <a:t>Beschaffung, Inbetriebnahme und Wartung der Geräte</a:t>
            </a:r>
          </a:p>
          <a:p>
            <a:pPr marL="171450" indent="-171450">
              <a:buFont typeface="Arial" panose="020B0604020202020204" pitchFamily="34" charset="0"/>
              <a:buChar char="•"/>
            </a:pPr>
            <a:r>
              <a:rPr lang="de-DE" dirty="0"/>
              <a:t>Arbeits- und Unterstützungsmittel </a:t>
            </a:r>
          </a:p>
          <a:p>
            <a:pPr marL="171450" indent="-171450">
              <a:buFont typeface="Arial" panose="020B0604020202020204" pitchFamily="34" charset="0"/>
              <a:buChar char="•"/>
            </a:pPr>
            <a:r>
              <a:rPr lang="de-DE" dirty="0"/>
              <a:t>Sicherungs- und Löschroutinen zum Schuljahreswechsel</a:t>
            </a:r>
          </a:p>
          <a:p>
            <a:pPr marL="171450" indent="-171450">
              <a:buFont typeface="Arial" panose="020B0604020202020204" pitchFamily="34" charset="0"/>
              <a:buChar char="•"/>
            </a:pPr>
            <a:r>
              <a:rPr lang="de-DE" dirty="0"/>
              <a:t>Ein- und Austritt von Schülerinnen und Schülern</a:t>
            </a:r>
          </a:p>
          <a:p>
            <a:pPr marL="171450" indent="-171450">
              <a:buFont typeface="Arial" panose="020B0604020202020204" pitchFamily="34" charset="0"/>
              <a:buChar char="•"/>
            </a:pPr>
            <a:r>
              <a:rPr lang="de-DE" dirty="0"/>
              <a:t>Technischer Support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0"/>
            <a:r>
              <a:rPr lang="de-DE" b="1" dirty="0">
                <a:solidFill>
                  <a:srgbClr val="194D83"/>
                </a:solidFill>
              </a:rPr>
              <a:t>Weitere Informationen </a:t>
            </a:r>
            <a:r>
              <a:rPr lang="de-DE" dirty="0"/>
              <a:t>finden Sie unter dem Link im mebis Magazin.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a:p>
            <a:endParaRPr lang="de-DE" dirty="0"/>
          </a:p>
          <a:p>
            <a:pPr algn="l"/>
            <a:endParaRPr lang="de-DE" dirty="0"/>
          </a:p>
        </p:txBody>
      </p:sp>
      <p:sp>
        <p:nvSpPr>
          <p:cNvPr id="18" name="Inhaltsplatzhalter 17">
            <a:extLst>
              <a:ext uri="{FF2B5EF4-FFF2-40B4-BE49-F238E27FC236}">
                <a16:creationId xmlns:a16="http://schemas.microsoft.com/office/drawing/2014/main" id="{501661A0-5727-808C-2A80-AEA12D23FAC0}"/>
              </a:ext>
            </a:extLst>
          </p:cNvPr>
          <p:cNvSpPr>
            <a:spLocks noGrp="1"/>
          </p:cNvSpPr>
          <p:nvPr>
            <p:ph idx="10"/>
          </p:nvPr>
        </p:nvSpPr>
        <p:spPr/>
        <p:txBody>
          <a:bodyPr/>
          <a:lstStyle/>
          <a:p>
            <a:r>
              <a:rPr lang="de-DE" sz="600" dirty="0">
                <a:hlinkClick r:id="rId4">
                  <a:extLst>
                    <a:ext uri="{A12FA001-AC4F-418D-AE19-62706E023703}">
                      <ahyp:hlinkClr xmlns:ahyp="http://schemas.microsoft.com/office/drawing/2018/hyperlinkcolor" val="tx"/>
                    </a:ext>
                  </a:extLst>
                </a:hlinkClick>
              </a:rPr>
              <a:t>https://mebis.bycs.de/dsdz/16015</a:t>
            </a:r>
            <a:endParaRPr lang="de-DE" sz="600" dirty="0"/>
          </a:p>
        </p:txBody>
      </p:sp>
      <p:sp>
        <p:nvSpPr>
          <p:cNvPr id="30" name="Inhaltsplatzhalter 54">
            <a:extLst>
              <a:ext uri="{FF2B5EF4-FFF2-40B4-BE49-F238E27FC236}">
                <a16:creationId xmlns:a16="http://schemas.microsoft.com/office/drawing/2014/main" id="{66A94EAE-CACF-C5E1-B2B5-CF87E9B3F528}"/>
              </a:ext>
            </a:extLst>
          </p:cNvPr>
          <p:cNvSpPr>
            <a:spLocks noGrp="1"/>
          </p:cNvSpPr>
          <p:nvPr>
            <p:ph idx="14"/>
          </p:nvPr>
        </p:nvSpPr>
        <p:spPr>
          <a:xfrm>
            <a:off x="3938293" y="485574"/>
            <a:ext cx="2843999" cy="4880369"/>
          </a:xfrm>
        </p:spPr>
        <p:txBody>
          <a:bodyPr/>
          <a:lstStyle/>
          <a:p>
            <a:pPr>
              <a:lnSpc>
                <a:spcPct val="100000"/>
              </a:lnSpc>
            </a:pPr>
            <a:r>
              <a:rPr lang="de-DE" dirty="0"/>
              <a:t>Ziel ist es, die schulische Zusammenarbeit von Lehrenden, Lernenden und Erziehungsberechtigten durch digitale Medien zu erleichtern. Erreichte Entwicklungen in der Zusammenarbeit sollen sichtbar gemacht und Zusammenarbeit weiterentwickelt werden.</a:t>
            </a:r>
            <a:br>
              <a:rPr lang="de-DE" dirty="0"/>
            </a:br>
            <a:endParaRPr lang="de-DE" b="1" dirty="0"/>
          </a:p>
          <a:p>
            <a:pPr>
              <a:lnSpc>
                <a:spcPct val="100000"/>
              </a:lnSpc>
            </a:pPr>
            <a:r>
              <a:rPr lang="de-DE" b="1" dirty="0">
                <a:solidFill>
                  <a:srgbClr val="194D83"/>
                </a:solidFill>
              </a:rPr>
              <a:t>Reflexion interner und externer Abläufe und Kooperationen </a:t>
            </a:r>
            <a:endParaRPr lang="de-DE" b="1" dirty="0"/>
          </a:p>
          <a:p>
            <a:pPr marL="171450" indent="-171450">
              <a:lnSpc>
                <a:spcPct val="100000"/>
              </a:lnSpc>
              <a:buFont typeface="Arial" panose="020B0604020202020204" pitchFamily="34" charset="0"/>
              <a:buChar char="•"/>
            </a:pPr>
            <a:r>
              <a:rPr lang="de-DE" dirty="0"/>
              <a:t>Wo und wie findet im Kollegium ein (fachspezifischer) Austausch statt? </a:t>
            </a:r>
          </a:p>
          <a:p>
            <a:pPr marL="171450" indent="-171450">
              <a:lnSpc>
                <a:spcPct val="100000"/>
              </a:lnSpc>
              <a:buFont typeface="Arial" panose="020B0604020202020204" pitchFamily="34" charset="0"/>
              <a:buChar char="•"/>
            </a:pPr>
            <a:r>
              <a:rPr lang="de-DE" dirty="0"/>
              <a:t>Welche Maßnahmen bzgl. der Kooperationsentwicklung sind erfolgreich? </a:t>
            </a:r>
          </a:p>
          <a:p>
            <a:pPr marL="171450" indent="-171450">
              <a:lnSpc>
                <a:spcPct val="100000"/>
              </a:lnSpc>
              <a:buFont typeface="Arial" panose="020B0604020202020204" pitchFamily="34" charset="0"/>
              <a:buChar char="•"/>
            </a:pPr>
            <a:r>
              <a:rPr lang="de-DE" dirty="0"/>
              <a:t>Wodurch kann die Verständigung unterstützt und weiterentwickelt werden?</a:t>
            </a:r>
          </a:p>
          <a:p>
            <a:pPr marL="171450" indent="-171450">
              <a:lnSpc>
                <a:spcPct val="100000"/>
              </a:lnSpc>
              <a:buFont typeface="Arial" panose="020B0604020202020204" pitchFamily="34" charset="0"/>
              <a:buChar char="•"/>
            </a:pPr>
            <a:r>
              <a:rPr lang="de-DE" dirty="0"/>
              <a:t>Wie wird der Dialog zwischen Elternhaus und Schule von den Beteiligten eingeschätzt?</a:t>
            </a:r>
            <a:br>
              <a:rPr lang="de-DE" dirty="0"/>
            </a:br>
            <a:endParaRPr lang="de-DE" dirty="0"/>
          </a:p>
          <a:p>
            <a:pPr>
              <a:lnSpc>
                <a:spcPct val="100000"/>
              </a:lnSpc>
            </a:pPr>
            <a:r>
              <a:rPr lang="de-DE" b="1" dirty="0">
                <a:solidFill>
                  <a:srgbClr val="194D83"/>
                </a:solidFill>
              </a:rPr>
              <a:t>Entlastung durch Teams zur Entwicklung </a:t>
            </a:r>
            <a:br>
              <a:rPr lang="de-DE" b="1" dirty="0">
                <a:solidFill>
                  <a:srgbClr val="194D83"/>
                </a:solidFill>
              </a:rPr>
            </a:br>
            <a:r>
              <a:rPr lang="de-DE" b="1" dirty="0">
                <a:solidFill>
                  <a:srgbClr val="194D83"/>
                </a:solidFill>
              </a:rPr>
              <a:t>digital gestützter Lehr-/ Lernszenarien</a:t>
            </a:r>
          </a:p>
          <a:p>
            <a:pPr marL="171450" indent="-171450">
              <a:lnSpc>
                <a:spcPct val="100000"/>
              </a:lnSpc>
              <a:buFont typeface="Arial" panose="020B0604020202020204" pitchFamily="34" charset="0"/>
              <a:buChar char="•"/>
            </a:pPr>
            <a:r>
              <a:rPr lang="de-DE" dirty="0"/>
              <a:t>Z. B. in Fachschaften</a:t>
            </a:r>
          </a:p>
          <a:p>
            <a:pPr marL="171450" indent="-171450">
              <a:lnSpc>
                <a:spcPct val="100000"/>
              </a:lnSpc>
              <a:buFont typeface="Arial" panose="020B0604020202020204" pitchFamily="34" charset="0"/>
              <a:buChar char="•"/>
            </a:pPr>
            <a:r>
              <a:rPr lang="de-DE" dirty="0"/>
              <a:t>Auch schulübergreifend </a:t>
            </a:r>
            <a:br>
              <a:rPr lang="de-DE" dirty="0"/>
            </a:br>
            <a:r>
              <a:rPr lang="de-DE" dirty="0"/>
              <a:t>möglich</a:t>
            </a:r>
            <a:br>
              <a:rPr lang="de-DE" dirty="0"/>
            </a:br>
            <a:endParaRPr lang="de-DE" b="1" dirty="0"/>
          </a:p>
          <a:p>
            <a:pPr>
              <a:lnSpc>
                <a:spcPct val="100000"/>
              </a:lnSpc>
            </a:pPr>
            <a:r>
              <a:rPr lang="de-DE" b="1" dirty="0">
                <a:solidFill>
                  <a:srgbClr val="194D83"/>
                </a:solidFill>
              </a:rPr>
              <a:t>Stärkung der </a:t>
            </a:r>
            <a:br>
              <a:rPr lang="de-DE" b="1" dirty="0">
                <a:solidFill>
                  <a:srgbClr val="194D83"/>
                </a:solidFill>
              </a:rPr>
            </a:br>
            <a:r>
              <a:rPr lang="de-DE" b="1" dirty="0">
                <a:solidFill>
                  <a:srgbClr val="194D83"/>
                </a:solidFill>
              </a:rPr>
              <a:t>Erziehungs-</a:t>
            </a:r>
            <a:br>
              <a:rPr lang="de-DE" b="1" dirty="0">
                <a:solidFill>
                  <a:srgbClr val="194D83"/>
                </a:solidFill>
              </a:rPr>
            </a:br>
            <a:r>
              <a:rPr lang="de-DE" b="1" dirty="0" err="1">
                <a:solidFill>
                  <a:srgbClr val="194D83"/>
                </a:solidFill>
              </a:rPr>
              <a:t>partnerschaft</a:t>
            </a:r>
            <a:endParaRPr lang="de-DE" dirty="0">
              <a:solidFill>
                <a:srgbClr val="194D83"/>
              </a:solidFill>
            </a:endParaRPr>
          </a:p>
          <a:p>
            <a:pPr>
              <a:lnSpc>
                <a:spcPct val="100000"/>
              </a:lnSpc>
            </a:pPr>
            <a:r>
              <a:rPr lang="de-DE" dirty="0"/>
              <a:t>Evaluation des </a:t>
            </a:r>
            <a:br>
              <a:rPr lang="de-DE" dirty="0"/>
            </a:br>
            <a:r>
              <a:rPr lang="de-DE" dirty="0"/>
              <a:t>Unterstützungsbedarfes </a:t>
            </a:r>
            <a:br>
              <a:rPr lang="de-DE" dirty="0"/>
            </a:br>
            <a:r>
              <a:rPr lang="de-DE" dirty="0"/>
              <a:t>und der daraus </a:t>
            </a:r>
            <a:br>
              <a:rPr lang="de-DE" dirty="0"/>
            </a:br>
            <a:r>
              <a:rPr lang="de-DE" dirty="0"/>
              <a:t>abgeleiteten Angebote</a:t>
            </a:r>
          </a:p>
          <a:p>
            <a:pPr>
              <a:lnSpc>
                <a:spcPct val="100000"/>
              </a:lnSpc>
            </a:pPr>
            <a:endParaRPr lang="de-DE" i="1" dirty="0"/>
          </a:p>
          <a:p>
            <a:pPr marL="0" defTabSz="914400">
              <a:lnSpc>
                <a:spcPct val="100000"/>
              </a:lnSpc>
              <a:spcBef>
                <a:spcPts val="0"/>
              </a:spcBef>
              <a:defRPr/>
            </a:pPr>
            <a:r>
              <a:rPr lang="de-DE" b="1" dirty="0">
                <a:solidFill>
                  <a:srgbClr val="194D83"/>
                </a:solidFill>
              </a:rPr>
              <a:t>Evaluationsbögen zur Kooperationsentwicklung für Lehrende und Erziehungsberechtigte, Praxisbeispiele, Anregungen und Impulse </a:t>
            </a:r>
            <a:r>
              <a:rPr lang="de-DE" dirty="0"/>
              <a:t>finden Sie unter dem Link im mebis Magazin.</a:t>
            </a:r>
            <a:endParaRPr lang="de-DE" b="1" dirty="0">
              <a:solidFill>
                <a:srgbClr val="194D83"/>
              </a:solidFill>
            </a:endParaRPr>
          </a:p>
          <a:p>
            <a:pPr marL="88900" indent="-88900">
              <a:lnSpc>
                <a:spcPct val="100000"/>
              </a:lnSpc>
              <a:buFont typeface="Arial" panose="020B0604020202020204" pitchFamily="34" charset="0"/>
              <a:buChar char="•"/>
            </a:pPr>
            <a:endParaRPr lang="de-DE" dirty="0"/>
          </a:p>
        </p:txBody>
      </p:sp>
      <p:sp>
        <p:nvSpPr>
          <p:cNvPr id="38" name="Inhaltsplatzhalter 33">
            <a:extLst>
              <a:ext uri="{FF2B5EF4-FFF2-40B4-BE49-F238E27FC236}">
                <a16:creationId xmlns:a16="http://schemas.microsoft.com/office/drawing/2014/main" id="{00A3E8C4-6966-28F7-0B6A-D8F3E4BA9090}"/>
              </a:ext>
            </a:extLst>
          </p:cNvPr>
          <p:cNvSpPr>
            <a:spLocks noGrp="1"/>
          </p:cNvSpPr>
          <p:nvPr>
            <p:ph idx="19"/>
          </p:nvPr>
        </p:nvSpPr>
        <p:spPr/>
        <p:txBody>
          <a:bodyPr/>
          <a:lstStyle/>
          <a:p>
            <a:pPr>
              <a:lnSpc>
                <a:spcPct val="100000"/>
              </a:lnSpc>
            </a:pPr>
            <a:r>
              <a:rPr lang="de-DE" b="1" dirty="0">
                <a:solidFill>
                  <a:srgbClr val="194D83"/>
                </a:solidFill>
              </a:rPr>
              <a:t>Anpassungen der schulischen </a:t>
            </a:r>
            <a:br>
              <a:rPr lang="de-DE" b="1" dirty="0">
                <a:solidFill>
                  <a:srgbClr val="194D83"/>
                </a:solidFill>
              </a:rPr>
            </a:br>
            <a:r>
              <a:rPr lang="de-DE" b="1" dirty="0">
                <a:solidFill>
                  <a:srgbClr val="194D83"/>
                </a:solidFill>
              </a:rPr>
              <a:t>Organisation u.a. durch</a:t>
            </a:r>
          </a:p>
          <a:p>
            <a:pPr marL="92075" indent="-92075">
              <a:lnSpc>
                <a:spcPct val="100000"/>
              </a:lnSpc>
              <a:buFont typeface="Arial" panose="020B0604020202020204" pitchFamily="34" charset="0"/>
              <a:buChar char="•"/>
            </a:pPr>
            <a:r>
              <a:rPr lang="de-DE" dirty="0"/>
              <a:t>Gute zeitliche Planung</a:t>
            </a:r>
          </a:p>
          <a:p>
            <a:pPr marL="92075" indent="-92075">
              <a:lnSpc>
                <a:spcPct val="100000"/>
              </a:lnSpc>
              <a:buFont typeface="Arial" panose="020B0604020202020204" pitchFamily="34" charset="0"/>
              <a:buChar char="•"/>
            </a:pPr>
            <a:r>
              <a:rPr lang="de-DE" dirty="0"/>
              <a:t>Transparente Kommunikation </a:t>
            </a:r>
          </a:p>
          <a:p>
            <a:pPr marL="92075" indent="-92075">
              <a:lnSpc>
                <a:spcPct val="100000"/>
              </a:lnSpc>
              <a:buFont typeface="Arial" panose="020B0604020202020204" pitchFamily="34" charset="0"/>
              <a:buChar char="•"/>
            </a:pPr>
            <a:r>
              <a:rPr lang="de-DE" dirty="0"/>
              <a:t>Gezielten Einsatz digitaler Werkzeuge in Kommunikations- und Administrationsprozessen</a:t>
            </a:r>
            <a:br>
              <a:rPr lang="de-DE" dirty="0"/>
            </a:br>
            <a:endParaRPr lang="de-DE" b="1" dirty="0"/>
          </a:p>
          <a:p>
            <a:pPr>
              <a:lnSpc>
                <a:spcPct val="100000"/>
              </a:lnSpc>
            </a:pPr>
            <a:r>
              <a:rPr lang="de-DE" b="1" dirty="0">
                <a:solidFill>
                  <a:srgbClr val="194D83"/>
                </a:solidFill>
              </a:rPr>
              <a:t>Zentrale Bereiche der Optimierung des Handlungsfeldes „Schule digital organisieren“</a:t>
            </a:r>
          </a:p>
          <a:p>
            <a:pPr marL="92075" indent="-92075">
              <a:lnSpc>
                <a:spcPct val="100000"/>
              </a:lnSpc>
              <a:buFont typeface="Arial" panose="020B0604020202020204" pitchFamily="34" charset="0"/>
              <a:buChar char="•"/>
            </a:pPr>
            <a:r>
              <a:rPr lang="de-DE" dirty="0"/>
              <a:t>Verteilung von Zuständigkeiten</a:t>
            </a:r>
          </a:p>
          <a:p>
            <a:pPr marL="92075" indent="-92075">
              <a:lnSpc>
                <a:spcPct val="100000"/>
              </a:lnSpc>
              <a:buFont typeface="Arial" panose="020B0604020202020204" pitchFamily="34" charset="0"/>
              <a:buChar char="•"/>
            </a:pPr>
            <a:r>
              <a:rPr lang="de-DE" dirty="0"/>
              <a:t>Zeitliche Organisation der Planungsschritte</a:t>
            </a:r>
          </a:p>
          <a:p>
            <a:pPr marL="92075" indent="-92075">
              <a:lnSpc>
                <a:spcPct val="100000"/>
              </a:lnSpc>
              <a:buFont typeface="Arial" panose="020B0604020202020204" pitchFamily="34" charset="0"/>
              <a:buChar char="•"/>
            </a:pPr>
            <a:r>
              <a:rPr lang="de-DE" dirty="0"/>
              <a:t>Kommunikation und Zusammenarbeit</a:t>
            </a:r>
          </a:p>
          <a:p>
            <a:pPr marL="92075" indent="-92075">
              <a:lnSpc>
                <a:spcPct val="100000"/>
              </a:lnSpc>
              <a:buFont typeface="Arial" panose="020B0604020202020204" pitchFamily="34" charset="0"/>
              <a:buChar char="•"/>
            </a:pPr>
            <a:r>
              <a:rPr lang="de-DE" dirty="0"/>
              <a:t>Zufriedenheit</a:t>
            </a:r>
            <a:br>
              <a:rPr lang="de-DE" dirty="0"/>
            </a:br>
            <a:endParaRPr lang="de-DE" b="1" dirty="0"/>
          </a:p>
          <a:p>
            <a:r>
              <a:rPr lang="de-DE" b="1" dirty="0">
                <a:solidFill>
                  <a:srgbClr val="194D83"/>
                </a:solidFill>
              </a:rPr>
              <a:t>Leitfragen für eine gelingende digitale Organisation </a:t>
            </a:r>
            <a:r>
              <a:rPr lang="de-DE" dirty="0"/>
              <a:t>finden Sie unter dem Link im mebis Magazin.</a:t>
            </a:r>
            <a:endParaRPr lang="de-DE" b="1" dirty="0">
              <a:solidFill>
                <a:srgbClr val="194D83"/>
              </a:solidFill>
            </a:endParaRPr>
          </a:p>
          <a:p>
            <a:pPr marL="312738" indent="-163513">
              <a:lnSpc>
                <a:spcPct val="100000"/>
              </a:lnSpc>
              <a:buFont typeface="Arial" panose="020B0604020202020204" pitchFamily="34" charset="0"/>
              <a:buChar char="•"/>
            </a:pPr>
            <a:endParaRPr lang="de-DE" dirty="0"/>
          </a:p>
          <a:p>
            <a:pPr algn="l">
              <a:lnSpc>
                <a:spcPct val="100000"/>
              </a:lnSpc>
            </a:pPr>
            <a:endParaRPr lang="de-DE" dirty="0"/>
          </a:p>
          <a:p>
            <a:pPr algn="l">
              <a:lnSpc>
                <a:spcPct val="100000"/>
              </a:lnSpc>
            </a:pPr>
            <a:endParaRPr lang="de-DE" dirty="0"/>
          </a:p>
        </p:txBody>
      </p:sp>
      <p:sp>
        <p:nvSpPr>
          <p:cNvPr id="8" name="Inhaltsplatzhalter 7">
            <a:extLst>
              <a:ext uri="{FF2B5EF4-FFF2-40B4-BE49-F238E27FC236}">
                <a16:creationId xmlns:a16="http://schemas.microsoft.com/office/drawing/2014/main" id="{18C61966-19FE-E71C-9A0B-8631E36C4875}"/>
              </a:ext>
            </a:extLst>
          </p:cNvPr>
          <p:cNvSpPr>
            <a:spLocks noGrp="1"/>
          </p:cNvSpPr>
          <p:nvPr>
            <p:ph idx="27"/>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9" name="Inhaltsplatzhalter 8">
            <a:extLst>
              <a:ext uri="{FF2B5EF4-FFF2-40B4-BE49-F238E27FC236}">
                <a16:creationId xmlns:a16="http://schemas.microsoft.com/office/drawing/2014/main" id="{A5130536-5A9D-A422-D2CB-124BB6EEA4DB}"/>
              </a:ext>
            </a:extLst>
          </p:cNvPr>
          <p:cNvSpPr>
            <a:spLocks noGrp="1"/>
          </p:cNvSpPr>
          <p:nvPr>
            <p:ph idx="28"/>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10" name="Inhaltsplatzhalter 9">
            <a:extLst>
              <a:ext uri="{FF2B5EF4-FFF2-40B4-BE49-F238E27FC236}">
                <a16:creationId xmlns:a16="http://schemas.microsoft.com/office/drawing/2014/main" id="{AAFAA23E-8FC0-8348-B98B-20879D8F8813}"/>
              </a:ext>
            </a:extLst>
          </p:cNvPr>
          <p:cNvSpPr>
            <a:spLocks noGrp="1"/>
          </p:cNvSpPr>
          <p:nvPr>
            <p:ph idx="29"/>
          </p:nvPr>
        </p:nvSpPr>
        <p:spPr/>
        <p:txBody>
          <a:bodyPr/>
          <a:lstStyle/>
          <a:p>
            <a:r>
              <a:rPr kumimoji="0" lang="de-DE" sz="5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Verantwortliche, Ansprechpersonen, Koordinierende, Gremium, Arbeitskreise an jeweiliger Schule  ** vorhandene Konzepte mit Anschlussfähigkeit, zum Aufbauen bzw. zur Integration, Anbindung, Überarbeitung, Anpassung an die 1:1-Ausstattung  *** Innovationsteam, BdB, RLFB, ALP-Dillingen, Stabsstelle etc.</a:t>
            </a:r>
            <a:endParaRPr lang="de-DE" dirty="0"/>
          </a:p>
        </p:txBody>
      </p:sp>
      <p:sp>
        <p:nvSpPr>
          <p:cNvPr id="56" name="Inhaltsplatzhalter 55">
            <a:extLst>
              <a:ext uri="{FF2B5EF4-FFF2-40B4-BE49-F238E27FC236}">
                <a16:creationId xmlns:a16="http://schemas.microsoft.com/office/drawing/2014/main" id="{D7961E7D-BA9E-86B8-0B9A-6B8E1AAB5863}"/>
              </a:ext>
            </a:extLst>
          </p:cNvPr>
          <p:cNvSpPr>
            <a:spLocks noGrp="1"/>
          </p:cNvSpPr>
          <p:nvPr>
            <p:ph idx="30"/>
          </p:nvPr>
        </p:nvSpPr>
        <p:spPr/>
        <p:txBody>
          <a:bodyPr/>
          <a:lstStyle/>
          <a:p>
            <a:r>
              <a:rPr lang="de-DE" dirty="0">
                <a:hlinkClick r:id="rId5">
                  <a:extLst>
                    <a:ext uri="{A12FA001-AC4F-418D-AE19-62706E023703}">
                      <ahyp:hlinkClr xmlns:ahyp="http://schemas.microsoft.com/office/drawing/2018/hyperlinkcolor" val="tx"/>
                    </a:ext>
                  </a:extLst>
                </a:hlinkClick>
              </a:rPr>
              <a:t>https://mebis.bycs.de/dsdz/16014</a:t>
            </a:r>
            <a:endParaRPr lang="de-DE" dirty="0"/>
          </a:p>
        </p:txBody>
      </p:sp>
      <p:sp>
        <p:nvSpPr>
          <p:cNvPr id="60" name="Inhaltsplatzhalter 59">
            <a:extLst>
              <a:ext uri="{FF2B5EF4-FFF2-40B4-BE49-F238E27FC236}">
                <a16:creationId xmlns:a16="http://schemas.microsoft.com/office/drawing/2014/main" id="{B0910627-14AD-5E30-4A55-B68415298594}"/>
              </a:ext>
            </a:extLst>
          </p:cNvPr>
          <p:cNvSpPr>
            <a:spLocks noGrp="1"/>
          </p:cNvSpPr>
          <p:nvPr>
            <p:ph idx="32"/>
          </p:nvPr>
        </p:nvSpPr>
        <p:spPr/>
        <p:txBody>
          <a:bodyPr/>
          <a:lstStyle/>
          <a:p>
            <a:r>
              <a:rPr lang="de-DE" sz="600" dirty="0">
                <a:hlinkClick r:id="rId6">
                  <a:extLst>
                    <a:ext uri="{A12FA001-AC4F-418D-AE19-62706E023703}">
                      <ahyp:hlinkClr xmlns:ahyp="http://schemas.microsoft.com/office/drawing/2018/hyperlinkcolor" val="tx"/>
                    </a:ext>
                  </a:extLst>
                </a:hlinkClick>
              </a:rPr>
              <a:t>https://mebis.bycs.de/dsdz/16013</a:t>
            </a:r>
            <a:endParaRPr lang="de-DE" sz="600" dirty="0"/>
          </a:p>
        </p:txBody>
      </p:sp>
      <p:sp>
        <p:nvSpPr>
          <p:cNvPr id="86" name="Inhaltsplatzhalter 59">
            <a:extLst>
              <a:ext uri="{FF2B5EF4-FFF2-40B4-BE49-F238E27FC236}">
                <a16:creationId xmlns:a16="http://schemas.microsoft.com/office/drawing/2014/main" id="{35A9CE35-BF55-DCE5-18F3-5860180F1691}"/>
              </a:ext>
            </a:extLst>
          </p:cNvPr>
          <p:cNvSpPr txBox="1">
            <a:spLocks/>
          </p:cNvSpPr>
          <p:nvPr/>
        </p:nvSpPr>
        <p:spPr>
          <a:xfrm>
            <a:off x="8022078" y="7288228"/>
            <a:ext cx="984250" cy="275257"/>
          </a:xfrm>
          <a:prstGeom prst="rect">
            <a:avLst/>
          </a:prstGeom>
        </p:spPr>
        <p:txBody>
          <a:bodyPr vert="horz" lIns="0" tIns="0" rIns="0" bIns="0" rtlCol="0">
            <a:noAutofit/>
          </a:bodyPr>
          <a:lstStyle>
            <a:lvl1pPr marL="0" indent="0" algn="l" defTabSz="801929" rtl="0" eaLnBrk="1" latinLnBrk="0" hangingPunct="1">
              <a:lnSpc>
                <a:spcPct val="100000"/>
              </a:lnSpc>
              <a:spcBef>
                <a:spcPts val="877"/>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vl2pPr marL="400964" indent="0" algn="l" defTabSz="801929" rtl="0" eaLnBrk="1" latinLnBrk="0" hangingPunct="1">
              <a:lnSpc>
                <a:spcPct val="100000"/>
              </a:lnSpc>
              <a:spcBef>
                <a:spcPts val="439"/>
              </a:spcBef>
              <a:buFont typeface="Arial" panose="020B0604020202020204" pitchFamily="34" charset="0"/>
              <a:buNone/>
              <a:defRPr sz="600" kern="1200">
                <a:solidFill>
                  <a:srgbClr val="194D83"/>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u="sng" dirty="0"/>
          </a:p>
        </p:txBody>
      </p:sp>
      <p:pic>
        <p:nvPicPr>
          <p:cNvPr id="15" name="Bildplatzhalter 14">
            <a:extLst>
              <a:ext uri="{FF2B5EF4-FFF2-40B4-BE49-F238E27FC236}">
                <a16:creationId xmlns:a16="http://schemas.microsoft.com/office/drawing/2014/main" id="{6A332EBB-C892-E5FB-B21C-8186C165DC83}"/>
              </a:ext>
            </a:extLst>
          </p:cNvPr>
          <p:cNvPicPr>
            <a:picLocks noGrp="1" noChangeAspect="1"/>
          </p:cNvPicPr>
          <p:nvPr>
            <p:ph type="pic" sz="quarter" idx="33"/>
          </p:nvPr>
        </p:nvPicPr>
        <p:blipFill>
          <a:blip r:embed="rId7"/>
          <a:srcRect/>
          <a:stretch>
            <a:fillRect/>
          </a:stretch>
        </p:blipFill>
        <p:spPr/>
      </p:pic>
      <p:pic>
        <p:nvPicPr>
          <p:cNvPr id="13" name="Bildplatzhalter 12">
            <a:extLst>
              <a:ext uri="{FF2B5EF4-FFF2-40B4-BE49-F238E27FC236}">
                <a16:creationId xmlns:a16="http://schemas.microsoft.com/office/drawing/2014/main" id="{C52BBE2D-CCB3-B592-1338-52A6EDD23A0D}"/>
              </a:ext>
            </a:extLst>
          </p:cNvPr>
          <p:cNvPicPr>
            <a:picLocks noGrp="1" noChangeAspect="1"/>
          </p:cNvPicPr>
          <p:nvPr>
            <p:ph type="pic" sz="quarter" idx="31"/>
          </p:nvPr>
        </p:nvPicPr>
        <p:blipFill>
          <a:blip r:embed="rId8"/>
          <a:srcRect/>
          <a:stretch>
            <a:fillRect/>
          </a:stretch>
        </p:blipFill>
        <p:spPr/>
      </p:pic>
      <p:pic>
        <p:nvPicPr>
          <p:cNvPr id="7" name="Bildplatzhalter 6">
            <a:extLst>
              <a:ext uri="{FF2B5EF4-FFF2-40B4-BE49-F238E27FC236}">
                <a16:creationId xmlns:a16="http://schemas.microsoft.com/office/drawing/2014/main" id="{3028A3A6-BB5D-C60F-1CE2-CE00BB8A88E5}"/>
              </a:ext>
            </a:extLst>
          </p:cNvPr>
          <p:cNvPicPr>
            <a:picLocks noGrp="1" noChangeAspect="1"/>
          </p:cNvPicPr>
          <p:nvPr>
            <p:ph type="pic" sz="quarter" idx="24"/>
          </p:nvPr>
        </p:nvPicPr>
        <p:blipFill>
          <a:blip r:embed="rId9"/>
          <a:srcRect/>
          <a:stretch>
            <a:fillRect/>
          </a:stretch>
        </p:blipFill>
        <p:spPr/>
      </p:pic>
      <p:pic>
        <p:nvPicPr>
          <p:cNvPr id="3" name="Grafik 2" descr="Ein Bild, das Text, Screenshot, Diagramm, Schrift enthält.&#10;&#10;Automatisch generierte Beschreibung">
            <a:extLst>
              <a:ext uri="{FF2B5EF4-FFF2-40B4-BE49-F238E27FC236}">
                <a16:creationId xmlns:a16="http://schemas.microsoft.com/office/drawing/2014/main" id="{63263FAC-3084-64E2-011E-83EFEACC65FE}"/>
              </a:ext>
            </a:extLst>
          </p:cNvPr>
          <p:cNvPicPr>
            <a:picLocks noChangeAspect="1"/>
          </p:cNvPicPr>
          <p:nvPr/>
        </p:nvPicPr>
        <p:blipFill>
          <a:blip r:embed="rId10"/>
          <a:stretch>
            <a:fillRect/>
          </a:stretch>
        </p:blipFill>
        <p:spPr>
          <a:xfrm>
            <a:off x="257097" y="2372060"/>
            <a:ext cx="2918075" cy="1550636"/>
          </a:xfrm>
          <a:prstGeom prst="rect">
            <a:avLst/>
          </a:prstGeom>
        </p:spPr>
      </p:pic>
    </p:spTree>
    <p:extLst>
      <p:ext uri="{BB962C8B-B14F-4D97-AF65-F5344CB8AC3E}">
        <p14:creationId xmlns:p14="http://schemas.microsoft.com/office/powerpoint/2010/main" val="2167357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7273D08-AE2A-A28F-BA8F-9A1BF044610C}"/>
              </a:ext>
            </a:extLst>
          </p:cNvPr>
          <p:cNvSpPr txBox="1">
            <a:spLocks/>
          </p:cNvSpPr>
          <p:nvPr/>
        </p:nvSpPr>
        <p:spPr>
          <a:xfrm>
            <a:off x="483027" y="2195661"/>
            <a:ext cx="5582959" cy="4032448"/>
          </a:xfrm>
          <a:prstGeom prst="rect">
            <a:avLst/>
          </a:prstGeom>
        </p:spPr>
        <p:txBody>
          <a:bodyPr lIns="0" tIns="0" rIns="0" bIns="0" numCol="2" spcCol="36000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Impressum:</a:t>
            </a:r>
          </a:p>
          <a:p>
            <a:pPr>
              <a:lnSpc>
                <a:spcPct val="120000"/>
              </a:lnSpc>
            </a:pPr>
            <a:r>
              <a:rPr lang="de-DE" sz="1000" dirty="0">
                <a:latin typeface="Verdana" panose="020B0604030504040204" pitchFamily="34" charset="0"/>
                <a:ea typeface="Verdana" panose="020B0604030504040204" pitchFamily="34" charset="0"/>
                <a:cs typeface="Verdana" panose="020B0604030504040204" pitchFamily="34" charset="0"/>
              </a:rPr>
              <a:t>Dieses Kartendeck wurde im Auftrag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des Bayerischen Staatsministeriums für Unterricht und Kultus vom Staatsinstitut für Schulqualität und Bildungsforschung (ISB) in Zusammenarbeit mit Dr. Stefan Fischer (</a:t>
            </a:r>
            <a:r>
              <a:rPr lang="de-DE" sz="1000" dirty="0" err="1">
                <a:latin typeface="Verdana" panose="020B0604030504040204" pitchFamily="34" charset="0"/>
                <a:ea typeface="Verdana" panose="020B0604030504040204" pitchFamily="34" charset="0"/>
                <a:cs typeface="Verdana" panose="020B0604030504040204" pitchFamily="34" charset="0"/>
              </a:rPr>
              <a:t>mBdB</a:t>
            </a:r>
            <a:r>
              <a:rPr lang="de-DE" sz="1000" dirty="0">
                <a:latin typeface="Verdana" panose="020B0604030504040204" pitchFamily="34" charset="0"/>
                <a:ea typeface="Verdana" panose="020B0604030504040204" pitchFamily="34" charset="0"/>
                <a:cs typeface="Verdana" panose="020B0604030504040204" pitchFamily="34" charset="0"/>
              </a:rPr>
              <a:t> der Gymnasien Oberbayern West) mit den Mitgliedern der Innovationsteams der Gymnasien in Oberbayern West (David </a:t>
            </a:r>
            <a:r>
              <a:rPr lang="de-DE" sz="1000" dirty="0" err="1">
                <a:latin typeface="Verdana" panose="020B0604030504040204" pitchFamily="34" charset="0"/>
                <a:ea typeface="Verdana" panose="020B0604030504040204" pitchFamily="34" charset="0"/>
                <a:cs typeface="Verdana" panose="020B0604030504040204" pitchFamily="34" charset="0"/>
              </a:rPr>
              <a:t>Frauenrath</a:t>
            </a:r>
            <a:r>
              <a:rPr lang="de-DE" sz="1000" dirty="0">
                <a:latin typeface="Verdana" panose="020B0604030504040204" pitchFamily="34" charset="0"/>
                <a:ea typeface="Verdana" panose="020B0604030504040204" pitchFamily="34" charset="0"/>
                <a:cs typeface="Verdana" panose="020B0604030504040204" pitchFamily="34" charset="0"/>
              </a:rPr>
              <a:t>, Florian Johannes, Sebastian Pöllmann), München (Dr. Svenja </a:t>
            </a:r>
            <a:r>
              <a:rPr lang="de-DE" sz="1000" dirty="0" err="1">
                <a:latin typeface="Verdana" panose="020B0604030504040204" pitchFamily="34" charset="0"/>
                <a:ea typeface="Verdana" panose="020B0604030504040204" pitchFamily="34" charset="0"/>
                <a:cs typeface="Verdana" panose="020B0604030504040204" pitchFamily="34" charset="0"/>
              </a:rPr>
              <a:t>Grundey</a:t>
            </a:r>
            <a:r>
              <a:rPr lang="de-DE" sz="1000" dirty="0">
                <a:latin typeface="Verdana" panose="020B0604030504040204" pitchFamily="34" charset="0"/>
                <a:ea typeface="Verdana" panose="020B0604030504040204" pitchFamily="34" charset="0"/>
                <a:cs typeface="Verdana" panose="020B0604030504040204" pitchFamily="34" charset="0"/>
              </a:rPr>
              <a:t>) und Oberbayern Ost (Barbara Glück, Christiane Heiland, Maximilian Kaufmann) entwickelt. </a:t>
            </a:r>
          </a:p>
          <a:p>
            <a:pPr>
              <a:lnSpc>
                <a:spcPct val="120000"/>
              </a:lnSpc>
            </a:pPr>
            <a:r>
              <a:rPr lang="de-DE" sz="1000" dirty="0">
                <a:latin typeface="Verdana" panose="020B0604030504040204" pitchFamily="34" charset="0"/>
                <a:ea typeface="Verdana" panose="020B0604030504040204" pitchFamily="34" charset="0"/>
                <a:cs typeface="Verdana" panose="020B0604030504040204" pitchFamily="34" charset="0"/>
              </a:rPr>
              <a:t>	</a:t>
            </a: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Herausgeber </a:t>
            </a:r>
          </a:p>
          <a:p>
            <a:pPr>
              <a:lnSpc>
                <a:spcPct val="120000"/>
              </a:lnSpc>
            </a:pPr>
            <a:r>
              <a:rPr lang="de-DE" sz="1000" dirty="0">
                <a:latin typeface="Verdana" panose="020B0604030504040204" pitchFamily="34" charset="0"/>
                <a:ea typeface="Verdana" panose="020B0604030504040204" pitchFamily="34" charset="0"/>
                <a:cs typeface="Verdana" panose="020B0604030504040204" pitchFamily="34" charset="0"/>
              </a:rPr>
              <a:t>Bayerisches Staatsministerium für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Unterricht und Kultus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Salvatorstraße 2, 80333 München </a:t>
            </a:r>
          </a:p>
          <a:p>
            <a:pPr>
              <a:lnSpc>
                <a:spcPct val="120000"/>
              </a:lnSpc>
            </a:pPr>
            <a:endParaRPr lang="de-DE"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hlinkClick r:id="rId2">
                  <a:extLst>
                    <a:ext uri="{A12FA001-AC4F-418D-AE19-62706E023703}">
                      <ahyp:hlinkClr xmlns:ahyp="http://schemas.microsoft.com/office/drawing/2018/hyperlinkcolor" val="tx"/>
                    </a:ext>
                  </a:extLst>
                </a:hlinkClick>
              </a:rPr>
              <a:t>https://www.km.bayern.de/</a:t>
            </a:r>
            <a:endPar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endParaRPr>
          </a:p>
          <a:p>
            <a:pPr>
              <a:lnSpc>
                <a:spcPct val="120000"/>
              </a:lnSpc>
            </a:pPr>
            <a:endParaRPr lang="de-DE"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Redaktion </a:t>
            </a:r>
          </a:p>
          <a:p>
            <a:pPr>
              <a:lnSpc>
                <a:spcPct val="120000"/>
              </a:lnSpc>
            </a:pPr>
            <a:r>
              <a:rPr lang="de-DE" sz="1000" dirty="0">
                <a:latin typeface="Verdana" panose="020B0604030504040204" pitchFamily="34" charset="0"/>
                <a:ea typeface="Verdana" panose="020B0604030504040204" pitchFamily="34" charset="0"/>
                <a:cs typeface="Verdana" panose="020B0604030504040204" pitchFamily="34" charset="0"/>
              </a:rPr>
              <a:t>Staatsinstitut für Schulqualität und Bildungsforschung, Medienabteilung Schellingstraße 155, 80797 München </a:t>
            </a:r>
          </a:p>
          <a:p>
            <a:pPr>
              <a:lnSpc>
                <a:spcPct val="120000"/>
              </a:lnSpc>
            </a:pPr>
            <a:endParaRPr lang="de-DE"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Gestaltung</a:t>
            </a:r>
            <a:r>
              <a:rPr lang="de-DE" sz="1000" dirty="0">
                <a:latin typeface="Verdana" panose="020B0604030504040204" pitchFamily="34" charset="0"/>
                <a:ea typeface="Verdana" panose="020B0604030504040204" pitchFamily="34" charset="0"/>
                <a:cs typeface="Verdana" panose="020B0604030504040204" pitchFamily="34" charset="0"/>
              </a:rPr>
              <a:t> </a:t>
            </a:r>
          </a:p>
          <a:p>
            <a:pPr>
              <a:lnSpc>
                <a:spcPct val="120000"/>
              </a:lnSpc>
            </a:pPr>
            <a:r>
              <a:rPr lang="de-DE" sz="1000" dirty="0">
                <a:latin typeface="Verdana" panose="020B0604030504040204" pitchFamily="34" charset="0"/>
                <a:ea typeface="Verdana" panose="020B0604030504040204" pitchFamily="34" charset="0"/>
                <a:cs typeface="Verdana" panose="020B0604030504040204" pitchFamily="34" charset="0"/>
              </a:rPr>
              <a:t>Format D,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Hofmannstraße 25-27, 81379 München </a:t>
            </a:r>
          </a:p>
          <a:p>
            <a:pPr>
              <a:lnSpc>
                <a:spcPct val="120000"/>
              </a:lnSpc>
            </a:pP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Daniel </a:t>
            </a:r>
            <a:r>
              <a:rPr lang="de-DE" sz="1000" dirty="0" err="1">
                <a:latin typeface="Verdana" panose="020B0604030504040204" pitchFamily="34" charset="0"/>
                <a:ea typeface="Verdana" panose="020B0604030504040204" pitchFamily="34" charset="0"/>
                <a:cs typeface="Verdana" panose="020B0604030504040204" pitchFamily="34" charset="0"/>
              </a:rPr>
              <a:t>Machauer</a:t>
            </a:r>
            <a:r>
              <a:rPr lang="de-DE" sz="1000" dirty="0">
                <a:latin typeface="Verdana" panose="020B0604030504040204" pitchFamily="34" charset="0"/>
                <a:ea typeface="Verdana" panose="020B0604030504040204" pitchFamily="34" charset="0"/>
                <a:cs typeface="Verdana" panose="020B0604030504040204" pitchFamily="34" charset="0"/>
              </a:rPr>
              <a:t> –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Art </a:t>
            </a:r>
            <a:r>
              <a:rPr lang="de-DE" sz="1000" dirty="0" err="1">
                <a:latin typeface="Verdana" panose="020B0604030504040204" pitchFamily="34" charset="0"/>
                <a:ea typeface="Verdana" panose="020B0604030504040204" pitchFamily="34" charset="0"/>
                <a:cs typeface="Verdana" panose="020B0604030504040204" pitchFamily="34" charset="0"/>
              </a:rPr>
              <a:t>Direction</a:t>
            </a:r>
            <a:r>
              <a:rPr lang="de-DE" sz="1000" dirty="0">
                <a:latin typeface="Verdana" panose="020B0604030504040204" pitchFamily="34" charset="0"/>
                <a:ea typeface="Verdana" panose="020B0604030504040204" pitchFamily="34" charset="0"/>
                <a:cs typeface="Verdana" panose="020B0604030504040204" pitchFamily="34" charset="0"/>
              </a:rPr>
              <a:t> + Concept </a:t>
            </a:r>
            <a:br>
              <a:rPr lang="de-DE" sz="1000" dirty="0">
                <a:latin typeface="Verdana" panose="020B0604030504040204" pitchFamily="34" charset="0"/>
                <a:ea typeface="Verdana" panose="020B0604030504040204" pitchFamily="34" charset="0"/>
                <a:cs typeface="Verdana" panose="020B0604030504040204" pitchFamily="34" charset="0"/>
              </a:rPr>
            </a:br>
            <a:endParaRPr lang="de-DE"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Illustrationen</a:t>
            </a:r>
            <a:b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000" dirty="0" err="1">
                <a:latin typeface="Verdana" panose="020B0604030504040204" pitchFamily="34" charset="0"/>
                <a:ea typeface="Verdana" panose="020B0604030504040204" pitchFamily="34" charset="0"/>
                <a:cs typeface="Verdana" panose="020B0604030504040204" pitchFamily="34" charset="0"/>
              </a:rPr>
              <a:t>ElizaLIV</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ilyaliren</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Irina_Strelnikova</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kadirkaba</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Medesulda</a:t>
            </a:r>
            <a:r>
              <a:rPr lang="de-DE" sz="1000" dirty="0">
                <a:latin typeface="Verdana" panose="020B0604030504040204" pitchFamily="34" charset="0"/>
                <a:ea typeface="Verdana" panose="020B0604030504040204" pitchFamily="34" charset="0"/>
                <a:cs typeface="Verdana" panose="020B0604030504040204" pitchFamily="34" charset="0"/>
              </a:rPr>
              <a:t>, Mikhail </a:t>
            </a:r>
            <a:r>
              <a:rPr lang="de-DE" sz="1000" dirty="0" err="1">
                <a:latin typeface="Verdana" panose="020B0604030504040204" pitchFamily="34" charset="0"/>
                <a:ea typeface="Verdana" panose="020B0604030504040204" pitchFamily="34" charset="0"/>
                <a:cs typeface="Verdana" panose="020B0604030504040204" pitchFamily="34" charset="0"/>
              </a:rPr>
              <a:t>Trapeznikov</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Tetiana</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Lazunova</a:t>
            </a:r>
            <a:r>
              <a:rPr lang="de-DE" sz="1000" dirty="0">
                <a:latin typeface="Verdana" panose="020B0604030504040204" pitchFamily="34" charset="0"/>
                <a:ea typeface="Verdana" panose="020B0604030504040204" pitchFamily="34" charset="0"/>
                <a:cs typeface="Verdana" panose="020B0604030504040204" pitchFamily="34" charset="0"/>
              </a:rPr>
              <a:t>, </a:t>
            </a:r>
            <a:br>
              <a:rPr lang="de-DE" sz="1000" dirty="0">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Oksana </a:t>
            </a:r>
            <a:r>
              <a:rPr lang="de-DE" sz="1000" dirty="0" err="1">
                <a:latin typeface="Verdana" panose="020B0604030504040204" pitchFamily="34" charset="0"/>
                <a:ea typeface="Verdana" panose="020B0604030504040204" pitchFamily="34" charset="0"/>
                <a:cs typeface="Verdana" panose="020B0604030504040204" pitchFamily="34" charset="0"/>
              </a:rPr>
              <a:t>Latysheva</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pop_jop</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SpicyTruffel</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dirty="0" err="1">
                <a:latin typeface="Verdana" panose="020B0604030504040204" pitchFamily="34" charset="0"/>
                <a:ea typeface="Verdana" panose="020B0604030504040204" pitchFamily="34" charset="0"/>
                <a:cs typeface="Verdana" panose="020B0604030504040204" pitchFamily="34" charset="0"/>
              </a:rPr>
              <a:t>Sensvector</a:t>
            </a:r>
            <a:b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000" dirty="0">
                <a:latin typeface="Verdana" panose="020B0604030504040204" pitchFamily="34" charset="0"/>
                <a:ea typeface="Verdana" panose="020B0604030504040204" pitchFamily="34" charset="0"/>
                <a:cs typeface="Verdana" panose="020B0604030504040204" pitchFamily="34" charset="0"/>
              </a:rPr>
              <a:t>(von iStock </a:t>
            </a:r>
            <a:r>
              <a:rPr lang="de-DE" sz="1000" dirty="0" err="1">
                <a:latin typeface="Verdana" panose="020B0604030504040204" pitchFamily="34" charset="0"/>
                <a:ea typeface="Verdana" panose="020B0604030504040204" pitchFamily="34" charset="0"/>
                <a:cs typeface="Verdana" panose="020B0604030504040204" pitchFamily="34" charset="0"/>
              </a:rPr>
              <a:t>by</a:t>
            </a:r>
            <a:r>
              <a:rPr lang="de-DE" sz="1000" dirty="0">
                <a:latin typeface="Verdana" panose="020B0604030504040204" pitchFamily="34" charset="0"/>
                <a:ea typeface="Verdana" panose="020B0604030504040204" pitchFamily="34" charset="0"/>
                <a:cs typeface="Verdana" panose="020B0604030504040204" pitchFamily="34" charset="0"/>
              </a:rPr>
              <a:t> Getty Images) </a:t>
            </a:r>
          </a:p>
          <a:p>
            <a:pPr>
              <a:lnSpc>
                <a:spcPct val="120000"/>
              </a:lnSpc>
            </a:pPr>
            <a:endParaRPr lang="de-DE" sz="1000"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Stand:</a:t>
            </a:r>
            <a:r>
              <a:rPr lang="de-DE" sz="1000" b="1" dirty="0">
                <a:latin typeface="Verdana" panose="020B0604030504040204" pitchFamily="34" charset="0"/>
                <a:ea typeface="Verdana" panose="020B0604030504040204" pitchFamily="34" charset="0"/>
                <a:cs typeface="Verdana" panose="020B0604030504040204" pitchFamily="34" charset="0"/>
              </a:rPr>
              <a:t> </a:t>
            </a:r>
            <a:r>
              <a:rPr lang="de-DE" sz="1000" dirty="0">
                <a:latin typeface="Verdana" panose="020B0604030504040204" pitchFamily="34" charset="0"/>
                <a:ea typeface="Verdana" panose="020B0604030504040204" pitchFamily="34" charset="0"/>
                <a:cs typeface="Verdana" panose="020B0604030504040204" pitchFamily="34" charset="0"/>
              </a:rPr>
              <a:t>April 2024 </a:t>
            </a:r>
          </a:p>
        </p:txBody>
      </p:sp>
    </p:spTree>
    <p:extLst>
      <p:ext uri="{BB962C8B-B14F-4D97-AF65-F5344CB8AC3E}">
        <p14:creationId xmlns:p14="http://schemas.microsoft.com/office/powerpoint/2010/main" val="152699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r>
              <a:rPr lang="de-DE" sz="4000" dirty="0"/>
              <a:t>Kompakte Darstellung</a:t>
            </a: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a:xfrm>
            <a:off x="482171" y="1398577"/>
            <a:ext cx="9914986" cy="1003801"/>
          </a:xfrm>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effectLst/>
                <a:ea typeface="Times New Roman" panose="02020603050405020304" pitchFamily="18" charset="0"/>
                <a:cs typeface="Helvetica" pitchFamily="2" charset="0"/>
              </a:rPr>
              <a:t>Das Kartendeck bietet eine </a:t>
            </a:r>
            <a:r>
              <a:rPr lang="de-DE" sz="1400" b="1" dirty="0">
                <a:effectLst/>
                <a:ea typeface="Times New Roman" panose="02020603050405020304" pitchFamily="18" charset="0"/>
                <a:cs typeface="Helvetica" pitchFamily="2" charset="0"/>
              </a:rPr>
              <a:t>einfache Möglichkeit</a:t>
            </a:r>
            <a:r>
              <a:rPr lang="de-DE" sz="1400" dirty="0">
                <a:effectLst/>
                <a:ea typeface="Times New Roman" panose="02020603050405020304" pitchFamily="18" charset="0"/>
                <a:cs typeface="Helvetica" pitchFamily="2" charset="0"/>
              </a:rPr>
              <a:t>, die notwendigen Prozessschritte </a:t>
            </a:r>
            <a:r>
              <a:rPr lang="de-DE" sz="1400" b="1" dirty="0">
                <a:effectLst/>
                <a:ea typeface="Times New Roman" panose="02020603050405020304" pitchFamily="18" charset="0"/>
                <a:cs typeface="Helvetica" pitchFamily="2" charset="0"/>
              </a:rPr>
              <a:t>schnell</a:t>
            </a:r>
            <a:r>
              <a:rPr lang="de-DE" sz="1400" dirty="0">
                <a:effectLst/>
                <a:ea typeface="Times New Roman" panose="02020603050405020304" pitchFamily="18" charset="0"/>
                <a:cs typeface="Helvetica" pitchFamily="2" charset="0"/>
              </a:rPr>
              <a:t> zu identifizieren. Die Karten verschaffen einen </a:t>
            </a:r>
            <a:r>
              <a:rPr lang="de-DE" sz="1400" b="1" dirty="0">
                <a:effectLst/>
                <a:ea typeface="Times New Roman" panose="02020603050405020304" pitchFamily="18" charset="0"/>
                <a:cs typeface="Helvetica" pitchFamily="2" charset="0"/>
              </a:rPr>
              <a:t>Überblick</a:t>
            </a:r>
            <a:r>
              <a:rPr lang="de-DE" sz="1400" dirty="0">
                <a:effectLst/>
                <a:ea typeface="Times New Roman" panose="02020603050405020304" pitchFamily="18" charset="0"/>
                <a:cs typeface="Helvetica" pitchFamily="2" charset="0"/>
              </a:rPr>
              <a:t> über die einzelnen Schritte und enthalten QR-Codes, die </a:t>
            </a:r>
            <a:r>
              <a:rPr lang="de-DE" sz="1400" b="1" dirty="0">
                <a:effectLst/>
                <a:ea typeface="Times New Roman" panose="02020603050405020304" pitchFamily="18" charset="0"/>
                <a:cs typeface="Helvetica" pitchFamily="2" charset="0"/>
              </a:rPr>
              <a:t>direkt zu weiterführenden Informationen </a:t>
            </a:r>
            <a:r>
              <a:rPr lang="de-DE" sz="1400" dirty="0">
                <a:effectLst/>
                <a:ea typeface="Times New Roman" panose="02020603050405020304" pitchFamily="18" charset="0"/>
                <a:cs typeface="Helvetica" pitchFamily="2" charset="0"/>
              </a:rPr>
              <a:t>leiten.</a:t>
            </a:r>
            <a:r>
              <a:rPr lang="de-DE" sz="1400" dirty="0">
                <a:effectLst/>
                <a:ea typeface="Times New Roman" panose="02020603050405020304" pitchFamily="18" charset="0"/>
              </a:rPr>
              <a:t> </a:t>
            </a:r>
          </a:p>
        </p:txBody>
      </p:sp>
    </p:spTree>
    <p:extLst>
      <p:ext uri="{BB962C8B-B14F-4D97-AF65-F5344CB8AC3E}">
        <p14:creationId xmlns:p14="http://schemas.microsoft.com/office/powerpoint/2010/main" val="1475462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b="1" dirty="0">
                <a:effectLst/>
              </a:rPr>
              <a:t>Zeitliche Verortung</a:t>
            </a:r>
            <a:endParaRPr lang="de-DE" sz="4000" dirty="0">
              <a:effectLst/>
            </a:endParaRP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rgbClr val="262626"/>
                </a:solidFill>
                <a:effectLst/>
              </a:rPr>
              <a:t>Um einen </a:t>
            </a:r>
            <a:r>
              <a:rPr lang="de-DE" sz="1400" b="1" dirty="0">
                <a:solidFill>
                  <a:srgbClr val="262626"/>
                </a:solidFill>
                <a:effectLst/>
              </a:rPr>
              <a:t>zeitlichen</a:t>
            </a:r>
            <a:r>
              <a:rPr lang="de-DE" sz="1400" dirty="0">
                <a:solidFill>
                  <a:srgbClr val="262626"/>
                </a:solidFill>
                <a:effectLst/>
              </a:rPr>
              <a:t> </a:t>
            </a:r>
            <a:r>
              <a:rPr lang="de-DE" sz="1400" b="1" dirty="0">
                <a:solidFill>
                  <a:srgbClr val="262626"/>
                </a:solidFill>
                <a:effectLst/>
              </a:rPr>
              <a:t>Überblick</a:t>
            </a:r>
            <a:r>
              <a:rPr lang="de-DE" sz="1400" dirty="0">
                <a:solidFill>
                  <a:srgbClr val="262626"/>
                </a:solidFill>
                <a:effectLst/>
              </a:rPr>
              <a:t> zu gewinnen, können die Karten </a:t>
            </a:r>
            <a:r>
              <a:rPr lang="de-DE" sz="1400" b="1" dirty="0">
                <a:solidFill>
                  <a:srgbClr val="262626"/>
                </a:solidFill>
                <a:effectLst/>
              </a:rPr>
              <a:t>flexibel</a:t>
            </a:r>
            <a:r>
              <a:rPr lang="de-DE" sz="1400" dirty="0">
                <a:solidFill>
                  <a:srgbClr val="262626"/>
                </a:solidFill>
                <a:effectLst/>
              </a:rPr>
              <a:t> auf einem Zeitstrahl verortet werden.</a:t>
            </a:r>
            <a:r>
              <a:rPr lang="de-DE" sz="1400" dirty="0"/>
              <a:t> </a:t>
            </a:r>
            <a:r>
              <a:rPr lang="de-DE" sz="1400" dirty="0">
                <a:solidFill>
                  <a:srgbClr val="262626"/>
                </a:solidFill>
                <a:effectLst/>
              </a:rPr>
              <a:t>Diese </a:t>
            </a:r>
            <a:r>
              <a:rPr lang="de-DE" sz="1400" b="1" dirty="0">
                <a:solidFill>
                  <a:srgbClr val="262626"/>
                </a:solidFill>
                <a:effectLst/>
              </a:rPr>
              <a:t>Visualisierung</a:t>
            </a:r>
            <a:r>
              <a:rPr lang="de-DE" sz="1400" dirty="0">
                <a:solidFill>
                  <a:srgbClr val="262626"/>
                </a:solidFill>
                <a:effectLst/>
              </a:rPr>
              <a:t> zeigt auf, zu welchem Zeitpunkt im Schuljahr ein Prozessschritt jeweils </a:t>
            </a:r>
            <a:r>
              <a:rPr lang="de-DE" sz="1400" b="1" dirty="0">
                <a:solidFill>
                  <a:srgbClr val="262626"/>
                </a:solidFill>
                <a:effectLst/>
              </a:rPr>
              <a:t>verwirklicht</a:t>
            </a:r>
            <a:r>
              <a:rPr lang="de-DE" sz="1400" dirty="0">
                <a:solidFill>
                  <a:srgbClr val="262626"/>
                </a:solidFill>
                <a:effectLst/>
              </a:rPr>
              <a:t> werden kann.</a:t>
            </a:r>
            <a:endParaRPr lang="de-DE" sz="1400" dirty="0">
              <a:effectLst/>
            </a:endParaRPr>
          </a:p>
        </p:txBody>
      </p:sp>
      <p:sp>
        <p:nvSpPr>
          <p:cNvPr id="6" name="Textfeld 5">
            <a:extLst>
              <a:ext uri="{FF2B5EF4-FFF2-40B4-BE49-F238E27FC236}">
                <a16:creationId xmlns:a16="http://schemas.microsoft.com/office/drawing/2014/main" id="{94FBF42F-2FD3-0B04-C362-A6FAC9B60EE2}"/>
              </a:ext>
            </a:extLst>
          </p:cNvPr>
          <p:cNvSpPr txBox="1"/>
          <p:nvPr/>
        </p:nvSpPr>
        <p:spPr>
          <a:xfrm>
            <a:off x="7143944" y="5306500"/>
            <a:ext cx="1061884" cy="553998"/>
          </a:xfrm>
          <a:prstGeom prst="rect">
            <a:avLst/>
          </a:prstGeom>
          <a:noFill/>
        </p:spPr>
        <p:txBody>
          <a:bodyPr wrap="square" rtlCol="0" anchor="ctr">
            <a:spAutoFit/>
          </a:bodyPr>
          <a:lstStyle/>
          <a:p>
            <a:pPr algn="ctr"/>
            <a:r>
              <a:rPr lang="de-DE" sz="1000" b="1" dirty="0">
                <a:solidFill>
                  <a:srgbClr val="28808A"/>
                </a:solidFill>
                <a:latin typeface="Verdana" panose="020B0604030504040204" pitchFamily="34" charset="0"/>
                <a:ea typeface="Verdana" panose="020B0604030504040204" pitchFamily="34" charset="0"/>
                <a:cs typeface="Verdana" panose="020B0604030504040204" pitchFamily="34" charset="0"/>
              </a:rPr>
              <a:t>Zuordnen</a:t>
            </a:r>
            <a:br>
              <a:rPr lang="de-DE" sz="1000" b="1" dirty="0">
                <a:solidFill>
                  <a:srgbClr val="28808A"/>
                </a:solidFill>
                <a:latin typeface="Verdana" panose="020B0604030504040204" pitchFamily="34" charset="0"/>
                <a:ea typeface="Verdana" panose="020B0604030504040204" pitchFamily="34" charset="0"/>
                <a:cs typeface="Verdana" panose="020B0604030504040204" pitchFamily="34" charset="0"/>
              </a:rPr>
            </a:br>
            <a:r>
              <a:rPr lang="de-DE" sz="1000" b="1" dirty="0">
                <a:solidFill>
                  <a:srgbClr val="28808A"/>
                </a:solidFill>
                <a:latin typeface="Verdana" panose="020B0604030504040204" pitchFamily="34" charset="0"/>
                <a:ea typeface="Verdana" panose="020B0604030504040204" pitchFamily="34" charset="0"/>
                <a:cs typeface="Verdana" panose="020B0604030504040204" pitchFamily="34" charset="0"/>
              </a:rPr>
              <a:t>und</a:t>
            </a:r>
            <a:br>
              <a:rPr lang="de-DE" sz="1000" b="1" dirty="0">
                <a:solidFill>
                  <a:srgbClr val="28808A"/>
                </a:solidFill>
                <a:latin typeface="Verdana" panose="020B0604030504040204" pitchFamily="34" charset="0"/>
                <a:ea typeface="Verdana" panose="020B0604030504040204" pitchFamily="34" charset="0"/>
                <a:cs typeface="Verdana" panose="020B0604030504040204" pitchFamily="34" charset="0"/>
              </a:rPr>
            </a:br>
            <a:r>
              <a:rPr lang="de-DE" sz="1000" b="1" dirty="0">
                <a:solidFill>
                  <a:srgbClr val="28808A"/>
                </a:solidFill>
                <a:latin typeface="Verdana" panose="020B0604030504040204" pitchFamily="34" charset="0"/>
                <a:ea typeface="Verdana" panose="020B0604030504040204" pitchFamily="34" charset="0"/>
                <a:cs typeface="Verdana" panose="020B0604030504040204" pitchFamily="34" charset="0"/>
              </a:rPr>
              <a:t>Diskutieren</a:t>
            </a:r>
          </a:p>
        </p:txBody>
      </p:sp>
      <p:sp>
        <p:nvSpPr>
          <p:cNvPr id="4" name="Titel 1">
            <a:extLst>
              <a:ext uri="{FF2B5EF4-FFF2-40B4-BE49-F238E27FC236}">
                <a16:creationId xmlns:a16="http://schemas.microsoft.com/office/drawing/2014/main" id="{48373FB9-776F-0A06-A07E-979A3AF6CE10}"/>
              </a:ext>
            </a:extLst>
          </p:cNvPr>
          <p:cNvSpPr txBox="1">
            <a:spLocks/>
          </p:cNvSpPr>
          <p:nvPr/>
        </p:nvSpPr>
        <p:spPr>
          <a:xfrm>
            <a:off x="3925957" y="4715941"/>
            <a:ext cx="3148141" cy="634348"/>
          </a:xfrm>
          <a:prstGeom prst="rect">
            <a:avLst/>
          </a:prstGeom>
        </p:spPr>
        <p:txBody>
          <a:bodyPr vert="horz" lIns="0" tIns="0" rIns="0" bIns="0" rtlCol="0" anchor="t" anchorCtr="0">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dirty="0">
                <a:solidFill>
                  <a:srgbClr val="EBF2F8"/>
                </a:solidFill>
                <a:highlight>
                  <a:srgbClr val="EBF2F8"/>
                </a:highlight>
              </a:rPr>
              <a:t>ii</a:t>
            </a:r>
            <a:r>
              <a:rPr lang="de-DE" sz="4000" dirty="0">
                <a:highlight>
                  <a:srgbClr val="EBF2F8"/>
                </a:highlight>
              </a:rPr>
              <a:t>Zeitplan</a:t>
            </a:r>
            <a:r>
              <a:rPr lang="de-DE" sz="4000" dirty="0">
                <a:solidFill>
                  <a:srgbClr val="EBF2F8"/>
                </a:solidFill>
                <a:highlight>
                  <a:srgbClr val="EBF2F8"/>
                </a:highlight>
              </a:rPr>
              <a:t>ii</a:t>
            </a:r>
            <a:endParaRPr lang="de-DE" sz="4000" dirty="0">
              <a:solidFill>
                <a:srgbClr val="EBF2F8"/>
              </a:solidFill>
            </a:endParaRPr>
          </a:p>
        </p:txBody>
      </p:sp>
    </p:spTree>
    <p:extLst>
      <p:ext uri="{BB962C8B-B14F-4D97-AF65-F5344CB8AC3E}">
        <p14:creationId xmlns:p14="http://schemas.microsoft.com/office/powerpoint/2010/main" val="3911491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b="1" dirty="0">
                <a:effectLst/>
              </a:rPr>
              <a:t>Bedarfsanalyse </a:t>
            </a:r>
            <a:endParaRPr lang="de-DE" sz="4000" dirty="0">
              <a:effectLst/>
            </a:endParaRP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400" dirty="0">
                <a:solidFill>
                  <a:srgbClr val="262626"/>
                </a:solidFill>
                <a:effectLst/>
              </a:rPr>
              <a:t>Die Vorderseite der Karten bietet die Möglichkeit, den </a:t>
            </a:r>
            <a:r>
              <a:rPr lang="de-DE" sz="1400" b="1" dirty="0">
                <a:solidFill>
                  <a:srgbClr val="262626"/>
                </a:solidFill>
                <a:effectLst/>
              </a:rPr>
              <a:t>Ist-Stand</a:t>
            </a:r>
            <a:r>
              <a:rPr lang="de-DE" sz="1400" dirty="0">
                <a:solidFill>
                  <a:srgbClr val="262626"/>
                </a:solidFill>
                <a:effectLst/>
              </a:rPr>
              <a:t> einzuschätzen und die zugeteilten </a:t>
            </a:r>
            <a:r>
              <a:rPr lang="de-DE" sz="1400" b="1" dirty="0">
                <a:solidFill>
                  <a:srgbClr val="262626"/>
                </a:solidFill>
                <a:effectLst/>
              </a:rPr>
              <a:t>Verantwortlichkeiten</a:t>
            </a:r>
            <a:r>
              <a:rPr lang="de-DE" sz="1400" dirty="0">
                <a:solidFill>
                  <a:srgbClr val="262626"/>
                </a:solidFill>
                <a:effectLst/>
              </a:rPr>
              <a:t> sowie den </a:t>
            </a:r>
            <a:r>
              <a:rPr lang="de-DE" sz="1400" b="1" dirty="0">
                <a:solidFill>
                  <a:srgbClr val="262626"/>
                </a:solidFill>
                <a:effectLst/>
              </a:rPr>
              <a:t>Zeithorizont</a:t>
            </a:r>
            <a:r>
              <a:rPr lang="de-DE" sz="1400" dirty="0">
                <a:solidFill>
                  <a:srgbClr val="262626"/>
                </a:solidFill>
                <a:effectLst/>
              </a:rPr>
              <a:t> festzuhalten. Auf der Rückseite können bereits </a:t>
            </a:r>
            <a:r>
              <a:rPr lang="de-DE" sz="1400" b="1" dirty="0">
                <a:solidFill>
                  <a:srgbClr val="262626"/>
                </a:solidFill>
                <a:effectLst/>
              </a:rPr>
              <a:t>bestehende Konzepte</a:t>
            </a:r>
            <a:r>
              <a:rPr lang="de-DE" sz="1400" dirty="0">
                <a:solidFill>
                  <a:srgbClr val="262626"/>
                </a:solidFill>
                <a:effectLst/>
              </a:rPr>
              <a:t> sowie der </a:t>
            </a:r>
            <a:r>
              <a:rPr lang="de-DE" sz="1400" b="1" dirty="0">
                <a:solidFill>
                  <a:srgbClr val="262626"/>
                </a:solidFill>
                <a:effectLst/>
              </a:rPr>
              <a:t>Unterstützungs- und Vernetzungsbedarf</a:t>
            </a:r>
            <a:r>
              <a:rPr lang="de-DE" sz="1400" dirty="0">
                <a:solidFill>
                  <a:srgbClr val="262626"/>
                </a:solidFill>
                <a:effectLst/>
              </a:rPr>
              <a:t> erfasst werden.</a:t>
            </a:r>
            <a:endParaRPr lang="de-DE" sz="1400" dirty="0">
              <a:effectLst/>
            </a:endParaRPr>
          </a:p>
        </p:txBody>
      </p:sp>
      <p:grpSp>
        <p:nvGrpSpPr>
          <p:cNvPr id="13" name="Gruppieren 12">
            <a:extLst>
              <a:ext uri="{FF2B5EF4-FFF2-40B4-BE49-F238E27FC236}">
                <a16:creationId xmlns:a16="http://schemas.microsoft.com/office/drawing/2014/main" id="{5A135C18-F79D-5A24-E080-15DBE65338BE}"/>
              </a:ext>
            </a:extLst>
          </p:cNvPr>
          <p:cNvGrpSpPr/>
          <p:nvPr/>
        </p:nvGrpSpPr>
        <p:grpSpPr>
          <a:xfrm>
            <a:off x="482171" y="5571828"/>
            <a:ext cx="2386535" cy="185877"/>
            <a:chOff x="482171" y="5141265"/>
            <a:chExt cx="2386535" cy="185877"/>
          </a:xfrm>
        </p:grpSpPr>
        <p:sp>
          <p:nvSpPr>
            <p:cNvPr id="6" name="Textfeld 5">
              <a:extLst>
                <a:ext uri="{FF2B5EF4-FFF2-40B4-BE49-F238E27FC236}">
                  <a16:creationId xmlns:a16="http://schemas.microsoft.com/office/drawing/2014/main" id="{AFC5ABB0-E43D-3FDC-D7C9-9472A81F7FEA}"/>
                </a:ext>
              </a:extLst>
            </p:cNvPr>
            <p:cNvSpPr txBox="1"/>
            <p:nvPr/>
          </p:nvSpPr>
          <p:spPr>
            <a:xfrm>
              <a:off x="482600" y="5141265"/>
              <a:ext cx="2225508" cy="153888"/>
            </a:xfrm>
            <a:prstGeom prst="rect">
              <a:avLst/>
            </a:prstGeom>
            <a:noFill/>
          </p:spPr>
          <p:txBody>
            <a:bodyPr wrap="square" lIns="0" tIns="0" rIns="0" bIns="0" rtlCol="0" anchor="ctr">
              <a:noAutofit/>
            </a:bodyPr>
            <a:lstStyle/>
            <a:p>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Ist-Stand</a:t>
              </a:r>
            </a:p>
          </p:txBody>
        </p:sp>
        <p:cxnSp>
          <p:nvCxnSpPr>
            <p:cNvPr id="8" name="Gerade Verbindung 7">
              <a:extLst>
                <a:ext uri="{FF2B5EF4-FFF2-40B4-BE49-F238E27FC236}">
                  <a16:creationId xmlns:a16="http://schemas.microsoft.com/office/drawing/2014/main" id="{8A4FEFC4-2226-7D9C-93E3-8BC09C592BF8}"/>
                </a:ext>
              </a:extLst>
            </p:cNvPr>
            <p:cNvCxnSpPr>
              <a:cxnSpLocks/>
            </p:cNvCxnSpPr>
            <p:nvPr/>
          </p:nvCxnSpPr>
          <p:spPr>
            <a:xfrm>
              <a:off x="482171" y="5327142"/>
              <a:ext cx="2386535"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CA5AE249-B461-E407-DEE0-43C448B27541}"/>
              </a:ext>
            </a:extLst>
          </p:cNvPr>
          <p:cNvGrpSpPr/>
          <p:nvPr/>
        </p:nvGrpSpPr>
        <p:grpSpPr>
          <a:xfrm>
            <a:off x="482171" y="5840184"/>
            <a:ext cx="2377570" cy="185877"/>
            <a:chOff x="482171" y="5379804"/>
            <a:chExt cx="2377570" cy="185877"/>
          </a:xfrm>
        </p:grpSpPr>
        <p:sp>
          <p:nvSpPr>
            <p:cNvPr id="10" name="Textfeld 9">
              <a:extLst>
                <a:ext uri="{FF2B5EF4-FFF2-40B4-BE49-F238E27FC236}">
                  <a16:creationId xmlns:a16="http://schemas.microsoft.com/office/drawing/2014/main" id="{05D0DFAF-ADC7-CDAA-BF1A-BBB1BDC68C0B}"/>
                </a:ext>
              </a:extLst>
            </p:cNvPr>
            <p:cNvSpPr txBox="1"/>
            <p:nvPr/>
          </p:nvSpPr>
          <p:spPr>
            <a:xfrm>
              <a:off x="482600" y="5379804"/>
              <a:ext cx="2225508" cy="153888"/>
            </a:xfrm>
            <a:prstGeom prst="rect">
              <a:avLst/>
            </a:prstGeom>
            <a:noFill/>
          </p:spPr>
          <p:txBody>
            <a:bodyPr wrap="square" lIns="0" tIns="0" rIns="0" bIns="0" rtlCol="0" anchor="ctr">
              <a:noAutofit/>
            </a:bodyPr>
            <a:lstStyle/>
            <a:p>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Verantwortlichkeiten</a:t>
              </a:r>
            </a:p>
          </p:txBody>
        </p:sp>
        <p:cxnSp>
          <p:nvCxnSpPr>
            <p:cNvPr id="11" name="Gerade Verbindung 10">
              <a:extLst>
                <a:ext uri="{FF2B5EF4-FFF2-40B4-BE49-F238E27FC236}">
                  <a16:creationId xmlns:a16="http://schemas.microsoft.com/office/drawing/2014/main" id="{95D9E37A-C2B8-6777-65E5-E40FC21207E9}"/>
                </a:ext>
              </a:extLst>
            </p:cNvPr>
            <p:cNvCxnSpPr>
              <a:cxnSpLocks/>
            </p:cNvCxnSpPr>
            <p:nvPr/>
          </p:nvCxnSpPr>
          <p:spPr>
            <a:xfrm>
              <a:off x="482171" y="5565681"/>
              <a:ext cx="2377570"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14" name="Gruppieren 13">
            <a:extLst>
              <a:ext uri="{FF2B5EF4-FFF2-40B4-BE49-F238E27FC236}">
                <a16:creationId xmlns:a16="http://schemas.microsoft.com/office/drawing/2014/main" id="{47765276-AAA9-1A9F-B398-C90BA2F95ECB}"/>
              </a:ext>
            </a:extLst>
          </p:cNvPr>
          <p:cNvGrpSpPr/>
          <p:nvPr/>
        </p:nvGrpSpPr>
        <p:grpSpPr>
          <a:xfrm>
            <a:off x="482171" y="6135174"/>
            <a:ext cx="2377570" cy="185877"/>
            <a:chOff x="482171" y="5379804"/>
            <a:chExt cx="2377570" cy="185877"/>
          </a:xfrm>
        </p:grpSpPr>
        <p:sp>
          <p:nvSpPr>
            <p:cNvPr id="15" name="Textfeld 14">
              <a:extLst>
                <a:ext uri="{FF2B5EF4-FFF2-40B4-BE49-F238E27FC236}">
                  <a16:creationId xmlns:a16="http://schemas.microsoft.com/office/drawing/2014/main" id="{CFC380B5-3FDC-C92D-25D9-03CCF8D27C41}"/>
                </a:ext>
              </a:extLst>
            </p:cNvPr>
            <p:cNvSpPr txBox="1"/>
            <p:nvPr/>
          </p:nvSpPr>
          <p:spPr>
            <a:xfrm>
              <a:off x="482600" y="5379804"/>
              <a:ext cx="2225508" cy="153888"/>
            </a:xfrm>
            <a:prstGeom prst="rect">
              <a:avLst/>
            </a:prstGeom>
            <a:noFill/>
          </p:spPr>
          <p:txBody>
            <a:bodyPr wrap="square" lIns="0" tIns="0" rIns="0" bIns="0" rtlCol="0" anchor="ctr">
              <a:noAutofit/>
            </a:bodyPr>
            <a:lstStyle/>
            <a:p>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Zeithorizont</a:t>
              </a:r>
            </a:p>
          </p:txBody>
        </p:sp>
        <p:cxnSp>
          <p:nvCxnSpPr>
            <p:cNvPr id="16" name="Gerade Verbindung 15">
              <a:extLst>
                <a:ext uri="{FF2B5EF4-FFF2-40B4-BE49-F238E27FC236}">
                  <a16:creationId xmlns:a16="http://schemas.microsoft.com/office/drawing/2014/main" id="{CF0B6C30-9C7E-9005-9175-101E52162040}"/>
                </a:ext>
              </a:extLst>
            </p:cNvPr>
            <p:cNvCxnSpPr>
              <a:cxnSpLocks/>
            </p:cNvCxnSpPr>
            <p:nvPr/>
          </p:nvCxnSpPr>
          <p:spPr>
            <a:xfrm>
              <a:off x="482171" y="5565681"/>
              <a:ext cx="2377570"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2B87D458-F700-BD40-E474-3F756779D1D6}"/>
              </a:ext>
            </a:extLst>
          </p:cNvPr>
          <p:cNvGrpSpPr/>
          <p:nvPr/>
        </p:nvGrpSpPr>
        <p:grpSpPr>
          <a:xfrm>
            <a:off x="8023412" y="3427834"/>
            <a:ext cx="2377582" cy="472104"/>
            <a:chOff x="8023412" y="3508519"/>
            <a:chExt cx="2377582" cy="472104"/>
          </a:xfrm>
        </p:grpSpPr>
        <p:sp>
          <p:nvSpPr>
            <p:cNvPr id="19" name="Textfeld 18">
              <a:extLst>
                <a:ext uri="{FF2B5EF4-FFF2-40B4-BE49-F238E27FC236}">
                  <a16:creationId xmlns:a16="http://schemas.microsoft.com/office/drawing/2014/main" id="{349D39E6-2AB0-BCC5-1B4E-C7721CBC795B}"/>
                </a:ext>
              </a:extLst>
            </p:cNvPr>
            <p:cNvSpPr txBox="1"/>
            <p:nvPr/>
          </p:nvSpPr>
          <p:spPr>
            <a:xfrm>
              <a:off x="8175486" y="3508519"/>
              <a:ext cx="2225508" cy="440115"/>
            </a:xfrm>
            <a:prstGeom prst="rect">
              <a:avLst/>
            </a:prstGeom>
            <a:noFill/>
          </p:spPr>
          <p:txBody>
            <a:bodyPr wrap="square" lIns="0" tIns="0" rIns="0" bIns="0" rtlCol="0" anchor="b">
              <a:noAutofit/>
            </a:bodyPr>
            <a:lstStyle/>
            <a:p>
              <a:pPr algn="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Hintergrundinformationen </a:t>
              </a:r>
              <a:b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zum Thema</a:t>
              </a:r>
            </a:p>
          </p:txBody>
        </p:sp>
        <p:cxnSp>
          <p:nvCxnSpPr>
            <p:cNvPr id="20" name="Gerade Verbindung 19">
              <a:extLst>
                <a:ext uri="{FF2B5EF4-FFF2-40B4-BE49-F238E27FC236}">
                  <a16:creationId xmlns:a16="http://schemas.microsoft.com/office/drawing/2014/main" id="{3126C14F-AF43-9470-FE8E-78DA1544179A}"/>
                </a:ext>
              </a:extLst>
            </p:cNvPr>
            <p:cNvCxnSpPr>
              <a:cxnSpLocks/>
            </p:cNvCxnSpPr>
            <p:nvPr/>
          </p:nvCxnSpPr>
          <p:spPr>
            <a:xfrm>
              <a:off x="8023412" y="3980623"/>
              <a:ext cx="2362979"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F684CDD4-1598-1F88-72F7-593A0832C438}"/>
              </a:ext>
            </a:extLst>
          </p:cNvPr>
          <p:cNvGrpSpPr/>
          <p:nvPr/>
        </p:nvGrpSpPr>
        <p:grpSpPr>
          <a:xfrm>
            <a:off x="8014447" y="5546149"/>
            <a:ext cx="2386547" cy="206157"/>
            <a:chOff x="8014447" y="5295153"/>
            <a:chExt cx="2386547" cy="206157"/>
          </a:xfrm>
        </p:grpSpPr>
        <p:sp>
          <p:nvSpPr>
            <p:cNvPr id="27" name="Textfeld 26">
              <a:extLst>
                <a:ext uri="{FF2B5EF4-FFF2-40B4-BE49-F238E27FC236}">
                  <a16:creationId xmlns:a16="http://schemas.microsoft.com/office/drawing/2014/main" id="{ABB8C252-A790-0167-B262-7B1B85AD682A}"/>
                </a:ext>
              </a:extLst>
            </p:cNvPr>
            <p:cNvSpPr txBox="1"/>
            <p:nvPr/>
          </p:nvSpPr>
          <p:spPr>
            <a:xfrm>
              <a:off x="8175486" y="5295153"/>
              <a:ext cx="2225508" cy="174168"/>
            </a:xfrm>
            <a:prstGeom prst="rect">
              <a:avLst/>
            </a:prstGeom>
            <a:noFill/>
          </p:spPr>
          <p:txBody>
            <a:bodyPr wrap="square" lIns="0" tIns="0" rIns="0" bIns="0" rtlCol="0" anchor="b">
              <a:noAutofit/>
            </a:bodyPr>
            <a:lstStyle/>
            <a:p>
              <a:pPr algn="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Bestehende Konzepte</a:t>
              </a:r>
            </a:p>
          </p:txBody>
        </p:sp>
        <p:cxnSp>
          <p:nvCxnSpPr>
            <p:cNvPr id="28" name="Gerade Verbindung 27">
              <a:extLst>
                <a:ext uri="{FF2B5EF4-FFF2-40B4-BE49-F238E27FC236}">
                  <a16:creationId xmlns:a16="http://schemas.microsoft.com/office/drawing/2014/main" id="{0A81AD05-3AD6-5100-2B99-BF53E6F5580E}"/>
                </a:ext>
              </a:extLst>
            </p:cNvPr>
            <p:cNvCxnSpPr>
              <a:cxnSpLocks/>
            </p:cNvCxnSpPr>
            <p:nvPr/>
          </p:nvCxnSpPr>
          <p:spPr>
            <a:xfrm>
              <a:off x="8014447" y="5501310"/>
              <a:ext cx="2371944"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grpSp>
        <p:nvGrpSpPr>
          <p:cNvPr id="31" name="Gruppieren 30">
            <a:extLst>
              <a:ext uri="{FF2B5EF4-FFF2-40B4-BE49-F238E27FC236}">
                <a16:creationId xmlns:a16="http://schemas.microsoft.com/office/drawing/2014/main" id="{385F8B89-F290-B3B0-9705-2DCD5F17FB91}"/>
              </a:ext>
            </a:extLst>
          </p:cNvPr>
          <p:cNvGrpSpPr/>
          <p:nvPr/>
        </p:nvGrpSpPr>
        <p:grpSpPr>
          <a:xfrm>
            <a:off x="8014447" y="5849864"/>
            <a:ext cx="2371944" cy="472104"/>
            <a:chOff x="8029050" y="3508519"/>
            <a:chExt cx="2371944" cy="472104"/>
          </a:xfrm>
        </p:grpSpPr>
        <p:sp>
          <p:nvSpPr>
            <p:cNvPr id="32" name="Textfeld 31">
              <a:extLst>
                <a:ext uri="{FF2B5EF4-FFF2-40B4-BE49-F238E27FC236}">
                  <a16:creationId xmlns:a16="http://schemas.microsoft.com/office/drawing/2014/main" id="{7B44E1A5-1DB4-E1FE-71C5-58637B81609B}"/>
                </a:ext>
              </a:extLst>
            </p:cNvPr>
            <p:cNvSpPr txBox="1"/>
            <p:nvPr/>
          </p:nvSpPr>
          <p:spPr>
            <a:xfrm>
              <a:off x="8175486" y="3508519"/>
              <a:ext cx="2225508" cy="440115"/>
            </a:xfrm>
            <a:prstGeom prst="rect">
              <a:avLst/>
            </a:prstGeom>
            <a:noFill/>
          </p:spPr>
          <p:txBody>
            <a:bodyPr wrap="square" lIns="0" tIns="0" rIns="0" bIns="0" rtlCol="0" anchor="b">
              <a:noAutofit/>
            </a:bodyPr>
            <a:lstStyle/>
            <a:p>
              <a:pPr algn="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Unterstützungs- </a:t>
              </a:r>
              <a:b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br>
              <a:r>
                <a:rPr lang="de-DE" sz="1000" b="1" dirty="0">
                  <a:solidFill>
                    <a:srgbClr val="194D83"/>
                  </a:solidFill>
                  <a:latin typeface="Verdana" panose="020B0604030504040204" pitchFamily="34" charset="0"/>
                  <a:ea typeface="Verdana" panose="020B0604030504040204" pitchFamily="34" charset="0"/>
                  <a:cs typeface="Verdana" panose="020B0604030504040204" pitchFamily="34" charset="0"/>
                </a:rPr>
                <a:t>und Vernetzungsbedarf</a:t>
              </a:r>
            </a:p>
          </p:txBody>
        </p:sp>
        <p:cxnSp>
          <p:nvCxnSpPr>
            <p:cNvPr id="33" name="Gerade Verbindung 32">
              <a:extLst>
                <a:ext uri="{FF2B5EF4-FFF2-40B4-BE49-F238E27FC236}">
                  <a16:creationId xmlns:a16="http://schemas.microsoft.com/office/drawing/2014/main" id="{7D5AEEC7-CDC1-335A-948D-633C6B4FE92B}"/>
                </a:ext>
              </a:extLst>
            </p:cNvPr>
            <p:cNvCxnSpPr>
              <a:cxnSpLocks/>
            </p:cNvCxnSpPr>
            <p:nvPr/>
          </p:nvCxnSpPr>
          <p:spPr>
            <a:xfrm>
              <a:off x="8029050" y="3980623"/>
              <a:ext cx="2357341" cy="0"/>
            </a:xfrm>
            <a:prstGeom prst="line">
              <a:avLst/>
            </a:prstGeom>
            <a:ln>
              <a:solidFill>
                <a:srgbClr val="194D8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944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b="1" dirty="0">
                <a:effectLst/>
              </a:rPr>
              <a:t>Möglichkeit der Weiterarbeit </a:t>
            </a:r>
            <a:endParaRPr lang="de-DE" sz="4000" dirty="0">
              <a:effectLst/>
            </a:endParaRP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p:txBody>
          <a:bodyPr>
            <a:noAutofit/>
          </a:bodyPr>
          <a:lstStyle/>
          <a:p>
            <a:pPr marL="0" indent="0">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262626"/>
                </a:solidFill>
                <a:effectLst/>
              </a:rPr>
              <a:t>Als </a:t>
            </a:r>
            <a:r>
              <a:rPr lang="de-DE" sz="1800" b="1" dirty="0">
                <a:solidFill>
                  <a:srgbClr val="262626"/>
                </a:solidFill>
                <a:effectLst/>
              </a:rPr>
              <a:t>Ergebnissicherung</a:t>
            </a:r>
            <a:r>
              <a:rPr lang="de-DE" sz="1800" dirty="0">
                <a:solidFill>
                  <a:srgbClr val="262626"/>
                </a:solidFill>
                <a:effectLst/>
              </a:rPr>
              <a:t> können die ausgewählten Prozessschritte in eine </a:t>
            </a:r>
            <a:r>
              <a:rPr lang="de-DE" sz="1800" b="1" dirty="0">
                <a:solidFill>
                  <a:srgbClr val="262626"/>
                </a:solidFill>
                <a:effectLst/>
              </a:rPr>
              <a:t>Planungsmatrix</a:t>
            </a:r>
            <a:r>
              <a:rPr lang="de-DE" sz="1800" dirty="0">
                <a:solidFill>
                  <a:srgbClr val="262626"/>
                </a:solidFill>
                <a:effectLst/>
              </a:rPr>
              <a:t> überführt werden.</a:t>
            </a:r>
            <a:endParaRPr lang="de-DE" sz="1800" dirty="0">
              <a:effectLst/>
            </a:endParaRPr>
          </a:p>
        </p:txBody>
      </p:sp>
      <p:sp>
        <p:nvSpPr>
          <p:cNvPr id="6" name="Inhaltsplatzhalter 2">
            <a:extLst>
              <a:ext uri="{FF2B5EF4-FFF2-40B4-BE49-F238E27FC236}">
                <a16:creationId xmlns:a16="http://schemas.microsoft.com/office/drawing/2014/main" id="{DCD5D977-5EDB-91AF-E911-EC7D0FC93044}"/>
              </a:ext>
            </a:extLst>
          </p:cNvPr>
          <p:cNvSpPr txBox="1">
            <a:spLocks/>
          </p:cNvSpPr>
          <p:nvPr/>
        </p:nvSpPr>
        <p:spPr>
          <a:xfrm>
            <a:off x="482171" y="2512598"/>
            <a:ext cx="4801029" cy="467648"/>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b="1" dirty="0">
                <a:solidFill>
                  <a:srgbClr val="194D83"/>
                </a:solidFill>
              </a:rPr>
              <a:t>Planungsmatrix</a:t>
            </a:r>
          </a:p>
        </p:txBody>
      </p:sp>
      <p:sp>
        <p:nvSpPr>
          <p:cNvPr id="7" name="Inhaltsplatzhalter 2">
            <a:extLst>
              <a:ext uri="{FF2B5EF4-FFF2-40B4-BE49-F238E27FC236}">
                <a16:creationId xmlns:a16="http://schemas.microsoft.com/office/drawing/2014/main" id="{CDEB9151-EA10-8D9D-72AD-7C57E8DB3A82}"/>
              </a:ext>
            </a:extLst>
          </p:cNvPr>
          <p:cNvSpPr txBox="1">
            <a:spLocks/>
          </p:cNvSpPr>
          <p:nvPr/>
        </p:nvSpPr>
        <p:spPr>
          <a:xfrm>
            <a:off x="5612437" y="2512598"/>
            <a:ext cx="4801029" cy="323632"/>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b="1" dirty="0">
                <a:solidFill>
                  <a:srgbClr val="194D83"/>
                </a:solidFill>
              </a:rPr>
              <a:t>Planungsmatrix nach Priorisierung</a:t>
            </a:r>
          </a:p>
        </p:txBody>
      </p:sp>
    </p:spTree>
    <p:extLst>
      <p:ext uri="{BB962C8B-B14F-4D97-AF65-F5344CB8AC3E}">
        <p14:creationId xmlns:p14="http://schemas.microsoft.com/office/powerpoint/2010/main" val="428614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53AC2-B58E-D461-ED93-0BB74DB6E0DE}"/>
              </a:ext>
            </a:extLst>
          </p:cNvPr>
          <p:cNvSpPr>
            <a:spLocks noGrp="1"/>
          </p:cNvSpPr>
          <p:nvPr>
            <p:ph type="title"/>
          </p:nvPr>
        </p:nvSpPr>
        <p:spPr/>
        <p:txBody>
          <a:bodyPr>
            <a:noAutofit/>
          </a:bodyPr>
          <a:lstStyle/>
          <a:p>
            <a:r>
              <a:rPr lang="de-DE" sz="4000" dirty="0"/>
              <a:t>Ablauf der Prozessplanung</a:t>
            </a:r>
          </a:p>
        </p:txBody>
      </p:sp>
      <p:sp>
        <p:nvSpPr>
          <p:cNvPr id="3" name="Inhaltsplatzhalter 2">
            <a:extLst>
              <a:ext uri="{FF2B5EF4-FFF2-40B4-BE49-F238E27FC236}">
                <a16:creationId xmlns:a16="http://schemas.microsoft.com/office/drawing/2014/main" id="{B277E3F0-4CD7-2392-5D0C-B376E3D17BAC}"/>
              </a:ext>
            </a:extLst>
          </p:cNvPr>
          <p:cNvSpPr>
            <a:spLocks noGrp="1"/>
          </p:cNvSpPr>
          <p:nvPr>
            <p:ph idx="1"/>
          </p:nvPr>
        </p:nvSpPr>
        <p:spPr/>
        <p:txBody>
          <a:bodyPr>
            <a:noAutofit/>
          </a:bodyPr>
          <a:lstStyle/>
          <a:p>
            <a:pPr marL="368300" lvl="0" indent="-368300">
              <a:buFont typeface="+mj-lt"/>
              <a:buAutoNum type="arabicPeriod"/>
            </a:pPr>
            <a:r>
              <a:rPr lang="de-DE" sz="1000" b="1" kern="100" dirty="0">
                <a:solidFill>
                  <a:srgbClr val="194D83"/>
                </a:solidFill>
                <a:effectLst/>
                <a:ea typeface="Calibri" panose="020F0502020204030204" pitchFamily="34" charset="0"/>
                <a:cs typeface="Times New Roman" panose="02020603050405020304" pitchFamily="18" charset="0"/>
              </a:rPr>
              <a:t>Positionieren</a:t>
            </a:r>
            <a:r>
              <a:rPr lang="de-DE" sz="1000" kern="100" dirty="0">
                <a:effectLst/>
                <a:ea typeface="Calibri" panose="020F0502020204030204" pitchFamily="34" charset="0"/>
                <a:cs typeface="Times New Roman" panose="02020603050405020304" pitchFamily="18" charset="0"/>
              </a:rPr>
              <a:t> Sie die fünf Schritte entlang eines Zeitstrahls.</a:t>
            </a:r>
          </a:p>
          <a:p>
            <a:pPr marL="368300" lvl="0" indent="-368300">
              <a:buClr>
                <a:srgbClr val="194D83"/>
              </a:buClr>
              <a:buFont typeface="+mj-lt"/>
              <a:buAutoNum type="arabicPeriod"/>
            </a:pPr>
            <a:r>
              <a:rPr lang="de-DE" sz="1000" b="1" kern="100" dirty="0">
                <a:solidFill>
                  <a:srgbClr val="194D83"/>
                </a:solidFill>
                <a:effectLst/>
                <a:ea typeface="Calibri" panose="020F0502020204030204" pitchFamily="34" charset="0"/>
                <a:cs typeface="Times New Roman" panose="02020603050405020304" pitchFamily="18" charset="0"/>
              </a:rPr>
              <a:t>Überblick verschaffen:</a:t>
            </a:r>
            <a:r>
              <a:rPr lang="de-DE" sz="1000" kern="100" dirty="0">
                <a:effectLst/>
                <a:ea typeface="Calibri" panose="020F0502020204030204" pitchFamily="34" charset="0"/>
                <a:cs typeface="Times New Roman" panose="02020603050405020304" pitchFamily="18" charset="0"/>
              </a:rPr>
              <a:t> Wählen Sie jeweils eine der </a:t>
            </a:r>
            <a:br>
              <a:rPr lang="de-DE" sz="1000" kern="100" dirty="0">
                <a:effectLst/>
                <a:ea typeface="Calibri" panose="020F0502020204030204" pitchFamily="34" charset="0"/>
                <a:cs typeface="Times New Roman" panose="02020603050405020304" pitchFamily="18" charset="0"/>
              </a:rPr>
            </a:br>
            <a:r>
              <a:rPr lang="de-DE" sz="1000" kern="100" dirty="0">
                <a:effectLst/>
                <a:ea typeface="Calibri" panose="020F0502020204030204" pitchFamily="34" charset="0"/>
                <a:cs typeface="Times New Roman" panose="02020603050405020304" pitchFamily="18" charset="0"/>
              </a:rPr>
              <a:t>27 Karten aus, lesen Sie den Titel vor und klären Sie Fragen dazu kurz im Gespräch</a:t>
            </a:r>
            <a:r>
              <a:rPr lang="de-DE" sz="1000" kern="100" dirty="0">
                <a:ea typeface="Calibri" panose="020F0502020204030204" pitchFamily="34" charset="0"/>
                <a:cs typeface="Times New Roman" panose="02020603050405020304" pitchFamily="18" charset="0"/>
              </a:rPr>
              <a:t>. O</a:t>
            </a:r>
            <a:r>
              <a:rPr lang="de-DE" sz="1000" kern="100" dirty="0">
                <a:effectLst/>
                <a:ea typeface="Calibri" panose="020F0502020204030204" pitchFamily="34" charset="0"/>
                <a:cs typeface="Times New Roman" panose="02020603050405020304" pitchFamily="18" charset="0"/>
              </a:rPr>
              <a:t>rdnen Sie die Karten einem der fünf Schritte zu und bringen Sie diese in eine grobe Reihenfolge.</a:t>
            </a:r>
          </a:p>
          <a:p>
            <a:pPr marL="368300" lvl="0" indent="-368300">
              <a:buFont typeface="+mj-lt"/>
              <a:buAutoNum type="arabicPeriod"/>
            </a:pPr>
            <a:r>
              <a:rPr lang="de-DE" sz="1000" b="1" kern="100" dirty="0">
                <a:solidFill>
                  <a:srgbClr val="194D83"/>
                </a:solidFill>
                <a:effectLst/>
                <a:ea typeface="Calibri" panose="020F0502020204030204" pitchFamily="34" charset="0"/>
                <a:cs typeface="Times New Roman" panose="02020603050405020304" pitchFamily="18" charset="0"/>
              </a:rPr>
              <a:t>Reflektieren und konkretisieren: </a:t>
            </a:r>
            <a:r>
              <a:rPr lang="de-DE" sz="1000" kern="100" dirty="0">
                <a:effectLst/>
                <a:ea typeface="Calibri" panose="020F0502020204030204" pitchFamily="34" charset="0"/>
                <a:cs typeface="Times New Roman" panose="02020603050405020304" pitchFamily="18" charset="0"/>
              </a:rPr>
              <a:t>Nehmen Sie sich die Karten jetzt noch einmal einzeln vor und ergänzen Sie diese im Gespräch mit schulspezifischen Informationen</a:t>
            </a:r>
            <a:r>
              <a:rPr lang="de-DE" sz="1000" kern="100" dirty="0">
                <a:ea typeface="Calibri" panose="020F0502020204030204" pitchFamily="34" charset="0"/>
                <a:cs typeface="Times New Roman" panose="02020603050405020304" pitchFamily="18" charset="0"/>
              </a:rPr>
              <a:t>. B</a:t>
            </a:r>
            <a:r>
              <a:rPr lang="de-DE" sz="1000" kern="100" dirty="0">
                <a:effectLst/>
                <a:ea typeface="Calibri" panose="020F0502020204030204" pitchFamily="34" charset="0"/>
                <a:cs typeface="Times New Roman" panose="02020603050405020304" pitchFamily="18" charset="0"/>
              </a:rPr>
              <a:t>ringen Sie dabei Ihre unterschiedlichen Perspektiven und Expertisen ein:</a:t>
            </a:r>
          </a:p>
          <a:p>
            <a:pPr marL="546100" lvl="1" indent="-177800"/>
            <a:r>
              <a:rPr lang="de-DE" sz="1000" b="1" kern="100" dirty="0">
                <a:solidFill>
                  <a:srgbClr val="194D83"/>
                </a:solidFill>
                <a:cs typeface="Times New Roman" panose="02020603050405020304" pitchFamily="18" charset="0"/>
              </a:rPr>
              <a:t>Status Quo: erledigt, in Arbeit oder in Planung</a:t>
            </a:r>
          </a:p>
          <a:p>
            <a:pPr marL="546100" lvl="1" indent="-177800"/>
            <a:r>
              <a:rPr lang="de-DE" sz="1000" b="1" kern="100" dirty="0">
                <a:solidFill>
                  <a:srgbClr val="194D83"/>
                </a:solidFill>
                <a:cs typeface="Times New Roman" panose="02020603050405020304" pitchFamily="18" charset="0"/>
              </a:rPr>
              <a:t>Zuständigkeit, Ansprechpersonen an der Schule</a:t>
            </a:r>
          </a:p>
          <a:p>
            <a:pPr marL="546100" lvl="1" indent="-177800"/>
            <a:r>
              <a:rPr lang="de-DE" sz="1000" b="1" kern="100" dirty="0">
                <a:solidFill>
                  <a:srgbClr val="194D83"/>
                </a:solidFill>
                <a:cs typeface="Times New Roman" panose="02020603050405020304" pitchFamily="18" charset="0"/>
              </a:rPr>
              <a:t>Bestehende, anschlussfähige Konzepte zum Thema</a:t>
            </a:r>
          </a:p>
          <a:p>
            <a:pPr marL="546100" lvl="1" indent="-177800"/>
            <a:r>
              <a:rPr lang="de-DE" sz="1000" b="1" kern="100" dirty="0">
                <a:solidFill>
                  <a:srgbClr val="194D83"/>
                </a:solidFill>
                <a:cs typeface="Times New Roman" panose="02020603050405020304" pitchFamily="18" charset="0"/>
              </a:rPr>
              <a:t>Interner oder externer Beratungs- und Unterstützungsbedarf </a:t>
            </a:r>
          </a:p>
          <a:p>
            <a:pPr marL="368300" lvl="0" indent="-341313">
              <a:buFont typeface="+mj-lt"/>
              <a:buAutoNum type="arabicPeriod"/>
            </a:pPr>
            <a:r>
              <a:rPr lang="de-DE" sz="1000" b="1" kern="100" dirty="0">
                <a:solidFill>
                  <a:srgbClr val="194D83"/>
                </a:solidFill>
                <a:cs typeface="Times New Roman" panose="02020603050405020304" pitchFamily="18" charset="0"/>
              </a:rPr>
              <a:t>Definieren </a:t>
            </a:r>
            <a:r>
              <a:rPr lang="de-DE" sz="1000" kern="100" dirty="0">
                <a:cs typeface="Times New Roman" panose="02020603050405020304" pitchFamily="18" charset="0"/>
              </a:rPr>
              <a:t>Sie Meilensteine für die kommenden </a:t>
            </a:r>
            <a:r>
              <a:rPr lang="de-DE" sz="1000" kern="100" dirty="0">
                <a:effectLst/>
                <a:ea typeface="Calibri" panose="020F0502020204030204" pitchFamily="34" charset="0"/>
                <a:cs typeface="Times New Roman" panose="02020603050405020304" pitchFamily="18" charset="0"/>
              </a:rPr>
              <a:t>Wochen, Monate, Halbjahre und notieren Sie realistische, vorläufige Zeithorizonte für die einzelnen Schritte auf den Karten.</a:t>
            </a:r>
          </a:p>
          <a:p>
            <a:pPr marL="368300" lvl="0" indent="-368300">
              <a:buFont typeface="+mj-lt"/>
              <a:buAutoNum type="arabicPeriod"/>
            </a:pPr>
            <a:r>
              <a:rPr lang="de-DE" sz="1000" b="1" kern="100" dirty="0">
                <a:solidFill>
                  <a:srgbClr val="194D83"/>
                </a:solidFill>
                <a:effectLst/>
                <a:ea typeface="Calibri" panose="020F0502020204030204" pitchFamily="34" charset="0"/>
                <a:cs typeface="Times New Roman" panose="02020603050405020304" pitchFamily="18" charset="0"/>
              </a:rPr>
              <a:t>Dokumentation: </a:t>
            </a:r>
            <a:r>
              <a:rPr lang="de-DE" sz="1000" kern="100" dirty="0">
                <a:cs typeface="Times New Roman" panose="02020603050405020304" pitchFamily="18" charset="0"/>
              </a:rPr>
              <a:t>Fotografieren Sie den Zeitstrahl bzw. Zeitplan Ihrer Schule.</a:t>
            </a:r>
          </a:p>
          <a:p>
            <a:pPr marL="368300" indent="-368300">
              <a:buFont typeface="+mj-lt"/>
              <a:buAutoNum type="arabicPeriod"/>
            </a:pPr>
            <a:r>
              <a:rPr lang="de-DE" sz="1000" b="1" kern="100" dirty="0">
                <a:solidFill>
                  <a:srgbClr val="194D83"/>
                </a:solidFill>
                <a:cs typeface="Times New Roman" panose="02020603050405020304" pitchFamily="18" charset="0"/>
              </a:rPr>
              <a:t>Weiterarbeit: </a:t>
            </a:r>
            <a:r>
              <a:rPr lang="de-DE" sz="1000" kern="100" dirty="0">
                <a:cs typeface="Times New Roman" panose="02020603050405020304" pitchFamily="18" charset="0"/>
              </a:rPr>
              <a:t>Überführen Sie das Ergebnis in eine Planungsmatrix.</a:t>
            </a:r>
            <a:endParaRPr lang="de-DE" sz="1000" b="1" kern="100" dirty="0">
              <a:solidFill>
                <a:srgbClr val="194D83"/>
              </a:solidFill>
              <a:cs typeface="Times New Roman" panose="02020603050405020304" pitchFamily="18" charset="0"/>
            </a:endParaRPr>
          </a:p>
          <a:p>
            <a:pPr marL="368300" indent="-368300">
              <a:buFont typeface="+mj-lt"/>
              <a:buAutoNum type="arabicPeriod"/>
            </a:pPr>
            <a:r>
              <a:rPr lang="de-DE" sz="1000" b="1" kern="100" dirty="0">
                <a:solidFill>
                  <a:srgbClr val="194D83"/>
                </a:solidFill>
                <a:ea typeface="Calibri" panose="020F0502020204030204" pitchFamily="34" charset="0"/>
                <a:cs typeface="Times New Roman" panose="02020603050405020304" pitchFamily="18" charset="0"/>
              </a:rPr>
              <a:t>Externe Unterstützung: </a:t>
            </a:r>
            <a:r>
              <a:rPr lang="de-DE" sz="1000" kern="100" dirty="0">
                <a:ea typeface="Calibri" panose="020F0502020204030204" pitchFamily="34" charset="0"/>
                <a:cs typeface="Times New Roman" panose="02020603050405020304" pitchFamily="18" charset="0"/>
              </a:rPr>
              <a:t>Kontaktieren Sie nach Bedarf Ihr </a:t>
            </a:r>
            <a:br>
              <a:rPr lang="de-DE" sz="1000" kern="100" dirty="0">
                <a:ea typeface="Calibri" panose="020F0502020204030204" pitchFamily="34" charset="0"/>
                <a:cs typeface="Times New Roman" panose="02020603050405020304" pitchFamily="18" charset="0"/>
              </a:rPr>
            </a:br>
            <a:r>
              <a:rPr lang="de-DE" sz="1000" kern="100" dirty="0">
                <a:ea typeface="Calibri" panose="020F0502020204030204" pitchFamily="34" charset="0"/>
                <a:cs typeface="Times New Roman" panose="02020603050405020304" pitchFamily="18" charset="0"/>
              </a:rPr>
              <a:t>Innovationsteam bezüglich möglicher Unterstützungsangeboten.</a:t>
            </a:r>
            <a:endParaRPr lang="de-DE" sz="1000" kern="100" dirty="0">
              <a:cs typeface="Times New Roman" panose="02020603050405020304" pitchFamily="18" charset="0"/>
            </a:endParaRPr>
          </a:p>
        </p:txBody>
      </p:sp>
      <p:sp>
        <p:nvSpPr>
          <p:cNvPr id="6" name="Inhaltsplatzhalter 5">
            <a:extLst>
              <a:ext uri="{FF2B5EF4-FFF2-40B4-BE49-F238E27FC236}">
                <a16:creationId xmlns:a16="http://schemas.microsoft.com/office/drawing/2014/main" id="{FEB98410-B2CC-53FF-3E8C-AAA81B1FDB06}"/>
              </a:ext>
            </a:extLst>
          </p:cNvPr>
          <p:cNvSpPr>
            <a:spLocks noGrp="1"/>
          </p:cNvSpPr>
          <p:nvPr>
            <p:ph idx="12"/>
          </p:nvPr>
        </p:nvSpPr>
        <p:spPr/>
        <p:txBody>
          <a:bodyPr>
            <a:noAutofit/>
          </a:bodyPr>
          <a:lstStyle/>
          <a:p>
            <a:pPr defTabSz="914400">
              <a:lnSpc>
                <a:spcPct val="100000"/>
              </a:lnSpc>
              <a:spcBef>
                <a:spcPts val="0"/>
              </a:spcBef>
              <a:tabLst>
                <a:tab pos="258763" algn="l"/>
              </a:tabLst>
              <a:defRPr/>
            </a:pP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Legende: Erläuterungen (im Gespräch, Legende auf Ablaufplan):</a:t>
            </a: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Verantwortliche, Ansprechpersonen, Koordinierende, Gremium, </a:t>
            </a: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Arbeitskreise an jeweiliger Schule</a:t>
            </a: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vorhandene Konzepte mit Anschlussfähigkeit, zum Aufbauen bzw. zur Integration,</a:t>
            </a: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Anbindung, Überarbeitung, Anpassung an die 1:1-Ausstattung</a:t>
            </a: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Innovationsteam, BdB, RLFB, ALP-Dillingen, Stabsstelle etc.</a:t>
            </a:r>
          </a:p>
          <a:p>
            <a:pPr defTabSz="914400">
              <a:lnSpc>
                <a:spcPct val="100000"/>
              </a:lnSpc>
              <a:spcBef>
                <a:spcPts val="0"/>
              </a:spcBef>
              <a:tabLst>
                <a:tab pos="258763" algn="l"/>
              </a:tabLst>
              <a:defRPr/>
            </a:pPr>
            <a:br>
              <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br>
            <a:endParaRPr kumimoji="0" lang="de-DE"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7" name="Inhaltsplatzhalter 5">
            <a:extLst>
              <a:ext uri="{FF2B5EF4-FFF2-40B4-BE49-F238E27FC236}">
                <a16:creationId xmlns:a16="http://schemas.microsoft.com/office/drawing/2014/main" id="{EC9A82A9-8AA6-8EA9-9269-F8C36B5764B2}"/>
              </a:ext>
            </a:extLst>
          </p:cNvPr>
          <p:cNvSpPr txBox="1">
            <a:spLocks/>
          </p:cNvSpPr>
          <p:nvPr/>
        </p:nvSpPr>
        <p:spPr>
          <a:xfrm>
            <a:off x="5605005" y="5791064"/>
            <a:ext cx="4801845" cy="941101"/>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tabLst>
                <a:tab pos="258763" algn="l"/>
              </a:tabLst>
            </a:pPr>
            <a:endParaRPr lang="de-DE" sz="800" dirty="0">
              <a:ea typeface="Times New Roman" panose="02020603050405020304" pitchFamily="18" charset="0"/>
              <a:cs typeface="Helvetica" pitchFamily="2" charset="0"/>
            </a:endParaRPr>
          </a:p>
        </p:txBody>
      </p:sp>
      <p:cxnSp>
        <p:nvCxnSpPr>
          <p:cNvPr id="5" name="Gewinkelte Verbindung 4">
            <a:extLst>
              <a:ext uri="{FF2B5EF4-FFF2-40B4-BE49-F238E27FC236}">
                <a16:creationId xmlns:a16="http://schemas.microsoft.com/office/drawing/2014/main" id="{FAA34220-D95C-8AEE-5D12-1ED8980EE778}"/>
              </a:ext>
            </a:extLst>
          </p:cNvPr>
          <p:cNvCxnSpPr>
            <a:cxnSpLocks/>
          </p:cNvCxnSpPr>
          <p:nvPr/>
        </p:nvCxnSpPr>
        <p:spPr>
          <a:xfrm rot="5400000">
            <a:off x="7314939" y="2827299"/>
            <a:ext cx="1366594" cy="146871"/>
          </a:xfrm>
          <a:prstGeom prst="bentConnector3">
            <a:avLst>
              <a:gd name="adj1" fmla="val 99606"/>
            </a:avLst>
          </a:prstGeom>
          <a:ln w="12700">
            <a:solidFill>
              <a:srgbClr val="194D8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39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78482498-B086-08E4-D966-E97D556E6E1E}"/>
              </a:ext>
            </a:extLst>
          </p:cNvPr>
          <p:cNvSpPr>
            <a:spLocks noGrp="1"/>
          </p:cNvSpPr>
          <p:nvPr>
            <p:ph idx="4294967295"/>
          </p:nvPr>
        </p:nvSpPr>
        <p:spPr>
          <a:xfrm>
            <a:off x="481012" y="1398588"/>
            <a:ext cx="4802188" cy="4803660"/>
          </a:xfrm>
        </p:spPr>
        <p:txBody>
          <a:bodyPr/>
          <a:lstStyle/>
          <a:p>
            <a:br>
              <a:rPr lang="de-DE" sz="1200" b="1" dirty="0">
                <a:solidFill>
                  <a:schemeClr val="bg1"/>
                </a:solidFill>
              </a:rPr>
            </a:br>
            <a:r>
              <a:rPr lang="de-DE" sz="1400" b="1" dirty="0">
                <a:solidFill>
                  <a:schemeClr val="bg1"/>
                </a:solidFill>
              </a:rPr>
              <a:t>Inhalt:</a:t>
            </a:r>
            <a:br>
              <a:rPr lang="de-DE" sz="1400" dirty="0">
                <a:solidFill>
                  <a:schemeClr val="bg1"/>
                </a:solidFill>
              </a:rPr>
            </a:br>
            <a:r>
              <a:rPr lang="de-DE" sz="1400" b="1" dirty="0">
                <a:solidFill>
                  <a:schemeClr val="bg1"/>
                </a:solidFill>
              </a:rPr>
              <a:t>Fünf Karten </a:t>
            </a:r>
            <a:r>
              <a:rPr lang="de-DE" sz="1400" dirty="0">
                <a:solidFill>
                  <a:schemeClr val="bg1"/>
                </a:solidFill>
              </a:rPr>
              <a:t>(Start, Rahmenbedingungen, Gerätebeschaffung, Planung, Unterricht) für die fünf einzelnen Schritte sowie die Qualitätsentwicklung als grobe Timeline</a:t>
            </a:r>
            <a:br>
              <a:rPr lang="de-DE" sz="1400" dirty="0">
                <a:solidFill>
                  <a:schemeClr val="bg1"/>
                </a:solidFill>
              </a:rPr>
            </a:br>
            <a:endParaRPr lang="de-DE" sz="1400" b="1" dirty="0">
              <a:solidFill>
                <a:schemeClr val="bg1"/>
              </a:solidFill>
            </a:endParaRPr>
          </a:p>
          <a:p>
            <a:r>
              <a:rPr lang="de-DE" sz="1400" b="1" dirty="0">
                <a:solidFill>
                  <a:schemeClr val="bg1"/>
                </a:solidFill>
              </a:rPr>
              <a:t>Vorbereitung:</a:t>
            </a:r>
            <a:br>
              <a:rPr lang="de-DE" sz="1400" b="1" dirty="0">
                <a:solidFill>
                  <a:schemeClr val="bg1"/>
                </a:solidFill>
              </a:rPr>
            </a:br>
            <a:r>
              <a:rPr lang="de-DE" sz="1400" dirty="0">
                <a:solidFill>
                  <a:schemeClr val="bg1"/>
                </a:solidFill>
              </a:rPr>
              <a:t>Karten einseitig farbig ausdrucken und mit einem Papierschneider ausschneiden</a:t>
            </a:r>
          </a:p>
        </p:txBody>
      </p:sp>
      <p:sp>
        <p:nvSpPr>
          <p:cNvPr id="10" name="Inhaltsplatzhalter 8">
            <a:extLst>
              <a:ext uri="{FF2B5EF4-FFF2-40B4-BE49-F238E27FC236}">
                <a16:creationId xmlns:a16="http://schemas.microsoft.com/office/drawing/2014/main" id="{CF0C6EF4-0A8A-C4E4-1C49-1B8C9376BC2D}"/>
              </a:ext>
            </a:extLst>
          </p:cNvPr>
          <p:cNvSpPr txBox="1">
            <a:spLocks/>
          </p:cNvSpPr>
          <p:nvPr/>
        </p:nvSpPr>
        <p:spPr>
          <a:xfrm>
            <a:off x="5597525" y="1398576"/>
            <a:ext cx="4801845"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dirty="0"/>
          </a:p>
        </p:txBody>
      </p:sp>
      <p:sp>
        <p:nvSpPr>
          <p:cNvPr id="11" name="Inhaltsplatzhalter 8">
            <a:extLst>
              <a:ext uri="{FF2B5EF4-FFF2-40B4-BE49-F238E27FC236}">
                <a16:creationId xmlns:a16="http://schemas.microsoft.com/office/drawing/2014/main" id="{C5EF46CA-0A16-A491-C9F5-7F8C987D99BD}"/>
              </a:ext>
            </a:extLst>
          </p:cNvPr>
          <p:cNvSpPr txBox="1">
            <a:spLocks/>
          </p:cNvSpPr>
          <p:nvPr/>
        </p:nvSpPr>
        <p:spPr>
          <a:xfrm>
            <a:off x="481012" y="4382407"/>
            <a:ext cx="4802188" cy="5410383"/>
          </a:xfrm>
          <a:prstGeom prst="rect">
            <a:avLst/>
          </a:prstGeom>
        </p:spPr>
        <p:txBody>
          <a:bodyPr vert="horz" lIns="0" tIns="0" rIns="0" bIns="0" rtlCol="0">
            <a:noAutofit/>
          </a:bodyPr>
          <a:lstStyle>
            <a:lvl1pPr marL="0" indent="0" algn="l" defTabSz="801929" rtl="0" eaLnBrk="1" latinLnBrk="0" hangingPunct="1">
              <a:lnSpc>
                <a:spcPct val="120000"/>
              </a:lnSpc>
              <a:spcBef>
                <a:spcPts val="877"/>
              </a:spcBef>
              <a:buFont typeface="Arial" panose="020B0604020202020204" pitchFamily="34" charset="0"/>
              <a:buNone/>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1567"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52532"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53496"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54460" indent="-250603" algn="l" defTabSz="801929" rtl="0" eaLnBrk="1" latinLnBrk="0" hangingPunct="1">
              <a:lnSpc>
                <a:spcPct val="12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endParaRPr lang="de-DE" sz="1200" dirty="0">
              <a:solidFill>
                <a:schemeClr val="bg1"/>
              </a:solidFill>
            </a:endParaRPr>
          </a:p>
        </p:txBody>
      </p:sp>
      <p:sp>
        <p:nvSpPr>
          <p:cNvPr id="15" name="Oval 14">
            <a:extLst>
              <a:ext uri="{FF2B5EF4-FFF2-40B4-BE49-F238E27FC236}">
                <a16:creationId xmlns:a16="http://schemas.microsoft.com/office/drawing/2014/main" id="{4A86E47F-DDE8-E9A7-0EBF-BE5E52C7D004}"/>
              </a:ext>
            </a:extLst>
          </p:cNvPr>
          <p:cNvSpPr/>
          <p:nvPr/>
        </p:nvSpPr>
        <p:spPr>
          <a:xfrm>
            <a:off x="481012" y="4974489"/>
            <a:ext cx="1821599" cy="1821599"/>
          </a:xfrm>
          <a:prstGeom prst="ellipse">
            <a:avLst/>
          </a:prstGeom>
          <a:solidFill>
            <a:srgbClr val="194D8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de-DE" sz="1200" b="1" dirty="0">
                <a:latin typeface="Verdana" panose="020B0604030504040204" pitchFamily="34" charset="0"/>
                <a:ea typeface="Verdana" panose="020B0604030504040204" pitchFamily="34" charset="0"/>
                <a:cs typeface="Verdana" panose="020B0604030504040204" pitchFamily="34" charset="0"/>
              </a:rPr>
              <a:t>Bitte beachten Sie:</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Hier nur </a:t>
            </a:r>
            <a:r>
              <a:rPr lang="de-DE" sz="1200" b="1" u="sng" dirty="0">
                <a:latin typeface="Verdana" panose="020B0604030504040204" pitchFamily="34" charset="0"/>
                <a:ea typeface="Verdana" panose="020B0604030504040204" pitchFamily="34" charset="0"/>
                <a:cs typeface="Verdana" panose="020B0604030504040204" pitchFamily="34" charset="0"/>
              </a:rPr>
              <a:t>einseitig</a:t>
            </a:r>
            <a:br>
              <a:rPr lang="de-DE" sz="1200" b="1" dirty="0">
                <a:latin typeface="Verdana" panose="020B0604030504040204" pitchFamily="34" charset="0"/>
                <a:ea typeface="Verdana" panose="020B0604030504040204" pitchFamily="34" charset="0"/>
                <a:cs typeface="Verdana" panose="020B0604030504040204" pitchFamily="34" charset="0"/>
              </a:rPr>
            </a:br>
            <a:r>
              <a:rPr lang="de-DE" sz="1200" b="1" dirty="0">
                <a:latin typeface="Verdana" panose="020B0604030504040204" pitchFamily="34" charset="0"/>
                <a:ea typeface="Verdana" panose="020B0604030504040204" pitchFamily="34" charset="0"/>
                <a:cs typeface="Verdana" panose="020B0604030504040204" pitchFamily="34" charset="0"/>
              </a:rPr>
              <a:t>ausdrucken!</a:t>
            </a:r>
          </a:p>
        </p:txBody>
      </p:sp>
      <p:sp>
        <p:nvSpPr>
          <p:cNvPr id="3" name="Titel 1">
            <a:extLst>
              <a:ext uri="{FF2B5EF4-FFF2-40B4-BE49-F238E27FC236}">
                <a16:creationId xmlns:a16="http://schemas.microsoft.com/office/drawing/2014/main" id="{07346FA9-D220-7834-B6E1-EC86F881B138}"/>
              </a:ext>
            </a:extLst>
          </p:cNvPr>
          <p:cNvSpPr txBox="1">
            <a:spLocks/>
          </p:cNvSpPr>
          <p:nvPr/>
        </p:nvSpPr>
        <p:spPr>
          <a:xfrm>
            <a:off x="485432" y="604838"/>
            <a:ext cx="9913938" cy="579069"/>
          </a:xfrm>
          <a:prstGeom prst="rect">
            <a:avLst/>
          </a:prstGeom>
        </p:spPr>
        <p:txBody>
          <a:bodyPr vert="horz" lIns="0" tIns="0" rIns="0" bIns="0" rtlCol="0" anchor="t" anchorCtr="0">
            <a:noAutofit/>
          </a:bodyPr>
          <a:lstStyle>
            <a:lvl1pPr algn="l" defTabSz="801929" rtl="0" eaLnBrk="1" latinLnBrk="0" hangingPunct="1">
              <a:lnSpc>
                <a:spcPct val="90000"/>
              </a:lnSpc>
              <a:spcBef>
                <a:spcPct val="0"/>
              </a:spcBef>
              <a:buNone/>
              <a:defRPr sz="3508" b="1" kern="1200">
                <a:solidFill>
                  <a:srgbClr val="194D83"/>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200" dirty="0">
                <a:solidFill>
                  <a:schemeClr val="bg1"/>
                </a:solidFill>
              </a:rPr>
              <a:t>Es geht los!</a:t>
            </a:r>
          </a:p>
          <a:p>
            <a:pPr>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4000" dirty="0">
                <a:solidFill>
                  <a:schemeClr val="bg1"/>
                </a:solidFill>
              </a:rPr>
              <a:t>Karten für den Zeitplan</a:t>
            </a:r>
          </a:p>
        </p:txBody>
      </p:sp>
    </p:spTree>
    <p:extLst>
      <p:ext uri="{BB962C8B-B14F-4D97-AF65-F5344CB8AC3E}">
        <p14:creationId xmlns:p14="http://schemas.microsoft.com/office/powerpoint/2010/main" val="3046551635"/>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6555</Words>
  <Application>Microsoft Macintosh PowerPoint</Application>
  <PresentationFormat>Benutzerdefiniert</PresentationFormat>
  <Paragraphs>887</Paragraphs>
  <Slides>35</Slides>
  <Notes>11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35</vt:i4>
      </vt:variant>
    </vt:vector>
  </HeadingPairs>
  <TitlesOfParts>
    <vt:vector size="41" baseType="lpstr">
      <vt:lpstr>Arial</vt:lpstr>
      <vt:lpstr>Calibri</vt:lpstr>
      <vt:lpstr>Times New Roman</vt:lpstr>
      <vt:lpstr>Verdana</vt:lpstr>
      <vt:lpstr>Wingdings</vt:lpstr>
      <vt:lpstr>Benutzerdefiniertes Design</vt:lpstr>
      <vt:lpstr>PowerPoint-Präsentation</vt:lpstr>
      <vt:lpstr>PowerPoint-Präsentation</vt:lpstr>
      <vt:lpstr>Zielsetzung</vt:lpstr>
      <vt:lpstr>Kompakte Darstellung</vt:lpstr>
      <vt:lpstr>Zeitliche Verortung</vt:lpstr>
      <vt:lpstr>Bedarfsanalyse </vt:lpstr>
      <vt:lpstr>Möglichkeit der Weiterarbeit </vt:lpstr>
      <vt:lpstr>Ablauf der Prozessplanung</vt:lpstr>
      <vt:lpstr>PowerPoint-Präsentation</vt:lpstr>
      <vt:lpstr>PowerPoint-Präsentation</vt:lpstr>
      <vt:lpstr>PowerPoint-Präsentation</vt:lpstr>
      <vt:lpstr>Es geht weiter! Karten für die Teilbereiche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 Machauer</dc:creator>
  <cp:lastModifiedBy>Viola Bauer</cp:lastModifiedBy>
  <cp:revision>651</cp:revision>
  <cp:lastPrinted>2024-03-26T16:34:16Z</cp:lastPrinted>
  <dcterms:created xsi:type="dcterms:W3CDTF">2024-03-25T08:13:32Z</dcterms:created>
  <dcterms:modified xsi:type="dcterms:W3CDTF">2024-04-30T19:17:36Z</dcterms:modified>
</cp:coreProperties>
</file>