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A9D9"/>
    <a:srgbClr val="CAECF8"/>
    <a:srgbClr val="0871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FA6BEF-EF78-4974-B7A0-CC629E02C9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A23955B-A99B-47A4-B006-DF2A968D96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6A18E2-4313-49EF-B568-2A9C3A7EC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4A735-C0CA-481E-8FA0-5BCC8FAAA71A}" type="datetimeFigureOut">
              <a:rPr lang="de-DE" smtClean="0"/>
              <a:t>17.12.23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87BFE7E-BFF6-479F-9D28-F93E57A4F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8BD71C-E2F3-4596-AA03-FCFC65CC8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2859F-6C3E-4304-B0B0-0419488D7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833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3F8BD-B047-413A-B563-2949F1BA8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3B90BA1-436C-48B4-A453-A44CA06410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9CDB19-6132-444D-B533-6F2702C80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4A735-C0CA-481E-8FA0-5BCC8FAAA71A}" type="datetimeFigureOut">
              <a:rPr lang="de-DE" smtClean="0"/>
              <a:t>17.12.23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5A14C8-6D2A-45FD-BF55-68C13B01B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684E99-E1A8-4776-B503-CF75954ED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2859F-6C3E-4304-B0B0-0419488D7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2418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40BDCD0-2874-4091-A8D6-7A01707172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167BEF2-5E3C-4481-A8AC-30434DCC6F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B43088A-7B25-44F3-9E3F-91D5EA4DC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4A735-C0CA-481E-8FA0-5BCC8FAAA71A}" type="datetimeFigureOut">
              <a:rPr lang="de-DE" smtClean="0"/>
              <a:t>17.12.23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B8667D-132D-4C68-9022-DD6064443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594DBF-9851-4071-8856-FB189D2C3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2859F-6C3E-4304-B0B0-0419488D7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9443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8E1D41-CD18-453C-B74A-7FD9BADC6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AEE63B-4BD6-46A3-9F21-6F052ABB4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A91B56-31BB-4C0D-9C6B-95CB0E06A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4A735-C0CA-481E-8FA0-5BCC8FAAA71A}" type="datetimeFigureOut">
              <a:rPr lang="de-DE" smtClean="0"/>
              <a:t>17.12.23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F56E44-1F49-4967-872E-5BBDA4EEB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45F5AA-6F5D-4266-BE49-5A2CAAC5B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2859F-6C3E-4304-B0B0-0419488D7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352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7639B4-5E35-4695-91F8-6F894AF04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7FC521A-675C-4E30-9F39-2F93BAC1D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443988-F482-4AB1-AF51-015278A07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4A735-C0CA-481E-8FA0-5BCC8FAAA71A}" type="datetimeFigureOut">
              <a:rPr lang="de-DE" smtClean="0"/>
              <a:t>17.12.23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18AF4F9-7B11-48BF-AAE0-75EAAF1C2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A1C9D2-DDE4-4D6A-A7D0-45B106109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2859F-6C3E-4304-B0B0-0419488D7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6396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A4ED63-7397-4581-BF03-675529A19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06544E-7593-456C-8942-EE9AF8AD06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70D6B3B-0319-4133-90C5-7FE06EADB1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B622348-3D5F-441E-8094-38753A68E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4A735-C0CA-481E-8FA0-5BCC8FAAA71A}" type="datetimeFigureOut">
              <a:rPr lang="de-DE" smtClean="0"/>
              <a:t>17.12.23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A70E962-C175-4BC9-BCBA-0CD4182FA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9959225-5EBB-4604-9F96-4499AADF6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2859F-6C3E-4304-B0B0-0419488D7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9361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E2F57C-DD7D-485A-891C-FECB1B0F7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1E1C8E8-729E-4E1F-87FC-2334C29452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04D49CB-D0B2-4796-89F9-FB1FF39A81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020805D-262E-4E8F-9DC1-796B5A2C38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CFFD0AE-B3D6-4CDD-AEF6-597C018620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631CAAF-5281-4CD2-97B1-3B89D7E38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4A735-C0CA-481E-8FA0-5BCC8FAAA71A}" type="datetimeFigureOut">
              <a:rPr lang="de-DE" smtClean="0"/>
              <a:t>17.12.23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8C00716-A169-47F9-8367-FBC6E9965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488A007-D81B-4031-9D91-8F10E8A75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2859F-6C3E-4304-B0B0-0419488D7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4685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E56220-229C-42F4-8ABD-71505F7B0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FF79853-05C7-4EFF-94B3-68858DCFB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4A735-C0CA-481E-8FA0-5BCC8FAAA71A}" type="datetimeFigureOut">
              <a:rPr lang="de-DE" smtClean="0"/>
              <a:t>17.12.23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73EBF48-A3CD-40C1-B028-85A3B16FC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67216BE-2B5E-4093-A62C-40A68D890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2859F-6C3E-4304-B0B0-0419488D7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2229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9D73E07-8DC7-4861-8756-B486E301C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4A735-C0CA-481E-8FA0-5BCC8FAAA71A}" type="datetimeFigureOut">
              <a:rPr lang="de-DE" smtClean="0"/>
              <a:t>17.12.23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1B82063-68FE-4CCF-8B1E-468544B84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47A363A-559B-4D9A-899E-91B87A5DB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2859F-6C3E-4304-B0B0-0419488D7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652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D407D3-F760-4869-9F1E-2C86A51F3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BB6A66-13DC-43B7-A9BD-D2404EC58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B8BB473-DA35-4C36-AC00-78BA6DF9AC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8671C5E-4F0F-47CC-AB43-335FF8C80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4A735-C0CA-481E-8FA0-5BCC8FAAA71A}" type="datetimeFigureOut">
              <a:rPr lang="de-DE" smtClean="0"/>
              <a:t>17.12.23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298C64B-20A3-4F64-B2DC-6A595BD56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B174E86-B93D-4473-BA90-82E579019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2859F-6C3E-4304-B0B0-0419488D7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717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C61EB9-F1B8-4907-88DC-C09F68095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F36DB95-D55F-4B31-99AD-EA0EB969A7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D75400D-8752-4696-A4B9-DF2ECACC91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C9E6DBD-F54A-420F-9DF2-B0E9D82EB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4A735-C0CA-481E-8FA0-5BCC8FAAA71A}" type="datetimeFigureOut">
              <a:rPr lang="de-DE" smtClean="0"/>
              <a:t>17.12.23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703D58-B3A7-455B-A096-71CAA6A93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FB7BA46-657C-4070-ABFF-848553E2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2859F-6C3E-4304-B0B0-0419488D7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172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A9C7E0A-0242-4F01-8E61-F525C4814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84D30E9-24F6-4BF7-9A1A-91A0D4CD8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C96DB1-33D5-42DB-A1A6-CEE23503D0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4A735-C0CA-481E-8FA0-5BCC8FAAA71A}" type="datetimeFigureOut">
              <a:rPr lang="de-DE" smtClean="0"/>
              <a:t>17.12.23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E4DA76-CC4C-48AB-99CF-4B60299898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215B33-61C8-4363-A9C5-5A89F47F2C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2859F-6C3E-4304-B0B0-0419488D7E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2748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1DBB8588-FDD1-4BF3-A1B1-F5495E6678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470745"/>
              </p:ext>
            </p:extLst>
          </p:nvPr>
        </p:nvGraphicFramePr>
        <p:xfrm>
          <a:off x="86061" y="173520"/>
          <a:ext cx="12027050" cy="6494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3184">
                  <a:extLst>
                    <a:ext uri="{9D8B030D-6E8A-4147-A177-3AD203B41FA5}">
                      <a16:colId xmlns:a16="http://schemas.microsoft.com/office/drawing/2014/main" val="1910538186"/>
                    </a:ext>
                  </a:extLst>
                </a:gridCol>
                <a:gridCol w="8903866">
                  <a:extLst>
                    <a:ext uri="{9D8B030D-6E8A-4147-A177-3AD203B41FA5}">
                      <a16:colId xmlns:a16="http://schemas.microsoft.com/office/drawing/2014/main" val="3733205313"/>
                    </a:ext>
                  </a:extLst>
                </a:gridCol>
              </a:tblGrid>
              <a:tr h="428910">
                <a:tc>
                  <a:txBody>
                    <a:bodyPr/>
                    <a:lstStyle/>
                    <a:p>
                      <a:r>
                        <a:rPr lang="de-DE" sz="1800" dirty="0">
                          <a:solidFill>
                            <a:schemeClr val="tx1"/>
                          </a:solidFill>
                          <a:latin typeface="Atkinson Hyperlegible" pitchFamily="2" charset="0"/>
                        </a:rPr>
                        <a:t>Bereiche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>
                          <a:solidFill>
                            <a:schemeClr val="tx1"/>
                          </a:solidFill>
                          <a:latin typeface="Atkinson Hyperlegible" pitchFamily="2" charset="0"/>
                        </a:rPr>
                        <a:t>Inhalte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733589"/>
                  </a:ext>
                </a:extLst>
              </a:tr>
              <a:tr h="682280">
                <a:tc>
                  <a:txBody>
                    <a:bodyPr/>
                    <a:lstStyle/>
                    <a:p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Atkinson Hyperlegible" pitchFamily="2" charset="0"/>
                        </a:rPr>
                        <a:t>Regeln zur Gerätenutzung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1600" dirty="0">
                          <a:latin typeface="Atkinson Hyperlegible" pitchFamily="2" charset="0"/>
                        </a:rPr>
                        <a:t>Verständigung über Nutzungs- und Kommunikationsregeln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1600" dirty="0">
                          <a:latin typeface="Atkinson Hyperlegible" pitchFamily="2" charset="0"/>
                        </a:rPr>
                        <a:t>Sensibilisierung der Lernenden für die Sinnhaftigkeit dieser Regeln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de-DE" sz="1600" dirty="0">
                        <a:latin typeface="Atkinson Hyperlegible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185268"/>
                  </a:ext>
                </a:extLst>
              </a:tr>
              <a:tr h="726433">
                <a:tc>
                  <a:txBody>
                    <a:bodyPr/>
                    <a:lstStyle/>
                    <a:p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Atkinson Hyperlegible" pitchFamily="2" charset="0"/>
                        </a:rPr>
                        <a:t>Gerätebedienung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1600" dirty="0">
                          <a:latin typeface="Atkinson Hyperlegible" pitchFamily="2" charset="0"/>
                        </a:rPr>
                        <a:t>Sicherstellen wichtiger Zugänge/ Anmeldungen (z. B. Lernplattform, E-Mail und Schulbücher)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1600" dirty="0">
                          <a:latin typeface="Atkinson Hyperlegible" pitchFamily="2" charset="0"/>
                        </a:rPr>
                        <a:t>Vermittlung grundlegender Bedienkompetenzen und Informationen zu wichtigen Systemeinstellungen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1600" dirty="0">
                          <a:latin typeface="Atkinson Hyperlegible" pitchFamily="2" charset="0"/>
                        </a:rPr>
                        <a:t>Einarbeitung in die wichtigen Anwendungen (Apps) des Schulalltags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de-DE" sz="1600" dirty="0">
                        <a:latin typeface="Atkinson Hyperlegible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822478"/>
                  </a:ext>
                </a:extLst>
              </a:tr>
              <a:tr h="922695">
                <a:tc>
                  <a:txBody>
                    <a:bodyPr/>
                    <a:lstStyle/>
                    <a:p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Atkinson Hyperlegible" pitchFamily="2" charset="0"/>
                        </a:rPr>
                        <a:t>Lernorganisation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1600" dirty="0">
                          <a:latin typeface="Atkinson Hyperlegible" pitchFamily="2" charset="0"/>
                        </a:rPr>
                        <a:t>Einführung in den schulischen Workflow (Dateien speichern, Inhalte projizieren, Dateien einreichen)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1600" dirty="0">
                          <a:latin typeface="Atkinson Hyperlegible" pitchFamily="2" charset="0"/>
                        </a:rPr>
                        <a:t>Organisation der digitalen Heftführung (falls verwendet)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1600" dirty="0">
                          <a:latin typeface="Atkinson Hyperlegible" pitchFamily="2" charset="0"/>
                        </a:rPr>
                        <a:t>Tipps zur Führung eines digitalen Hausaufgabenheftes (falls verwendet)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1600" dirty="0">
                          <a:latin typeface="Atkinson Hyperlegible" pitchFamily="2" charset="0"/>
                        </a:rPr>
                        <a:t>Tipps zur Selbstorganisation im Schulalltag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1600" dirty="0">
                          <a:latin typeface="Atkinson Hyperlegible" pitchFamily="2" charset="0"/>
                        </a:rPr>
                        <a:t>Einführung in das kollaborative Arbeiten (z. B. Dateien teilen, gemeinsam an einem Dokument arbeiten)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de-DE" sz="1600" dirty="0">
                        <a:latin typeface="Atkinson Hyperlegible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628589"/>
                  </a:ext>
                </a:extLst>
              </a:tr>
              <a:tr h="764602">
                <a:tc>
                  <a:txBody>
                    <a:bodyPr/>
                    <a:lstStyle/>
                    <a:p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Atkinson Hyperlegible" pitchFamily="2" charset="0"/>
                        </a:rPr>
                        <a:t>Problemlösung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1600" dirty="0">
                          <a:latin typeface="Atkinson Hyperlegible" pitchFamily="2" charset="0"/>
                        </a:rPr>
                        <a:t>Benennung von Ansprechpersonen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1600" dirty="0">
                          <a:latin typeface="Atkinson Hyperlegible" pitchFamily="2" charset="0"/>
                        </a:rPr>
                        <a:t>Vorstellung weiterer Unterstützungsangebote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de-DE" sz="1600" dirty="0">
                        <a:latin typeface="Atkinson Hyperlegible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683052"/>
                  </a:ext>
                </a:extLst>
              </a:tr>
              <a:tr h="922695">
                <a:tc>
                  <a:txBody>
                    <a:bodyPr/>
                    <a:lstStyle/>
                    <a:p>
                      <a:r>
                        <a:rPr lang="de-DE" sz="1800" b="1" dirty="0">
                          <a:solidFill>
                            <a:schemeClr val="tx1"/>
                          </a:solidFill>
                          <a:latin typeface="Atkinson Hyperlegible" pitchFamily="2" charset="0"/>
                        </a:rPr>
                        <a:t>Medienerziehung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1600" dirty="0">
                          <a:latin typeface="Atkinson Hyperlegible" pitchFamily="2" charset="0"/>
                        </a:rPr>
                        <a:t>Datenschutz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1600" dirty="0">
                          <a:latin typeface="Atkinson Hyperlegible" pitchFamily="2" charset="0"/>
                        </a:rPr>
                        <a:t>Urheberrecht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de-DE" sz="1600" dirty="0">
                          <a:latin typeface="Atkinson Hyperlegible" pitchFamily="2" charset="0"/>
                        </a:rPr>
                        <a:t>Selbstkritische Mediennutzung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de-DE" sz="1600" dirty="0">
                        <a:latin typeface="Atkinson Hyperlegible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932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1486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Macintosh PowerPoint</Application>
  <PresentationFormat>Breitbild</PresentationFormat>
  <Paragraphs>22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Atkinson Hyperlegible</vt:lpstr>
      <vt:lpstr>Calibri</vt:lpstr>
      <vt:lpstr>Calibri Light</vt:lpstr>
      <vt:lpstr>Wingdings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Christina Kurzweil</dc:creator>
  <cp:lastModifiedBy>Viola Bauer</cp:lastModifiedBy>
  <cp:revision>8</cp:revision>
  <dcterms:created xsi:type="dcterms:W3CDTF">2023-11-07T08:55:40Z</dcterms:created>
  <dcterms:modified xsi:type="dcterms:W3CDTF">2023-12-17T21:09:59Z</dcterms:modified>
</cp:coreProperties>
</file>