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3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F1FB"/>
    <a:srgbClr val="941100"/>
    <a:srgbClr val="226EA9"/>
    <a:srgbClr val="8EC656"/>
    <a:srgbClr val="0FAED9"/>
    <a:srgbClr val="A5C249"/>
    <a:srgbClr val="0F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02"/>
    <p:restoredTop sz="94943"/>
  </p:normalViewPr>
  <p:slideViewPr>
    <p:cSldViewPr snapToGrid="0">
      <p:cViewPr varScale="1">
        <p:scale>
          <a:sx n="48" d="100"/>
          <a:sy n="48" d="100"/>
        </p:scale>
        <p:origin x="7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334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:in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3" r:id="rId12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3F72395-FAC8-117C-7E35-0E7D1DCD1DC2}"/>
              </a:ext>
            </a:extLst>
          </p:cNvPr>
          <p:cNvSpPr txBox="1"/>
          <p:nvPr/>
        </p:nvSpPr>
        <p:spPr>
          <a:xfrm>
            <a:off x="4375991" y="255575"/>
            <a:ext cx="766172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3200" dirty="0">
                <a:solidFill>
                  <a:schemeClr val="accent1"/>
                </a:solidFill>
                <a:latin typeface="Atkinson Hyperlegible" pitchFamily="2" charset="77"/>
              </a:rPr>
              <a:t>2 Impulse zu Ausstattungsmöglichkeiten sichten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Ausstattungsvarianten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Wartung und Administration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Entscheidungshilfen für die Gerätewahl und Zubehör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de-DE" sz="2800" dirty="0">
              <a:latin typeface="Atkinson Hyperlegible" pitchFamily="2" charset="77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de-DE" sz="2800" dirty="0">
              <a:latin typeface="Atkinson Hyperlegible" pitchFamily="2" charset="77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B2CDB5C-4F72-FD21-78D8-0222FC0353AB}"/>
              </a:ext>
            </a:extLst>
          </p:cNvPr>
          <p:cNvSpPr txBox="1"/>
          <p:nvPr/>
        </p:nvSpPr>
        <p:spPr>
          <a:xfrm>
            <a:off x="16467017" y="6620072"/>
            <a:ext cx="792447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200" dirty="0">
              <a:latin typeface="Atkinson Hyperlegible" pitchFamily="2" charset="77"/>
            </a:endParaRPr>
          </a:p>
          <a:p>
            <a:pPr algn="l"/>
            <a:r>
              <a:rPr lang="de-DE" sz="3200" dirty="0">
                <a:solidFill>
                  <a:srgbClr val="009193"/>
                </a:solidFill>
                <a:latin typeface="Atkinson Hyperlegible" pitchFamily="2" charset="77"/>
              </a:rPr>
              <a:t>3 Zielperspektive bezüglich der technischen Infrastruktur in Absprache mit dem Schulaufwandträger entwickeln</a:t>
            </a:r>
            <a:endParaRPr lang="de-DE" sz="2800" dirty="0">
              <a:latin typeface="Atkinson Hyperlegible" pitchFamily="2" charset="77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Passende Ausstattungsvariante für die jeweilige Jahrgangsstufe festlegen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störungsfreies WLAN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ausreichende Internetbandbreite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angepasste Klassenzimmertechnik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funktionierende Ladetechnik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Konzept der Inbetriebnahme und Wartung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de-DE" sz="2800" dirty="0">
              <a:latin typeface="Atkinson Hyperlegible" pitchFamily="2" charset="77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F750351-7A0C-F994-D627-5640B3C64EA0}"/>
              </a:ext>
            </a:extLst>
          </p:cNvPr>
          <p:cNvSpPr txBox="1"/>
          <p:nvPr/>
        </p:nvSpPr>
        <p:spPr>
          <a:xfrm>
            <a:off x="517267" y="5152814"/>
            <a:ext cx="659277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3200" dirty="0">
                <a:solidFill>
                  <a:schemeClr val="accent5">
                    <a:lumMod val="75000"/>
                  </a:schemeClr>
                </a:solidFill>
                <a:latin typeface="Atkinson Hyperlegible" pitchFamily="2" charset="77"/>
              </a:rPr>
              <a:t>1 Ist-Stand-Analyse in Absprache mit dem Schulaufwandsträger klären: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Schulische Netzwerkstruktur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Vorhandene schulische Endgeräte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Ausstattung im digitalen Klassenzimmer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Einsatz pädagogischer Anwendungen im Unterricht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Vorliegende Nutzungskonzepte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D29D226-D6D6-E68D-4642-1453630DFDC5}"/>
              </a:ext>
            </a:extLst>
          </p:cNvPr>
          <p:cNvSpPr txBox="1"/>
          <p:nvPr/>
        </p:nvSpPr>
        <p:spPr>
          <a:xfrm>
            <a:off x="18572647" y="3262940"/>
            <a:ext cx="45752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3200" dirty="0">
                <a:solidFill>
                  <a:schemeClr val="accent1"/>
                </a:solidFill>
                <a:latin typeface="Atkinson Hyperlegible" pitchFamily="2" charset="77"/>
              </a:rPr>
              <a:t>5 Umsetzung Datenschutz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9401690-F4A3-5554-C0E3-84C75F011A51}"/>
              </a:ext>
            </a:extLst>
          </p:cNvPr>
          <p:cNvSpPr txBox="1"/>
          <p:nvPr/>
        </p:nvSpPr>
        <p:spPr>
          <a:xfrm>
            <a:off x="18572647" y="3820221"/>
            <a:ext cx="6343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Prüfung Datenschutz bei Anwendungen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Umsetzung der Vorgaben, </a:t>
            </a:r>
            <a:br>
              <a:rPr lang="de-DE" sz="2800" dirty="0">
                <a:latin typeface="Atkinson Hyperlegible" pitchFamily="2" charset="77"/>
              </a:rPr>
            </a:br>
            <a:endParaRPr lang="de-DE" sz="2800" dirty="0">
              <a:latin typeface="Atkinson Hyperlegible" pitchFamily="2" charset="77"/>
            </a:endParaRPr>
          </a:p>
        </p:txBody>
      </p:sp>
      <p:sp>
        <p:nvSpPr>
          <p:cNvPr id="12" name="Donut 26">
            <a:extLst>
              <a:ext uri="{FF2B5EF4-FFF2-40B4-BE49-F238E27FC236}">
                <a16:creationId xmlns:a16="http://schemas.microsoft.com/office/drawing/2014/main" id="{0D5EAE94-64A5-0A8A-7133-BB5C41276C7E}"/>
              </a:ext>
            </a:extLst>
          </p:cNvPr>
          <p:cNvSpPr/>
          <p:nvPr/>
        </p:nvSpPr>
        <p:spPr>
          <a:xfrm>
            <a:off x="8060141" y="4131849"/>
            <a:ext cx="7632848" cy="7632848"/>
          </a:xfrm>
          <a:prstGeom prst="donut">
            <a:avLst>
              <a:gd name="adj" fmla="val 378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54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Donut 77">
            <a:extLst>
              <a:ext uri="{FF2B5EF4-FFF2-40B4-BE49-F238E27FC236}">
                <a16:creationId xmlns:a16="http://schemas.microsoft.com/office/drawing/2014/main" id="{0C3E36B0-162B-C98B-90EA-76768106FBDD}"/>
              </a:ext>
            </a:extLst>
          </p:cNvPr>
          <p:cNvSpPr/>
          <p:nvPr/>
        </p:nvSpPr>
        <p:spPr>
          <a:xfrm>
            <a:off x="8762501" y="4884155"/>
            <a:ext cx="6228412" cy="6228412"/>
          </a:xfrm>
          <a:prstGeom prst="donut">
            <a:avLst>
              <a:gd name="adj" fmla="val 378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540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98A13A97-638C-2238-C78C-7E5201B9299A}"/>
              </a:ext>
            </a:extLst>
          </p:cNvPr>
          <p:cNvGrpSpPr/>
          <p:nvPr/>
        </p:nvGrpSpPr>
        <p:grpSpPr>
          <a:xfrm>
            <a:off x="7833047" y="5357810"/>
            <a:ext cx="2016596" cy="2016000"/>
            <a:chOff x="6692657" y="2155891"/>
            <a:chExt cx="1008298" cy="1008000"/>
          </a:xfrm>
        </p:grpSpPr>
        <p:sp>
          <p:nvSpPr>
            <p:cNvPr id="16" name="Oval 84">
              <a:extLst>
                <a:ext uri="{FF2B5EF4-FFF2-40B4-BE49-F238E27FC236}">
                  <a16:creationId xmlns:a16="http://schemas.microsoft.com/office/drawing/2014/main" id="{BAFCB773-3B34-C946-8F6C-CD2DAD9DE321}"/>
                </a:ext>
              </a:extLst>
            </p:cNvPr>
            <p:cNvSpPr/>
            <p:nvPr/>
          </p:nvSpPr>
          <p:spPr>
            <a:xfrm>
              <a:off x="6692657" y="2155891"/>
              <a:ext cx="1008298" cy="100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5400">
                <a:latin typeface="+mj-lt"/>
              </a:endParaRPr>
            </a:p>
          </p:txBody>
        </p:sp>
        <p:pic>
          <p:nvPicPr>
            <p:cNvPr id="17" name="Grafik 16" descr="Tablet mit einfarbiger Füllung">
              <a:extLst>
                <a:ext uri="{FF2B5EF4-FFF2-40B4-BE49-F238E27FC236}">
                  <a16:creationId xmlns:a16="http://schemas.microsoft.com/office/drawing/2014/main" id="{8F1DF0AB-1C1E-1508-9E79-69F504CE3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834683" y="2297768"/>
              <a:ext cx="724247" cy="724247"/>
            </a:xfrm>
            <a:prstGeom prst="rect">
              <a:avLst/>
            </a:prstGeom>
          </p:spPr>
        </p:pic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1630F5B9-A153-D4D6-D2F5-80096907A051}"/>
              </a:ext>
            </a:extLst>
          </p:cNvPr>
          <p:cNvGrpSpPr/>
          <p:nvPr/>
        </p:nvGrpSpPr>
        <p:grpSpPr>
          <a:xfrm>
            <a:off x="7870390" y="8792240"/>
            <a:ext cx="2016596" cy="2016000"/>
            <a:chOff x="7028307" y="4433976"/>
            <a:chExt cx="1008298" cy="1008000"/>
          </a:xfrm>
        </p:grpSpPr>
        <p:sp>
          <p:nvSpPr>
            <p:cNvPr id="19" name="Oval 84">
              <a:extLst>
                <a:ext uri="{FF2B5EF4-FFF2-40B4-BE49-F238E27FC236}">
                  <a16:creationId xmlns:a16="http://schemas.microsoft.com/office/drawing/2014/main" id="{CE71F273-D86E-84FF-C24C-26A97A3D8DB7}"/>
                </a:ext>
              </a:extLst>
            </p:cNvPr>
            <p:cNvSpPr/>
            <p:nvPr/>
          </p:nvSpPr>
          <p:spPr>
            <a:xfrm>
              <a:off x="7028307" y="4433976"/>
              <a:ext cx="1008298" cy="100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5400">
                <a:latin typeface="+mj-lt"/>
              </a:endParaRPr>
            </a:p>
          </p:txBody>
        </p:sp>
        <p:pic>
          <p:nvPicPr>
            <p:cNvPr id="20" name="Grafik 19" descr="Lupe mit einfarbiger Füllung">
              <a:extLst>
                <a:ext uri="{FF2B5EF4-FFF2-40B4-BE49-F238E27FC236}">
                  <a16:creationId xmlns:a16="http://schemas.microsoft.com/office/drawing/2014/main" id="{E6BC8844-723F-29B3-A952-B3D41F64B0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172456" y="4577976"/>
              <a:ext cx="720000" cy="720000"/>
            </a:xfrm>
            <a:prstGeom prst="rect">
              <a:avLst/>
            </a:prstGeom>
          </p:spPr>
        </p:pic>
      </p:grpSp>
      <p:sp>
        <p:nvSpPr>
          <p:cNvPr id="22" name="Oval 84">
            <a:extLst>
              <a:ext uri="{FF2B5EF4-FFF2-40B4-BE49-F238E27FC236}">
                <a16:creationId xmlns:a16="http://schemas.microsoft.com/office/drawing/2014/main" id="{D96A5023-52EA-F462-3405-781889D584D7}"/>
              </a:ext>
            </a:extLst>
          </p:cNvPr>
          <p:cNvSpPr/>
          <p:nvPr/>
        </p:nvSpPr>
        <p:spPr>
          <a:xfrm>
            <a:off x="11252631" y="10384445"/>
            <a:ext cx="2016596" cy="2016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5400">
              <a:latin typeface="+mj-lt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620A9AD-2819-0E5A-6252-E3F19475D418}"/>
              </a:ext>
            </a:extLst>
          </p:cNvPr>
          <p:cNvSpPr txBox="1"/>
          <p:nvPr/>
        </p:nvSpPr>
        <p:spPr>
          <a:xfrm>
            <a:off x="13182954" y="893060"/>
            <a:ext cx="723929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3200" dirty="0">
                <a:solidFill>
                  <a:schemeClr val="accent1"/>
                </a:solidFill>
                <a:latin typeface="Atkinson Hyperlegible" pitchFamily="2" charset="77"/>
              </a:rPr>
              <a:t>6 Auswahl an Software/Apps, Verwendung digitaler Bücher</a:t>
            </a:r>
            <a:endParaRPr lang="de-DE" altLang="ko-KR" sz="3200" dirty="0">
              <a:solidFill>
                <a:schemeClr val="accent1"/>
              </a:solidFill>
              <a:latin typeface="Atkinson Hyperlegible" pitchFamily="2" charset="77"/>
              <a:cs typeface="Arial" pitchFamily="34" charset="0"/>
            </a:endParaRPr>
          </a:p>
          <a:p>
            <a:pPr algn="l"/>
            <a:r>
              <a:rPr lang="de-DE" sz="2800" dirty="0">
                <a:latin typeface="Atkinson Hyperlegible" pitchFamily="2" charset="77"/>
              </a:rPr>
              <a:t>unter Beachtung rechtlicher Rahmenbedingungen (z. B. Datenschutz, Lizenzierung)</a:t>
            </a:r>
          </a:p>
        </p:txBody>
      </p:sp>
      <p:sp>
        <p:nvSpPr>
          <p:cNvPr id="44" name="Rechtwinkliges Dreieck 43">
            <a:extLst>
              <a:ext uri="{FF2B5EF4-FFF2-40B4-BE49-F238E27FC236}">
                <a16:creationId xmlns:a16="http://schemas.microsoft.com/office/drawing/2014/main" id="{FB3B4883-4F46-B5DE-60E1-8B00B1D29608}"/>
              </a:ext>
            </a:extLst>
          </p:cNvPr>
          <p:cNvSpPr/>
          <p:nvPr/>
        </p:nvSpPr>
        <p:spPr>
          <a:xfrm rot="20992511">
            <a:off x="14124068" y="9766515"/>
            <a:ext cx="1000124" cy="100800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800" dirty="0"/>
          </a:p>
        </p:txBody>
      </p: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0BB8CB75-B7B0-B837-7C7B-C1A318503064}"/>
              </a:ext>
            </a:extLst>
          </p:cNvPr>
          <p:cNvGrpSpPr/>
          <p:nvPr/>
        </p:nvGrpSpPr>
        <p:grpSpPr>
          <a:xfrm>
            <a:off x="8526283" y="18004209"/>
            <a:ext cx="2016596" cy="2016000"/>
            <a:chOff x="6692657" y="2155891"/>
            <a:chExt cx="1008298" cy="1008000"/>
          </a:xfrm>
        </p:grpSpPr>
        <p:sp>
          <p:nvSpPr>
            <p:cNvPr id="34" name="Oval 84">
              <a:extLst>
                <a:ext uri="{FF2B5EF4-FFF2-40B4-BE49-F238E27FC236}">
                  <a16:creationId xmlns:a16="http://schemas.microsoft.com/office/drawing/2014/main" id="{9CC92AD0-1CC8-B014-9D2B-F4CDF200E129}"/>
                </a:ext>
              </a:extLst>
            </p:cNvPr>
            <p:cNvSpPr/>
            <p:nvPr/>
          </p:nvSpPr>
          <p:spPr>
            <a:xfrm>
              <a:off x="6692657" y="2155891"/>
              <a:ext cx="1008298" cy="100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5400">
                <a:latin typeface="+mj-lt"/>
              </a:endParaRPr>
            </a:p>
          </p:txBody>
        </p:sp>
        <p:pic>
          <p:nvPicPr>
            <p:cNvPr id="35" name="Grafik 34" descr="Tablet mit einfarbiger Füllung">
              <a:extLst>
                <a:ext uri="{FF2B5EF4-FFF2-40B4-BE49-F238E27FC236}">
                  <a16:creationId xmlns:a16="http://schemas.microsoft.com/office/drawing/2014/main" id="{F80C9D8B-F50F-7398-8275-6424342B67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834683" y="2297768"/>
              <a:ext cx="724247" cy="724247"/>
            </a:xfrm>
            <a:prstGeom prst="rect">
              <a:avLst/>
            </a:prstGeom>
          </p:spPr>
        </p:pic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707AC4E6-C86B-3D1E-3E2C-0CE12587E95A}"/>
              </a:ext>
            </a:extLst>
          </p:cNvPr>
          <p:cNvGrpSpPr/>
          <p:nvPr/>
        </p:nvGrpSpPr>
        <p:grpSpPr>
          <a:xfrm>
            <a:off x="15284390" y="15866567"/>
            <a:ext cx="2016596" cy="2016000"/>
            <a:chOff x="6692657" y="2155891"/>
            <a:chExt cx="1008298" cy="1008000"/>
          </a:xfrm>
        </p:grpSpPr>
        <p:sp>
          <p:nvSpPr>
            <p:cNvPr id="38" name="Oval 84">
              <a:extLst>
                <a:ext uri="{FF2B5EF4-FFF2-40B4-BE49-F238E27FC236}">
                  <a16:creationId xmlns:a16="http://schemas.microsoft.com/office/drawing/2014/main" id="{809A2B41-3465-A16E-47CB-A7F317F32ABE}"/>
                </a:ext>
              </a:extLst>
            </p:cNvPr>
            <p:cNvSpPr/>
            <p:nvPr/>
          </p:nvSpPr>
          <p:spPr>
            <a:xfrm>
              <a:off x="6692657" y="2155891"/>
              <a:ext cx="1008298" cy="100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5400">
                <a:latin typeface="+mj-lt"/>
              </a:endParaRPr>
            </a:p>
          </p:txBody>
        </p:sp>
        <p:pic>
          <p:nvPicPr>
            <p:cNvPr id="40" name="Grafik 39" descr="Tablet mit einfarbiger Füllung">
              <a:extLst>
                <a:ext uri="{FF2B5EF4-FFF2-40B4-BE49-F238E27FC236}">
                  <a16:creationId xmlns:a16="http://schemas.microsoft.com/office/drawing/2014/main" id="{755CFD28-6F5D-64B4-5A4F-0D6607B85B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834683" y="2297768"/>
              <a:ext cx="724247" cy="724247"/>
            </a:xfrm>
            <a:prstGeom prst="rect">
              <a:avLst/>
            </a:prstGeom>
          </p:spPr>
        </p:pic>
      </p:grpSp>
      <p:sp>
        <p:nvSpPr>
          <p:cNvPr id="46" name="Oval 84">
            <a:extLst>
              <a:ext uri="{FF2B5EF4-FFF2-40B4-BE49-F238E27FC236}">
                <a16:creationId xmlns:a16="http://schemas.microsoft.com/office/drawing/2014/main" id="{C656AD7D-09EE-B36B-E3C4-56853A12D935}"/>
              </a:ext>
            </a:extLst>
          </p:cNvPr>
          <p:cNvSpPr/>
          <p:nvPr/>
        </p:nvSpPr>
        <p:spPr>
          <a:xfrm>
            <a:off x="10633163" y="3415715"/>
            <a:ext cx="2016596" cy="2016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5400">
              <a:latin typeface="+mj-lt"/>
            </a:endParaRPr>
          </a:p>
        </p:txBody>
      </p:sp>
      <p:sp>
        <p:nvSpPr>
          <p:cNvPr id="41" name="Grafik 46" descr="Tablet mit einfarbiger Füllung">
            <a:extLst>
              <a:ext uri="{FF2B5EF4-FFF2-40B4-BE49-F238E27FC236}">
                <a16:creationId xmlns:a16="http://schemas.microsoft.com/office/drawing/2014/main" id="{CA03BDCE-E98D-6EBA-C83B-6B2B4DD0F9FB}"/>
              </a:ext>
            </a:extLst>
          </p:cNvPr>
          <p:cNvSpPr/>
          <p:nvPr/>
        </p:nvSpPr>
        <p:spPr>
          <a:xfrm>
            <a:off x="4884836" y="17443009"/>
            <a:ext cx="1207078" cy="844954"/>
          </a:xfrm>
          <a:custGeom>
            <a:avLst/>
            <a:gdLst>
              <a:gd name="connsiteX0" fmla="*/ 1116548 w 1207078"/>
              <a:gd name="connsiteY0" fmla="*/ 754424 h 844954"/>
              <a:gd name="connsiteX1" fmla="*/ 90531 w 1207078"/>
              <a:gd name="connsiteY1" fmla="*/ 754424 h 844954"/>
              <a:gd name="connsiteX2" fmla="*/ 90531 w 1207078"/>
              <a:gd name="connsiteY2" fmla="*/ 90531 h 844954"/>
              <a:gd name="connsiteX3" fmla="*/ 1116548 w 1207078"/>
              <a:gd name="connsiteY3" fmla="*/ 90531 h 844954"/>
              <a:gd name="connsiteX4" fmla="*/ 1116548 w 1207078"/>
              <a:gd name="connsiteY4" fmla="*/ 754424 h 844954"/>
              <a:gd name="connsiteX5" fmla="*/ 678982 w 1207078"/>
              <a:gd name="connsiteY5" fmla="*/ 814778 h 844954"/>
              <a:gd name="connsiteX6" fmla="*/ 528097 w 1207078"/>
              <a:gd name="connsiteY6" fmla="*/ 814778 h 844954"/>
              <a:gd name="connsiteX7" fmla="*/ 513008 w 1207078"/>
              <a:gd name="connsiteY7" fmla="*/ 799689 h 844954"/>
              <a:gd name="connsiteX8" fmla="*/ 528097 w 1207078"/>
              <a:gd name="connsiteY8" fmla="*/ 784601 h 844954"/>
              <a:gd name="connsiteX9" fmla="*/ 678982 w 1207078"/>
              <a:gd name="connsiteY9" fmla="*/ 784601 h 844954"/>
              <a:gd name="connsiteX10" fmla="*/ 694070 w 1207078"/>
              <a:gd name="connsiteY10" fmla="*/ 799689 h 844954"/>
              <a:gd name="connsiteX11" fmla="*/ 678982 w 1207078"/>
              <a:gd name="connsiteY11" fmla="*/ 814778 h 844954"/>
              <a:gd name="connsiteX12" fmla="*/ 603539 w 1207078"/>
              <a:gd name="connsiteY12" fmla="*/ 30177 h 844954"/>
              <a:gd name="connsiteX13" fmla="*/ 618628 w 1207078"/>
              <a:gd name="connsiteY13" fmla="*/ 45265 h 844954"/>
              <a:gd name="connsiteX14" fmla="*/ 603539 w 1207078"/>
              <a:gd name="connsiteY14" fmla="*/ 60354 h 844954"/>
              <a:gd name="connsiteX15" fmla="*/ 588451 w 1207078"/>
              <a:gd name="connsiteY15" fmla="*/ 45265 h 844954"/>
              <a:gd name="connsiteX16" fmla="*/ 603539 w 1207078"/>
              <a:gd name="connsiteY16" fmla="*/ 30177 h 844954"/>
              <a:gd name="connsiteX17" fmla="*/ 1146724 w 1207078"/>
              <a:gd name="connsiteY17" fmla="*/ 0 h 844954"/>
              <a:gd name="connsiteX18" fmla="*/ 60354 w 1207078"/>
              <a:gd name="connsiteY18" fmla="*/ 0 h 844954"/>
              <a:gd name="connsiteX19" fmla="*/ 0 w 1207078"/>
              <a:gd name="connsiteY19" fmla="*/ 60354 h 844954"/>
              <a:gd name="connsiteX20" fmla="*/ 0 w 1207078"/>
              <a:gd name="connsiteY20" fmla="*/ 784601 h 844954"/>
              <a:gd name="connsiteX21" fmla="*/ 60354 w 1207078"/>
              <a:gd name="connsiteY21" fmla="*/ 844955 h 844954"/>
              <a:gd name="connsiteX22" fmla="*/ 1146724 w 1207078"/>
              <a:gd name="connsiteY22" fmla="*/ 844955 h 844954"/>
              <a:gd name="connsiteX23" fmla="*/ 1207078 w 1207078"/>
              <a:gd name="connsiteY23" fmla="*/ 784601 h 844954"/>
              <a:gd name="connsiteX24" fmla="*/ 1207078 w 1207078"/>
              <a:gd name="connsiteY24" fmla="*/ 60354 h 844954"/>
              <a:gd name="connsiteX25" fmla="*/ 1146724 w 1207078"/>
              <a:gd name="connsiteY25" fmla="*/ 0 h 84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07078" h="844954">
                <a:moveTo>
                  <a:pt x="1116548" y="754424"/>
                </a:moveTo>
                <a:lnTo>
                  <a:pt x="90531" y="754424"/>
                </a:lnTo>
                <a:lnTo>
                  <a:pt x="90531" y="90531"/>
                </a:lnTo>
                <a:lnTo>
                  <a:pt x="1116548" y="90531"/>
                </a:lnTo>
                <a:lnTo>
                  <a:pt x="1116548" y="754424"/>
                </a:lnTo>
                <a:close/>
                <a:moveTo>
                  <a:pt x="678982" y="814778"/>
                </a:moveTo>
                <a:lnTo>
                  <a:pt x="528097" y="814778"/>
                </a:lnTo>
                <a:cubicBezTo>
                  <a:pt x="519044" y="814778"/>
                  <a:pt x="513008" y="808742"/>
                  <a:pt x="513008" y="799689"/>
                </a:cubicBezTo>
                <a:cubicBezTo>
                  <a:pt x="513008" y="790636"/>
                  <a:pt x="519044" y="784601"/>
                  <a:pt x="528097" y="784601"/>
                </a:cubicBezTo>
                <a:lnTo>
                  <a:pt x="678982" y="784601"/>
                </a:lnTo>
                <a:cubicBezTo>
                  <a:pt x="688035" y="784601"/>
                  <a:pt x="694070" y="790636"/>
                  <a:pt x="694070" y="799689"/>
                </a:cubicBezTo>
                <a:cubicBezTo>
                  <a:pt x="694070" y="808742"/>
                  <a:pt x="688035" y="814778"/>
                  <a:pt x="678982" y="814778"/>
                </a:cubicBezTo>
                <a:close/>
                <a:moveTo>
                  <a:pt x="603539" y="30177"/>
                </a:moveTo>
                <a:cubicBezTo>
                  <a:pt x="612592" y="30177"/>
                  <a:pt x="618628" y="36212"/>
                  <a:pt x="618628" y="45265"/>
                </a:cubicBezTo>
                <a:cubicBezTo>
                  <a:pt x="618628" y="54319"/>
                  <a:pt x="612592" y="60354"/>
                  <a:pt x="603539" y="60354"/>
                </a:cubicBezTo>
                <a:cubicBezTo>
                  <a:pt x="594486" y="60354"/>
                  <a:pt x="588451" y="54319"/>
                  <a:pt x="588451" y="45265"/>
                </a:cubicBezTo>
                <a:cubicBezTo>
                  <a:pt x="588451" y="36212"/>
                  <a:pt x="594486" y="30177"/>
                  <a:pt x="603539" y="30177"/>
                </a:cubicBezTo>
                <a:close/>
                <a:moveTo>
                  <a:pt x="1146724" y="0"/>
                </a:moveTo>
                <a:lnTo>
                  <a:pt x="60354" y="0"/>
                </a:lnTo>
                <a:cubicBezTo>
                  <a:pt x="27159" y="0"/>
                  <a:pt x="0" y="27159"/>
                  <a:pt x="0" y="60354"/>
                </a:cubicBezTo>
                <a:lnTo>
                  <a:pt x="0" y="784601"/>
                </a:lnTo>
                <a:cubicBezTo>
                  <a:pt x="0" y="817796"/>
                  <a:pt x="27159" y="844955"/>
                  <a:pt x="60354" y="844955"/>
                </a:cubicBezTo>
                <a:lnTo>
                  <a:pt x="1146724" y="844955"/>
                </a:lnTo>
                <a:cubicBezTo>
                  <a:pt x="1179919" y="844955"/>
                  <a:pt x="1207078" y="817796"/>
                  <a:pt x="1207078" y="784601"/>
                </a:cubicBezTo>
                <a:lnTo>
                  <a:pt x="1207078" y="60354"/>
                </a:lnTo>
                <a:cubicBezTo>
                  <a:pt x="1207078" y="27159"/>
                  <a:pt x="1179919" y="0"/>
                  <a:pt x="1146724" y="0"/>
                </a:cubicBezTo>
                <a:close/>
              </a:path>
            </a:pathLst>
          </a:custGeom>
          <a:solidFill>
            <a:schemeClr val="accent1"/>
          </a:solidFill>
          <a:ln w="15081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3" name="Oval 84">
            <a:extLst>
              <a:ext uri="{FF2B5EF4-FFF2-40B4-BE49-F238E27FC236}">
                <a16:creationId xmlns:a16="http://schemas.microsoft.com/office/drawing/2014/main" id="{E8CA4B09-D21D-9538-09B7-4DC262728E28}"/>
              </a:ext>
            </a:extLst>
          </p:cNvPr>
          <p:cNvSpPr/>
          <p:nvPr/>
        </p:nvSpPr>
        <p:spPr>
          <a:xfrm>
            <a:off x="13562269" y="4519580"/>
            <a:ext cx="2016596" cy="2016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5400">
              <a:latin typeface="+mj-lt"/>
            </a:endParaRPr>
          </a:p>
        </p:txBody>
      </p:sp>
      <p:sp>
        <p:nvSpPr>
          <p:cNvPr id="4" name="Oval 84">
            <a:extLst>
              <a:ext uri="{FF2B5EF4-FFF2-40B4-BE49-F238E27FC236}">
                <a16:creationId xmlns:a16="http://schemas.microsoft.com/office/drawing/2014/main" id="{1511A70C-93AF-8032-74EC-F2BBEFB5145F}"/>
              </a:ext>
            </a:extLst>
          </p:cNvPr>
          <p:cNvSpPr/>
          <p:nvPr/>
        </p:nvSpPr>
        <p:spPr>
          <a:xfrm>
            <a:off x="14289337" y="7113850"/>
            <a:ext cx="2016596" cy="2016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5400">
              <a:latin typeface="+mj-lt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446045B-B4E2-E83D-A437-CE57148F0995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7" t="10565" r="9777" b="11167"/>
          <a:stretch/>
        </p:blipFill>
        <p:spPr>
          <a:xfrm>
            <a:off x="9680354" y="6121813"/>
            <a:ext cx="4509181" cy="3414932"/>
          </a:xfrm>
          <a:prstGeom prst="rect">
            <a:avLst/>
          </a:prstGeom>
        </p:spPr>
      </p:pic>
      <p:pic>
        <p:nvPicPr>
          <p:cNvPr id="25" name="Grafik 24" descr="Abzeichen Tick1 Silhouette">
            <a:extLst>
              <a:ext uri="{FF2B5EF4-FFF2-40B4-BE49-F238E27FC236}">
                <a16:creationId xmlns:a16="http://schemas.microsoft.com/office/drawing/2014/main" id="{9F4AC917-D923-8B8D-39DA-DB76D1C1983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389153" y="15325292"/>
            <a:ext cx="1549275" cy="1549275"/>
          </a:xfrm>
          <a:prstGeom prst="rect">
            <a:avLst/>
          </a:prstGeom>
        </p:spPr>
      </p:pic>
      <p:pic>
        <p:nvPicPr>
          <p:cNvPr id="27" name="Grafik 26" descr="Volltreffer mit einfarbiger Füllung">
            <a:extLst>
              <a:ext uri="{FF2B5EF4-FFF2-40B4-BE49-F238E27FC236}">
                <a16:creationId xmlns:a16="http://schemas.microsoft.com/office/drawing/2014/main" id="{A238A621-FBF6-C922-40CE-EF9246BBCF6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545832" y="10811979"/>
            <a:ext cx="1317293" cy="1317293"/>
          </a:xfrm>
          <a:prstGeom prst="rect">
            <a:avLst/>
          </a:prstGeom>
        </p:spPr>
      </p:pic>
      <p:pic>
        <p:nvPicPr>
          <p:cNvPr id="29" name="Grafik 28" descr="Erhobene Hand Silhouette">
            <a:extLst>
              <a:ext uri="{FF2B5EF4-FFF2-40B4-BE49-F238E27FC236}">
                <a16:creationId xmlns:a16="http://schemas.microsoft.com/office/drawing/2014/main" id="{A2977FD6-E85E-5E85-9829-19AF946982B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4642226" y="7389588"/>
            <a:ext cx="1401950" cy="1401950"/>
          </a:xfrm>
          <a:prstGeom prst="rect">
            <a:avLst/>
          </a:prstGeom>
        </p:spPr>
      </p:pic>
      <p:pic>
        <p:nvPicPr>
          <p:cNvPr id="33" name="Grafik 32" descr="Prüfliste mit einfarbiger Füllung">
            <a:extLst>
              <a:ext uri="{FF2B5EF4-FFF2-40B4-BE49-F238E27FC236}">
                <a16:creationId xmlns:a16="http://schemas.microsoft.com/office/drawing/2014/main" id="{F92660B1-97A1-EE06-F815-5F33D45BC77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3979016" y="4937942"/>
            <a:ext cx="1309835" cy="1309835"/>
          </a:xfrm>
          <a:prstGeom prst="rect">
            <a:avLst/>
          </a:prstGeom>
        </p:spPr>
      </p:pic>
      <p:pic>
        <p:nvPicPr>
          <p:cNvPr id="39" name="Grafik 38" descr="Chat Silhouette">
            <a:extLst>
              <a:ext uri="{FF2B5EF4-FFF2-40B4-BE49-F238E27FC236}">
                <a16:creationId xmlns:a16="http://schemas.microsoft.com/office/drawing/2014/main" id="{F19AE69A-64A4-FE9E-0EB0-126748B010B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706714" y="3665294"/>
            <a:ext cx="1751467" cy="1751467"/>
          </a:xfrm>
          <a:prstGeom prst="rect">
            <a:avLst/>
          </a:prstGeom>
        </p:spPr>
      </p:pic>
      <p:pic>
        <p:nvPicPr>
          <p:cNvPr id="43" name="Grafik 42" descr="Hand mit einfarbiger Füllung">
            <a:extLst>
              <a:ext uri="{FF2B5EF4-FFF2-40B4-BE49-F238E27FC236}">
                <a16:creationId xmlns:a16="http://schemas.microsoft.com/office/drawing/2014/main" id="{C31CB964-0AD9-6069-C3D7-21D7B7C64F7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258829" y="15091929"/>
            <a:ext cx="1549275" cy="1549275"/>
          </a:xfrm>
          <a:prstGeom prst="rect">
            <a:avLst/>
          </a:prstGeom>
        </p:spPr>
      </p:pic>
      <p:sp>
        <p:nvSpPr>
          <p:cNvPr id="7" name="Rechtwinkliges Dreieck 6">
            <a:extLst>
              <a:ext uri="{FF2B5EF4-FFF2-40B4-BE49-F238E27FC236}">
                <a16:creationId xmlns:a16="http://schemas.microsoft.com/office/drawing/2014/main" id="{35478F76-9AA7-E340-68AD-22550B21969E}"/>
              </a:ext>
            </a:extLst>
          </p:cNvPr>
          <p:cNvSpPr/>
          <p:nvPr/>
        </p:nvSpPr>
        <p:spPr>
          <a:xfrm rot="4458282">
            <a:off x="9961571" y="10831011"/>
            <a:ext cx="1000124" cy="100800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8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2092B7A-16E2-CB1D-91DF-8302ABFF7B96}"/>
              </a:ext>
            </a:extLst>
          </p:cNvPr>
          <p:cNvSpPr txBox="1"/>
          <p:nvPr/>
        </p:nvSpPr>
        <p:spPr>
          <a:xfrm>
            <a:off x="1567030" y="9882453"/>
            <a:ext cx="792447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200" dirty="0">
              <a:latin typeface="Atkinson Hyperlegible" pitchFamily="2" charset="77"/>
            </a:endParaRPr>
          </a:p>
          <a:p>
            <a:pPr algn="l"/>
            <a:r>
              <a:rPr lang="de-DE" sz="3200" dirty="0">
                <a:solidFill>
                  <a:srgbClr val="009193"/>
                </a:solidFill>
                <a:latin typeface="Atkinson Hyperlegible" pitchFamily="2" charset="77"/>
              </a:rPr>
              <a:t>4 Nutzungskonzept für die Schule erstellen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Passende Ausstattungsvariante für die jeweilige Jahrgangsstufe festlegen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Organisatorisches und pädagogisches Nutzungskonzept erstellen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e-DE" sz="2800" dirty="0">
                <a:latin typeface="Atkinson Hyperlegible" pitchFamily="2" charset="77"/>
              </a:rPr>
              <a:t>Technisches Nutzungskonzept (Gerätekonfigurationen) festlegen</a:t>
            </a:r>
          </a:p>
        </p:txBody>
      </p:sp>
    </p:spTree>
    <p:extLst>
      <p:ext uri="{BB962C8B-B14F-4D97-AF65-F5344CB8AC3E}">
        <p14:creationId xmlns:p14="http://schemas.microsoft.com/office/powerpoint/2010/main" val="203951672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Benutzerdefiniert 3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226EA8"/>
      </a:accent1>
      <a:accent2>
        <a:srgbClr val="0FAE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4C4C4B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Benutzerdefiniert</PresentationFormat>
  <Paragraphs>28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Atkinson Hyperlegible</vt:lpstr>
      <vt:lpstr>Helvetica Neue</vt:lpstr>
      <vt:lpstr>Helvetica Neue Medium</vt:lpstr>
      <vt:lpstr>21_BasicWhite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Tjaart Stahler</cp:lastModifiedBy>
  <cp:revision>64</cp:revision>
  <cp:lastPrinted>2023-05-09T19:42:32Z</cp:lastPrinted>
  <dcterms:modified xsi:type="dcterms:W3CDTF">2025-03-26T13:19:40Z</dcterms:modified>
</cp:coreProperties>
</file>