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/>
    <p:restoredTop sz="94673"/>
  </p:normalViewPr>
  <p:slideViewPr>
    <p:cSldViewPr snapToGrid="0">
      <p:cViewPr varScale="1">
        <p:scale>
          <a:sx n="111" d="100"/>
          <a:sy n="111" d="100"/>
        </p:scale>
        <p:origin x="6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9F050-85B3-9E46-B289-E2B572DC26C3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1B64-D613-F942-98F9-5B728BD245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081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Storytelling: ist das Erzählen von Geschichten. So werden Informationen vermittelt – und Emotionen. Gute Geschichten begeistern, fesseln und reißen mit.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C196-A8A6-45C1-BD98-033B32D9EC8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81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609AB-282F-9FBE-E396-5B53D6A9C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1A4BD3-E720-F5F6-A5D6-807E88016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8CDB4F-1186-FD3D-ED45-8CB700BC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594672-B13E-0E9B-765D-C69F1C76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B45DA-83F9-F2B8-B2EC-A56D3A9A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29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96FC3-5FAB-2382-0F64-E33DC9F61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3AD896-8147-7F04-5046-02EF415CF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D0BF3F-F03E-5AA4-689E-A9C7330B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DC485F-1EA9-6848-7C7A-4825B504E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8D5772-79B7-ABA2-D25E-EAFBF974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28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FE182B-2A43-F71E-1F15-D75DC8B8D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DFC92D-F19F-D31D-3846-54CD1CF2B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3A80C3-5930-6052-179B-468A74BF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EC0D5C-9913-54B6-6EB6-BF8AC0BD3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D00D44-6FF1-93F7-7404-F268A35C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56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91347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41672-D265-8AB7-C621-87B672A2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C27AE9-2E02-CF91-8B42-81B893A52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F3E048-2909-9EDC-9FBF-2FF0744B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C18057-AE93-ACD6-876A-11E4CD98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5D5DE4-A9F6-90B7-1CD0-8080C122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7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8A386-A647-CF6A-B636-BF9ABAA8C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C36865-EEF2-46B1-66BA-FB714492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B66387-1081-A764-7631-BA08B1DD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97F409-C12A-6B09-314A-15DEA704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BAB4B-AFEB-C0D9-B28C-5AC5B2FA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8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3EB71-4951-27D3-7635-0D9140E6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4E3371-C93A-A5C2-636B-42D2FA580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A86878-0492-FA29-C5B1-BC93278BE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9611BB-F762-A836-49D1-BBCCCA55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4B8A4B-5484-6C39-5424-6F3A803C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241C56-72ED-6960-D1D4-C8256867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44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A778A-1BF7-08E1-280D-EB9F09FD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921915-55DD-2FDC-00EC-5B72AF8AF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80F79C-0929-9D14-E067-095DA9A46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0B1FD9-6420-B29E-A7B0-BC89BD32AC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BB62D3-70A3-9D27-E509-EEEB7108B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84A8E69-8539-D656-ADC9-6694569D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7276D9F-2930-282C-32A0-1FD7B80C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D9E193-B314-1C5E-B51A-0E1163B3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32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F88C8-BB2F-F75A-DD42-31B6005C4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FA5F7B6-EB35-4212-9355-6AF0764F1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715073-AEFB-9771-FAA1-13000F56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8A4815F-B771-77C4-0026-42FDAF1F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1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B0481C-D060-14BF-FC10-42998363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E54DE3-63CD-3173-C05B-60400E99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543014-EFBD-43E2-EE2A-51EE4FDA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1CB2E-6074-A8B7-C822-50306BE74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28E938-725A-0494-919B-CC6BC0FCA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3CB6CB-F184-F8BA-0197-FCCE7FC80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43542D-1758-31A0-AF7F-1A2C8DCC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C45912-9333-4F7A-03BB-87215D42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00021A-A8B1-F236-FB96-B54A3F7B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91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F50A2-920A-69A4-4520-C1BC7D93D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467E1F-7CE7-6AAE-96EE-BA61B05F4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F30A16-13C3-77B0-0946-693B0AC14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3FD269-031F-D798-93F0-49B0B725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0DE6BC-79D3-A10B-7063-B65B923B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37C634-B2EF-E219-00D5-AED63D360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51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DC0A18C-F415-9797-57B5-FAEFA2878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D6494F-6760-95F9-C868-52D5CAA2B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C4B6BE-5AE5-8381-4B0D-B8F2F9747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C785-3489-C04A-86A3-C497086385A5}" type="datetimeFigureOut">
              <a:rPr lang="de-DE" smtClean="0"/>
              <a:t>04.06.25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E1889F-F86B-2477-572B-0F4E0EDD5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381562-72E2-148B-589F-40B358CE2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9F03-04AE-E044-985A-BF833BE70F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4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7C31877-D68C-4DD4-A9BC-488919006090}"/>
              </a:ext>
            </a:extLst>
          </p:cNvPr>
          <p:cNvSpPr/>
          <p:nvPr/>
        </p:nvSpPr>
        <p:spPr>
          <a:xfrm>
            <a:off x="5210434" y="3026348"/>
            <a:ext cx="1771134" cy="177113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" name="Donut 77">
            <a:extLst>
              <a:ext uri="{FF2B5EF4-FFF2-40B4-BE49-F238E27FC236}">
                <a16:creationId xmlns:a16="http://schemas.microsoft.com/office/drawing/2014/main" id="{6A2A80F3-B3FE-45BC-8E3A-75CF9ED28C61}"/>
              </a:ext>
            </a:extLst>
          </p:cNvPr>
          <p:cNvSpPr/>
          <p:nvPr/>
        </p:nvSpPr>
        <p:spPr>
          <a:xfrm>
            <a:off x="4538898" y="2354812"/>
            <a:ext cx="3114206" cy="3114206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5" name="Donut 26">
            <a:extLst>
              <a:ext uri="{FF2B5EF4-FFF2-40B4-BE49-F238E27FC236}">
                <a16:creationId xmlns:a16="http://schemas.microsoft.com/office/drawing/2014/main" id="{3CA1CD67-7A18-41B8-942A-9DB99ED2B9EA}"/>
              </a:ext>
            </a:extLst>
          </p:cNvPr>
          <p:cNvSpPr/>
          <p:nvPr/>
        </p:nvSpPr>
        <p:spPr>
          <a:xfrm>
            <a:off x="4187788" y="2003702"/>
            <a:ext cx="3816424" cy="3816424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D28B650-B023-F8BB-B241-3F6A1E62E2CB}"/>
              </a:ext>
            </a:extLst>
          </p:cNvPr>
          <p:cNvSpPr/>
          <p:nvPr/>
        </p:nvSpPr>
        <p:spPr>
          <a:xfrm>
            <a:off x="6285108" y="1566437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5D6E729-6EE7-A755-8419-450134D5F0BD}"/>
              </a:ext>
            </a:extLst>
          </p:cNvPr>
          <p:cNvSpPr/>
          <p:nvPr/>
        </p:nvSpPr>
        <p:spPr>
          <a:xfrm>
            <a:off x="7015593" y="4657683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E0F003-C283-FCCF-67F6-0039B5A2E60E}"/>
              </a:ext>
            </a:extLst>
          </p:cNvPr>
          <p:cNvSpPr/>
          <p:nvPr/>
        </p:nvSpPr>
        <p:spPr>
          <a:xfrm>
            <a:off x="4896951" y="5038601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F1AF4D9-6EC4-AD88-7300-CA6A97010AFF}"/>
              </a:ext>
            </a:extLst>
          </p:cNvPr>
          <p:cNvSpPr/>
          <p:nvPr/>
        </p:nvSpPr>
        <p:spPr>
          <a:xfrm>
            <a:off x="3611475" y="3500719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BC6F4EF-16BD-4997-1B0F-35543544857F}"/>
              </a:ext>
            </a:extLst>
          </p:cNvPr>
          <p:cNvSpPr/>
          <p:nvPr/>
        </p:nvSpPr>
        <p:spPr>
          <a:xfrm>
            <a:off x="4307166" y="1859931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FB22788-BF55-276D-2A14-14E8E59283EE}"/>
              </a:ext>
            </a:extLst>
          </p:cNvPr>
          <p:cNvSpPr txBox="1"/>
          <p:nvPr/>
        </p:nvSpPr>
        <p:spPr>
          <a:xfrm>
            <a:off x="5236405" y="3659215"/>
            <a:ext cx="1665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tkinson Hyperlegible" pitchFamily="2" charset="77"/>
              </a:rPr>
              <a:t>Notizen-App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BE0E65-C7DB-B0A5-E8FC-4F8C0A83A8A9}"/>
              </a:ext>
            </a:extLst>
          </p:cNvPr>
          <p:cNvSpPr/>
          <p:nvPr/>
        </p:nvSpPr>
        <p:spPr>
          <a:xfrm>
            <a:off x="7358167" y="3067704"/>
            <a:ext cx="1021977" cy="1027008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glow rad="63500">
              <a:srgbClr val="D9D9D9"/>
            </a:glow>
            <a:outerShdw blurRad="50800" dist="50800" dir="5400000" algn="ctr" rotWithShape="0">
              <a:schemeClr val="bg2"/>
            </a:outerShdw>
            <a:reflection blurRad="578483" stA="4600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0D02D4E-4199-5DA8-DFB8-14D667FE6E1F}"/>
              </a:ext>
            </a:extLst>
          </p:cNvPr>
          <p:cNvSpPr txBox="1"/>
          <p:nvPr/>
        </p:nvSpPr>
        <p:spPr>
          <a:xfrm>
            <a:off x="731921" y="3429000"/>
            <a:ext cx="2395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Möglichkeit Arbeitsblätter und Hefteinträge über eine Lernplattform oder Cloud zur Verfügung stellen</a:t>
            </a:r>
            <a:r>
              <a:rPr lang="de-DE" sz="1600" dirty="0">
                <a:effectLst/>
                <a:latin typeface="Atkinson Hyperlegible" pitchFamily="2" charset="77"/>
              </a:rPr>
              <a:t> </a:t>
            </a:r>
            <a:endParaRPr lang="de-DE" sz="1600" dirty="0">
              <a:latin typeface="Atkinson Hyperlegible" pitchFamily="2" charset="77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F2816FB-A7EA-A59C-9241-ACA3E0D1AD13}"/>
              </a:ext>
            </a:extLst>
          </p:cNvPr>
          <p:cNvSpPr txBox="1"/>
          <p:nvPr/>
        </p:nvSpPr>
        <p:spPr>
          <a:xfrm>
            <a:off x="1536255" y="1640760"/>
            <a:ext cx="2395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Anfertigen eigener Texte und Einbinden von Textmaterial mit Tastatur und Stift</a:t>
            </a:r>
            <a:endParaRPr lang="de-DE" sz="1600" dirty="0">
              <a:latin typeface="Atkinson Hyperlegible" pitchFamily="2" charset="77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D02FCB44-7331-6159-4C5B-CC8901448193}"/>
              </a:ext>
            </a:extLst>
          </p:cNvPr>
          <p:cNvSpPr txBox="1"/>
          <p:nvPr/>
        </p:nvSpPr>
        <p:spPr>
          <a:xfrm>
            <a:off x="3644367" y="6153738"/>
            <a:ext cx="40087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Anlegen von Heft- und Ordnerstrukturen</a:t>
            </a:r>
            <a:endParaRPr lang="de-DE" sz="1600" dirty="0">
              <a:latin typeface="Atkinson Hyperlegible" pitchFamily="2" charset="77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AF99B0D-7BEC-2A5A-003A-831A647FEAFC}"/>
              </a:ext>
            </a:extLst>
          </p:cNvPr>
          <p:cNvSpPr txBox="1"/>
          <p:nvPr/>
        </p:nvSpPr>
        <p:spPr>
          <a:xfrm>
            <a:off x="7852601" y="1539802"/>
            <a:ext cx="35803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Möglichkeit Bild, Ton und Verlinkungen einzubinden</a:t>
            </a:r>
            <a:endParaRPr lang="de-DE" sz="1600" dirty="0">
              <a:latin typeface="Atkinson Hyperlegible" pitchFamily="2" charset="77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B6AC153-DBEB-9142-450A-E594A8E4587B}"/>
              </a:ext>
            </a:extLst>
          </p:cNvPr>
          <p:cNvSpPr txBox="1"/>
          <p:nvPr/>
        </p:nvSpPr>
        <p:spPr>
          <a:xfrm>
            <a:off x="8756743" y="3354167"/>
            <a:ext cx="69197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Möglichkeit der Projektion</a:t>
            </a:r>
            <a:r>
              <a:rPr lang="de-DE" sz="1600" dirty="0">
                <a:effectLst/>
                <a:latin typeface="Atkinson Hyperlegible" pitchFamily="2" charset="77"/>
              </a:rPr>
              <a:t> </a:t>
            </a:r>
            <a:endParaRPr lang="de-DE" sz="1600" dirty="0">
              <a:latin typeface="Atkinson Hyperlegible" pitchFamily="2" charset="77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D039189-0BC3-AF38-E448-B4C107D84B63}"/>
              </a:ext>
            </a:extLst>
          </p:cNvPr>
          <p:cNvSpPr txBox="1"/>
          <p:nvPr/>
        </p:nvSpPr>
        <p:spPr>
          <a:xfrm>
            <a:off x="8408298" y="4874936"/>
            <a:ext cx="31329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effectLst/>
                <a:latin typeface="Atkinson Hyperlegible" pitchFamily="2" charset="77"/>
                <a:ea typeface="Calibri" panose="020F0502020204030204" pitchFamily="34" charset="0"/>
              </a:rPr>
              <a:t>Möglichkeit der Synchronisation über verschiedene Endgeräte</a:t>
            </a:r>
            <a:endParaRPr lang="de-DE" sz="1600" dirty="0">
              <a:latin typeface="Atkinson Hyperlegible" pitchFamily="2" charset="77"/>
            </a:endParaRPr>
          </a:p>
        </p:txBody>
      </p:sp>
      <p:pic>
        <p:nvPicPr>
          <p:cNvPr id="30" name="Grafik 29" descr="Stift Silhouette">
            <a:extLst>
              <a:ext uri="{FF2B5EF4-FFF2-40B4-BE49-F238E27FC236}">
                <a16:creationId xmlns:a16="http://schemas.microsoft.com/office/drawing/2014/main" id="{F87FAEBD-AF58-6B5F-C193-D27ACC3B4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95554" y="2077131"/>
            <a:ext cx="445199" cy="445199"/>
          </a:xfrm>
          <a:prstGeom prst="rect">
            <a:avLst/>
          </a:prstGeom>
        </p:spPr>
      </p:pic>
      <p:pic>
        <p:nvPicPr>
          <p:cNvPr id="32" name="Grafik 31" descr="Kamera Silhouette">
            <a:extLst>
              <a:ext uri="{FF2B5EF4-FFF2-40B4-BE49-F238E27FC236}">
                <a16:creationId xmlns:a16="http://schemas.microsoft.com/office/drawing/2014/main" id="{2D298305-EF8C-EC39-D92B-ED6B47CB39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43151" y="1691159"/>
            <a:ext cx="655771" cy="655771"/>
          </a:xfrm>
          <a:prstGeom prst="rect">
            <a:avLst/>
          </a:prstGeom>
        </p:spPr>
      </p:pic>
      <p:pic>
        <p:nvPicPr>
          <p:cNvPr id="16" name="Grafik 15" descr="Präsentation mit Kreisdiagramm">
            <a:extLst>
              <a:ext uri="{FF2B5EF4-FFF2-40B4-BE49-F238E27FC236}">
                <a16:creationId xmlns:a16="http://schemas.microsoft.com/office/drawing/2014/main" id="{4C29415C-3D84-3666-280D-CDEAE92C04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95380" y="3220687"/>
            <a:ext cx="721041" cy="721041"/>
          </a:xfrm>
          <a:prstGeom prst="rect">
            <a:avLst/>
          </a:prstGeom>
        </p:spPr>
      </p:pic>
      <p:pic>
        <p:nvPicPr>
          <p:cNvPr id="34" name="Grafik 33" descr="Tablet Silhouette">
            <a:extLst>
              <a:ext uri="{FF2B5EF4-FFF2-40B4-BE49-F238E27FC236}">
                <a16:creationId xmlns:a16="http://schemas.microsoft.com/office/drawing/2014/main" id="{CEB93A40-02EB-8F95-88F5-5250F997B41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23842" y="2085400"/>
            <a:ext cx="692383" cy="692383"/>
          </a:xfrm>
          <a:prstGeom prst="rect">
            <a:avLst/>
          </a:prstGeom>
        </p:spPr>
      </p:pic>
      <p:pic>
        <p:nvPicPr>
          <p:cNvPr id="35" name="Grafik 34" descr="Tablet Silhouette">
            <a:extLst>
              <a:ext uri="{FF2B5EF4-FFF2-40B4-BE49-F238E27FC236}">
                <a16:creationId xmlns:a16="http://schemas.microsoft.com/office/drawing/2014/main" id="{560ED336-B68D-1B28-DD40-C3F75535A15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54069" y="4750931"/>
            <a:ext cx="474256" cy="474256"/>
          </a:xfrm>
          <a:prstGeom prst="rect">
            <a:avLst/>
          </a:prstGeom>
        </p:spPr>
      </p:pic>
      <p:pic>
        <p:nvPicPr>
          <p:cNvPr id="37" name="Grafik 36" descr="Smartphone Silhouette">
            <a:extLst>
              <a:ext uri="{FF2B5EF4-FFF2-40B4-BE49-F238E27FC236}">
                <a16:creationId xmlns:a16="http://schemas.microsoft.com/office/drawing/2014/main" id="{E1D33D7D-183C-6E74-138F-2C7AD0BE321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9746304">
            <a:off x="7443542" y="4721858"/>
            <a:ext cx="491126" cy="491126"/>
          </a:xfrm>
          <a:prstGeom prst="rect">
            <a:avLst/>
          </a:prstGeom>
        </p:spPr>
      </p:pic>
      <p:pic>
        <p:nvPicPr>
          <p:cNvPr id="39" name="Grafik 38" descr="Laptop Silhouette">
            <a:extLst>
              <a:ext uri="{FF2B5EF4-FFF2-40B4-BE49-F238E27FC236}">
                <a16:creationId xmlns:a16="http://schemas.microsoft.com/office/drawing/2014/main" id="{CB1C31C5-1394-E72B-4D23-5ADA0607863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182350" y="4988059"/>
            <a:ext cx="646308" cy="646308"/>
          </a:xfrm>
          <a:prstGeom prst="rect">
            <a:avLst/>
          </a:prstGeom>
        </p:spPr>
      </p:pic>
      <p:pic>
        <p:nvPicPr>
          <p:cNvPr id="41" name="Grafik 40" descr="Cloudcomputing Silhouette">
            <a:extLst>
              <a:ext uri="{FF2B5EF4-FFF2-40B4-BE49-F238E27FC236}">
                <a16:creationId xmlns:a16="http://schemas.microsoft.com/office/drawing/2014/main" id="{AF085033-147B-2734-D85D-8299156CC5B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675785" y="3590789"/>
            <a:ext cx="773307" cy="773307"/>
          </a:xfrm>
          <a:prstGeom prst="rect">
            <a:avLst/>
          </a:prstGeom>
        </p:spPr>
      </p:pic>
      <p:pic>
        <p:nvPicPr>
          <p:cNvPr id="43" name="Grafik 42" descr="Ordnersuche Silhouette">
            <a:extLst>
              <a:ext uri="{FF2B5EF4-FFF2-40B4-BE49-F238E27FC236}">
                <a16:creationId xmlns:a16="http://schemas.microsoft.com/office/drawing/2014/main" id="{4752998C-8C98-BAB3-DBA0-BD4BEC4289B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950739" y="506041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9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Macintosh PowerPoint</Application>
  <PresentationFormat>Breitbild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Atkinson Hyperlegible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Viola Bauer</dc:creator>
  <cp:lastModifiedBy>Viola Bauer</cp:lastModifiedBy>
  <cp:revision>3</cp:revision>
  <dcterms:created xsi:type="dcterms:W3CDTF">2023-02-14T15:38:52Z</dcterms:created>
  <dcterms:modified xsi:type="dcterms:W3CDTF">2025-06-04T04:53:36Z</dcterms:modified>
</cp:coreProperties>
</file>