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sldIdLst>
    <p:sldId id="264" r:id="rId3"/>
    <p:sldId id="256" r:id="rId4"/>
    <p:sldId id="275" r:id="rId5"/>
    <p:sldId id="281" r:id="rId6"/>
    <p:sldId id="267" r:id="rId7"/>
    <p:sldId id="278" r:id="rId8"/>
    <p:sldId id="271" r:id="rId9"/>
    <p:sldId id="272" r:id="rId10"/>
    <p:sldId id="274" r:id="rId11"/>
    <p:sldId id="265" r:id="rId12"/>
    <p:sldId id="277" r:id="rId13"/>
    <p:sldId id="282" r:id="rId14"/>
    <p:sldId id="268" r:id="rId15"/>
    <p:sldId id="270" r:id="rId16"/>
    <p:sldId id="280" r:id="rId17"/>
    <p:sldId id="261" r:id="rId18"/>
    <p:sldId id="262"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315A"/>
    <a:srgbClr val="C75B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48"/>
    <p:restoredTop sz="91641" autoAdjust="0"/>
  </p:normalViewPr>
  <p:slideViewPr>
    <p:cSldViewPr snapToGrid="0">
      <p:cViewPr varScale="1">
        <p:scale>
          <a:sx n="71" d="100"/>
          <a:sy n="71" d="100"/>
        </p:scale>
        <p:origin x="176" y="7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685620-ADC1-8EB2-B873-55406DCB2CB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78B97D6-C5D1-CF1F-7362-F9F5BAFA34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EC60DCE-71C2-21CF-100E-9EE5B839DC8D}"/>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09C3B72B-10FE-53BD-EC57-E94688AF8A3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4CBF79A-D4D8-0C9A-42A4-C2B2A3A5DF07}"/>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237076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51F7DE-A07E-4C13-1B06-D87118A366F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D58F272C-9E06-27F8-2555-01D2DCBEDC7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8FBB1C4-A8A7-E209-4694-26957B02DC6C}"/>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C42B3FC9-FE2A-5401-FC97-81AA14C1F3C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BA26643-2A37-F762-E4C6-D73C4E983A9E}"/>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3125954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374DBC3-E1A0-CEEF-F823-E529AD13F7E7}"/>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664FAAC-E949-C4F6-51D1-3F2B5690892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BC48C93-DE57-8D8B-01E2-A53BD97216DD}"/>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50971AB0-F8E0-E6CA-E477-231A5F572C6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075247C-D466-3D14-4D4B-F896E6B9A8F7}"/>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819553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FDD04E-75F8-DCE0-0284-5FEC4C30960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243BD2C-C9EB-54F7-52BA-00A2FEE901E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C01591-B8C4-07E6-3CDA-51C36AC73F83}"/>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9624C529-7A7A-56D9-BB3E-040C8E72AC0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5374470-0E03-1A46-6CDF-F02E0DF7FDAB}"/>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2523485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FE76FD-96CB-D4CE-C47D-316A8B6CFDA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B15E447E-E892-AB4B-AA72-4FEBA221EA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5209D61-E1A7-8E8D-88B7-AB9E2CEF8104}"/>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7150348E-A675-E516-DA03-65069C52283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DF421B0-273D-4D87-AD0B-C72CBCC13CA4}"/>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166025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612F08-540F-1DE1-D274-5AA57896016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0F6DA1E-4481-7FC8-8BCE-A271205A797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1C39809-BE8A-DFC5-3793-145FE9973AD5}"/>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FB8761FA-6F92-A5A5-E486-EDC990AEAB33}"/>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6" name="Fußzeilenplatzhalter 5">
            <a:extLst>
              <a:ext uri="{FF2B5EF4-FFF2-40B4-BE49-F238E27FC236}">
                <a16:creationId xmlns:a16="http://schemas.microsoft.com/office/drawing/2014/main" id="{F596884C-CF7B-A637-86BA-53F8BEE3BE8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4C086B8-9FC1-C267-E7A6-B0743C9F5729}"/>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4065334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7963A8-5F67-FCE0-5890-F99872326095}"/>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1D47C51-3E25-ABD8-58A7-A9420ADA5F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34343D7-C6B5-74D7-8F6A-B24F44E1B91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F782EFD-6CE7-0C1D-E403-9D7325CF9E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634409A-6698-8248-8FB8-196C177CF3BE}"/>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E1472D4-FF2E-1687-2DBC-0A8DE5B5B8D4}"/>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8" name="Fußzeilenplatzhalter 7">
            <a:extLst>
              <a:ext uri="{FF2B5EF4-FFF2-40B4-BE49-F238E27FC236}">
                <a16:creationId xmlns:a16="http://schemas.microsoft.com/office/drawing/2014/main" id="{8B3EEE26-4ABC-C30C-88B9-C1E1F4E50C2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208E7C-ACAC-68A4-42E2-AA846B276CA3}"/>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364981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6FF833-1F3D-FCDA-A1A7-2936B20B713D}"/>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548E5EC4-4E51-23D6-10AE-BE2F4FF6E938}"/>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4" name="Fußzeilenplatzhalter 3">
            <a:extLst>
              <a:ext uri="{FF2B5EF4-FFF2-40B4-BE49-F238E27FC236}">
                <a16:creationId xmlns:a16="http://schemas.microsoft.com/office/drawing/2014/main" id="{C577C252-C59F-5B1C-0665-22A5D06803C3}"/>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35925A0-3648-0240-CFCF-1D92E2BBD9F4}"/>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3822554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1DAEFD9-86AC-EA94-5723-BC13F3C599A5}"/>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3" name="Fußzeilenplatzhalter 2">
            <a:extLst>
              <a:ext uri="{FF2B5EF4-FFF2-40B4-BE49-F238E27FC236}">
                <a16:creationId xmlns:a16="http://schemas.microsoft.com/office/drawing/2014/main" id="{B852DAA0-0A93-DD5C-4641-BED4953BF32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354C0C43-6AEC-13AD-A5D5-03E8C49CC18C}"/>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1834405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6159-56DB-E063-CB3A-80FE2405AF98}"/>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628C1CB-0498-718A-510A-EF9F8C4F9B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1B48305-15A7-3E85-AC0D-2AEFD2D220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B4E913F-8C9B-346A-3FD6-0FE6063DA68D}"/>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6" name="Fußzeilenplatzhalter 5">
            <a:extLst>
              <a:ext uri="{FF2B5EF4-FFF2-40B4-BE49-F238E27FC236}">
                <a16:creationId xmlns:a16="http://schemas.microsoft.com/office/drawing/2014/main" id="{F05DD7FB-B1E7-EA8B-BB21-5DA04B84530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6AB50B3-2AC9-431C-C975-C512E751B628}"/>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3211104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C50751-8B2A-82DA-342A-5A6652816A9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C6FD4553-65C8-DA3A-E48C-17EA71B2D9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173338D-89D0-BC29-61FF-ED6D91F1E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DC00969-8F3A-803F-8F73-5DEB076CC52E}"/>
              </a:ext>
            </a:extLst>
          </p:cNvPr>
          <p:cNvSpPr>
            <a:spLocks noGrp="1"/>
          </p:cNvSpPr>
          <p:nvPr>
            <p:ph type="dt" sz="half" idx="10"/>
          </p:nvPr>
        </p:nvSpPr>
        <p:spPr/>
        <p:txBody>
          <a:bodyPr/>
          <a:lstStyle/>
          <a:p>
            <a:fld id="{B586803D-3EFF-1742-89C4-708A852745AE}" type="datetimeFigureOut">
              <a:rPr lang="de-DE" smtClean="0"/>
              <a:t>07.08.23</a:t>
            </a:fld>
            <a:endParaRPr lang="de-DE"/>
          </a:p>
        </p:txBody>
      </p:sp>
      <p:sp>
        <p:nvSpPr>
          <p:cNvPr id="6" name="Fußzeilenplatzhalter 5">
            <a:extLst>
              <a:ext uri="{FF2B5EF4-FFF2-40B4-BE49-F238E27FC236}">
                <a16:creationId xmlns:a16="http://schemas.microsoft.com/office/drawing/2014/main" id="{BD49C9ED-441F-FF8D-5C94-509A9BFB72C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3B518492-1A7F-9CCA-06DC-FC059C4325DC}"/>
              </a:ext>
            </a:extLst>
          </p:cNvPr>
          <p:cNvSpPr>
            <a:spLocks noGrp="1"/>
          </p:cNvSpPr>
          <p:nvPr>
            <p:ph type="sldNum" sz="quarter" idx="12"/>
          </p:nvPr>
        </p:nvSpPr>
        <p:spPr/>
        <p:txBody>
          <a:bodyPr/>
          <a:lstStyle/>
          <a:p>
            <a:fld id="{03D248DD-54C6-E649-AF13-A50DD66A0333}" type="slidenum">
              <a:rPr lang="de-DE" smtClean="0"/>
              <a:t>‹Nr.›</a:t>
            </a:fld>
            <a:endParaRPr lang="de-DE"/>
          </a:p>
        </p:txBody>
      </p:sp>
    </p:spTree>
    <p:extLst>
      <p:ext uri="{BB962C8B-B14F-4D97-AF65-F5344CB8AC3E}">
        <p14:creationId xmlns:p14="http://schemas.microsoft.com/office/powerpoint/2010/main" val="274543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260D219-1713-F6E7-E1CF-45404CE044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3947AC0-9312-0AF0-55A7-F4B07195EB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3EBA539-3EDE-4D91-3180-7059413B04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86803D-3EFF-1742-89C4-708A852745AE}" type="datetimeFigureOut">
              <a:rPr lang="de-DE" smtClean="0"/>
              <a:t>07.08.23</a:t>
            </a:fld>
            <a:endParaRPr lang="de-DE"/>
          </a:p>
        </p:txBody>
      </p:sp>
      <p:sp>
        <p:nvSpPr>
          <p:cNvPr id="5" name="Fußzeilenplatzhalter 4">
            <a:extLst>
              <a:ext uri="{FF2B5EF4-FFF2-40B4-BE49-F238E27FC236}">
                <a16:creationId xmlns:a16="http://schemas.microsoft.com/office/drawing/2014/main" id="{C3EFDB7C-DE25-8C19-A77B-E71D938ED0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8E68367-7C4A-384F-DFAD-B6821D93D3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248DD-54C6-E649-AF13-A50DD66A0333}" type="slidenum">
              <a:rPr lang="de-DE" smtClean="0"/>
              <a:t>‹Nr.›</a:t>
            </a:fld>
            <a:endParaRPr lang="de-DE"/>
          </a:p>
        </p:txBody>
      </p:sp>
    </p:spTree>
    <p:extLst>
      <p:ext uri="{BB962C8B-B14F-4D97-AF65-F5344CB8AC3E}">
        <p14:creationId xmlns:p14="http://schemas.microsoft.com/office/powerpoint/2010/main" val="1564416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alp.dillingen.de/fileadmin/user_upload/Themen/Digital-Leadership/2022_07_07_alp-reader_digital-leadership_Digitale-Ausgabe.pdf" TargetMode="External"/><Relationship Id="rId2" Type="http://schemas.openxmlformats.org/officeDocument/2006/relationships/hyperlink" Target="https://alp.dillingen.de/fileadmin/user_upload/Themen/Digital-Leadership/2022_26_09_Systemische_Denkansaetze_Digital.pdf" TargetMode="Externa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hyperlink" Target="https://alp.dillingen.de/fileadmin/user_upload/Themen/Digital-Leadership/2022_26_09_Systemische_Denkansaetze_Digital.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ebis.bycs.de/beitrag/schulinterne-unterstuetzungsangebote-schaffen-und-zusammenarbeit-staerk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s://mebis.bycs.de/kategorien/basics/strategien-rahmenkonzepte/praxisleitfaden-1to1-ausstattung/rahmenbedingungen/paedagogische-rahmenbedingunge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bis.bycs.de/beitrag/potentiale-der-1zu1-ausstattung-identifizieren#sec3" TargetMode="External"/><Relationship Id="rId2" Type="http://schemas.openxmlformats.org/officeDocument/2006/relationships/image" Target="../media/image2.gif"/><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dirty="0">
                <a:solidFill>
                  <a:srgbClr val="0070C0"/>
                </a:solidFill>
                <a:effectLst/>
                <a:latin typeface="Calibri" panose="020F0502020204030204" pitchFamily="34" charset="0"/>
                <a:ea typeface="Calibri" panose="020F0502020204030204" pitchFamily="34" charset="0"/>
              </a:rPr>
              <a:t>Verwendungshinweise</a:t>
            </a:r>
            <a:endParaRPr lang="de-DE"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5399762" cy="4351338"/>
          </a:xfrm>
        </p:spPr>
        <p:txBody>
          <a:bodyPr>
            <a:normAutofit/>
          </a:bodyPr>
          <a:lstStyle/>
          <a:p>
            <a:r>
              <a:rPr lang="de-DE" sz="24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Ab </a:t>
            </a:r>
            <a:r>
              <a:rPr lang="de-DE" sz="2400" dirty="0">
                <a:solidFill>
                  <a:srgbClr val="222222"/>
                </a:solidFill>
                <a:latin typeface="Calibri" panose="020F0502020204030204" pitchFamily="34" charset="0"/>
                <a:ea typeface="Calibri" panose="020F0502020204030204" pitchFamily="34" charset="0"/>
                <a:cs typeface="Calibri" panose="020F0502020204030204" pitchFamily="34" charset="0"/>
              </a:rPr>
              <a:t>Folie 11 </a:t>
            </a:r>
            <a:r>
              <a:rPr lang="de-DE" sz="24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versteht sich diese Präsentation rein als Vorbereitungsgrundlage Ihres Vortrags.</a:t>
            </a:r>
            <a:endParaRPr lang="de-DE" sz="24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r>
              <a:rPr lang="de-DE" sz="2400" dirty="0">
                <a:solidFill>
                  <a:srgbClr val="222222"/>
                </a:solidFill>
                <a:latin typeface="Calibri" panose="020F0502020204030204" pitchFamily="34" charset="0"/>
                <a:ea typeface="Calibri" panose="020F0502020204030204" pitchFamily="34" charset="0"/>
                <a:cs typeface="Calibri" panose="020F0502020204030204" pitchFamily="34" charset="0"/>
              </a:rPr>
              <a:t>Diese Folien enthalten weiterführende Informationen (z. B. Links) sowie graue Infokästen (siehe Beispiel rechts), die Ihnen zusätzliche Anregungen sowie Erklärungen und mögliche Beispiele bieten.</a:t>
            </a:r>
          </a:p>
          <a:p>
            <a:r>
              <a:rPr lang="de-DE" sz="2400" dirty="0">
                <a:solidFill>
                  <a:srgbClr val="222222"/>
                </a:solidFill>
                <a:latin typeface="Calibri" panose="020F0502020204030204" pitchFamily="34" charset="0"/>
                <a:ea typeface="Calibri" panose="020F0502020204030204" pitchFamily="34" charset="0"/>
                <a:cs typeface="Calibri" panose="020F0502020204030204" pitchFamily="34" charset="0"/>
              </a:rPr>
              <a:t>Dies ermöglicht eine individuelle </a:t>
            </a:r>
            <a:r>
              <a:rPr lang="de-DE" sz="2400">
                <a:solidFill>
                  <a:srgbClr val="222222"/>
                </a:solidFill>
                <a:latin typeface="Calibri" panose="020F0502020204030204" pitchFamily="34" charset="0"/>
                <a:ea typeface="Calibri" panose="020F0502020204030204" pitchFamily="34" charset="0"/>
                <a:cs typeface="Calibri" panose="020F0502020204030204" pitchFamily="34" charset="0"/>
              </a:rPr>
              <a:t>Auswahl an Vortragsinhalten.</a:t>
            </a:r>
            <a:endParaRPr lang="de-DE" sz="1800" b="1" dirty="0">
              <a:solidFill>
                <a:srgbClr val="222222"/>
              </a:solidFill>
              <a:effectLst/>
              <a:latin typeface="Calibri" panose="020F0502020204030204" pitchFamily="34" charset="0"/>
              <a:ea typeface="Calibri" panose="020F0502020204030204" pitchFamily="34" charset="0"/>
              <a:cs typeface="Calibri" panose="020F0502020204030204" pitchFamily="34" charset="0"/>
            </a:endParaRP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sp>
        <p:nvSpPr>
          <p:cNvPr id="6" name="Inhaltsplatzhalter 2">
            <a:extLst>
              <a:ext uri="{FF2B5EF4-FFF2-40B4-BE49-F238E27FC236}">
                <a16:creationId xmlns:a16="http://schemas.microsoft.com/office/drawing/2014/main" id="{B4B0AD94-56A8-D39E-B3F0-D09ECF98261E}"/>
              </a:ext>
            </a:extLst>
          </p:cNvPr>
          <p:cNvSpPr txBox="1">
            <a:spLocks/>
          </p:cNvSpPr>
          <p:nvPr/>
        </p:nvSpPr>
        <p:spPr>
          <a:xfrm>
            <a:off x="6830103" y="1894815"/>
            <a:ext cx="4723356" cy="4351338"/>
          </a:xfrm>
          <a:prstGeom prst="rect">
            <a:avLst/>
          </a:prstGeom>
          <a:solidFill>
            <a:schemeClr val="accent1">
              <a:lumMod val="20000"/>
              <a:lumOff val="8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de-DE" sz="1700" b="1" i="1" dirty="0">
                <a:solidFill>
                  <a:srgbClr val="474747"/>
                </a:solidFill>
                <a:latin typeface="Calibri" panose="020F0502020204030204" pitchFamily="34" charset="0"/>
                <a:cs typeface="Calibri" panose="020F0502020204030204" pitchFamily="34" charset="0"/>
              </a:rPr>
              <a:t>Hier stehen Anregungen und Informationen:</a:t>
            </a:r>
          </a:p>
          <a:p>
            <a:pPr marL="0" indent="0" algn="ctr">
              <a:buNone/>
            </a:pPr>
            <a:r>
              <a:rPr lang="de-DE" sz="1700" b="1" i="1" dirty="0">
                <a:solidFill>
                  <a:srgbClr val="474747"/>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68669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a:xfrm>
            <a:off x="838200" y="255065"/>
            <a:ext cx="10515600" cy="1325563"/>
          </a:xfrm>
        </p:spPr>
        <p:txBody>
          <a:bodyPr>
            <a:normAutofit/>
          </a:bodyPr>
          <a:lstStyle/>
          <a:p>
            <a:r>
              <a:rPr lang="de-DE" sz="3600" dirty="0">
                <a:solidFill>
                  <a:srgbClr val="0070C0"/>
                </a:solidFill>
                <a:effectLst/>
                <a:latin typeface="Calibri" panose="020F0502020204030204" pitchFamily="34" charset="0"/>
                <a:ea typeface="Times New Roman" panose="02020603050405020304" pitchFamily="18" charset="0"/>
              </a:rPr>
              <a:t>Quellen</a:t>
            </a:r>
            <a:endParaRPr lang="de-DE" sz="36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9168829" cy="4351338"/>
          </a:xfrm>
        </p:spPr>
        <p:txBody>
          <a:bodyPr>
            <a:normAutofit/>
          </a:bodyPr>
          <a:lstStyle/>
          <a:p>
            <a:pPr marL="0" indent="0">
              <a:buNone/>
            </a:pPr>
            <a:endParaRPr lang="de-DE" sz="22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endParaRPr>
          </a:p>
          <a:p>
            <a:r>
              <a:rPr lang="de-DE" sz="22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https://alp.dillingen.de/fileadmin/user_upload/Themen/Digital-Leadership/2022_26_09_Systemische_Denkansaetze_Digital.pdf</a:t>
            </a: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2200" dirty="0">
              <a:effectLst/>
              <a:latin typeface="Calibri" panose="020F0502020204030204" pitchFamily="34" charset="0"/>
              <a:ea typeface="Calibri" panose="020F0502020204030204" pitchFamily="34" charset="0"/>
              <a:cs typeface="Times New Roman" panose="02020603050405020304" pitchFamily="18" charset="0"/>
            </a:endParaRPr>
          </a:p>
          <a:p>
            <a:r>
              <a:rPr lang="de-DE" sz="22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3"/>
              </a:rPr>
              <a:t>https://alp.dillingen.de/fileadmin/user_upload/Themen/Digital-Leadership/2022_07_07_alp-reader_digital-leadership_Digitale-Ausgabe.pdf</a:t>
            </a:r>
            <a:r>
              <a:rPr lang="de-DE" sz="2200" dirty="0">
                <a:effectLst/>
              </a:rPr>
              <a:t> </a:t>
            </a:r>
            <a:endParaRPr lang="de-DE" sz="2200" dirty="0"/>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rotWithShape="1">
          <a:blip r:embed="rId4"/>
          <a:srcRect l="14054" b="-9087"/>
          <a:stretch/>
        </p:blipFill>
        <p:spPr>
          <a:xfrm>
            <a:off x="10133556" y="525714"/>
            <a:ext cx="2058444" cy="809917"/>
          </a:xfrm>
          <a:prstGeom prst="rect">
            <a:avLst/>
          </a:prstGeom>
        </p:spPr>
      </p:pic>
    </p:spTree>
    <p:extLst>
      <p:ext uri="{BB962C8B-B14F-4D97-AF65-F5344CB8AC3E}">
        <p14:creationId xmlns:p14="http://schemas.microsoft.com/office/powerpoint/2010/main" val="1069642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dirty="0">
                <a:solidFill>
                  <a:srgbClr val="0070C0"/>
                </a:solidFill>
              </a:rPr>
              <a:t>Einstieg</a:t>
            </a: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5399762" cy="4351338"/>
          </a:xfrm>
        </p:spPr>
        <p:txBody>
          <a:bodyPr/>
          <a:lstStyle/>
          <a:p>
            <a:pPr marL="0" indent="0">
              <a:buNone/>
            </a:pPr>
            <a:endParaRPr lang="de-DE" sz="2400" dirty="0"/>
          </a:p>
          <a:p>
            <a:pPr marL="0" indent="0">
              <a:buNone/>
            </a:pPr>
            <a:r>
              <a:rPr lang="de-DE" sz="2400" dirty="0"/>
              <a:t>Mit einem Ziel vor Augen….</a:t>
            </a:r>
          </a:p>
          <a:p>
            <a:pPr marL="0" indent="0">
              <a:buNone/>
            </a:pPr>
            <a:endParaRPr lang="de-DE" sz="2400" dirty="0"/>
          </a:p>
          <a:p>
            <a:pPr marL="0" indent="0">
              <a:buNone/>
            </a:pPr>
            <a:r>
              <a:rPr lang="de-DE" sz="2400" dirty="0"/>
              <a:t>	… gemeinsam Wege gehen.</a:t>
            </a:r>
          </a:p>
          <a:p>
            <a:endParaRPr lang="de-DE" sz="1800" b="1" dirty="0">
              <a:solidFill>
                <a:srgbClr val="222222"/>
              </a:solidFill>
              <a:effectLst/>
              <a:latin typeface="Calibri" panose="020F0502020204030204" pitchFamily="34" charset="0"/>
              <a:ea typeface="Calibri" panose="020F0502020204030204" pitchFamily="34" charset="0"/>
              <a:cs typeface="Calibri" panose="020F0502020204030204" pitchFamily="34" charset="0"/>
            </a:endParaRPr>
          </a:p>
          <a:p>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de-DE" dirty="0"/>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sp>
        <p:nvSpPr>
          <p:cNvPr id="6" name="Inhaltsplatzhalter 2">
            <a:extLst>
              <a:ext uri="{FF2B5EF4-FFF2-40B4-BE49-F238E27FC236}">
                <a16:creationId xmlns:a16="http://schemas.microsoft.com/office/drawing/2014/main" id="{B4B0AD94-56A8-D39E-B3F0-D09ECF98261E}"/>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800" b="1" i="1" dirty="0">
                <a:solidFill>
                  <a:srgbClr val="474747"/>
                </a:solidFill>
                <a:latin typeface="Calibri" panose="020F0502020204030204" pitchFamily="34" charset="0"/>
                <a:cs typeface="Calibri" panose="020F0502020204030204" pitchFamily="34" charset="0"/>
              </a:rPr>
              <a:t>Vertrauen schaffen</a:t>
            </a:r>
          </a:p>
          <a:p>
            <a:pPr marL="0" indent="0" algn="just">
              <a:buNone/>
            </a:pPr>
            <a:r>
              <a:rPr lang="de-DE" sz="1800" dirty="0">
                <a:effectLst/>
                <a:latin typeface="Calibri" panose="020F0502020204030204" pitchFamily="34" charset="0"/>
                <a:ea typeface="Times New Roman" panose="02020603050405020304" pitchFamily="18" charset="0"/>
              </a:rPr>
              <a:t>Mit Hilfe der Präsentation können sowohl der </a:t>
            </a:r>
            <a:r>
              <a:rPr lang="de-DE" sz="1800" b="1" u="sng" dirty="0">
                <a:effectLst/>
                <a:latin typeface="Calibri" panose="020F0502020204030204" pitchFamily="34" charset="0"/>
                <a:ea typeface="Times New Roman" panose="02020603050405020304" pitchFamily="18" charset="0"/>
              </a:rPr>
              <a:t>Anlass</a:t>
            </a:r>
            <a:r>
              <a:rPr lang="de-DE" sz="1800" dirty="0">
                <a:effectLst/>
                <a:latin typeface="Calibri" panose="020F0502020204030204" pitchFamily="34" charset="0"/>
                <a:ea typeface="Times New Roman" panose="02020603050405020304" pitchFamily="18" charset="0"/>
              </a:rPr>
              <a:t> als auch die </a:t>
            </a:r>
            <a:r>
              <a:rPr lang="de-DE" sz="1800" b="1" u="sng" dirty="0">
                <a:effectLst/>
                <a:latin typeface="Calibri" panose="020F0502020204030204" pitchFamily="34" charset="0"/>
                <a:ea typeface="Times New Roman" panose="02020603050405020304" pitchFamily="18" charset="0"/>
              </a:rPr>
              <a:t>Ziele</a:t>
            </a:r>
            <a:r>
              <a:rPr lang="de-DE" sz="1800" dirty="0">
                <a:effectLst/>
                <a:latin typeface="Calibri" panose="020F0502020204030204" pitchFamily="34" charset="0"/>
                <a:ea typeface="Times New Roman" panose="02020603050405020304" pitchFamily="18" charset="0"/>
              </a:rPr>
              <a:t> für den Veränderungsprozess benannt und erklärt werden.</a:t>
            </a:r>
          </a:p>
          <a:p>
            <a:pPr marL="0" indent="0" algn="just">
              <a:buNone/>
            </a:pPr>
            <a:endParaRPr lang="de-DE" sz="1800" dirty="0">
              <a:effectLst/>
              <a:latin typeface="Calibri" panose="020F0502020204030204" pitchFamily="34" charset="0"/>
              <a:ea typeface="Times New Roman" panose="02020603050405020304" pitchFamily="18" charset="0"/>
            </a:endParaRPr>
          </a:p>
          <a:p>
            <a:pPr marL="0" indent="0" algn="just">
              <a:buNone/>
            </a:pPr>
            <a:r>
              <a:rPr lang="de-DE" sz="1800" b="1" u="sng" dirty="0">
                <a:latin typeface="Calibri" panose="020F0502020204030204" pitchFamily="34" charset="0"/>
              </a:rPr>
              <a:t>Anlass:</a:t>
            </a:r>
            <a:r>
              <a:rPr lang="de-DE" sz="1800" b="1" dirty="0">
                <a:latin typeface="Calibri" panose="020F0502020204030204" pitchFamily="34" charset="0"/>
              </a:rPr>
              <a:t> </a:t>
            </a:r>
            <a:r>
              <a:rPr lang="de-DE" sz="1800" dirty="0">
                <a:latin typeface="Calibri" panose="020F0502020204030204" pitchFamily="34" charset="0"/>
              </a:rPr>
              <a:t>Rasante technische Entwicklungen erfordern von Lernenden „21st Century Skills“. Eine Vermittlung digitaler Kompetenzen durch die Schulen ist notwendig. </a:t>
            </a:r>
          </a:p>
          <a:p>
            <a:pPr marL="0" indent="0" algn="just">
              <a:buNone/>
            </a:pPr>
            <a:endParaRPr lang="de-DE" sz="1800" dirty="0">
              <a:latin typeface="Calibri" panose="020F0502020204030204" pitchFamily="34" charset="0"/>
            </a:endParaRPr>
          </a:p>
          <a:p>
            <a:pPr marL="0" indent="0" algn="just">
              <a:buNone/>
            </a:pPr>
            <a:r>
              <a:rPr lang="de-DE" sz="1800" b="1" u="sng" dirty="0">
                <a:latin typeface="Calibri" panose="020F0502020204030204" pitchFamily="34" charset="0"/>
              </a:rPr>
              <a:t>Ziele:</a:t>
            </a:r>
            <a:r>
              <a:rPr lang="de-DE" sz="1800" b="1" dirty="0">
                <a:latin typeface="Calibri" panose="020F0502020204030204" pitchFamily="34" charset="0"/>
              </a:rPr>
              <a:t> </a:t>
            </a:r>
            <a:r>
              <a:rPr lang="de-DE" sz="1800" dirty="0">
                <a:latin typeface="Calibri" panose="020F0502020204030204" pitchFamily="34" charset="0"/>
              </a:rPr>
              <a:t>Gesellschaftliche Entwicklung mittragen und Mut zur Veränderung haben.</a:t>
            </a:r>
            <a:endParaRPr lang="de-DE" sz="1800" dirty="0"/>
          </a:p>
        </p:txBody>
      </p:sp>
    </p:spTree>
    <p:extLst>
      <p:ext uri="{BB962C8B-B14F-4D97-AF65-F5344CB8AC3E}">
        <p14:creationId xmlns:p14="http://schemas.microsoft.com/office/powerpoint/2010/main" val="15909583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sp>
        <p:nvSpPr>
          <p:cNvPr id="7" name="Titel 1">
            <a:extLst>
              <a:ext uri="{FF2B5EF4-FFF2-40B4-BE49-F238E27FC236}">
                <a16:creationId xmlns:a16="http://schemas.microsoft.com/office/drawing/2014/main" id="{EDC7482C-41EA-635D-662F-CE6FB48693A3}"/>
              </a:ext>
            </a:extLst>
          </p:cNvPr>
          <p:cNvSpPr txBox="1">
            <a:spLocks/>
          </p:cNvSpPr>
          <p:nvPr/>
        </p:nvSpPr>
        <p:spPr>
          <a:xfrm>
            <a:off x="838200" y="279397"/>
            <a:ext cx="88190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solidFill>
                  <a:srgbClr val="0070C0"/>
                </a:solidFill>
                <a:latin typeface="Calibri" panose="020F0502020204030204" pitchFamily="34" charset="0"/>
                <a:ea typeface="Calibri" panose="020F0502020204030204" pitchFamily="34" charset="0"/>
              </a:rPr>
              <a:t>Warum soll eine 1:1-Ausstattung an unserer Schule implementiert werden?</a:t>
            </a:r>
            <a:r>
              <a:rPr lang="de-DE" sz="3200" dirty="0">
                <a:solidFill>
                  <a:srgbClr val="0070C0"/>
                </a:solidFill>
              </a:rPr>
              <a:t> </a:t>
            </a:r>
            <a:endParaRPr lang="de-DE" sz="3200" dirty="0"/>
          </a:p>
        </p:txBody>
      </p:sp>
      <p:sp>
        <p:nvSpPr>
          <p:cNvPr id="2" name="Inhaltsplatzhalter 2">
            <a:extLst>
              <a:ext uri="{FF2B5EF4-FFF2-40B4-BE49-F238E27FC236}">
                <a16:creationId xmlns:a16="http://schemas.microsoft.com/office/drawing/2014/main" id="{6E2E4543-8794-CE7D-2F88-D83EF85E6075}"/>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0">
              <a:buNone/>
            </a:pPr>
            <a:r>
              <a:rPr lang="de-DE" b="1" i="1" dirty="0">
                <a:solidFill>
                  <a:srgbClr val="474747"/>
                </a:solidFill>
                <a:latin typeface="Calibri" panose="020F0502020204030204" pitchFamily="34" charset="0"/>
                <a:cs typeface="Calibri" panose="020F0502020204030204" pitchFamily="34" charset="0"/>
              </a:rPr>
              <a:t>Potenziale aufzeigen</a:t>
            </a:r>
          </a:p>
          <a:p>
            <a:pPr marL="0" indent="0">
              <a:buNone/>
            </a:pPr>
            <a:r>
              <a:rPr lang="de-DE" sz="1800" dirty="0">
                <a:effectLst/>
                <a:latin typeface="Calibri" panose="020F0502020204030204" pitchFamily="34" charset="0"/>
                <a:ea typeface="Calibri" panose="020F0502020204030204" pitchFamily="34" charset="0"/>
                <a:cs typeface="Calibri" panose="020F0502020204030204" pitchFamily="34" charset="0"/>
              </a:rPr>
              <a:t>Eine 1:1-Ausstattung mit mobilen Endgeräten birgt zahlreiche Potenziale im Hinblick auf eine moderne Schul-</a:t>
            </a:r>
            <a:r>
              <a:rPr lang="de-DE" sz="1800" dirty="0">
                <a:effectLst/>
                <a:latin typeface="Calibri" panose="020F0502020204030204" pitchFamily="34" charset="0"/>
                <a:ea typeface="Times New Roman" panose="02020603050405020304" pitchFamily="18" charset="0"/>
                <a:cs typeface="Calibri" panose="020F0502020204030204" pitchFamily="34" charset="0"/>
              </a:rPr>
              <a:t> </a:t>
            </a:r>
            <a:r>
              <a:rPr lang="de-DE" sz="1800" dirty="0">
                <a:effectLst/>
                <a:latin typeface="Calibri" panose="020F0502020204030204" pitchFamily="34" charset="0"/>
                <a:ea typeface="Calibri" panose="020F0502020204030204" pitchFamily="34" charset="0"/>
                <a:cs typeface="Calibri" panose="020F0502020204030204" pitchFamily="34" charset="0"/>
              </a:rPr>
              <a:t>und Unterrichtskultur.</a:t>
            </a:r>
            <a:endParaRPr lang="de-DE"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de-DE" sz="1800" dirty="0">
                <a:effectLst/>
                <a:latin typeface="Calibri" panose="020F0502020204030204" pitchFamily="34" charset="0"/>
                <a:ea typeface="Times New Roman" panose="02020603050405020304" pitchFamily="18" charset="0"/>
                <a:cs typeface="Calibri" panose="020F0502020204030204" pitchFamily="34" charset="0"/>
              </a:rPr>
              <a:t>Im schulischen Kontext ist diese Entwicklung mit nebenstehenden Schlagwörtern bzw. Videos verknüpft.</a:t>
            </a:r>
          </a:p>
          <a:p>
            <a:pPr marL="0" indent="0">
              <a:buNone/>
            </a:pPr>
            <a:endParaRPr lang="de-DE" sz="1800" dirty="0">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de-DE" sz="1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buNone/>
            </a:pPr>
            <a:r>
              <a:rPr lang="de-DE" sz="1800" i="1" dirty="0">
                <a:latin typeface="Calibri" panose="020F0502020204030204" pitchFamily="34" charset="0"/>
                <a:cs typeface="Calibri" panose="020F0502020204030204" pitchFamily="34" charset="0"/>
              </a:rPr>
              <a:t>Für den Vortrag können Sie passend zu den Vorstellungen für Ihre Schule eine ausgewählte Anzahl an Filmen zeigen.</a:t>
            </a:r>
          </a:p>
        </p:txBody>
      </p:sp>
      <p:pic>
        <p:nvPicPr>
          <p:cNvPr id="8" name="Grafik 7" descr="Ein Bild, das Text, Screenshot, Schrift enthält.&#10;&#10;Automatisch generierte Beschreibung">
            <a:extLst>
              <a:ext uri="{FF2B5EF4-FFF2-40B4-BE49-F238E27FC236}">
                <a16:creationId xmlns:a16="http://schemas.microsoft.com/office/drawing/2014/main" id="{15F066D7-08AC-8551-938D-720A11279730}"/>
              </a:ext>
            </a:extLst>
          </p:cNvPr>
          <p:cNvPicPr>
            <a:picLocks noChangeAspect="1"/>
          </p:cNvPicPr>
          <p:nvPr/>
        </p:nvPicPr>
        <p:blipFill>
          <a:blip r:embed="rId3"/>
          <a:stretch>
            <a:fillRect/>
          </a:stretch>
        </p:blipFill>
        <p:spPr>
          <a:xfrm>
            <a:off x="838200" y="2215402"/>
            <a:ext cx="5020190" cy="2930337"/>
          </a:xfrm>
          <a:prstGeom prst="rect">
            <a:avLst/>
          </a:prstGeom>
        </p:spPr>
      </p:pic>
    </p:spTree>
    <p:extLst>
      <p:ext uri="{BB962C8B-B14F-4D97-AF65-F5344CB8AC3E}">
        <p14:creationId xmlns:p14="http://schemas.microsoft.com/office/powerpoint/2010/main" val="2554786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a:xfrm>
            <a:off x="838200" y="365125"/>
            <a:ext cx="8819012" cy="1325563"/>
          </a:xfrm>
        </p:spPr>
        <p:txBody>
          <a:bodyPr>
            <a:normAutofit/>
          </a:bodyPr>
          <a:lstStyle/>
          <a:p>
            <a:r>
              <a:rPr lang="de-DE" sz="3200" dirty="0">
                <a:solidFill>
                  <a:srgbClr val="0070C0"/>
                </a:solidFill>
                <a:effectLst/>
                <a:latin typeface="Calibri" panose="020F0502020204030204" pitchFamily="34" charset="0"/>
                <a:ea typeface="Calibri" panose="020F0502020204030204" pitchFamily="34" charset="0"/>
              </a:rPr>
              <a:t>Was soll sich ändern? Welche Ziele verfolgen wir?</a:t>
            </a:r>
            <a:r>
              <a:rPr lang="de-DE" sz="3200" dirty="0">
                <a:solidFill>
                  <a:srgbClr val="0070C0"/>
                </a:solidFill>
                <a:effectLst/>
              </a:rPr>
              <a:t> </a:t>
            </a:r>
            <a:endParaRPr lang="de-DE" sz="3200" dirty="0"/>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pic>
        <p:nvPicPr>
          <p:cNvPr id="12" name="Grafik 11">
            <a:extLst>
              <a:ext uri="{FF2B5EF4-FFF2-40B4-BE49-F238E27FC236}">
                <a16:creationId xmlns:a16="http://schemas.microsoft.com/office/drawing/2014/main" id="{462DF69D-0E98-8F79-8BE4-05B10A1C4210}"/>
              </a:ext>
            </a:extLst>
          </p:cNvPr>
          <p:cNvPicPr>
            <a:picLocks noChangeAspect="1"/>
          </p:cNvPicPr>
          <p:nvPr/>
        </p:nvPicPr>
        <p:blipFill>
          <a:blip r:embed="rId3"/>
          <a:stretch>
            <a:fillRect/>
          </a:stretch>
        </p:blipFill>
        <p:spPr>
          <a:xfrm>
            <a:off x="573355" y="1969671"/>
            <a:ext cx="5436171" cy="2918657"/>
          </a:xfrm>
          <a:prstGeom prst="rect">
            <a:avLst/>
          </a:prstGeom>
        </p:spPr>
      </p:pic>
      <p:sp>
        <p:nvSpPr>
          <p:cNvPr id="7" name="Textfeld 6">
            <a:extLst>
              <a:ext uri="{FF2B5EF4-FFF2-40B4-BE49-F238E27FC236}">
                <a16:creationId xmlns:a16="http://schemas.microsoft.com/office/drawing/2014/main" id="{E21F1B6D-1ABA-40EC-4FBE-4A0B87398A6F}"/>
              </a:ext>
            </a:extLst>
          </p:cNvPr>
          <p:cNvSpPr txBox="1"/>
          <p:nvPr/>
        </p:nvSpPr>
        <p:spPr>
          <a:xfrm>
            <a:off x="676380" y="5257144"/>
            <a:ext cx="5507806" cy="646331"/>
          </a:xfrm>
          <a:prstGeom prst="rect">
            <a:avLst/>
          </a:prstGeom>
          <a:noFill/>
        </p:spPr>
        <p:txBody>
          <a:bodyPr wrap="square">
            <a:spAutoFit/>
          </a:bodyPr>
          <a:lstStyle/>
          <a:p>
            <a:r>
              <a:rPr lang="de-DE"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4"/>
              </a:rPr>
              <a:t>https://www.km.bayern.de/schule-digital/pilotversuch-digitale-schule-der-zukunft/handlungsfelder.html</a:t>
            </a:r>
          </a:p>
        </p:txBody>
      </p:sp>
      <p:sp>
        <p:nvSpPr>
          <p:cNvPr id="6" name="Inhaltsplatzhalter 2">
            <a:extLst>
              <a:ext uri="{FF2B5EF4-FFF2-40B4-BE49-F238E27FC236}">
                <a16:creationId xmlns:a16="http://schemas.microsoft.com/office/drawing/2014/main" id="{154B1B53-C0E8-034F-D73B-8915DE9D80A1}"/>
              </a:ext>
            </a:extLst>
          </p:cNvPr>
          <p:cNvSpPr txBox="1">
            <a:spLocks/>
          </p:cNvSpPr>
          <p:nvPr/>
        </p:nvSpPr>
        <p:spPr>
          <a:xfrm>
            <a:off x="6297201" y="1514642"/>
            <a:ext cx="5507805" cy="4978227"/>
          </a:xfrm>
          <a:prstGeom prst="rect">
            <a:avLst/>
          </a:prstGeom>
          <a:solidFill>
            <a:schemeClr val="accent1">
              <a:lumMod val="20000"/>
              <a:lumOff val="80000"/>
            </a:schemeClr>
          </a:solidFill>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2300" b="1" i="1" dirty="0">
                <a:solidFill>
                  <a:srgbClr val="474747"/>
                </a:solidFill>
                <a:effectLst/>
                <a:latin typeface="Calibri" panose="020F0502020204030204" pitchFamily="34" charset="0"/>
                <a:ea typeface="Calibri" panose="020F0502020204030204" pitchFamily="34" charset="0"/>
                <a:cs typeface="Calibri" panose="020F0502020204030204" pitchFamily="34" charset="0"/>
              </a:rPr>
              <a:t>Wissen und Sinn vermitteln:</a:t>
            </a:r>
            <a:r>
              <a:rPr lang="de-DE" sz="2300" dirty="0">
                <a:solidFill>
                  <a:srgbClr val="283F93"/>
                </a:solidFill>
                <a:effectLst/>
                <a:latin typeface="Calibri" panose="020F0502020204030204" pitchFamily="34" charset="0"/>
                <a:ea typeface="Calibri" panose="020F0502020204030204" pitchFamily="34" charset="0"/>
                <a:cs typeface="Calibri" panose="020F0502020204030204" pitchFamily="34" charset="0"/>
              </a:rPr>
              <a:t> Von der Lösung her denken</a:t>
            </a:r>
            <a:endParaRPr lang="de-DE"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de-DE" sz="1800" dirty="0">
                <a:effectLst/>
                <a:latin typeface="Calibri" panose="020F0502020204030204" pitchFamily="34" charset="0"/>
                <a:ea typeface="Calibri" panose="020F0502020204030204" pitchFamily="34" charset="0"/>
                <a:cs typeface="Calibri" panose="020F0502020204030204" pitchFamily="34" charset="0"/>
              </a:rPr>
              <a:t>Führung in diesem Kontext bedeutet, eine grobe Vorstellung/Vision über Unterricht/Schule der Zukunft zu entwickeln. </a:t>
            </a:r>
          </a:p>
          <a:p>
            <a:pPr marL="0" indent="0" algn="just">
              <a:buNone/>
            </a:pPr>
            <a:r>
              <a:rPr lang="de-DE" sz="1900" dirty="0">
                <a:latin typeface="Calibri" panose="020F0502020204030204" pitchFamily="34" charset="0"/>
                <a:cs typeface="Calibri" panose="020F0502020204030204" pitchFamily="34" charset="0"/>
              </a:rPr>
              <a:t>Bevor über Lösungswege nachgedacht wird, ist es zunächst sinnvoll, zusammen mit dem Kollegium ein klares Bild von der erwünschten Zukunft zu entwerfen. Dazu sollte sich jede Schule mit Blick auf Stärken, Rahmenbedingungen und Voraussetzungen individuelle Ziele setzen. </a:t>
            </a:r>
          </a:p>
          <a:p>
            <a:pPr marL="0" indent="0" algn="just">
              <a:buNone/>
            </a:pPr>
            <a:r>
              <a:rPr lang="de-DE" sz="1900" i="1" dirty="0">
                <a:latin typeface="Calibri" panose="020F0502020204030204" pitchFamily="34" charset="0"/>
                <a:cs typeface="Calibri" panose="020F0502020204030204" pitchFamily="34" charset="0"/>
              </a:rPr>
              <a:t>Nachfolgend finden Sie eine Auswahl, z. B.:</a:t>
            </a:r>
          </a:p>
          <a:p>
            <a:pPr algn="just"/>
            <a:r>
              <a:rPr lang="de-DE" sz="1800" dirty="0">
                <a:solidFill>
                  <a:schemeClr val="tx1">
                    <a:lumMod val="50000"/>
                    <a:lumOff val="50000"/>
                  </a:schemeClr>
                </a:solidFill>
                <a:latin typeface="Calibri" panose="020F0502020204030204" pitchFamily="34" charset="0"/>
              </a:rPr>
              <a:t>Ausbau schulspezifischer Schwerpunkte</a:t>
            </a:r>
          </a:p>
          <a:p>
            <a:r>
              <a:rPr lang="de-DE" sz="1800" dirty="0">
                <a:solidFill>
                  <a:schemeClr val="tx1">
                    <a:lumMod val="50000"/>
                    <a:lumOff val="50000"/>
                  </a:schemeClr>
                </a:solidFill>
                <a:latin typeface="Calibri" panose="020F0502020204030204" pitchFamily="34" charset="0"/>
              </a:rPr>
              <a:t>Potentiale für die Unterrichtsentwicklung nutzen</a:t>
            </a:r>
          </a:p>
          <a:p>
            <a:r>
              <a:rPr lang="de-DE" sz="1800" dirty="0">
                <a:solidFill>
                  <a:schemeClr val="tx1">
                    <a:lumMod val="50000"/>
                    <a:lumOff val="50000"/>
                  </a:schemeClr>
                </a:solidFill>
                <a:latin typeface="Calibri" panose="020F0502020204030204" pitchFamily="34" charset="0"/>
              </a:rPr>
              <a:t>Zeitgemäße Aufgabenkultur</a:t>
            </a:r>
          </a:p>
          <a:p>
            <a:r>
              <a:rPr lang="de-DE" sz="1800" dirty="0">
                <a:solidFill>
                  <a:srgbClr val="0070C0"/>
                </a:solidFill>
                <a:latin typeface="Calibri" panose="020F0502020204030204" pitchFamily="34" charset="0"/>
              </a:rPr>
              <a:t>Kompetenzerwerb bei den Lernenden</a:t>
            </a:r>
          </a:p>
          <a:p>
            <a:r>
              <a:rPr lang="de-DE" sz="1800" dirty="0">
                <a:solidFill>
                  <a:srgbClr val="0070C0"/>
                </a:solidFill>
                <a:latin typeface="Calibri" panose="020F0502020204030204" pitchFamily="34" charset="0"/>
              </a:rPr>
              <a:t>Vorbereitung auf die Lebenswelt</a:t>
            </a:r>
          </a:p>
          <a:p>
            <a:r>
              <a:rPr lang="de-DE" sz="1800" dirty="0">
                <a:solidFill>
                  <a:srgbClr val="0070C0"/>
                </a:solidFill>
                <a:latin typeface="Calibri" panose="020F0502020204030204" pitchFamily="34" charset="0"/>
              </a:rPr>
              <a:t>Medienerziehung als Chance</a:t>
            </a:r>
            <a:endParaRPr lang="de-DE" sz="1800" dirty="0">
              <a:solidFill>
                <a:schemeClr val="tx1">
                  <a:lumMod val="50000"/>
                  <a:lumOff val="50000"/>
                </a:schemeClr>
              </a:solidFill>
            </a:endParaRPr>
          </a:p>
          <a:p>
            <a:r>
              <a:rPr lang="de-DE" sz="1800" dirty="0">
                <a:solidFill>
                  <a:srgbClr val="54315A"/>
                </a:solidFill>
                <a:latin typeface="Calibri" panose="020F0502020204030204" pitchFamily="34" charset="0"/>
                <a:ea typeface="Calibri" panose="020F0502020204030204" pitchFamily="34" charset="0"/>
              </a:rPr>
              <a:t>Verfügbarkeit von Endgeräten</a:t>
            </a:r>
          </a:p>
          <a:p>
            <a:r>
              <a:rPr lang="de-DE" sz="1800" dirty="0">
                <a:solidFill>
                  <a:srgbClr val="54315A"/>
                </a:solidFill>
                <a:effectLst/>
                <a:latin typeface="Calibri" panose="020F0502020204030204" pitchFamily="34" charset="0"/>
                <a:ea typeface="Calibri" panose="020F0502020204030204" pitchFamily="34" charset="0"/>
              </a:rPr>
              <a:t>Optimierung der Klassenzimmertechnik</a:t>
            </a:r>
          </a:p>
          <a:p>
            <a:r>
              <a:rPr lang="de-DE" sz="1800" dirty="0">
                <a:solidFill>
                  <a:srgbClr val="C75B10"/>
                </a:solidFill>
                <a:latin typeface="Calibri" panose="020F0502020204030204" pitchFamily="34" charset="0"/>
              </a:rPr>
              <a:t>Verbesserte Kooperation innerhalb des Kollegiums </a:t>
            </a:r>
          </a:p>
          <a:p>
            <a:r>
              <a:rPr lang="de-DE" sz="1800" dirty="0">
                <a:solidFill>
                  <a:srgbClr val="C75B10"/>
                </a:solidFill>
                <a:latin typeface="Calibri" panose="020F0502020204030204" pitchFamily="34" charset="0"/>
              </a:rPr>
              <a:t>Stärkung der Erziehungspartnerschaft im Bereich Medienerziehung</a:t>
            </a:r>
          </a:p>
          <a:p>
            <a:r>
              <a:rPr lang="de-DE" sz="1800" dirty="0">
                <a:solidFill>
                  <a:srgbClr val="00B050"/>
                </a:solidFill>
                <a:latin typeface="Calibri" panose="020F0502020204030204" pitchFamily="34" charset="0"/>
              </a:rPr>
              <a:t>Digitale Schulverwaltung zur Entlastung </a:t>
            </a:r>
            <a:endParaRPr lang="de-DE" sz="1800" dirty="0"/>
          </a:p>
        </p:txBody>
      </p:sp>
    </p:spTree>
    <p:extLst>
      <p:ext uri="{BB962C8B-B14F-4D97-AF65-F5344CB8AC3E}">
        <p14:creationId xmlns:p14="http://schemas.microsoft.com/office/powerpoint/2010/main" val="1377605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5399762" cy="4351338"/>
          </a:xfrm>
        </p:spPr>
        <p:txBody>
          <a:bodyPr>
            <a:normAutofit lnSpcReduction="10000"/>
          </a:bodyPr>
          <a:lstStyle/>
          <a:p>
            <a:pPr marL="0" indent="0">
              <a:buNone/>
            </a:pPr>
            <a:endPar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Wie soll der technische Rahmen gestaltet sein, um eine effiziente Arbeit zu gewährleisten?</a:t>
            </a:r>
          </a:p>
          <a:p>
            <a:pPr lvl="1"/>
            <a:r>
              <a:rPr lang="de-DE" sz="1400" dirty="0">
                <a:solidFill>
                  <a:srgbClr val="222222"/>
                </a:solidFill>
                <a:latin typeface="Calibri" panose="020F0502020204030204" pitchFamily="34" charset="0"/>
                <a:ea typeface="Times New Roman" panose="02020603050405020304" pitchFamily="18" charset="0"/>
                <a:cs typeface="Calibri" panose="020F0502020204030204" pitchFamily="34" charset="0"/>
              </a:rPr>
              <a:t>z. B. Geräteauswahl, WLAN-Zugang usw.</a:t>
            </a:r>
          </a:p>
          <a:p>
            <a:pPr lvl="1"/>
            <a:r>
              <a:rPr lang="de-DE" sz="1400" dirty="0">
                <a:solidFill>
                  <a:srgbClr val="222222"/>
                </a:solidFill>
                <a:latin typeface="Calibri" panose="020F0502020204030204" pitchFamily="34" charset="0"/>
                <a:ea typeface="Times New Roman" panose="02020603050405020304" pitchFamily="18" charset="0"/>
                <a:cs typeface="Calibri" panose="020F0502020204030204" pitchFamily="34" charset="0"/>
              </a:rPr>
              <a:t>Weiterführende Informationen: </a:t>
            </a:r>
            <a:r>
              <a:rPr lang="de-DE" sz="1400" u="sng" dirty="0">
                <a:solidFill>
                  <a:srgbClr val="0070C0"/>
                </a:solidFill>
                <a:latin typeface="Calibri" panose="020F0502020204030204" pitchFamily="34" charset="0"/>
                <a:ea typeface="Times New Roman" panose="02020603050405020304" pitchFamily="18" charset="0"/>
                <a:cs typeface="Calibri" panose="020F0502020204030204" pitchFamily="34" charset="0"/>
              </a:rPr>
              <a:t>Technische Gegebenheiten und Möglichkeiten klären </a:t>
            </a:r>
            <a:r>
              <a:rPr lang="de-DE" sz="1400"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r>
              <a:rPr lang="de-DE" sz="1400" dirty="0">
                <a:solidFill>
                  <a:srgbClr val="FF0000"/>
                </a:solidFill>
                <a:latin typeface="Calibri" panose="020F0502020204030204" pitchFamily="34" charset="0"/>
                <a:ea typeface="Times New Roman" panose="02020603050405020304" pitchFamily="18" charset="0"/>
                <a:cs typeface="Calibri" panose="020F0502020204030204" pitchFamily="34" charset="0"/>
              </a:rPr>
              <a:t>Link einfügen)</a:t>
            </a:r>
          </a:p>
          <a:p>
            <a:pPr lvl="1"/>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Wer ist für das Projekt verantwortlich? </a:t>
            </a:r>
          </a:p>
          <a:p>
            <a:pPr lvl="1"/>
            <a:r>
              <a:rPr lang="de-DE" sz="1400" dirty="0">
                <a:solidFill>
                  <a:srgbClr val="222222"/>
                </a:solidFill>
                <a:latin typeface="Calibri" panose="020F0502020204030204" pitchFamily="34" charset="0"/>
                <a:ea typeface="Calibri" panose="020F0502020204030204" pitchFamily="34" charset="0"/>
                <a:cs typeface="Calibri" panose="020F0502020204030204" pitchFamily="34" charset="0"/>
              </a:rPr>
              <a:t>z. B. Steuerungsgruppe, feste Ansprechpersonen für technische Fragen, Mediensprechstunde, Leitfaden Troubleshooting, mebis-Supportkurs mit FAQ und Videoanleitungen usw.</a:t>
            </a:r>
          </a:p>
          <a:p>
            <a:endParaRPr lang="de-DE" sz="14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r>
              <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Wer leistet Unterstützung?</a:t>
            </a:r>
            <a:endParaRPr lang="de-DE" sz="18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pPr lvl="1"/>
            <a:r>
              <a:rPr lang="de-DE" sz="1400" dirty="0">
                <a:solidFill>
                  <a:srgbClr val="222222"/>
                </a:solidFill>
                <a:latin typeface="Calibri" panose="020F0502020204030204" pitchFamily="34" charset="0"/>
                <a:ea typeface="Times New Roman" panose="02020603050405020304" pitchFamily="18" charset="0"/>
                <a:cs typeface="Calibri" panose="020F0502020204030204" pitchFamily="34" charset="0"/>
              </a:rPr>
              <a:t>Weiterführende Informationen: </a:t>
            </a:r>
            <a:r>
              <a:rPr lang="de-DE" sz="1400" b="0" i="0" dirty="0">
                <a:solidFill>
                  <a:srgbClr val="1C1D2F"/>
                </a:solidFill>
                <a:effectLst/>
                <a:latin typeface="Lexend"/>
                <a:hlinkClick r:id="rId2"/>
              </a:rPr>
              <a:t>Gemeinsam Lösungen suchen und finden! Schulinterne Unterstützungsangebote schaffen und Zusammenarbeit stärken</a:t>
            </a:r>
            <a:endParaRPr lang="de-DE" sz="1400" b="0" i="0" dirty="0">
              <a:solidFill>
                <a:srgbClr val="1C1D2F"/>
              </a:solidFill>
              <a:effectLst/>
              <a:latin typeface="Lexend"/>
            </a:endParaRPr>
          </a:p>
          <a:p>
            <a:endParaRPr lang="de-DE" dirty="0"/>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3"/>
          <a:stretch>
            <a:fillRect/>
          </a:stretch>
        </p:blipFill>
        <p:spPr>
          <a:xfrm>
            <a:off x="9657212" y="506272"/>
            <a:ext cx="2395026" cy="742458"/>
          </a:xfrm>
          <a:prstGeom prst="rect">
            <a:avLst/>
          </a:prstGeom>
        </p:spPr>
      </p:pic>
      <p:sp>
        <p:nvSpPr>
          <p:cNvPr id="7" name="Inhaltsplatzhalter 2">
            <a:extLst>
              <a:ext uri="{FF2B5EF4-FFF2-40B4-BE49-F238E27FC236}">
                <a16:creationId xmlns:a16="http://schemas.microsoft.com/office/drawing/2014/main" id="{928D02E8-277C-FAD9-5A55-4D9D6DA07831}"/>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700" b="1" i="1" dirty="0">
                <a:solidFill>
                  <a:srgbClr val="474747"/>
                </a:solidFill>
                <a:latin typeface="Calibri" panose="020F0502020204030204" pitchFamily="34" charset="0"/>
                <a:cs typeface="Calibri" panose="020F0502020204030204" pitchFamily="34" charset="0"/>
              </a:rPr>
              <a:t>Vertrauen schaffen</a:t>
            </a:r>
          </a:p>
          <a:p>
            <a:pPr marL="0" indent="0" algn="just">
              <a:buNone/>
            </a:pPr>
            <a:r>
              <a:rPr lang="de-DE" sz="1800" dirty="0">
                <a:latin typeface="Calibri" panose="020F0502020204030204" pitchFamily="34" charset="0"/>
                <a:ea typeface="Times New Roman" panose="02020603050405020304" pitchFamily="18" charset="0"/>
              </a:rPr>
              <a:t>Nun ist es an der Zeit, Rahmenbedingungen festzulegen und Unterstützungsangebote vorzustellen. </a:t>
            </a:r>
            <a:r>
              <a:rPr lang="de-DE" sz="1800" dirty="0">
                <a:effectLst/>
                <a:latin typeface="Calibri" panose="020F0502020204030204" pitchFamily="34" charset="0"/>
                <a:ea typeface="Times New Roman" panose="02020603050405020304" pitchFamily="18" charset="0"/>
              </a:rPr>
              <a:t>Das gibt den Mitarbeitenden die notwendige Orientierung.</a:t>
            </a:r>
          </a:p>
          <a:p>
            <a:pPr marL="0" indent="0" algn="just">
              <a:buNone/>
            </a:pPr>
            <a:r>
              <a:rPr lang="de-DE" sz="1800" dirty="0">
                <a:effectLst/>
                <a:latin typeface="Calibri" panose="020F0502020204030204" pitchFamily="34" charset="0"/>
                <a:ea typeface="Times New Roman" panose="02020603050405020304" pitchFamily="18" charset="0"/>
              </a:rPr>
              <a:t> </a:t>
            </a:r>
          </a:p>
          <a:p>
            <a:pPr marL="0" indent="0" algn="just">
              <a:buNone/>
            </a:pPr>
            <a:r>
              <a:rPr lang="de-DE" sz="1800" i="1" dirty="0">
                <a:effectLst/>
                <a:latin typeface="Calibri" panose="020F0502020204030204" pitchFamily="34" charset="0"/>
                <a:ea typeface="Times New Roman" panose="02020603050405020304" pitchFamily="18" charset="0"/>
              </a:rPr>
              <a:t>Auf der linken Seite finden Sie zunächst eine Zusammenstellung an Aspekten, die von der Schulleitung oder spezifischen Gruppen (z. B. Systembetreuung, Sachaufwandsträger etc.) im Vorfeld festgelegt wurden. </a:t>
            </a:r>
            <a:endParaRPr lang="de-DE" i="1" dirty="0"/>
          </a:p>
        </p:txBody>
      </p:sp>
      <p:sp>
        <p:nvSpPr>
          <p:cNvPr id="11" name="Titel 1">
            <a:extLst>
              <a:ext uri="{FF2B5EF4-FFF2-40B4-BE49-F238E27FC236}">
                <a16:creationId xmlns:a16="http://schemas.microsoft.com/office/drawing/2014/main" id="{0993A84D-5ECA-84B8-9D1C-7F2569122D1C}"/>
              </a:ext>
            </a:extLst>
          </p:cNvPr>
          <p:cNvSpPr>
            <a:spLocks noGrp="1"/>
          </p:cNvSpPr>
          <p:nvPr>
            <p:ph type="title"/>
          </p:nvPr>
        </p:nvSpPr>
        <p:spPr>
          <a:xfrm>
            <a:off x="720694" y="255070"/>
            <a:ext cx="10141012" cy="1325563"/>
          </a:xfrm>
        </p:spPr>
        <p:txBody>
          <a:bodyPr>
            <a:normAutofit/>
          </a:bodyPr>
          <a:lstStyle/>
          <a:p>
            <a:r>
              <a:rPr lang="de-DE" sz="3600" dirty="0">
                <a:solidFill>
                  <a:srgbClr val="0070C0"/>
                </a:solidFill>
                <a:effectLst/>
                <a:latin typeface="Calibri" panose="020F0502020204030204" pitchFamily="34" charset="0"/>
                <a:ea typeface="Calibri" panose="020F0502020204030204" pitchFamily="34" charset="0"/>
              </a:rPr>
              <a:t>Wie gestaltet unsere Schule die Veränderung?</a:t>
            </a:r>
            <a:r>
              <a:rPr lang="de-DE" sz="3600" dirty="0">
                <a:solidFill>
                  <a:srgbClr val="0070C0"/>
                </a:solidFill>
                <a:effectLst/>
              </a:rPr>
              <a:t> </a:t>
            </a:r>
            <a:endParaRPr lang="de-DE" sz="3600" dirty="0">
              <a:solidFill>
                <a:srgbClr val="0070C0"/>
              </a:solidFill>
            </a:endParaRPr>
          </a:p>
        </p:txBody>
      </p:sp>
    </p:spTree>
    <p:extLst>
      <p:ext uri="{BB962C8B-B14F-4D97-AF65-F5344CB8AC3E}">
        <p14:creationId xmlns:p14="http://schemas.microsoft.com/office/powerpoint/2010/main" val="852587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sz="4000" dirty="0">
                <a:solidFill>
                  <a:srgbClr val="0070C0"/>
                </a:solidFill>
                <a:effectLst/>
                <a:latin typeface="Calibri" panose="020F0502020204030204" pitchFamily="34" charset="0"/>
                <a:ea typeface="Calibri" panose="020F0502020204030204" pitchFamily="34" charset="0"/>
              </a:rPr>
              <a:t>Welche Gestaltungsfreiräume haben wir?</a:t>
            </a:r>
            <a:r>
              <a:rPr lang="de-DE" sz="4000" dirty="0">
                <a:solidFill>
                  <a:srgbClr val="0070C0"/>
                </a:solidFill>
                <a:effectLst/>
              </a:rPr>
              <a:t> </a:t>
            </a:r>
            <a:endParaRPr lang="de-DE" sz="40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5399762" cy="4351338"/>
          </a:xfrm>
        </p:spPr>
        <p:txBody>
          <a:bodyPr>
            <a:normAutofit/>
          </a:bodyPr>
          <a:lstStyle/>
          <a:p>
            <a:pPr marL="0" indent="0">
              <a:buNone/>
            </a:pPr>
            <a:endPar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Welche Jahrgangsstufe haben wir gewählt und warum?</a:t>
            </a:r>
          </a:p>
          <a:p>
            <a:pPr lvl="1"/>
            <a:r>
              <a:rPr lang="de-DE" sz="1600" dirty="0">
                <a:solidFill>
                  <a:srgbClr val="222222"/>
                </a:solidFill>
                <a:latin typeface="Calibri" panose="020F0502020204030204" pitchFamily="34" charset="0"/>
                <a:ea typeface="Times New Roman" panose="02020603050405020304" pitchFamily="18" charset="0"/>
                <a:cs typeface="Calibri" panose="020F0502020204030204" pitchFamily="34" charset="0"/>
              </a:rPr>
              <a:t>z. B. Jahrgangsstufe 5 ermöglicht Kompetenzaufbau von unten</a:t>
            </a:r>
          </a:p>
          <a:p>
            <a:pPr lvl="1"/>
            <a:r>
              <a:rPr lang="de-DE" sz="1600" dirty="0">
                <a:solidFill>
                  <a:srgbClr val="222222"/>
                </a:solidFill>
                <a:latin typeface="Calibri" panose="020F0502020204030204" pitchFamily="34" charset="0"/>
                <a:ea typeface="Times New Roman" panose="02020603050405020304" pitchFamily="18" charset="0"/>
                <a:cs typeface="Calibri" panose="020F0502020204030204" pitchFamily="34" charset="0"/>
              </a:rPr>
              <a:t>z. B. Einfluss auf Klassenbildung</a:t>
            </a:r>
          </a:p>
          <a:p>
            <a:pPr lvl="1"/>
            <a:r>
              <a:rPr lang="de-DE" sz="1600" dirty="0">
                <a:solidFill>
                  <a:srgbClr val="222222"/>
                </a:solidFill>
                <a:latin typeface="Calibri" panose="020F0502020204030204" pitchFamily="34" charset="0"/>
                <a:ea typeface="Times New Roman" panose="02020603050405020304" pitchFamily="18" charset="0"/>
                <a:cs typeface="Calibri" panose="020F0502020204030204" pitchFamily="34" charset="0"/>
              </a:rPr>
              <a:t>Weiterführende Informationen: (</a:t>
            </a:r>
            <a:r>
              <a:rPr lang="de-DE" sz="1600" dirty="0">
                <a:solidFill>
                  <a:srgbClr val="FF0000"/>
                </a:solidFill>
                <a:latin typeface="Calibri" panose="020F0502020204030204" pitchFamily="34" charset="0"/>
                <a:ea typeface="Times New Roman" panose="02020603050405020304" pitchFamily="18" charset="0"/>
                <a:cs typeface="Calibri" panose="020F0502020204030204" pitchFamily="34" charset="0"/>
              </a:rPr>
              <a:t>Link einfügen)</a:t>
            </a:r>
          </a:p>
          <a:p>
            <a:pPr lvl="1"/>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r>
              <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Welche pädagogischen Rahmenbedingungen setzen wir für diese Arbeit?</a:t>
            </a:r>
          </a:p>
          <a:p>
            <a:pPr lvl="1"/>
            <a:r>
              <a:rPr lang="de-DE" sz="1600" dirty="0">
                <a:solidFill>
                  <a:srgbClr val="222222"/>
                </a:solidFill>
                <a:latin typeface="Calibri" panose="020F0502020204030204" pitchFamily="34" charset="0"/>
                <a:ea typeface="Times New Roman" panose="02020603050405020304" pitchFamily="18" charset="0"/>
                <a:cs typeface="Calibri" panose="020F0502020204030204" pitchFamily="34" charset="0"/>
              </a:rPr>
              <a:t>z. B. digitale Heftführung, Dateienablage, Nutzungsregeln für Endgeräte usw.</a:t>
            </a:r>
          </a:p>
          <a:p>
            <a:pPr lvl="1"/>
            <a:r>
              <a:rPr lang="de-DE" sz="1600" dirty="0">
                <a:solidFill>
                  <a:srgbClr val="222222"/>
                </a:solidFill>
                <a:latin typeface="Calibri" panose="020F0502020204030204" pitchFamily="34" charset="0"/>
                <a:ea typeface="Times New Roman" panose="02020603050405020304" pitchFamily="18" charset="0"/>
                <a:cs typeface="Calibri" panose="020F0502020204030204" pitchFamily="34" charset="0"/>
              </a:rPr>
              <a:t>Weiterführende Informationen: </a:t>
            </a:r>
            <a:r>
              <a:rPr lang="de-DE" sz="1600" b="0" i="0" dirty="0">
                <a:solidFill>
                  <a:srgbClr val="1C1D2F"/>
                </a:solidFill>
                <a:effectLst/>
                <a:latin typeface="Lexend"/>
                <a:hlinkClick r:id="rId2"/>
              </a:rPr>
              <a:t>Pädagogische Rahmenbedingungen für die 1:1-Ausstattung sinnvoll gestalten</a:t>
            </a:r>
            <a:endParaRPr lang="de-DE" sz="1600" b="0" i="0" dirty="0">
              <a:solidFill>
                <a:srgbClr val="1C1D2F"/>
              </a:solidFill>
              <a:effectLst/>
              <a:latin typeface="Lexend"/>
            </a:endParaRP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3"/>
          <a:stretch>
            <a:fillRect/>
          </a:stretch>
        </p:blipFill>
        <p:spPr>
          <a:xfrm>
            <a:off x="9657212" y="506272"/>
            <a:ext cx="2395026" cy="742458"/>
          </a:xfrm>
          <a:prstGeom prst="rect">
            <a:avLst/>
          </a:prstGeom>
        </p:spPr>
      </p:pic>
      <p:sp>
        <p:nvSpPr>
          <p:cNvPr id="7" name="Inhaltsplatzhalter 2">
            <a:extLst>
              <a:ext uri="{FF2B5EF4-FFF2-40B4-BE49-F238E27FC236}">
                <a16:creationId xmlns:a16="http://schemas.microsoft.com/office/drawing/2014/main" id="{928D02E8-277C-FAD9-5A55-4D9D6DA07831}"/>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de-DE" sz="1800" i="1" dirty="0">
                <a:latin typeface="Calibri" panose="020F0502020204030204" pitchFamily="34" charset="0"/>
                <a:ea typeface="Times New Roman" panose="02020603050405020304" pitchFamily="18" charset="0"/>
              </a:rPr>
              <a:t>Informationen zu nebenstehenden Aspekten können als Grundlage zum Meinungsaustausch mit dem Kollegium dienen. </a:t>
            </a:r>
          </a:p>
          <a:p>
            <a:pPr marL="0" indent="0" algn="just">
              <a:buNone/>
            </a:pPr>
            <a:r>
              <a:rPr lang="de-DE" sz="1800" i="1" dirty="0">
                <a:latin typeface="Calibri" panose="020F0502020204030204" pitchFamily="34" charset="0"/>
                <a:ea typeface="Times New Roman" panose="02020603050405020304" pitchFamily="18" charset="0"/>
              </a:rPr>
              <a:t>Sie müssen nicht unmittelbar während des Vortrags festgelegt werden. Stattdessen kann an dieser Stelle eine Diskussionsgrundlage geschaffen werden.</a:t>
            </a:r>
          </a:p>
          <a:p>
            <a:pPr marL="0" indent="0" algn="just">
              <a:buNone/>
            </a:pPr>
            <a:r>
              <a:rPr lang="de-DE" sz="1800" i="1" dirty="0">
                <a:latin typeface="Calibri" panose="020F0502020204030204" pitchFamily="34" charset="0"/>
                <a:ea typeface="Times New Roman" panose="02020603050405020304" pitchFamily="18" charset="0"/>
              </a:rPr>
              <a:t>Eine endgültige Entscheidung kann in angemessenem Rahmen auch zu einem späteren Zeitpunkt erfolgen.</a:t>
            </a:r>
          </a:p>
        </p:txBody>
      </p:sp>
    </p:spTree>
    <p:extLst>
      <p:ext uri="{BB962C8B-B14F-4D97-AF65-F5344CB8AC3E}">
        <p14:creationId xmlns:p14="http://schemas.microsoft.com/office/powerpoint/2010/main" val="447026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dirty="0">
                <a:solidFill>
                  <a:srgbClr val="0070C0"/>
                </a:solidFill>
                <a:effectLst/>
                <a:latin typeface="Calibri" panose="020F0502020204030204" pitchFamily="34" charset="0"/>
                <a:ea typeface="Calibri" panose="020F0502020204030204" pitchFamily="34" charset="0"/>
              </a:rPr>
              <a:t>Wo und wie kann man sich einbringen?</a:t>
            </a:r>
            <a:endParaRPr lang="de-DE" dirty="0">
              <a:solidFill>
                <a:srgbClr val="0070C0"/>
              </a:solidFill>
            </a:endParaRP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rotWithShape="1">
          <a:blip r:embed="rId2"/>
          <a:srcRect l="14054" b="-9087"/>
          <a:stretch/>
        </p:blipFill>
        <p:spPr>
          <a:xfrm>
            <a:off x="10133556" y="525714"/>
            <a:ext cx="2058444" cy="809917"/>
          </a:xfrm>
          <a:prstGeom prst="rect">
            <a:avLst/>
          </a:prstGeom>
        </p:spPr>
      </p:pic>
      <p:sp>
        <p:nvSpPr>
          <p:cNvPr id="8" name="Inhaltsplatzhalter 2">
            <a:extLst>
              <a:ext uri="{FF2B5EF4-FFF2-40B4-BE49-F238E27FC236}">
                <a16:creationId xmlns:a16="http://schemas.microsoft.com/office/drawing/2014/main" id="{FF16329D-18AD-CB50-07C2-6F750DA9DB46}"/>
              </a:ext>
            </a:extLst>
          </p:cNvPr>
          <p:cNvSpPr txBox="1">
            <a:spLocks/>
          </p:cNvSpPr>
          <p:nvPr/>
        </p:nvSpPr>
        <p:spPr>
          <a:xfrm>
            <a:off x="1038550" y="1837064"/>
            <a:ext cx="5257800" cy="4514850"/>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dirty="0"/>
              <a:t>z. B.</a:t>
            </a:r>
          </a:p>
          <a:p>
            <a:r>
              <a:rPr lang="de-DE" dirty="0"/>
              <a:t>Angebot von pädagogischen Nachmittagen zum kollegialen Austausch</a:t>
            </a:r>
          </a:p>
          <a:p>
            <a:r>
              <a:rPr lang="de-DE" dirty="0"/>
              <a:t>Moderierter Austausch zur Zielsetzung auf Unterrichtsebene</a:t>
            </a:r>
          </a:p>
          <a:p>
            <a:r>
              <a:rPr lang="de-DE" dirty="0"/>
              <a:t>Austausch zu Themen der Unterrichtsentwicklung, z. B. altersgemäße Heftführung</a:t>
            </a:r>
          </a:p>
          <a:p>
            <a:r>
              <a:rPr lang="de-DE" dirty="0"/>
              <a:t>Mitarbeit in Arbeitskreisen  (z. B. zur Erstellung Regeln, Etablierung Unterstützungsangebote, …)</a:t>
            </a:r>
          </a:p>
          <a:p>
            <a:r>
              <a:rPr lang="de-DE" dirty="0"/>
              <a:t>Fortbildungen und Mikro-SCHILFs</a:t>
            </a:r>
          </a:p>
          <a:p>
            <a:r>
              <a:rPr lang="de-DE" dirty="0"/>
              <a:t>Fachsitzungen zum Austausch über Best-Practice-Beispiele und geeignete fachbezogene digitale Anwendungen</a:t>
            </a:r>
          </a:p>
        </p:txBody>
      </p:sp>
      <p:sp>
        <p:nvSpPr>
          <p:cNvPr id="9" name="Inhaltsplatzhalter 2">
            <a:extLst>
              <a:ext uri="{FF2B5EF4-FFF2-40B4-BE49-F238E27FC236}">
                <a16:creationId xmlns:a16="http://schemas.microsoft.com/office/drawing/2014/main" id="{9F760D4E-2076-6AF6-B45B-5385065E3E32}"/>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de-DE" sz="1700" b="1" i="1" dirty="0">
                <a:solidFill>
                  <a:srgbClr val="474747"/>
                </a:solidFill>
                <a:latin typeface="Calibri" panose="020F0502020204030204" pitchFamily="34" charset="0"/>
                <a:cs typeface="Calibri" panose="020F0502020204030204" pitchFamily="34" charset="0"/>
              </a:rPr>
              <a:t>Mitarbeit ermöglichen </a:t>
            </a:r>
            <a:r>
              <a:rPr lang="de-DE" sz="1800" b="0" dirty="0">
                <a:solidFill>
                  <a:srgbClr val="3D3D3D"/>
                </a:solidFill>
                <a:effectLst/>
                <a:ea typeface="Calibri" panose="020F0502020204030204" pitchFamily="34" charset="0"/>
                <a:cs typeface="Times New Roman" panose="02020603050405020304" pitchFamily="18" charset="0"/>
              </a:rPr>
              <a:t>(Beteiligung)</a:t>
            </a:r>
            <a:endParaRPr lang="de-DE" sz="1800" dirty="0">
              <a:effectLst/>
              <a:ea typeface="Calibri" panose="020F0502020204030204" pitchFamily="34" charset="0"/>
              <a:cs typeface="Times New Roman" panose="02020603050405020304" pitchFamily="18" charset="0"/>
            </a:endParaRPr>
          </a:p>
          <a:p>
            <a:pPr marL="0" indent="0" algn="just">
              <a:buNone/>
            </a:pPr>
            <a:r>
              <a:rPr lang="de-DE" sz="1800" dirty="0">
                <a:solidFill>
                  <a:srgbClr val="474747"/>
                </a:solidFill>
                <a:effectLst/>
                <a:ea typeface="Calibri" panose="020F0502020204030204" pitchFamily="34" charset="0"/>
              </a:rPr>
              <a:t>Positive Energie entsteht zumeist dann, wenn Menschen Möglichkeiten des Gestaltens haben. Zum einen ist es wichtig, dass Menschen in Entscheidungsprozesse eingebunden und ihre Stimmen und Argumente gehört werden (</a:t>
            </a:r>
            <a:r>
              <a:rPr lang="de-DE" sz="1800" b="1" dirty="0">
                <a:solidFill>
                  <a:srgbClr val="474747"/>
                </a:solidFill>
                <a:effectLst/>
                <a:ea typeface="Calibri" panose="020F0502020204030204" pitchFamily="34" charset="0"/>
              </a:rPr>
              <a:t>Involvement</a:t>
            </a:r>
            <a:r>
              <a:rPr lang="de-DE" sz="1800" dirty="0">
                <a:solidFill>
                  <a:srgbClr val="474747"/>
                </a:solidFill>
                <a:effectLst/>
                <a:ea typeface="Calibri" panose="020F0502020204030204" pitchFamily="34" charset="0"/>
              </a:rPr>
              <a:t>). </a:t>
            </a:r>
          </a:p>
          <a:p>
            <a:pPr marL="0" indent="0" algn="just">
              <a:buNone/>
            </a:pPr>
            <a:r>
              <a:rPr lang="de-DE" sz="1800" dirty="0">
                <a:solidFill>
                  <a:srgbClr val="474747"/>
                </a:solidFill>
                <a:effectLst/>
                <a:ea typeface="Calibri" panose="020F0502020204030204" pitchFamily="34" charset="0"/>
              </a:rPr>
              <a:t>Zum anderen hat sich gezeigt, dass Energie bei Mitarbeitenden dann freigesetzt wird, wenn Verantwortung abgegeben wird (</a:t>
            </a:r>
            <a:r>
              <a:rPr lang="de-DE" sz="1800" b="1" dirty="0">
                <a:solidFill>
                  <a:srgbClr val="474747"/>
                </a:solidFill>
                <a:effectLst/>
                <a:ea typeface="Calibri" panose="020F0502020204030204" pitchFamily="34" charset="0"/>
              </a:rPr>
              <a:t>Empowerment</a:t>
            </a:r>
            <a:r>
              <a:rPr lang="de-DE" sz="1800" dirty="0">
                <a:solidFill>
                  <a:srgbClr val="474747"/>
                </a:solidFill>
                <a:effectLst/>
                <a:ea typeface="Calibri" panose="020F0502020204030204" pitchFamily="34" charset="0"/>
              </a:rPr>
              <a:t>).</a:t>
            </a:r>
          </a:p>
          <a:p>
            <a:pPr marL="0" indent="0" algn="just">
              <a:buNone/>
            </a:pPr>
            <a:endParaRPr lang="de-DE" sz="1800" dirty="0">
              <a:solidFill>
                <a:srgbClr val="474747"/>
              </a:solidFill>
            </a:endParaRPr>
          </a:p>
          <a:p>
            <a:pPr marL="0" indent="0" algn="just">
              <a:buNone/>
            </a:pPr>
            <a:r>
              <a:rPr lang="de-DE" sz="1800" i="1" dirty="0">
                <a:solidFill>
                  <a:srgbClr val="474747"/>
                </a:solidFill>
              </a:rPr>
              <a:t>Auf der linken Seite finden Sie eine Auswahl an Beispielen, die in Ihrer Präsentation Anwendung finden könnten.</a:t>
            </a:r>
            <a:endParaRPr lang="de-DE" sz="1800" i="1" dirty="0"/>
          </a:p>
        </p:txBody>
      </p:sp>
    </p:spTree>
    <p:extLst>
      <p:ext uri="{BB962C8B-B14F-4D97-AF65-F5344CB8AC3E}">
        <p14:creationId xmlns:p14="http://schemas.microsoft.com/office/powerpoint/2010/main" val="3000249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a:xfrm>
            <a:off x="838200" y="255065"/>
            <a:ext cx="10515600" cy="1325563"/>
          </a:xfrm>
        </p:spPr>
        <p:txBody>
          <a:bodyPr>
            <a:normAutofit/>
          </a:bodyPr>
          <a:lstStyle/>
          <a:p>
            <a:r>
              <a:rPr lang="de-DE" sz="3600" dirty="0">
                <a:solidFill>
                  <a:srgbClr val="0070C0"/>
                </a:solidFill>
                <a:effectLst/>
                <a:latin typeface="Calibri" panose="020F0502020204030204" pitchFamily="34" charset="0"/>
                <a:ea typeface="Times New Roman" panose="02020603050405020304" pitchFamily="18" charset="0"/>
              </a:rPr>
              <a:t>Warum glauben wir, dass wir als Schule diese Entwicklungsaufgabe leisten können?</a:t>
            </a:r>
            <a:r>
              <a:rPr lang="de-DE" sz="3600" dirty="0">
                <a:solidFill>
                  <a:srgbClr val="0070C0"/>
                </a:solidFill>
                <a:effectLst/>
              </a:rPr>
              <a:t> </a:t>
            </a:r>
            <a:endParaRPr lang="de-DE" sz="36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5079715" cy="4351338"/>
          </a:xfrm>
        </p:spPr>
        <p:txBody>
          <a:bodyPr>
            <a:normAutofit/>
          </a:bodyPr>
          <a:lstStyle/>
          <a:p>
            <a:r>
              <a:rPr lang="de-DE" sz="2400" dirty="0">
                <a:solidFill>
                  <a:srgbClr val="000000"/>
                </a:solidFill>
                <a:effectLst/>
                <a:latin typeface="Calibri" panose="020F0502020204030204" pitchFamily="34" charset="0"/>
                <a:ea typeface="Calibri" panose="020F0502020204030204" pitchFamily="34" charset="0"/>
              </a:rPr>
              <a:t>schulspezifische Merkmale/ Projekte</a:t>
            </a: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rotWithShape="1">
          <a:blip r:embed="rId2"/>
          <a:srcRect l="14054" b="-9087"/>
          <a:stretch/>
        </p:blipFill>
        <p:spPr>
          <a:xfrm>
            <a:off x="10133556" y="525714"/>
            <a:ext cx="2058444" cy="809917"/>
          </a:xfrm>
          <a:prstGeom prst="rect">
            <a:avLst/>
          </a:prstGeom>
        </p:spPr>
      </p:pic>
      <p:sp>
        <p:nvSpPr>
          <p:cNvPr id="6" name="Inhaltsplatzhalter 2">
            <a:extLst>
              <a:ext uri="{FF2B5EF4-FFF2-40B4-BE49-F238E27FC236}">
                <a16:creationId xmlns:a16="http://schemas.microsoft.com/office/drawing/2014/main" id="{2405CD05-E7C6-63F2-D456-4245F08422AF}"/>
              </a:ext>
            </a:extLst>
          </p:cNvPr>
          <p:cNvSpPr txBox="1">
            <a:spLocks/>
          </p:cNvSpPr>
          <p:nvPr/>
        </p:nvSpPr>
        <p:spPr>
          <a:xfrm>
            <a:off x="6339214" y="1837064"/>
            <a:ext cx="4723356" cy="4351338"/>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de-DE" sz="1700" b="1" i="1" dirty="0" err="1">
                <a:solidFill>
                  <a:srgbClr val="474747"/>
                </a:solidFill>
                <a:latin typeface="Calibri" panose="020F0502020204030204" pitchFamily="34" charset="0"/>
                <a:cs typeface="Calibri" panose="020F0502020204030204" pitchFamily="34" charset="0"/>
              </a:rPr>
              <a:t>Sta</a:t>
            </a:r>
            <a:r>
              <a:rPr lang="de-DE" sz="1800" b="1" i="1" dirty="0" err="1">
                <a:solidFill>
                  <a:srgbClr val="000000"/>
                </a:solidFill>
                <a:effectLst/>
                <a:latin typeface="Calibri" panose="020F0502020204030204" pitchFamily="34" charset="0"/>
                <a:ea typeface="Times New Roman" panose="02020603050405020304" pitchFamily="18" charset="0"/>
              </a:rPr>
              <a:t>̈</a:t>
            </a:r>
            <a:r>
              <a:rPr lang="de-DE" sz="1700" b="1" i="1" dirty="0" err="1">
                <a:solidFill>
                  <a:srgbClr val="474747"/>
                </a:solidFill>
                <a:latin typeface="Calibri" panose="020F0502020204030204" pitchFamily="34" charset="0"/>
                <a:cs typeface="Calibri" panose="020F0502020204030204" pitchFamily="34" charset="0"/>
              </a:rPr>
              <a:t>rkenorientierung</a:t>
            </a:r>
            <a:endParaRPr lang="de-DE" sz="1700" b="1" i="1" dirty="0">
              <a:solidFill>
                <a:srgbClr val="474747"/>
              </a:solidFill>
              <a:latin typeface="Calibri" panose="020F0502020204030204" pitchFamily="34" charset="0"/>
              <a:cs typeface="Calibri" panose="020F0502020204030204" pitchFamily="34" charset="0"/>
            </a:endParaRPr>
          </a:p>
          <a:p>
            <a:pPr marL="0" indent="0" algn="just">
              <a:buNone/>
            </a:pPr>
            <a:r>
              <a:rPr lang="de-DE" sz="1800" dirty="0">
                <a:solidFill>
                  <a:srgbClr val="000000"/>
                </a:solidFill>
                <a:effectLst/>
                <a:latin typeface="Calibri" panose="020F0502020204030204" pitchFamily="34" charset="0"/>
                <a:ea typeface="Times New Roman" panose="02020603050405020304" pitchFamily="18" charset="0"/>
              </a:rPr>
              <a:t>Ausgehend von den Handlungsfeldern und priorisierten Zielen geht es u. a. darum, die </a:t>
            </a:r>
            <a:r>
              <a:rPr lang="de-DE" sz="1800" dirty="0" err="1">
                <a:solidFill>
                  <a:srgbClr val="000000"/>
                </a:solidFill>
                <a:effectLst/>
                <a:latin typeface="Calibri" panose="020F0502020204030204" pitchFamily="34" charset="0"/>
                <a:ea typeface="Times New Roman" panose="02020603050405020304" pitchFamily="18" charset="0"/>
              </a:rPr>
              <a:t>Kräfte</a:t>
            </a:r>
            <a:r>
              <a:rPr lang="de-DE" sz="1800" dirty="0">
                <a:solidFill>
                  <a:srgbClr val="000000"/>
                </a:solidFill>
                <a:effectLst/>
                <a:latin typeface="Calibri" panose="020F0502020204030204" pitchFamily="34" charset="0"/>
                <a:ea typeface="Times New Roman" panose="02020603050405020304" pitchFamily="18" charset="0"/>
              </a:rPr>
              <a:t> zu </a:t>
            </a:r>
            <a:r>
              <a:rPr lang="de-DE" sz="1800" dirty="0" err="1">
                <a:solidFill>
                  <a:srgbClr val="000000"/>
                </a:solidFill>
                <a:effectLst/>
                <a:latin typeface="Calibri" panose="020F0502020204030204" pitchFamily="34" charset="0"/>
                <a:ea typeface="Times New Roman" panose="02020603050405020304" pitchFamily="18" charset="0"/>
              </a:rPr>
              <a:t>bündeln</a:t>
            </a:r>
            <a:r>
              <a:rPr lang="de-DE" sz="1800" dirty="0">
                <a:solidFill>
                  <a:srgbClr val="000000"/>
                </a:solidFill>
                <a:effectLst/>
                <a:latin typeface="Calibri" panose="020F0502020204030204" pitchFamily="34" charset="0"/>
                <a:ea typeface="Times New Roman" panose="02020603050405020304" pitchFamily="18" charset="0"/>
              </a:rPr>
              <a:t> und sich auf die </a:t>
            </a:r>
            <a:r>
              <a:rPr lang="de-DE" sz="1800" dirty="0" err="1">
                <a:solidFill>
                  <a:srgbClr val="000000"/>
                </a:solidFill>
                <a:effectLst/>
                <a:latin typeface="Calibri" panose="020F0502020204030204" pitchFamily="34" charset="0"/>
                <a:ea typeface="Times New Roman" panose="02020603050405020304" pitchFamily="18" charset="0"/>
              </a:rPr>
              <a:t>Stärken</a:t>
            </a:r>
            <a:r>
              <a:rPr lang="de-DE" sz="1800" dirty="0">
                <a:solidFill>
                  <a:srgbClr val="000000"/>
                </a:solidFill>
                <a:effectLst/>
                <a:latin typeface="Calibri" panose="020F0502020204030204" pitchFamily="34" charset="0"/>
                <a:ea typeface="Times New Roman" panose="02020603050405020304" pitchFamily="18" charset="0"/>
              </a:rPr>
              <a:t> und Potenziale zu fokussieren, die das Kollegium im Kontext der Digitalisierung einbringen kann</a:t>
            </a:r>
            <a:r>
              <a:rPr lang="de-DE" sz="1800" dirty="0">
                <a:solidFill>
                  <a:srgbClr val="000000"/>
                </a:solidFill>
                <a:latin typeface="Calibri" panose="020F0502020204030204" pitchFamily="34" charset="0"/>
                <a:ea typeface="Times New Roman" panose="02020603050405020304" pitchFamily="18" charset="0"/>
              </a:rPr>
              <a:t> und bereits einbringt.</a:t>
            </a:r>
          </a:p>
          <a:p>
            <a:pPr marL="0" indent="0" algn="just">
              <a:buNone/>
            </a:pPr>
            <a:endParaRPr lang="de-DE" sz="1800" dirty="0">
              <a:solidFill>
                <a:srgbClr val="000000"/>
              </a:solidFill>
              <a:effectLst/>
              <a:latin typeface="Calibri" panose="020F0502020204030204" pitchFamily="34" charset="0"/>
              <a:ea typeface="Times New Roman" panose="02020603050405020304" pitchFamily="18" charset="0"/>
            </a:endParaRPr>
          </a:p>
          <a:p>
            <a:pPr marL="0" indent="0" algn="just">
              <a:buNone/>
            </a:pPr>
            <a:r>
              <a:rPr lang="de-DE" sz="1800" i="1" dirty="0">
                <a:solidFill>
                  <a:srgbClr val="474747"/>
                </a:solidFill>
              </a:rPr>
              <a:t>Auf der Vortragsfolie sollten Sie entsprechende schulspezifische Merkmale und Projekte herausstellen, die zeigen, was Ihre Schule besonders macht und was Sie als Schulfamilie bereits geleistet haben.</a:t>
            </a:r>
            <a:endParaRPr lang="de-DE" sz="1800" i="1" dirty="0"/>
          </a:p>
          <a:p>
            <a:pPr marL="0" indent="0" algn="just">
              <a:buNone/>
            </a:pPr>
            <a:endParaRPr lang="de-DE" sz="1800" dirty="0">
              <a:solidFill>
                <a:srgbClr val="000000"/>
              </a:solidFill>
              <a:effectLst/>
              <a:latin typeface="Calibri" panose="020F0502020204030204" pitchFamily="34" charset="0"/>
              <a:ea typeface="Times New Roman" panose="02020603050405020304" pitchFamily="18" charset="0"/>
            </a:endParaRPr>
          </a:p>
          <a:p>
            <a:pPr marL="0" indent="0" algn="just">
              <a:buNone/>
            </a:pPr>
            <a:endParaRPr lang="de-DE" sz="1800" dirty="0">
              <a:solidFill>
                <a:srgbClr val="000000"/>
              </a:solidFill>
              <a:latin typeface="Calibri" panose="020F0502020204030204" pitchFamily="34" charset="0"/>
              <a:ea typeface="Times New Roman" panose="02020603050405020304" pitchFamily="18" charset="0"/>
            </a:endParaRPr>
          </a:p>
          <a:p>
            <a:pPr marL="0" indent="0" algn="just">
              <a:buNone/>
            </a:pPr>
            <a:endParaRPr lang="de-DE"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5829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0C17BE-580A-1B82-E186-C3A6C15A6F5A}"/>
              </a:ext>
            </a:extLst>
          </p:cNvPr>
          <p:cNvSpPr>
            <a:spLocks noGrp="1"/>
          </p:cNvSpPr>
          <p:nvPr>
            <p:ph type="ctrTitle"/>
          </p:nvPr>
        </p:nvSpPr>
        <p:spPr>
          <a:xfrm>
            <a:off x="1536607" y="928121"/>
            <a:ext cx="9144000" cy="944432"/>
          </a:xfrm>
        </p:spPr>
        <p:txBody>
          <a:bodyPr/>
          <a:lstStyle/>
          <a:p>
            <a:r>
              <a:rPr lang="de-DE" dirty="0">
                <a:solidFill>
                  <a:srgbClr val="00B0F0"/>
                </a:solidFill>
              </a:rPr>
              <a:t>Unsere Schule als</a:t>
            </a:r>
          </a:p>
        </p:txBody>
      </p:sp>
      <p:pic>
        <p:nvPicPr>
          <p:cNvPr id="5" name="Grafik 4" descr="Ein Bild, das Logo enthält.&#10;&#10;Automatisch generierte Beschreibung">
            <a:extLst>
              <a:ext uri="{FF2B5EF4-FFF2-40B4-BE49-F238E27FC236}">
                <a16:creationId xmlns:a16="http://schemas.microsoft.com/office/drawing/2014/main" id="{21E5F16F-3632-1ED5-8F14-F0300D3970FC}"/>
              </a:ext>
            </a:extLst>
          </p:cNvPr>
          <p:cNvPicPr>
            <a:picLocks noChangeAspect="1"/>
          </p:cNvPicPr>
          <p:nvPr/>
        </p:nvPicPr>
        <p:blipFill rotWithShape="1">
          <a:blip r:embed="rId2"/>
          <a:srcRect t="15926"/>
          <a:stretch/>
        </p:blipFill>
        <p:spPr>
          <a:xfrm>
            <a:off x="1954058" y="2945604"/>
            <a:ext cx="8309099" cy="2165594"/>
          </a:xfrm>
          <a:prstGeom prst="rect">
            <a:avLst/>
          </a:prstGeom>
        </p:spPr>
      </p:pic>
      <p:cxnSp>
        <p:nvCxnSpPr>
          <p:cNvPr id="7" name="Gerade Verbindung 6">
            <a:extLst>
              <a:ext uri="{FF2B5EF4-FFF2-40B4-BE49-F238E27FC236}">
                <a16:creationId xmlns:a16="http://schemas.microsoft.com/office/drawing/2014/main" id="{D13D9BE3-0BE8-A845-36D7-D46D1C1710F8}"/>
              </a:ext>
            </a:extLst>
          </p:cNvPr>
          <p:cNvCxnSpPr/>
          <p:nvPr/>
        </p:nvCxnSpPr>
        <p:spPr>
          <a:xfrm>
            <a:off x="3931248" y="2074341"/>
            <a:ext cx="3970751" cy="0"/>
          </a:xfrm>
          <a:prstGeom prst="line">
            <a:avLst/>
          </a:prstGeom>
          <a:ln w="63500">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492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423E9F3-D94A-E67E-BD40-516EC7C2E37A}"/>
              </a:ext>
            </a:extLst>
          </p:cNvPr>
          <p:cNvSpPr>
            <a:spLocks noGrp="1"/>
          </p:cNvSpPr>
          <p:nvPr>
            <p:ph idx="1"/>
          </p:nvPr>
        </p:nvSpPr>
        <p:spPr/>
        <p:txBody>
          <a:bodyPr/>
          <a:lstStyle/>
          <a:p>
            <a:pPr marL="0" indent="0">
              <a:buNone/>
            </a:pPr>
            <a:endParaRPr lang="de-DE" dirty="0"/>
          </a:p>
          <a:p>
            <a:pPr marL="0" indent="0">
              <a:buNone/>
            </a:pPr>
            <a:r>
              <a:rPr lang="de-DE" dirty="0"/>
              <a:t>Mit einem Ziel vor Augen….</a:t>
            </a:r>
          </a:p>
          <a:p>
            <a:pPr marL="0" indent="0">
              <a:buNone/>
            </a:pPr>
            <a:endParaRPr lang="de-DE" dirty="0"/>
          </a:p>
          <a:p>
            <a:pPr marL="0" indent="0">
              <a:buNone/>
            </a:pPr>
            <a:r>
              <a:rPr lang="de-DE" dirty="0"/>
              <a:t>				… gemeinsam Wege gehen.</a:t>
            </a:r>
          </a:p>
        </p:txBody>
      </p:sp>
      <p:pic>
        <p:nvPicPr>
          <p:cNvPr id="4" name="Grafik 3" descr="Ein Bild, das Logo enthält.&#10;&#10;Automatisch generierte Beschreibung">
            <a:extLst>
              <a:ext uri="{FF2B5EF4-FFF2-40B4-BE49-F238E27FC236}">
                <a16:creationId xmlns:a16="http://schemas.microsoft.com/office/drawing/2014/main" id="{ED0883C8-A2B6-B31F-B3E7-CDC5B75DF716}"/>
              </a:ext>
            </a:extLst>
          </p:cNvPr>
          <p:cNvPicPr>
            <a:picLocks noChangeAspect="1"/>
          </p:cNvPicPr>
          <p:nvPr/>
        </p:nvPicPr>
        <p:blipFill>
          <a:blip r:embed="rId2"/>
          <a:stretch>
            <a:fillRect/>
          </a:stretch>
        </p:blipFill>
        <p:spPr>
          <a:xfrm>
            <a:off x="9657212" y="506272"/>
            <a:ext cx="2395026" cy="742458"/>
          </a:xfrm>
          <a:prstGeom prst="rect">
            <a:avLst/>
          </a:prstGeom>
        </p:spPr>
      </p:pic>
    </p:spTree>
    <p:extLst>
      <p:ext uri="{BB962C8B-B14F-4D97-AF65-F5344CB8AC3E}">
        <p14:creationId xmlns:p14="http://schemas.microsoft.com/office/powerpoint/2010/main" val="3255392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sp>
        <p:nvSpPr>
          <p:cNvPr id="7" name="Titel 1">
            <a:extLst>
              <a:ext uri="{FF2B5EF4-FFF2-40B4-BE49-F238E27FC236}">
                <a16:creationId xmlns:a16="http://schemas.microsoft.com/office/drawing/2014/main" id="{EDC7482C-41EA-635D-662F-CE6FB48693A3}"/>
              </a:ext>
            </a:extLst>
          </p:cNvPr>
          <p:cNvSpPr txBox="1">
            <a:spLocks/>
          </p:cNvSpPr>
          <p:nvPr/>
        </p:nvSpPr>
        <p:spPr>
          <a:xfrm>
            <a:off x="838200" y="279397"/>
            <a:ext cx="881901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solidFill>
                  <a:srgbClr val="0070C0"/>
                </a:solidFill>
                <a:latin typeface="Calibri" panose="020F0502020204030204" pitchFamily="34" charset="0"/>
                <a:ea typeface="Calibri" panose="020F0502020204030204" pitchFamily="34" charset="0"/>
              </a:rPr>
              <a:t>Warum soll eine 1:1-Ausstattung an unserer Schule implementiert werden?</a:t>
            </a:r>
            <a:r>
              <a:rPr lang="de-DE" sz="3200" dirty="0">
                <a:solidFill>
                  <a:srgbClr val="0070C0"/>
                </a:solidFill>
              </a:rPr>
              <a:t> </a:t>
            </a:r>
            <a:endParaRPr lang="de-DE" sz="3200" dirty="0"/>
          </a:p>
        </p:txBody>
      </p:sp>
      <p:sp>
        <p:nvSpPr>
          <p:cNvPr id="2" name="Textfeld 1">
            <a:extLst>
              <a:ext uri="{FF2B5EF4-FFF2-40B4-BE49-F238E27FC236}">
                <a16:creationId xmlns:a16="http://schemas.microsoft.com/office/drawing/2014/main" id="{C327416E-65D7-191A-E8C4-23BAECD7F713}"/>
              </a:ext>
            </a:extLst>
          </p:cNvPr>
          <p:cNvSpPr txBox="1"/>
          <p:nvPr/>
        </p:nvSpPr>
        <p:spPr>
          <a:xfrm>
            <a:off x="2115671" y="2312894"/>
            <a:ext cx="7952177" cy="2523768"/>
          </a:xfrm>
          <a:prstGeom prst="rect">
            <a:avLst/>
          </a:prstGeom>
          <a:noFill/>
        </p:spPr>
        <p:txBody>
          <a:bodyPr wrap="none" rtlCol="0">
            <a:spAutoFit/>
          </a:bodyPr>
          <a:lstStyle/>
          <a:p>
            <a:pPr marL="1143000" lvl="2" indent="-228600">
              <a:buFont typeface="Wingdings" pitchFamily="2" charset="2"/>
              <a:buChar char=""/>
            </a:pPr>
            <a:r>
              <a:rPr lang="de-DE" sz="2800" dirty="0">
                <a:solidFill>
                  <a:srgbClr val="404040"/>
                </a:solidFill>
                <a:effectLst/>
                <a:ea typeface="Times New Roman" panose="02020603050405020304" pitchFamily="18" charset="0"/>
                <a:cs typeface="Times New Roman" panose="02020603050405020304" pitchFamily="18" charset="0"/>
              </a:rPr>
              <a:t>Selbstständiges und aktives Lernen</a:t>
            </a:r>
            <a:endParaRPr lang="de-DE" sz="2800" dirty="0">
              <a:solidFill>
                <a:srgbClr val="404040"/>
              </a:solidFill>
              <a:ea typeface="Times New Roman" panose="02020603050405020304" pitchFamily="18" charset="0"/>
              <a:cs typeface="Times New Roman" panose="02020603050405020304" pitchFamily="18" charset="0"/>
            </a:endParaRPr>
          </a:p>
          <a:p>
            <a:pPr marL="1143000" lvl="2" indent="-228600">
              <a:buFont typeface="Wingdings" pitchFamily="2" charset="2"/>
              <a:buChar char=""/>
            </a:pPr>
            <a:r>
              <a:rPr lang="de-DE" sz="2800" dirty="0">
                <a:solidFill>
                  <a:srgbClr val="404040"/>
                </a:solidFill>
                <a:effectLst/>
                <a:ea typeface="Times New Roman" panose="02020603050405020304" pitchFamily="18" charset="0"/>
                <a:cs typeface="Times New Roman" panose="02020603050405020304" pitchFamily="18" charset="0"/>
              </a:rPr>
              <a:t>Vernetze Kommunikation und Kollaboration</a:t>
            </a:r>
            <a:endParaRPr lang="de-DE" sz="2800" dirty="0">
              <a:solidFill>
                <a:srgbClr val="404040"/>
              </a:solidFill>
              <a:ea typeface="Times New Roman" panose="02020603050405020304" pitchFamily="18" charset="0"/>
              <a:cs typeface="Times New Roman" panose="02020603050405020304" pitchFamily="18" charset="0"/>
            </a:endParaRPr>
          </a:p>
          <a:p>
            <a:pPr marL="1143000" lvl="2" indent="-228600">
              <a:buFont typeface="Wingdings" pitchFamily="2" charset="2"/>
              <a:buChar char=""/>
            </a:pPr>
            <a:r>
              <a:rPr lang="de-DE" sz="2800" dirty="0">
                <a:solidFill>
                  <a:srgbClr val="404040"/>
                </a:solidFill>
                <a:effectLst/>
                <a:ea typeface="Times New Roman" panose="02020603050405020304" pitchFamily="18" charset="0"/>
                <a:cs typeface="Times New Roman" panose="02020603050405020304" pitchFamily="18" charset="0"/>
              </a:rPr>
              <a:t>Differenzierung und Individualisierung</a:t>
            </a:r>
            <a:endParaRPr lang="de-DE" sz="2800" dirty="0">
              <a:solidFill>
                <a:srgbClr val="404040"/>
              </a:solidFill>
              <a:ea typeface="Times New Roman" panose="02020603050405020304" pitchFamily="18" charset="0"/>
              <a:cs typeface="Times New Roman" panose="02020603050405020304" pitchFamily="18" charset="0"/>
            </a:endParaRPr>
          </a:p>
          <a:p>
            <a:pPr marL="1143000" lvl="2" indent="-228600">
              <a:buFont typeface="Wingdings" pitchFamily="2" charset="2"/>
              <a:buChar char=""/>
            </a:pPr>
            <a:r>
              <a:rPr lang="de-DE" sz="2800" dirty="0">
                <a:solidFill>
                  <a:srgbClr val="404040"/>
                </a:solidFill>
                <a:effectLst/>
                <a:ea typeface="Times New Roman" panose="02020603050405020304" pitchFamily="18" charset="0"/>
                <a:cs typeface="Times New Roman" panose="02020603050405020304" pitchFamily="18" charset="0"/>
              </a:rPr>
              <a:t>Anschaulichkeit</a:t>
            </a:r>
            <a:endParaRPr lang="de-DE" sz="2800" dirty="0">
              <a:solidFill>
                <a:srgbClr val="404040"/>
              </a:solidFill>
              <a:ea typeface="Times New Roman" panose="02020603050405020304" pitchFamily="18" charset="0"/>
              <a:cs typeface="Times New Roman" panose="02020603050405020304" pitchFamily="18" charset="0"/>
            </a:endParaRPr>
          </a:p>
          <a:p>
            <a:pPr marL="1143000" lvl="2" indent="-228600">
              <a:buFont typeface="Wingdings" pitchFamily="2" charset="2"/>
              <a:buChar char=""/>
            </a:pPr>
            <a:r>
              <a:rPr lang="de-DE" sz="2800" dirty="0">
                <a:solidFill>
                  <a:srgbClr val="404040"/>
                </a:solidFill>
                <a:effectLst/>
                <a:ea typeface="Times New Roman" panose="02020603050405020304" pitchFamily="18" charset="0"/>
                <a:cs typeface="Times New Roman" panose="02020603050405020304" pitchFamily="18" charset="0"/>
              </a:rPr>
              <a:t>Neue Lernformate und neue Art des Lernens</a:t>
            </a:r>
          </a:p>
          <a:p>
            <a:endParaRPr lang="de-DE" dirty="0"/>
          </a:p>
        </p:txBody>
      </p:sp>
      <p:pic>
        <p:nvPicPr>
          <p:cNvPr id="9" name="Grafik 8" descr="Vlog Silhouette">
            <a:hlinkClick r:id="rId3"/>
            <a:extLst>
              <a:ext uri="{FF2B5EF4-FFF2-40B4-BE49-F238E27FC236}">
                <a16:creationId xmlns:a16="http://schemas.microsoft.com/office/drawing/2014/main" id="{8D7AD398-3AC7-8EEA-F2B7-149AC0A37B1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422614" y="4836662"/>
            <a:ext cx="914400" cy="914400"/>
          </a:xfrm>
          <a:prstGeom prst="rect">
            <a:avLst/>
          </a:prstGeom>
        </p:spPr>
      </p:pic>
    </p:spTree>
    <p:extLst>
      <p:ext uri="{BB962C8B-B14F-4D97-AF65-F5344CB8AC3E}">
        <p14:creationId xmlns:p14="http://schemas.microsoft.com/office/powerpoint/2010/main" val="375765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pic>
        <p:nvPicPr>
          <p:cNvPr id="12" name="Grafik 11">
            <a:extLst>
              <a:ext uri="{FF2B5EF4-FFF2-40B4-BE49-F238E27FC236}">
                <a16:creationId xmlns:a16="http://schemas.microsoft.com/office/drawing/2014/main" id="{462DF69D-0E98-8F79-8BE4-05B10A1C4210}"/>
              </a:ext>
            </a:extLst>
          </p:cNvPr>
          <p:cNvPicPr>
            <a:picLocks noChangeAspect="1"/>
          </p:cNvPicPr>
          <p:nvPr/>
        </p:nvPicPr>
        <p:blipFill>
          <a:blip r:embed="rId3"/>
          <a:stretch>
            <a:fillRect/>
          </a:stretch>
        </p:blipFill>
        <p:spPr>
          <a:xfrm>
            <a:off x="2234629" y="1831835"/>
            <a:ext cx="7772400" cy="4172968"/>
          </a:xfrm>
          <a:prstGeom prst="rect">
            <a:avLst/>
          </a:prstGeom>
        </p:spPr>
      </p:pic>
      <p:sp>
        <p:nvSpPr>
          <p:cNvPr id="7" name="Titel 1">
            <a:extLst>
              <a:ext uri="{FF2B5EF4-FFF2-40B4-BE49-F238E27FC236}">
                <a16:creationId xmlns:a16="http://schemas.microsoft.com/office/drawing/2014/main" id="{EDC7482C-41EA-635D-662F-CE6FB48693A3}"/>
              </a:ext>
            </a:extLst>
          </p:cNvPr>
          <p:cNvSpPr txBox="1">
            <a:spLocks/>
          </p:cNvSpPr>
          <p:nvPr/>
        </p:nvSpPr>
        <p:spPr>
          <a:xfrm>
            <a:off x="838200" y="265109"/>
            <a:ext cx="9005888"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200" dirty="0">
                <a:solidFill>
                  <a:srgbClr val="0070C0"/>
                </a:solidFill>
                <a:latin typeface="Calibri" panose="020F0502020204030204" pitchFamily="34" charset="0"/>
                <a:ea typeface="Calibri" panose="020F0502020204030204" pitchFamily="34" charset="0"/>
              </a:rPr>
              <a:t>Was wird sich dadurch an unserer Schule verändern?</a:t>
            </a:r>
            <a:r>
              <a:rPr lang="de-DE" sz="3200" dirty="0">
                <a:solidFill>
                  <a:srgbClr val="0070C0"/>
                </a:solidFill>
              </a:rPr>
              <a:t> </a:t>
            </a:r>
            <a:endParaRPr lang="de-DE" sz="3200" dirty="0"/>
          </a:p>
        </p:txBody>
      </p:sp>
    </p:spTree>
    <p:extLst>
      <p:ext uri="{BB962C8B-B14F-4D97-AF65-F5344CB8AC3E}">
        <p14:creationId xmlns:p14="http://schemas.microsoft.com/office/powerpoint/2010/main" val="2184062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a:xfrm>
            <a:off x="720694" y="255070"/>
            <a:ext cx="10141012" cy="1325563"/>
          </a:xfrm>
        </p:spPr>
        <p:txBody>
          <a:bodyPr>
            <a:normAutofit/>
          </a:bodyPr>
          <a:lstStyle/>
          <a:p>
            <a:r>
              <a:rPr lang="de-DE" sz="3600" dirty="0">
                <a:solidFill>
                  <a:srgbClr val="0070C0"/>
                </a:solidFill>
                <a:effectLst/>
                <a:latin typeface="Calibri" panose="020F0502020204030204" pitchFamily="34" charset="0"/>
                <a:ea typeface="Calibri" panose="020F0502020204030204" pitchFamily="34" charset="0"/>
              </a:rPr>
              <a:t>Wie gestaltet unsere Schule die Veränderung?</a:t>
            </a:r>
            <a:r>
              <a:rPr lang="de-DE" sz="3600" dirty="0">
                <a:solidFill>
                  <a:srgbClr val="0070C0"/>
                </a:solidFill>
                <a:effectLst/>
              </a:rPr>
              <a:t> </a:t>
            </a:r>
            <a:endParaRPr lang="de-DE" sz="36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9906000" cy="4351338"/>
          </a:xfrm>
        </p:spPr>
        <p:txBody>
          <a:bodyPr>
            <a:normAutofit/>
          </a:bodyPr>
          <a:lstStyle/>
          <a:p>
            <a:endPar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Wer </a:t>
            </a:r>
            <a:r>
              <a:rPr lang="de-DE" dirty="0">
                <a:solidFill>
                  <a:srgbClr val="222222"/>
                </a:solidFill>
                <a:latin typeface="Calibri" panose="020F0502020204030204" pitchFamily="34" charset="0"/>
                <a:ea typeface="Times New Roman" panose="02020603050405020304" pitchFamily="18" charset="0"/>
                <a:cs typeface="Calibri" panose="020F0502020204030204" pitchFamily="34" charset="0"/>
              </a:rPr>
              <a:t>is</a:t>
            </a:r>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t für das Projekt verantwortlich?</a:t>
            </a:r>
          </a:p>
          <a:p>
            <a:endPar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Wer leistet Unterstützung?</a:t>
            </a:r>
          </a:p>
          <a:p>
            <a:endPar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Wie ist der technische Rahmen gestaltet, um eine effiziente Arbeit zu gewährleisten?</a:t>
            </a: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757226" y="506272"/>
            <a:ext cx="2395026" cy="742458"/>
          </a:xfrm>
          <a:prstGeom prst="rect">
            <a:avLst/>
          </a:prstGeom>
        </p:spPr>
      </p:pic>
    </p:spTree>
    <p:extLst>
      <p:ext uri="{BB962C8B-B14F-4D97-AF65-F5344CB8AC3E}">
        <p14:creationId xmlns:p14="http://schemas.microsoft.com/office/powerpoint/2010/main" val="1635808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sz="4000" dirty="0">
                <a:solidFill>
                  <a:srgbClr val="0070C0"/>
                </a:solidFill>
                <a:effectLst/>
                <a:latin typeface="Calibri" panose="020F0502020204030204" pitchFamily="34" charset="0"/>
                <a:ea typeface="Calibri" panose="020F0502020204030204" pitchFamily="34" charset="0"/>
              </a:rPr>
              <a:t>Welche Gestaltungsfreiräume haben wir?</a:t>
            </a:r>
            <a:r>
              <a:rPr lang="de-DE" sz="4000" dirty="0">
                <a:solidFill>
                  <a:srgbClr val="0070C0"/>
                </a:solidFill>
                <a:effectLst/>
              </a:rPr>
              <a:t> </a:t>
            </a:r>
            <a:endParaRPr lang="de-DE" sz="40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9906000" cy="4351338"/>
          </a:xfrm>
        </p:spPr>
        <p:txBody>
          <a:bodyPr>
            <a:normAutofit/>
          </a:bodyPr>
          <a:lstStyle/>
          <a:p>
            <a:endParaRPr lang="de-DE" sz="1800" b="1"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endParaRPr>
          </a:p>
          <a:p>
            <a:r>
              <a:rPr lang="de-DE" dirty="0">
                <a:solidFill>
                  <a:srgbClr val="222222"/>
                </a:solidFill>
                <a:latin typeface="Calibri" panose="020F0502020204030204" pitchFamily="34" charset="0"/>
                <a:ea typeface="Times New Roman" panose="02020603050405020304" pitchFamily="18" charset="0"/>
                <a:cs typeface="Calibri" panose="020F0502020204030204" pitchFamily="34" charset="0"/>
              </a:rPr>
              <a:t>W</a:t>
            </a:r>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elche Jahrgangsstufe </a:t>
            </a:r>
            <a:r>
              <a:rPr lang="de-DE" dirty="0">
                <a:solidFill>
                  <a:srgbClr val="222222"/>
                </a:solidFill>
                <a:latin typeface="Calibri" panose="020F0502020204030204" pitchFamily="34" charset="0"/>
                <a:ea typeface="Times New Roman" panose="02020603050405020304" pitchFamily="18" charset="0"/>
                <a:cs typeface="Calibri" panose="020F0502020204030204" pitchFamily="34" charset="0"/>
              </a:rPr>
              <a:t>haben wir gewählt?</a:t>
            </a:r>
          </a:p>
          <a:p>
            <a:endParaRPr lang="de-DE" dirty="0">
              <a:solidFill>
                <a:srgbClr val="222222"/>
              </a:solidFill>
              <a:latin typeface="Calibri" panose="020F0502020204030204" pitchFamily="34" charset="0"/>
              <a:ea typeface="Times New Roman" panose="02020603050405020304" pitchFamily="18" charset="0"/>
              <a:cs typeface="Calibri" panose="020F0502020204030204" pitchFamily="34" charset="0"/>
            </a:endParaRPr>
          </a:p>
          <a:p>
            <a:r>
              <a:rPr lang="de-DE"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Welche pädagogischen Rahmenbedingungen setzen wir für diese Arbeit</a:t>
            </a:r>
            <a:r>
              <a:rPr lang="de-DE" sz="1800" dirty="0">
                <a:solidFill>
                  <a:srgbClr val="222222"/>
                </a:solidFill>
                <a:effectLst/>
                <a:latin typeface="Calibri" panose="020F0502020204030204" pitchFamily="34" charset="0"/>
                <a:ea typeface="Times New Roman" panose="02020603050405020304" pitchFamily="18" charset="0"/>
                <a:cs typeface="Calibri" panose="020F0502020204030204" pitchFamily="34" charset="0"/>
              </a:rPr>
              <a:t>?</a:t>
            </a: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a:blip r:embed="rId2"/>
          <a:stretch>
            <a:fillRect/>
          </a:stretch>
        </p:blipFill>
        <p:spPr>
          <a:xfrm>
            <a:off x="9657212" y="506272"/>
            <a:ext cx="2395026" cy="742458"/>
          </a:xfrm>
          <a:prstGeom prst="rect">
            <a:avLst/>
          </a:prstGeom>
        </p:spPr>
      </p:pic>
    </p:spTree>
    <p:extLst>
      <p:ext uri="{BB962C8B-B14F-4D97-AF65-F5344CB8AC3E}">
        <p14:creationId xmlns:p14="http://schemas.microsoft.com/office/powerpoint/2010/main" val="311568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p:txBody>
          <a:bodyPr>
            <a:normAutofit/>
          </a:bodyPr>
          <a:lstStyle/>
          <a:p>
            <a:r>
              <a:rPr lang="de-DE" dirty="0">
                <a:solidFill>
                  <a:srgbClr val="0070C0"/>
                </a:solidFill>
                <a:effectLst/>
                <a:latin typeface="Calibri" panose="020F0502020204030204" pitchFamily="34" charset="0"/>
                <a:ea typeface="Calibri" panose="020F0502020204030204" pitchFamily="34" charset="0"/>
              </a:rPr>
              <a:t>Wo und wie kann man sich einbringen?</a:t>
            </a:r>
            <a:endParaRPr lang="de-DE" dirty="0">
              <a:solidFill>
                <a:srgbClr val="0070C0"/>
              </a:solidFill>
            </a:endParaRP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rotWithShape="1">
          <a:blip r:embed="rId2"/>
          <a:srcRect l="14054" b="-9087"/>
          <a:stretch/>
        </p:blipFill>
        <p:spPr>
          <a:xfrm>
            <a:off x="10133556" y="525714"/>
            <a:ext cx="2058444" cy="809917"/>
          </a:xfrm>
          <a:prstGeom prst="rect">
            <a:avLst/>
          </a:prstGeom>
        </p:spPr>
      </p:pic>
      <p:sp>
        <p:nvSpPr>
          <p:cNvPr id="3" name="Inhaltsplatzhalter 2">
            <a:extLst>
              <a:ext uri="{FF2B5EF4-FFF2-40B4-BE49-F238E27FC236}">
                <a16:creationId xmlns:a16="http://schemas.microsoft.com/office/drawing/2014/main" id="{4A000BFC-376A-2420-7548-F18F89B4C6F9}"/>
              </a:ext>
            </a:extLst>
          </p:cNvPr>
          <p:cNvSpPr>
            <a:spLocks noGrp="1"/>
          </p:cNvSpPr>
          <p:nvPr>
            <p:ph idx="1"/>
          </p:nvPr>
        </p:nvSpPr>
        <p:spPr>
          <a:xfrm>
            <a:off x="838200" y="1825625"/>
            <a:ext cx="9295356" cy="4351338"/>
          </a:xfrm>
        </p:spPr>
        <p:txBody>
          <a:bodyPr>
            <a:normAutofit/>
          </a:bodyPr>
          <a:lstStyle/>
          <a:p>
            <a:r>
              <a:rPr lang="de-DE" dirty="0">
                <a:solidFill>
                  <a:srgbClr val="000000"/>
                </a:solidFill>
                <a:effectLst/>
                <a:latin typeface="Calibri" panose="020F0502020204030204" pitchFamily="34" charset="0"/>
                <a:ea typeface="Calibri" panose="020F0502020204030204" pitchFamily="34" charset="0"/>
              </a:rPr>
              <a:t>Möglichkeiten, die die Schule bereits bietet, </a:t>
            </a:r>
            <a:r>
              <a:rPr lang="de-DE" dirty="0">
                <a:solidFill>
                  <a:srgbClr val="000000"/>
                </a:solidFill>
                <a:latin typeface="Calibri" panose="020F0502020204030204" pitchFamily="34" charset="0"/>
                <a:ea typeface="Calibri" panose="020F0502020204030204" pitchFamily="34" charset="0"/>
              </a:rPr>
              <a:t>benennen</a:t>
            </a:r>
            <a:endParaRPr lang="de-DE" dirty="0">
              <a:solidFill>
                <a:srgbClr val="000000"/>
              </a:solidFill>
              <a:effectLst/>
              <a:latin typeface="Calibri" panose="020F0502020204030204" pitchFamily="34" charset="0"/>
              <a:ea typeface="Calibri" panose="020F0502020204030204" pitchFamily="34" charset="0"/>
            </a:endParaRPr>
          </a:p>
          <a:p>
            <a:r>
              <a:rPr lang="de-DE" dirty="0">
                <a:solidFill>
                  <a:srgbClr val="000000"/>
                </a:solidFill>
                <a:effectLst/>
                <a:latin typeface="Calibri" panose="020F0502020204030204" pitchFamily="34" charset="0"/>
                <a:ea typeface="Calibri" panose="020F0502020204030204" pitchFamily="34" charset="0"/>
              </a:rPr>
              <a:t>Haben Sie eigene Ideen?</a:t>
            </a:r>
          </a:p>
        </p:txBody>
      </p:sp>
    </p:spTree>
    <p:extLst>
      <p:ext uri="{BB962C8B-B14F-4D97-AF65-F5344CB8AC3E}">
        <p14:creationId xmlns:p14="http://schemas.microsoft.com/office/powerpoint/2010/main" val="163633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5B2A82-16A2-DC00-837C-B76EE558D246}"/>
              </a:ext>
            </a:extLst>
          </p:cNvPr>
          <p:cNvSpPr>
            <a:spLocks noGrp="1"/>
          </p:cNvSpPr>
          <p:nvPr>
            <p:ph type="title"/>
          </p:nvPr>
        </p:nvSpPr>
        <p:spPr>
          <a:xfrm>
            <a:off x="838200" y="255065"/>
            <a:ext cx="10515600" cy="1325563"/>
          </a:xfrm>
        </p:spPr>
        <p:txBody>
          <a:bodyPr>
            <a:normAutofit/>
          </a:bodyPr>
          <a:lstStyle/>
          <a:p>
            <a:r>
              <a:rPr lang="de-DE" sz="3600" dirty="0">
                <a:solidFill>
                  <a:srgbClr val="0070C0"/>
                </a:solidFill>
                <a:effectLst/>
                <a:latin typeface="Calibri" panose="020F0502020204030204" pitchFamily="34" charset="0"/>
                <a:ea typeface="Times New Roman" panose="02020603050405020304" pitchFamily="18" charset="0"/>
              </a:rPr>
              <a:t>Warum glauben wir, dass wir als Schule diese Entwicklungsaufgabe leisten können?</a:t>
            </a:r>
            <a:r>
              <a:rPr lang="de-DE" sz="3600" dirty="0">
                <a:solidFill>
                  <a:srgbClr val="0070C0"/>
                </a:solidFill>
                <a:effectLst/>
              </a:rPr>
              <a:t> </a:t>
            </a:r>
            <a:endParaRPr lang="de-DE" sz="3600" dirty="0">
              <a:solidFill>
                <a:srgbClr val="0070C0"/>
              </a:solidFill>
            </a:endParaRPr>
          </a:p>
        </p:txBody>
      </p:sp>
      <p:sp>
        <p:nvSpPr>
          <p:cNvPr id="3" name="Inhaltsplatzhalter 2">
            <a:extLst>
              <a:ext uri="{FF2B5EF4-FFF2-40B4-BE49-F238E27FC236}">
                <a16:creationId xmlns:a16="http://schemas.microsoft.com/office/drawing/2014/main" id="{53AABBE4-86AE-89F8-63B2-DE4615E03597}"/>
              </a:ext>
            </a:extLst>
          </p:cNvPr>
          <p:cNvSpPr>
            <a:spLocks noGrp="1"/>
          </p:cNvSpPr>
          <p:nvPr>
            <p:ph idx="1"/>
          </p:nvPr>
        </p:nvSpPr>
        <p:spPr>
          <a:xfrm>
            <a:off x="838200" y="1825625"/>
            <a:ext cx="9295356" cy="4351338"/>
          </a:xfrm>
        </p:spPr>
        <p:txBody>
          <a:bodyPr>
            <a:normAutofit/>
          </a:bodyPr>
          <a:lstStyle/>
          <a:p>
            <a:r>
              <a:rPr lang="de-DE" dirty="0">
                <a:solidFill>
                  <a:srgbClr val="000000"/>
                </a:solidFill>
                <a:effectLst/>
                <a:latin typeface="Calibri" panose="020F0502020204030204" pitchFamily="34" charset="0"/>
                <a:ea typeface="Calibri" panose="020F0502020204030204" pitchFamily="34" charset="0"/>
              </a:rPr>
              <a:t>Schulspezifische Merkmale/ Projekte herausstellen</a:t>
            </a:r>
          </a:p>
        </p:txBody>
      </p:sp>
      <p:cxnSp>
        <p:nvCxnSpPr>
          <p:cNvPr id="4" name="Gerade Verbindung 3">
            <a:extLst>
              <a:ext uri="{FF2B5EF4-FFF2-40B4-BE49-F238E27FC236}">
                <a16:creationId xmlns:a16="http://schemas.microsoft.com/office/drawing/2014/main" id="{CEB12AB4-8B79-C775-3565-5163B4153D9D}"/>
              </a:ext>
            </a:extLst>
          </p:cNvPr>
          <p:cNvCxnSpPr/>
          <p:nvPr/>
        </p:nvCxnSpPr>
        <p:spPr>
          <a:xfrm>
            <a:off x="838200" y="1335640"/>
            <a:ext cx="9168829"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5" name="Grafik 4" descr="Ein Bild, das Logo enthält.&#10;&#10;Automatisch generierte Beschreibung">
            <a:extLst>
              <a:ext uri="{FF2B5EF4-FFF2-40B4-BE49-F238E27FC236}">
                <a16:creationId xmlns:a16="http://schemas.microsoft.com/office/drawing/2014/main" id="{089C4A7F-E9C8-4D77-3300-5F1370CA55D6}"/>
              </a:ext>
            </a:extLst>
          </p:cNvPr>
          <p:cNvPicPr>
            <a:picLocks noChangeAspect="1"/>
          </p:cNvPicPr>
          <p:nvPr/>
        </p:nvPicPr>
        <p:blipFill rotWithShape="1">
          <a:blip r:embed="rId2"/>
          <a:srcRect l="14054" b="-9087"/>
          <a:stretch/>
        </p:blipFill>
        <p:spPr>
          <a:xfrm>
            <a:off x="10133556" y="525714"/>
            <a:ext cx="2058444" cy="809917"/>
          </a:xfrm>
          <a:prstGeom prst="rect">
            <a:avLst/>
          </a:prstGeom>
        </p:spPr>
      </p:pic>
    </p:spTree>
    <p:extLst>
      <p:ext uri="{BB962C8B-B14F-4D97-AF65-F5344CB8AC3E}">
        <p14:creationId xmlns:p14="http://schemas.microsoft.com/office/powerpoint/2010/main" val="223644462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f:fields xmlns:f="http://schemas.fabasoft.com/folio/2007/fields" catsources="">
  <f:record>
    <f:field ref="doc_FSCFOLIO_1_1001_FieldDocumentNumber" text=""/>
    <f:field ref="doc_FSCFOLIO_1_1001_FieldSubject" text="" edit="true"/>
    <f:field ref="FSCFOLIO_1_1001_SignaturesFldCtx_FSCFOLIO_1_1001_FieldLastSignature" text=""/>
    <f:field ref="FSCFOLIO_1_1001_SignaturesFldCtx_FSCFOLIO_1_1001_FieldLastSignatureBy" text=""/>
    <f:field ref="FSCFOLIO_1_1001_SignaturesFldCtx_FSCFOLIO_1_1001_FieldLastSignatureAt" date="" text=""/>
    <f:field ref="FSCFOLIO_1_1001_SignaturesFldCtx_FSCFOLIO_1_1001_FieldLastSignatureRemark" text=""/>
    <f:field ref="FSCFOLIO_1_1001_FieldCurrentUser" text="Verena Sperber"/>
    <f:field ref="FSCFOLIO_1_1001_FieldCurrentDate" text="19.05.2023 12:47"/>
    <f:field ref="objvalidfrom" date="" text="" edit="true"/>
    <f:field ref="objvalidto" date="" text="" edit="true"/>
    <f:field ref="FSCFOLIO_1_1001_FieldReleasedVersionDate" text=""/>
    <f:field ref="FSCFOLIO_1_1001_FieldReleasedVersionNr" text=""/>
    <f:field ref="CCAPRECONFIG_15_1001_Objektname" text="PräsentationKommunikation_final25.04_V4" edit="true"/>
    <f:field ref="DEPRECONFIG_15_1001_Objektname" text="PräsentationKommunikation_final25.04_V4" edit="true"/>
    <f:field ref="CFGBAYERN_15_1400_FieldDocumentTitle" text="" edit="true"/>
    <f:field ref="CFGBAYERN_15_1400_FieldDocumentSubject" text="" multiline="true" edit="true"/>
    <f:field ref="CFGBAYERN_15_1400_FieldDocumentTerms" text="" multiline="true"/>
    <f:field ref="CFGBAYERN_15_1400_FieldDocumentAddSubject" text="" multiline="true" edit="true"/>
    <f:field ref="CFGBAYERN_15_1400_FieldDocumentIncAttachments" text="" multiline="true"/>
    <f:field ref="CFGBAYERN_15_1400_FieldDocumentRecipients" text="" multiline="true"/>
    <f:field ref="CFGBAYERN_15_1400_FieldDocumentRecipientsBlocked" text="" multiline="true"/>
    <f:field ref="CFGBAYERN_15_1400_FieldDocumentCopyRecipients" text="" multiline="true"/>
    <f:field ref="CFGBAYERN_15_1400_FieldDocumentCopyRecipientsBlocked" text="" multiline="true"/>
    <f:field ref="BAYLFST_15_1800_FieldDocumentTitle" text="" edit="true"/>
    <f:field ref="BAYLFST_15_1800_FieldDocumentSubject" text="" multiline="true" edit="true"/>
    <f:field ref="BAYLFST_15_1800_FieldDocumentAddSubject" text="" multiline="true" edit="true"/>
    <f:field ref="BAYLFST_15_1800_FieldDocumentIncAttachments" text="" multiline="true" edit="true"/>
    <f:field ref="BAYLFST_15_1800_FieldDocumentTerms" text="" multiline="true"/>
    <f:field ref="BAYLFST_15_1800_FieldDocumentRecipients" text="" multiline="true"/>
    <f:field ref="CFGBAYERNEX_15_1800_FieldWorkflowFloatingFile" text="Kein Laufweg ermittelbar. Schriftstück muss direkt in 'Ergänzende Dokumente' einer Umlaufmappe liegen!" multiline="true"/>
    <f:field ref="objname" text="PräsentationKommunikation_final25.04_V4" edit="true"/>
    <f:field ref="objsubject" text="" edit="true"/>
    <f:field ref="objcreatedby" text="Leicht, Simon, StMUK"/>
    <f:field ref="objcreatedat" date="2023-04-26T10:38:37" text="26.04.2023 10:38:37"/>
    <f:field ref="objchangedby" text="Leicht, Simon, StMUK"/>
    <f:field ref="objmodifiedat" date="2023-05-05T08:50:59" text="05.05.2023 08:50:59"/>
    <f:field ref="objprimaryrelated__0_objname" text="Effektive Kommunikation" edit="true"/>
    <f:field ref="objprimaryrelated__0_objsubject" text="" edit="true"/>
    <f:field ref="objprimaryrelated__0_objcreatedby" text="Leicht, Simon, StMUK"/>
    <f:field ref="objprimaryrelated__0_objcreatedat" date="2023-04-26T10:37:48" text="26.04.2023 10:37:48"/>
    <f:field ref="objprimaryrelated__0_objchangedby" text="Leicht, Simon, StMUK"/>
    <f:field ref="objprimaryrelated__0_objmodifiedat" date="2023-05-05T13:52:28" text="05.05.2023 13:52:28"/>
  </f:record>
  <f:display text="Serienbrief">
    <f:field ref="doc_FSCFOLIO_1_1001_FieldDocumentNumber" text="Dokument Nummer"/>
    <f:field ref="doc_FSCFOLIO_1_1001_FieldSubject" text="Betreff"/>
  </f:display>
  <f:display text="Unterschriften">
    <f:field ref="FSCFOLIO_1_1001_SignaturesFldCtx_FSCFOLIO_1_1001_FieldLastSignature" text="Letzte Unterschrift"/>
    <f:field ref="FSCFOLIO_1_1001_SignaturesFldCtx_FSCFOLIO_1_1001_FieldLastSignatureBy" text="Letzte Unterschrift von"/>
    <f:field ref="FSCFOLIO_1_1001_SignaturesFldCtx_FSCFOLIO_1_1001_FieldLastSignatureAt" text="Letzte Unterschrift am/um"/>
    <f:field ref="FSCFOLIO_1_1001_SignaturesFldCtx_FSCFOLIO_1_1001_FieldLastSignatureRemark" text="Bemerkung der letzten Unterschrift"/>
  </f:display>
  <f:display text="Allgemein">
    <f:field ref="FSCFOLIO_1_1001_FieldCurrentUser" text="Aktueller Benutzer"/>
    <f:field ref="FSCFOLIO_1_1001_FieldCurrentDate" text="Aktueller Zeitpunkt"/>
    <f:field ref="objvalidfrom" text="Gültig ab" dateonly="true"/>
    <f:field ref="objvalidto" text="Gültig bis" dateonly="true"/>
    <f:field ref="FSCFOLIO_1_1001_FieldReleasedVersionDate" text="Freigegebene Version vom"/>
    <f:field ref="FSCFOLIO_1_1001_FieldReleasedVersionNr" text="Freigegebene Versionsnummer"/>
    <f:field ref="CCAPRECONFIG_15_1001_Objektname" text="Objektname"/>
    <f:field ref="DEPRECONFIG_15_1001_Objektname" text="Objektname"/>
    <f:field ref="CFGBAYERN_15_1400_FieldDocumentTitle" text="Bay-Titel (Erledigung)"/>
    <f:field ref="CFGBAYERN_15_1400_FieldDocumentSubject" text="Bay-Betreff (Erledigung)"/>
    <f:field ref="CFGBAYERN_15_1400_FieldDocumentTerms" text="Bay-Schlagwort (Erledigung)"/>
    <f:field ref="CFGBAYERN_15_1400_FieldDocumentAddSubject" text="Bay-Dokumentenbezogene Hinweise (Erledigung)"/>
    <f:field ref="CFGBAYERN_15_1400_FieldDocumentIncAttachments" text="Bay-Beschreibung der Anlagen (Allgemeine Anlagen)"/>
    <f:field ref="CFGBAYERN_15_1400_FieldDocumentRecipients" text="Bay-Empfänger"/>
    <f:field ref="CFGBAYERN_15_1400_FieldDocumentRecipientsBlocked" text="Bay-Empfänger - blockorientiert"/>
    <f:field ref="CFGBAYERN_15_1400_FieldDocumentCopyRecipients" text="Bay-Kopieempfänger"/>
    <f:field ref="CFGBAYERN_15_1400_FieldDocumentCopyRecipientsBlocked" text="Bay-Kopieempfänger - blockorientiert"/>
    <f:field ref="BAYLFST_15_1800_FieldDocumentTitle" text="LfSt-Titel (Erledigung)"/>
    <f:field ref="BAYLFST_15_1800_FieldDocumentSubject" text="LfSt-Betreff (Erledigung)"/>
    <f:field ref="BAYLFST_15_1800_FieldDocumentAddSubject" text="LfSt-Dokumentenbezogene Hinweise (Erledigung)"/>
    <f:field ref="BAYLFST_15_1800_FieldDocumentIncAttachments" text="LfSt-Beschreibung der Anlagen (Allgemeine Anlagen)"/>
    <f:field ref="BAYLFST_15_1800_FieldDocumentTerms" text="LfSt-Schlagworte (Erledigung)"/>
    <f:field ref="BAYLFST_15_1800_FieldDocumentRecipients" text="LfSt-Originalempfängerliste"/>
    <f:field ref="CFGBAYERNEX_15_1800_FieldWorkflowFloatingFile" text="Laufweg (Umlaufmappe)"/>
    <f:field ref="objname" text="Name"/>
    <f:field ref="objsubject" text="Betreff (einzeilig)"/>
    <f:field ref="objcreatedby" text="Erzeugt von"/>
    <f:field ref="objcreatedat" text="Erzeugt am/um"/>
    <f:field ref="objchangedby" text="Letzte Änderung von"/>
    <f:field ref="objmodifiedat" text="Letzte Änderung am/um"/>
  </f:display>
  <f:display text="Ursprungsort">
    <f:field ref="objprimaryrelated__0_objname" text="Name"/>
    <f:field ref="objprimaryrelated__0_objsubject" text="Betreff (einzeilig)"/>
    <f:field ref="objprimaryrelated__0_objcreatedby" text="Erzeugt von"/>
    <f:field ref="objprimaryrelated__0_objcreatedat" text="Erzeugt am/um"/>
    <f:field ref="objprimaryrelated__0_objchangedby" text="Letzte Änderung von"/>
    <f:field ref="objprimaryrelated__0_objmodifiedat" text="Letzte Änderung am/um"/>
  </f:display>
</f:fields>
</file>

<file path=customXml/itemProps1.xml><?xml version="1.0" encoding="utf-8"?>
<ds:datastoreItem xmlns:ds="http://schemas.openxmlformats.org/officeDocument/2006/customXml" ds:itemID="{4E8A9591-F074-446B-902F-511FF79C122F}">
  <ds:schemaRefs>
    <ds:schemaRef ds:uri="http://schemas.fabasoft.com/folio/2007/fields"/>
  </ds:schemaRefs>
</ds:datastoreItem>
</file>

<file path=docProps/app.xml><?xml version="1.0" encoding="utf-8"?>
<Properties xmlns="http://schemas.openxmlformats.org/officeDocument/2006/extended-properties" xmlns:vt="http://schemas.openxmlformats.org/officeDocument/2006/docPropsVTypes">
  <TotalTime>0</TotalTime>
  <Words>1056</Words>
  <Application>Microsoft Macintosh PowerPoint</Application>
  <PresentationFormat>Breitbild</PresentationFormat>
  <Paragraphs>124</Paragraphs>
  <Slides>17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Arial</vt:lpstr>
      <vt:lpstr>Calibri</vt:lpstr>
      <vt:lpstr>Calibri Light</vt:lpstr>
      <vt:lpstr>Lexend</vt:lpstr>
      <vt:lpstr>Times New Roman</vt:lpstr>
      <vt:lpstr>Wingdings</vt:lpstr>
      <vt:lpstr>Office</vt:lpstr>
      <vt:lpstr>Verwendungshinweise</vt:lpstr>
      <vt:lpstr>Unsere Schule als</vt:lpstr>
      <vt:lpstr>PowerPoint-Präsentation</vt:lpstr>
      <vt:lpstr>PowerPoint-Präsentation</vt:lpstr>
      <vt:lpstr>PowerPoint-Präsentation</vt:lpstr>
      <vt:lpstr>Wie gestaltet unsere Schule die Veränderung? </vt:lpstr>
      <vt:lpstr>Welche Gestaltungsfreiräume haben wir? </vt:lpstr>
      <vt:lpstr>Wo und wie kann man sich einbringen?</vt:lpstr>
      <vt:lpstr>Warum glauben wir, dass wir als Schule diese Entwicklungsaufgabe leisten können? </vt:lpstr>
      <vt:lpstr>Quellen</vt:lpstr>
      <vt:lpstr>Einstieg</vt:lpstr>
      <vt:lpstr>PowerPoint-Präsentation</vt:lpstr>
      <vt:lpstr>Was soll sich ändern? Welche Ziele verfolgen wir? </vt:lpstr>
      <vt:lpstr>Wie gestaltet unsere Schule die Veränderung? </vt:lpstr>
      <vt:lpstr>Welche Gestaltungsfreiräume haben wir? </vt:lpstr>
      <vt:lpstr>Wo und wie kann man sich einbringen?</vt:lpstr>
      <vt:lpstr>Warum glauben wir, dass wir als Schule diese Entwicklungsaufgabe leisten können?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Unsere Schule als</dc:title>
  <dc:creator>Viola Bauer</dc:creator>
  <cp:lastModifiedBy>Viola Bauer</cp:lastModifiedBy>
  <cp:revision>20</cp:revision>
  <dcterms:created xsi:type="dcterms:W3CDTF">2023-04-11T11:19:05Z</dcterms:created>
  <dcterms:modified xsi:type="dcterms:W3CDTF">2023-08-07T13:03:24Z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CFGBAYERN@15.1400:ProcAddSubjNumber">
    <vt:lpwstr/>
  </property>
  <property fmtid="{D5CDD505-2E9C-101B-9397-08002B2CF9AE}" pid="3" name="FSC#CFGBAYERN@15.1400:BankDetailsIDOwnerGroup">
    <vt:lpwstr/>
  </property>
  <property fmtid="{D5CDD505-2E9C-101B-9397-08002B2CF9AE}" pid="4" name="FSC#CFGBAYERN@15.1400:BankDetailsIDOwner">
    <vt:lpwstr/>
  </property>
  <property fmtid="{D5CDD505-2E9C-101B-9397-08002B2CF9AE}" pid="5" name="FSC#CFGBAYERN@15.1400:BankDetailsOwnerGroup">
    <vt:lpwstr/>
  </property>
  <property fmtid="{D5CDD505-2E9C-101B-9397-08002B2CF9AE}" pid="6" name="FSC#CFGBAYERN@15.1400:BankDetailsOwner">
    <vt:lpwstr/>
  </property>
  <property fmtid="{D5CDD505-2E9C-101B-9397-08002B2CF9AE}" pid="7" name="FSC#CFGBAYERN@15.1400:DocumentFileUrgency">
    <vt:lpwstr/>
  </property>
  <property fmtid="{D5CDD505-2E9C-101B-9397-08002B2CF9AE}" pid="8" name="FSC#CFGBAYERN@15.1400:IncAttachments">
    <vt:lpwstr/>
  </property>
  <property fmtid="{D5CDD505-2E9C-101B-9397-08002B2CF9AE}" pid="9" name="FSC#CFGBAYERN@15.1400:VisitingHoursOwnerGroup">
    <vt:lpwstr/>
  </property>
  <property fmtid="{D5CDD505-2E9C-101B-9397-08002B2CF9AE}" pid="10" name="FSC#CFGBAYERN@15.1400:DocumentFileSubject">
    <vt:lpwstr/>
  </property>
  <property fmtid="{D5CDD505-2E9C-101B-9397-08002B2CF9AE}" pid="11" name="FSC#CFGBAYERN@15.1400:FileSubject">
    <vt:lpwstr/>
  </property>
  <property fmtid="{D5CDD505-2E9C-101B-9397-08002B2CF9AE}" pid="12" name="FSC#CFGBAYERN@15.1400:BankDetailsBICOwnerGroup">
    <vt:lpwstr/>
  </property>
  <property fmtid="{D5CDD505-2E9C-101B-9397-08002B2CF9AE}" pid="13" name="FSC#CFGBAYERN@15.1400:BankDetailsBICOwner">
    <vt:lpwstr/>
  </property>
  <property fmtid="{D5CDD505-2E9C-101B-9397-08002B2CF9AE}" pid="14" name="FSC#CFGBAYERN@15.1400:AddrDate">
    <vt:lpwstr/>
  </property>
  <property fmtid="{D5CDD505-2E9C-101B-9397-08002B2CF9AE}" pid="15" name="FSC#CFGBAYERN@15.1400:OwnerGroupOfficeBuilding">
    <vt:lpwstr/>
  </property>
  <property fmtid="{D5CDD505-2E9C-101B-9397-08002B2CF9AE}" pid="16" name="FSC#CFGBAYERN@15.1400:OwnerOfficeBuilding">
    <vt:lpwstr/>
  </property>
  <property fmtid="{D5CDD505-2E9C-101B-9397-08002B2CF9AE}" pid="17" name="FSC#CFGBAYERN@15.1400:OwnerName">
    <vt:lpwstr/>
  </property>
  <property fmtid="{D5CDD505-2E9C-101B-9397-08002B2CF9AE}" pid="18" name="FSC#CFGBAYERN@15.1400:OwnerFunction">
    <vt:lpwstr/>
  </property>
  <property fmtid="{D5CDD505-2E9C-101B-9397-08002B2CF9AE}" pid="19" name="FSC#CFGBAYERN@15.1400:OwnerGender">
    <vt:lpwstr/>
  </property>
  <property fmtid="{D5CDD505-2E9C-101B-9397-08002B2CF9AE}" pid="20" name="FSC#CFGBAYERN@15.1400:OwnerJobTitle">
    <vt:lpwstr/>
  </property>
  <property fmtid="{D5CDD505-2E9C-101B-9397-08002B2CF9AE}" pid="21" name="FSC#CFGBAYERN@15.1400:OwnerSurName">
    <vt:lpwstr/>
  </property>
  <property fmtid="{D5CDD505-2E9C-101B-9397-08002B2CF9AE}" pid="22" name="FSC#CFGBAYERN@15.1400:OwnerNameAffix">
    <vt:lpwstr/>
  </property>
  <property fmtid="{D5CDD505-2E9C-101B-9397-08002B2CF9AE}" pid="23" name="FSC#CFGBAYERN@15.1400:OwnerTitle">
    <vt:lpwstr/>
  </property>
  <property fmtid="{D5CDD505-2E9C-101B-9397-08002B2CF9AE}" pid="24" name="FSC#CFGBAYERN@15.1400:OwnerFirstName">
    <vt:lpwstr/>
  </property>
  <property fmtid="{D5CDD505-2E9C-101B-9397-08002B2CF9AE}" pid="25" name="FSC#CFGBAYERN@15.1400:OwnerAdditional1">
    <vt:lpwstr/>
  </property>
  <property fmtid="{D5CDD505-2E9C-101B-9397-08002B2CF9AE}" pid="26" name="FSC#CFGBAYERN@15.1400:OwnerAdditional2">
    <vt:lpwstr/>
  </property>
  <property fmtid="{D5CDD505-2E9C-101B-9397-08002B2CF9AE}" pid="27" name="FSC#CFGBAYERN@15.1400:OwnerAdditional3">
    <vt:lpwstr/>
  </property>
  <property fmtid="{D5CDD505-2E9C-101B-9397-08002B2CF9AE}" pid="28" name="FSC#CFGBAYERN@15.1400:OwnerAdditional4">
    <vt:lpwstr/>
  </property>
  <property fmtid="{D5CDD505-2E9C-101B-9397-08002B2CF9AE}" pid="29" name="FSC#CFGBAYERN@15.1400:OwnerAdditional5">
    <vt:lpwstr/>
  </property>
  <property fmtid="{D5CDD505-2E9C-101B-9397-08002B2CF9AE}" pid="30" name="FSC#CFGBAYERN@15.1400:EmailOwnerGroup">
    <vt:lpwstr/>
  </property>
  <property fmtid="{D5CDD505-2E9C-101B-9397-08002B2CF9AE}" pid="31" name="FSC#CFGBAYERN@15.1400:EmailOwner">
    <vt:lpwstr/>
  </property>
  <property fmtid="{D5CDD505-2E9C-101B-9397-08002B2CF9AE}" pid="32" name="FSC#CFGBAYERN@15.1400:Recipients">
    <vt:lpwstr/>
  </property>
  <property fmtid="{D5CDD505-2E9C-101B-9397-08002B2CF9AE}" pid="33" name="FSC#CFGBAYERN@15.1400:RecipientsBlocked">
    <vt:lpwstr/>
  </property>
  <property fmtid="{D5CDD505-2E9C-101B-9397-08002B2CF9AE}" pid="34" name="FSC#CFGBAYERN@15.1400:FaxNumberOwnerGroup">
    <vt:lpwstr/>
  </property>
  <property fmtid="{D5CDD505-2E9C-101B-9397-08002B2CF9AE}" pid="35" name="FSC#CFGBAYERN@15.1400:FaxNumberOwner">
    <vt:lpwstr/>
  </property>
  <property fmtid="{D5CDD505-2E9C-101B-9397-08002B2CF9AE}" pid="36" name="FSC#CFGBAYERN@15.1400:ForeignNr">
    <vt:lpwstr/>
  </property>
  <property fmtid="{D5CDD505-2E9C-101B-9397-08002B2CF9AE}" pid="37" name="FSC#CFGBAYERN@15.1400:DocumentName">
    <vt:lpwstr/>
  </property>
  <property fmtid="{D5CDD505-2E9C-101B-9397-08002B2CF9AE}" pid="38" name="FSC#CFGBAYERN@15.1400:BankDetailsIBANOwnerGroup">
    <vt:lpwstr/>
  </property>
  <property fmtid="{D5CDD505-2E9C-101B-9397-08002B2CF9AE}" pid="39" name="FSC#CFGBAYERN@15.1400:BankDetailsIBANOwner">
    <vt:lpwstr/>
  </property>
  <property fmtid="{D5CDD505-2E9C-101B-9397-08002B2CF9AE}" pid="40" name="FSC#CFGBAYERN@15.1400:BankDetailsNameOwnerGroup">
    <vt:lpwstr/>
  </property>
  <property fmtid="{D5CDD505-2E9C-101B-9397-08002B2CF9AE}" pid="41" name="FSC#CFGBAYERN@15.1400:BankDetailsNameOwner">
    <vt:lpwstr/>
  </property>
  <property fmtid="{D5CDD505-2E9C-101B-9397-08002B2CF9AE}" pid="42" name="FSC#CFGBAYERN@15.1400:BankDetailsOwnerOwnerGroup">
    <vt:lpwstr/>
  </property>
  <property fmtid="{D5CDD505-2E9C-101B-9397-08002B2CF9AE}" pid="43" name="FSC#CFGBAYERN@15.1400:BankDetailsOwnerOwner">
    <vt:lpwstr/>
  </property>
  <property fmtid="{D5CDD505-2E9C-101B-9397-08002B2CF9AE}" pid="44" name="FSC#CFGBAYERN@15.1400:BankDetailsAccountOwnerGroup">
    <vt:lpwstr/>
  </property>
  <property fmtid="{D5CDD505-2E9C-101B-9397-08002B2CF9AE}" pid="45" name="FSC#CFGBAYERN@15.1400:BankDetailsAccountOwner">
    <vt:lpwstr/>
  </property>
  <property fmtid="{D5CDD505-2E9C-101B-9397-08002B2CF9AE}" pid="46" name="FSC#CFGBAYERN@15.1400:CopyRecipients">
    <vt:lpwstr/>
  </property>
  <property fmtid="{D5CDD505-2E9C-101B-9397-08002B2CF9AE}" pid="47" name="FSC#CFGBAYERN@15.1400:CopyRecipientsBlocked">
    <vt:lpwstr/>
  </property>
  <property fmtid="{D5CDD505-2E9C-101B-9397-08002B2CF9AE}" pid="48" name="FSC#CFGBAYERN@15.1400:OrganizationOwnerGroup">
    <vt:lpwstr/>
  </property>
  <property fmtid="{D5CDD505-2E9C-101B-9397-08002B2CF9AE}" pid="49" name="FSC#CFGBAYERN@15.1400:SignFinalVersionByJobTitle">
    <vt:lpwstr/>
  </property>
  <property fmtid="{D5CDD505-2E9C-101B-9397-08002B2CF9AE}" pid="50" name="FSC#CFGBAYERN@15.1400:SignFinalVersionByFunction">
    <vt:lpwstr/>
  </property>
  <property fmtid="{D5CDD505-2E9C-101B-9397-08002B2CF9AE}" pid="51" name="FSC#CFGBAYERN@15.1400:SignFinalVersionBySurname">
    <vt:lpwstr/>
  </property>
  <property fmtid="{D5CDD505-2E9C-101B-9397-08002B2CF9AE}" pid="52" name="FSC#CFGBAYERN@15.1400:SignFinalVersionByNameAffix">
    <vt:lpwstr/>
  </property>
  <property fmtid="{D5CDD505-2E9C-101B-9397-08002B2CF9AE}" pid="53" name="FSC#CFGBAYERN@15.1400:SignFinalVersionByTitle">
    <vt:lpwstr/>
  </property>
  <property fmtid="{D5CDD505-2E9C-101B-9397-08002B2CF9AE}" pid="54" name="FSC#CFGBAYERN@15.1400:SignFinalVersionByFirstname">
    <vt:lpwstr/>
  </property>
  <property fmtid="{D5CDD505-2E9C-101B-9397-08002B2CF9AE}" pid="55" name="FSC#CFGBAYERN@15.1400:SignApprovedByJobTitle">
    <vt:lpwstr/>
  </property>
  <property fmtid="{D5CDD505-2E9C-101B-9397-08002B2CF9AE}" pid="56" name="FSC#CFGBAYERN@15.1400:SignApprovedByFunction">
    <vt:lpwstr/>
  </property>
  <property fmtid="{D5CDD505-2E9C-101B-9397-08002B2CF9AE}" pid="57" name="FSC#CFGBAYERN@15.1400:SignApprovedBySurname">
    <vt:lpwstr/>
  </property>
  <property fmtid="{D5CDD505-2E9C-101B-9397-08002B2CF9AE}" pid="58" name="FSC#CFGBAYERN@15.1400:SignApprovedByNameAffix">
    <vt:lpwstr/>
  </property>
  <property fmtid="{D5CDD505-2E9C-101B-9397-08002B2CF9AE}" pid="59" name="FSC#CFGBAYERN@15.1400:SignApprovedByTitle">
    <vt:lpwstr/>
  </property>
  <property fmtid="{D5CDD505-2E9C-101B-9397-08002B2CF9AE}" pid="60" name="FSC#CFGBAYERN@15.1400:SignApprovedByFirstname">
    <vt:lpwstr/>
  </property>
  <property fmtid="{D5CDD505-2E9C-101B-9397-08002B2CF9AE}" pid="61" name="FSC#CFGBAYERN@15.1400:SignApprovedAt">
    <vt:lpwstr/>
  </property>
  <property fmtid="{D5CDD505-2E9C-101B-9397-08002B2CF9AE}" pid="62" name="FSC#CFGBAYERN@15.1400:SignAcceptDraftByJobTitle">
    <vt:lpwstr/>
  </property>
  <property fmtid="{D5CDD505-2E9C-101B-9397-08002B2CF9AE}" pid="63" name="FSC#CFGBAYERN@15.1400:SignAcceptDraftByFunction">
    <vt:lpwstr/>
  </property>
  <property fmtid="{D5CDD505-2E9C-101B-9397-08002B2CF9AE}" pid="64" name="FSC#CFGBAYERN@15.1400:SignAcceptDraftBySurname">
    <vt:lpwstr/>
  </property>
  <property fmtid="{D5CDD505-2E9C-101B-9397-08002B2CF9AE}" pid="65" name="FSC#CFGBAYERN@15.1400:SignAcceptDraftByNameAffix">
    <vt:lpwstr/>
  </property>
  <property fmtid="{D5CDD505-2E9C-101B-9397-08002B2CF9AE}" pid="66" name="FSC#CFGBAYERN@15.1400:SignAcceptDraftByTitle">
    <vt:lpwstr/>
  </property>
  <property fmtid="{D5CDD505-2E9C-101B-9397-08002B2CF9AE}" pid="67" name="FSC#CFGBAYERN@15.1400:SignAcceptDraftByFirstname">
    <vt:lpwstr/>
  </property>
  <property fmtid="{D5CDD505-2E9C-101B-9397-08002B2CF9AE}" pid="68" name="FSC#CFGBAYERN@15.1400:SignAcceptDraftAt">
    <vt:lpwstr/>
  </property>
  <property fmtid="{D5CDD505-2E9C-101B-9397-08002B2CF9AE}" pid="69" name="FSC#CFGBAYERN@15.1400:SignViewedByJobTitle">
    <vt:lpwstr/>
  </property>
  <property fmtid="{D5CDD505-2E9C-101B-9397-08002B2CF9AE}" pid="70" name="FSC#CFGBAYERN@15.1400:SignViewedByFunction">
    <vt:lpwstr/>
  </property>
  <property fmtid="{D5CDD505-2E9C-101B-9397-08002B2CF9AE}" pid="71" name="FSC#CFGBAYERN@15.1400:SignViewedBySurname">
    <vt:lpwstr/>
  </property>
  <property fmtid="{D5CDD505-2E9C-101B-9397-08002B2CF9AE}" pid="72" name="FSC#CFGBAYERN@15.1400:SignViewedByNameAffix">
    <vt:lpwstr/>
  </property>
  <property fmtid="{D5CDD505-2E9C-101B-9397-08002B2CF9AE}" pid="73" name="FSC#CFGBAYERN@15.1400:SignViewedByTitle">
    <vt:lpwstr/>
  </property>
  <property fmtid="{D5CDD505-2E9C-101B-9397-08002B2CF9AE}" pid="74" name="FSC#CFGBAYERN@15.1400:SignViewedByFirstname">
    <vt:lpwstr/>
  </property>
  <property fmtid="{D5CDD505-2E9C-101B-9397-08002B2CF9AE}" pid="75" name="FSC#CFGBAYERN@15.1400:SignViewedAt">
    <vt:lpwstr/>
  </property>
  <property fmtid="{D5CDD505-2E9C-101B-9397-08002B2CF9AE}" pid="76" name="FSC#CFGBAYERN@15.1400:TelNumberOwnerGroup">
    <vt:lpwstr/>
  </property>
  <property fmtid="{D5CDD505-2E9C-101B-9397-08002B2CF9AE}" pid="77" name="FSC#CFGBAYERN@15.1400:TelNumberOwner">
    <vt:lpwstr/>
  </property>
  <property fmtid="{D5CDD505-2E9C-101B-9397-08002B2CF9AE}" pid="78" name="FSC#CFGBAYERN@15.1400:TelNumberOwnerMobile">
    <vt:lpwstr/>
  </property>
  <property fmtid="{D5CDD505-2E9C-101B-9397-08002B2CF9AE}" pid="79" name="FSC#CFGBAYERN@15.1400:TelNumberOwnerPrivate">
    <vt:lpwstr/>
  </property>
  <property fmtid="{D5CDD505-2E9C-101B-9397-08002B2CF9AE}" pid="80" name="FSC#CFGBAYERN@15.1400:ReferredIncomingLetterDate">
    <vt:lpwstr/>
  </property>
  <property fmtid="{D5CDD505-2E9C-101B-9397-08002B2CF9AE}" pid="81" name="FSC#CFGBAYERN@15.1400:RefIerredncomingForeignNr">
    <vt:lpwstr/>
  </property>
  <property fmtid="{D5CDD505-2E9C-101B-9397-08002B2CF9AE}" pid="82" name="FSC#CFGBAYERN@15.1400:ReferredIncomingFileReference">
    <vt:lpwstr/>
  </property>
  <property fmtid="{D5CDD505-2E9C-101B-9397-08002B2CF9AE}" pid="83" name="FSC#CFGBAYERN@15.1400:SettlementLetterDate">
    <vt:lpwstr/>
  </property>
  <property fmtid="{D5CDD505-2E9C-101B-9397-08002B2CF9AE}" pid="84" name="FSC#CFGBAYERN@15.1400:URLOwnerGroup">
    <vt:lpwstr/>
  </property>
  <property fmtid="{D5CDD505-2E9C-101B-9397-08002B2CF9AE}" pid="85" name="FSC#CFGBAYERN@15.1400:TransportConnectionOwnerGroup">
    <vt:lpwstr/>
  </property>
  <property fmtid="{D5CDD505-2E9C-101B-9397-08002B2CF9AE}" pid="86" name="FSC#CFGBAYERN@15.1400:OwnerRoomNumber">
    <vt:lpwstr/>
  </property>
  <property fmtid="{D5CDD505-2E9C-101B-9397-08002B2CF9AE}" pid="87" name="FSC#CFGBAYERNEX@15.1800:ProcedureFileReference">
    <vt:lpwstr/>
  </property>
  <property fmtid="{D5CDD505-2E9C-101B-9397-08002B2CF9AE}" pid="88" name="FSC#CFGBAYERNEX@15.1800:OwnerSalutationFromGender">
    <vt:lpwstr/>
  </property>
  <property fmtid="{D5CDD505-2E9C-101B-9397-08002B2CF9AE}" pid="89" name="FSC#CFGBAYERNEX@15.1800:SignFinalVersionBy">
    <vt:lpwstr/>
  </property>
  <property fmtid="{D5CDD505-2E9C-101B-9397-08002B2CF9AE}" pid="90" name="FSC#CFGBAYERN@15.1400:SubjectAreaShortTerm">
    <vt:lpwstr/>
  </property>
  <property fmtid="{D5CDD505-2E9C-101B-9397-08002B2CF9AE}" pid="91" name="FSC#CFGBAYERN@15.1400:ProcedureBarCode">
    <vt:lpwstr/>
  </property>
  <property fmtid="{D5CDD505-2E9C-101B-9397-08002B2CF9AE}" pid="92" name="FSC#CFGBAYERN@15.1400:ProcedureCreatedOnAt">
    <vt:lpwstr/>
  </property>
  <property fmtid="{D5CDD505-2E9C-101B-9397-08002B2CF9AE}" pid="93" name="FSC#CFGBAYERN@15.1400:CurrentDateTime">
    <vt:lpwstr>19.05.2023 12:47:44</vt:lpwstr>
  </property>
  <property fmtid="{D5CDD505-2E9C-101B-9397-08002B2CF9AE}" pid="94" name="FSC#CFGBAYERN@15.1400:RelatedReferencesSettlement">
    <vt:lpwstr/>
  </property>
  <property fmtid="{D5CDD505-2E9C-101B-9397-08002B2CF9AE}" pid="95" name="FSC#CFGBAYERN@15.1400:AssociatedProcedureTitle">
    <vt:lpwstr/>
  </property>
  <property fmtid="{D5CDD505-2E9C-101B-9397-08002B2CF9AE}" pid="96" name="FSC#CFGBAYERN@15.1400:SettlementTitle">
    <vt:lpwstr/>
  </property>
  <property fmtid="{D5CDD505-2E9C-101B-9397-08002B2CF9AE}" pid="97" name="FSC#CFGBAYERN@15.1400:IncomingTitle">
    <vt:lpwstr/>
  </property>
  <property fmtid="{D5CDD505-2E9C-101B-9397-08002B2CF9AE}" pid="98" name="FSC#CFGBAYERN@15.1400:RespoeLongName">
    <vt:lpwstr/>
  </property>
  <property fmtid="{D5CDD505-2E9C-101B-9397-08002B2CF9AE}" pid="99" name="FSC#CFGBAYERN@15.1400:RespoeShortName">
    <vt:lpwstr/>
  </property>
  <property fmtid="{D5CDD505-2E9C-101B-9397-08002B2CF9AE}" pid="100" name="FSC#CFGBAYERN@15.1400:RespoeOUSign">
    <vt:lpwstr/>
  </property>
  <property fmtid="{D5CDD505-2E9C-101B-9397-08002B2CF9AE}" pid="101" name="FSC#CFGBAYERN@15.1400:RespoeOrgStreet">
    <vt:lpwstr/>
  </property>
  <property fmtid="{D5CDD505-2E9C-101B-9397-08002B2CF9AE}" pid="102" name="FSC#CFGBAYERN@15.1400:RespoeOrgPobox">
    <vt:lpwstr/>
  </property>
  <property fmtid="{D5CDD505-2E9C-101B-9397-08002B2CF9AE}" pid="103" name="FSC#CFGBAYERN@15.1400:RespoeOrgZipcode">
    <vt:lpwstr/>
  </property>
  <property fmtid="{D5CDD505-2E9C-101B-9397-08002B2CF9AE}" pid="104" name="FSC#CFGBAYERN@15.1400:RespoeOrgCity">
    <vt:lpwstr/>
  </property>
  <property fmtid="{D5CDD505-2E9C-101B-9397-08002B2CF9AE}" pid="105" name="FSC#CFGBAYERN@15.1400:RespoeOrgState">
    <vt:lpwstr/>
  </property>
  <property fmtid="{D5CDD505-2E9C-101B-9397-08002B2CF9AE}" pid="106" name="FSC#CFGBAYERN@15.1400:RespoeOrgCountry">
    <vt:lpwstr/>
  </property>
  <property fmtid="{D5CDD505-2E9C-101B-9397-08002B2CF9AE}" pid="107" name="FSC#CFGBAYERN@15.1400:RespoeOrgDesc">
    <vt:lpwstr/>
  </property>
  <property fmtid="{D5CDD505-2E9C-101B-9397-08002B2CF9AE}" pid="108" name="FSC#CFGBAYERN@15.1400:RespoeOrgName">
    <vt:lpwstr/>
  </property>
  <property fmtid="{D5CDD505-2E9C-101B-9397-08002B2CF9AE}" pid="109" name="FSC#CFGBAYERN@15.1400:RespoeOrgAdditional1">
    <vt:lpwstr/>
  </property>
  <property fmtid="{D5CDD505-2E9C-101B-9397-08002B2CF9AE}" pid="110" name="FSC#CFGBAYERN@15.1400:RespoeOrgAdditional2">
    <vt:lpwstr/>
  </property>
  <property fmtid="{D5CDD505-2E9C-101B-9397-08002B2CF9AE}" pid="111" name="FSC#CFGBAYERN@15.1400:RespoeOrgAdditional3">
    <vt:lpwstr/>
  </property>
  <property fmtid="{D5CDD505-2E9C-101B-9397-08002B2CF9AE}" pid="112" name="FSC#CFGBAYERN@15.1400:RespoeOrgAdditional4">
    <vt:lpwstr/>
  </property>
  <property fmtid="{D5CDD505-2E9C-101B-9397-08002B2CF9AE}" pid="113" name="FSC#CFGBAYERN@15.1400:RespoeOrgAdditional5">
    <vt:lpwstr/>
  </property>
  <property fmtid="{D5CDD505-2E9C-101B-9397-08002B2CF9AE}" pid="114" name="FSC#CFGBAYERN@15.1400:RespoeOrgShortName">
    <vt:lpwstr/>
  </property>
  <property fmtid="{D5CDD505-2E9C-101B-9397-08002B2CF9AE}" pid="115" name="FSC#CFGBAYERN@15.1400:RespoeOrgNameAffix">
    <vt:lpwstr/>
  </property>
  <property fmtid="{D5CDD505-2E9C-101B-9397-08002B2CF9AE}" pid="116" name="FSC#CFGBAYERN@15.1400:SignSignByJobTitle">
    <vt:lpwstr/>
  </property>
  <property fmtid="{D5CDD505-2E9C-101B-9397-08002B2CF9AE}" pid="117" name="FSC#CFGBAYERN@15.1400:SignSignByFunction">
    <vt:lpwstr/>
  </property>
  <property fmtid="{D5CDD505-2E9C-101B-9397-08002B2CF9AE}" pid="118" name="FSC#CFGBAYERN@15.1400:SignSignBySurname">
    <vt:lpwstr/>
  </property>
  <property fmtid="{D5CDD505-2E9C-101B-9397-08002B2CF9AE}" pid="119" name="FSC#CFGBAYERN@15.1400:SignSignByNameAffix">
    <vt:lpwstr/>
  </property>
  <property fmtid="{D5CDD505-2E9C-101B-9397-08002B2CF9AE}" pid="120" name="FSC#CFGBAYERN@15.1400:SignSignByTitle">
    <vt:lpwstr/>
  </property>
  <property fmtid="{D5CDD505-2E9C-101B-9397-08002B2CF9AE}" pid="121" name="FSC#CFGBAYERN@15.1400:SignSignByFirstname">
    <vt:lpwstr/>
  </property>
  <property fmtid="{D5CDD505-2E9C-101B-9397-08002B2CF9AE}" pid="122" name="FSC#CFGBAYERN@15.1400:SignSignAt">
    <vt:lpwstr/>
  </property>
  <property fmtid="{D5CDD505-2E9C-101B-9397-08002B2CF9AE}" pid="123" name="FSC#CFGBAYERN@15.1400:SignFinalVersionAt">
    <vt:lpwstr/>
  </property>
  <property fmtid="{D5CDD505-2E9C-101B-9397-08002B2CF9AE}" pid="124" name="FSC#COOELAK@1.1001:Subject">
    <vt:lpwstr/>
  </property>
  <property fmtid="{D5CDD505-2E9C-101B-9397-08002B2CF9AE}" pid="125" name="FSC#COOELAK@1.1001:FileReference">
    <vt:lpwstr/>
  </property>
  <property fmtid="{D5CDD505-2E9C-101B-9397-08002B2CF9AE}" pid="126" name="FSC#COOELAK@1.1001:FileRefYear">
    <vt:lpwstr/>
  </property>
  <property fmtid="{D5CDD505-2E9C-101B-9397-08002B2CF9AE}" pid="127" name="FSC#COOELAK@1.1001:FileRefOrdinal">
    <vt:lpwstr/>
  </property>
  <property fmtid="{D5CDD505-2E9C-101B-9397-08002B2CF9AE}" pid="128" name="FSC#COOELAK@1.1001:FileRefOU">
    <vt:lpwstr/>
  </property>
  <property fmtid="{D5CDD505-2E9C-101B-9397-08002B2CF9AE}" pid="129" name="FSC#COOELAK@1.1001:Organization">
    <vt:lpwstr/>
  </property>
  <property fmtid="{D5CDD505-2E9C-101B-9397-08002B2CF9AE}" pid="130" name="FSC#COOELAK@1.1001:Owner">
    <vt:lpwstr>Herrn Stein</vt:lpwstr>
  </property>
  <property fmtid="{D5CDD505-2E9C-101B-9397-08002B2CF9AE}" pid="131" name="FSC#COOELAK@1.1001:OwnerExtension">
    <vt:lpwstr>2643</vt:lpwstr>
  </property>
  <property fmtid="{D5CDD505-2E9C-101B-9397-08002B2CF9AE}" pid="132" name="FSC#COOELAK@1.1001:OwnerFaxExtension">
    <vt:lpwstr/>
  </property>
  <property fmtid="{D5CDD505-2E9C-101B-9397-08002B2CF9AE}" pid="133" name="FSC#COOELAK@1.1001:DispatchedBy">
    <vt:lpwstr/>
  </property>
  <property fmtid="{D5CDD505-2E9C-101B-9397-08002B2CF9AE}" pid="134" name="FSC#COOELAK@1.1001:DispatchedAt">
    <vt:lpwstr/>
  </property>
  <property fmtid="{D5CDD505-2E9C-101B-9397-08002B2CF9AE}" pid="135" name="FSC#COOELAK@1.1001:ApprovedBy">
    <vt:lpwstr/>
  </property>
  <property fmtid="{D5CDD505-2E9C-101B-9397-08002B2CF9AE}" pid="136" name="FSC#COOELAK@1.1001:ApprovedAt">
    <vt:lpwstr/>
  </property>
  <property fmtid="{D5CDD505-2E9C-101B-9397-08002B2CF9AE}" pid="137" name="FSC#COOELAK@1.1001:Department">
    <vt:lpwstr>I.8 (Referat I.8 (StMUK))</vt:lpwstr>
  </property>
  <property fmtid="{D5CDD505-2E9C-101B-9397-08002B2CF9AE}" pid="138" name="FSC#COOELAK@1.1001:CreatedAt">
    <vt:lpwstr>26.04.2023</vt:lpwstr>
  </property>
  <property fmtid="{D5CDD505-2E9C-101B-9397-08002B2CF9AE}" pid="139" name="FSC#COOELAK@1.1001:OU">
    <vt:lpwstr>I.4 (Referat I.4 (StMUK))</vt:lpwstr>
  </property>
  <property fmtid="{D5CDD505-2E9C-101B-9397-08002B2CF9AE}" pid="140" name="FSC#COOELAK@1.1001:Priority">
    <vt:lpwstr/>
  </property>
  <property fmtid="{D5CDD505-2E9C-101B-9397-08002B2CF9AE}" pid="141" name="FSC#COOELAK@1.1001:ObjBarCode">
    <vt:lpwstr>*COO.4001.106.5.12656505*</vt:lpwstr>
  </property>
  <property fmtid="{D5CDD505-2E9C-101B-9397-08002B2CF9AE}" pid="142" name="FSC#COOELAK@1.1001:RefBarCode">
    <vt:lpwstr/>
  </property>
  <property fmtid="{D5CDD505-2E9C-101B-9397-08002B2CF9AE}" pid="143" name="FSC#COOELAK@1.1001:FileRefBarCode">
    <vt:lpwstr>**</vt:lpwstr>
  </property>
  <property fmtid="{D5CDD505-2E9C-101B-9397-08002B2CF9AE}" pid="144" name="FSC#COOELAK@1.1001:ExternalRef">
    <vt:lpwstr/>
  </property>
  <property fmtid="{D5CDD505-2E9C-101B-9397-08002B2CF9AE}" pid="145" name="FSC#COOELAK@1.1001:IncomingNumber">
    <vt:lpwstr/>
  </property>
  <property fmtid="{D5CDD505-2E9C-101B-9397-08002B2CF9AE}" pid="146" name="FSC#COOELAK@1.1001:IncomingSubject">
    <vt:lpwstr/>
  </property>
  <property fmtid="{D5CDD505-2E9C-101B-9397-08002B2CF9AE}" pid="147" name="FSC#COOELAK@1.1001:ProcessResponsible">
    <vt:lpwstr/>
  </property>
  <property fmtid="{D5CDD505-2E9C-101B-9397-08002B2CF9AE}" pid="148" name="FSC#COOELAK@1.1001:ProcessResponsiblePhone">
    <vt:lpwstr/>
  </property>
  <property fmtid="{D5CDD505-2E9C-101B-9397-08002B2CF9AE}" pid="149" name="FSC#COOELAK@1.1001:ProcessResponsibleMail">
    <vt:lpwstr/>
  </property>
  <property fmtid="{D5CDD505-2E9C-101B-9397-08002B2CF9AE}" pid="150" name="FSC#COOELAK@1.1001:ProcessResponsibleFax">
    <vt:lpwstr/>
  </property>
  <property fmtid="{D5CDD505-2E9C-101B-9397-08002B2CF9AE}" pid="151" name="FSC#COOELAK@1.1001:ApproverFirstName">
    <vt:lpwstr/>
  </property>
  <property fmtid="{D5CDD505-2E9C-101B-9397-08002B2CF9AE}" pid="152" name="FSC#COOELAK@1.1001:ApproverSurName">
    <vt:lpwstr/>
  </property>
  <property fmtid="{D5CDD505-2E9C-101B-9397-08002B2CF9AE}" pid="153" name="FSC#COOELAK@1.1001:ApproverTitle">
    <vt:lpwstr/>
  </property>
  <property fmtid="{D5CDD505-2E9C-101B-9397-08002B2CF9AE}" pid="154" name="FSC#COOELAK@1.1001:ExternalDate">
    <vt:lpwstr/>
  </property>
  <property fmtid="{D5CDD505-2E9C-101B-9397-08002B2CF9AE}" pid="155" name="FSC#COOELAK@1.1001:SettlementApprovedAt">
    <vt:lpwstr/>
  </property>
  <property fmtid="{D5CDD505-2E9C-101B-9397-08002B2CF9AE}" pid="156" name="FSC#COOELAK@1.1001:BaseNumber">
    <vt:lpwstr/>
  </property>
  <property fmtid="{D5CDD505-2E9C-101B-9397-08002B2CF9AE}" pid="157" name="FSC#COOELAK@1.1001:CurrentUserRolePos">
    <vt:lpwstr>Sachbearbeitung</vt:lpwstr>
  </property>
  <property fmtid="{D5CDD505-2E9C-101B-9397-08002B2CF9AE}" pid="158" name="FSC#COOELAK@1.1001:CurrentUserEmail">
    <vt:lpwstr>verena.sperber@stmuk.bayern.de</vt:lpwstr>
  </property>
  <property fmtid="{D5CDD505-2E9C-101B-9397-08002B2CF9AE}" pid="159" name="FSC#ELAKGOV@1.1001:PersonalSubjGender">
    <vt:lpwstr/>
  </property>
  <property fmtid="{D5CDD505-2E9C-101B-9397-08002B2CF9AE}" pid="160" name="FSC#ELAKGOV@1.1001:PersonalSubjFirstName">
    <vt:lpwstr/>
  </property>
  <property fmtid="{D5CDD505-2E9C-101B-9397-08002B2CF9AE}" pid="161" name="FSC#ELAKGOV@1.1001:PersonalSubjSurName">
    <vt:lpwstr/>
  </property>
  <property fmtid="{D5CDD505-2E9C-101B-9397-08002B2CF9AE}" pid="162" name="FSC#ELAKGOV@1.1001:PersonalSubjSalutation">
    <vt:lpwstr/>
  </property>
  <property fmtid="{D5CDD505-2E9C-101B-9397-08002B2CF9AE}" pid="163" name="FSC#ELAKGOV@1.1001:PersonalSubjAddress">
    <vt:lpwstr/>
  </property>
  <property fmtid="{D5CDD505-2E9C-101B-9397-08002B2CF9AE}" pid="164" name="FSC#ATSTATECFG@1.1001:Office">
    <vt:lpwstr/>
  </property>
  <property fmtid="{D5CDD505-2E9C-101B-9397-08002B2CF9AE}" pid="165" name="FSC#ATSTATECFG@1.1001:Agent">
    <vt:lpwstr/>
  </property>
  <property fmtid="{D5CDD505-2E9C-101B-9397-08002B2CF9AE}" pid="166" name="FSC#ATSTATECFG@1.1001:AgentPhone">
    <vt:lpwstr/>
  </property>
  <property fmtid="{D5CDD505-2E9C-101B-9397-08002B2CF9AE}" pid="167" name="FSC#ATSTATECFG@1.1001:DepartmentFax">
    <vt:lpwstr/>
  </property>
  <property fmtid="{D5CDD505-2E9C-101B-9397-08002B2CF9AE}" pid="168" name="FSC#ATSTATECFG@1.1001:DepartmentEmail">
    <vt:lpwstr/>
  </property>
  <property fmtid="{D5CDD505-2E9C-101B-9397-08002B2CF9AE}" pid="169" name="FSC#ATSTATECFG@1.1001:SubfileDate">
    <vt:lpwstr/>
  </property>
  <property fmtid="{D5CDD505-2E9C-101B-9397-08002B2CF9AE}" pid="170" name="FSC#ATSTATECFG@1.1001:SubfileSubject">
    <vt:lpwstr/>
  </property>
  <property fmtid="{D5CDD505-2E9C-101B-9397-08002B2CF9AE}" pid="171" name="FSC#ATSTATECFG@1.1001:DepartmentZipCode">
    <vt:lpwstr/>
  </property>
  <property fmtid="{D5CDD505-2E9C-101B-9397-08002B2CF9AE}" pid="172" name="FSC#ATSTATECFG@1.1001:DepartmentCountry">
    <vt:lpwstr/>
  </property>
  <property fmtid="{D5CDD505-2E9C-101B-9397-08002B2CF9AE}" pid="173" name="FSC#ATSTATECFG@1.1001:DepartmentCity">
    <vt:lpwstr/>
  </property>
  <property fmtid="{D5CDD505-2E9C-101B-9397-08002B2CF9AE}" pid="174" name="FSC#ATSTATECFG@1.1001:DepartmentStreet">
    <vt:lpwstr/>
  </property>
  <property fmtid="{D5CDD505-2E9C-101B-9397-08002B2CF9AE}" pid="175" name="FSC#CCAPRECONFIGG@15.1001:DepartmentON">
    <vt:lpwstr/>
  </property>
  <property fmtid="{D5CDD505-2E9C-101B-9397-08002B2CF9AE}" pid="176" name="FSC#CCAPRECONFIGG@15.1001:DepartmentWebsite">
    <vt:lpwstr/>
  </property>
  <property fmtid="{D5CDD505-2E9C-101B-9397-08002B2CF9AE}" pid="177" name="FSC#ATSTATECFG@1.1001:DepartmentDVR">
    <vt:lpwstr/>
  </property>
  <property fmtid="{D5CDD505-2E9C-101B-9397-08002B2CF9AE}" pid="178" name="FSC#ATSTATECFG@1.1001:DepartmentUID">
    <vt:lpwstr/>
  </property>
  <property fmtid="{D5CDD505-2E9C-101B-9397-08002B2CF9AE}" pid="179" name="FSC#ATSTATECFG@1.1001:SubfileReference">
    <vt:lpwstr/>
  </property>
  <property fmtid="{D5CDD505-2E9C-101B-9397-08002B2CF9AE}" pid="180" name="FSC#ATSTATECFG@1.1001:Clause">
    <vt:lpwstr/>
  </property>
  <property fmtid="{D5CDD505-2E9C-101B-9397-08002B2CF9AE}" pid="181" name="FSC#ATSTATECFG@1.1001:ApprovedSignature">
    <vt:lpwstr/>
  </property>
  <property fmtid="{D5CDD505-2E9C-101B-9397-08002B2CF9AE}" pid="182" name="FSC#ATSTATECFG@1.1001:BankAccount">
    <vt:lpwstr/>
  </property>
  <property fmtid="{D5CDD505-2E9C-101B-9397-08002B2CF9AE}" pid="183" name="FSC#ATSTATECFG@1.1001:BankAccountOwner">
    <vt:lpwstr/>
  </property>
  <property fmtid="{D5CDD505-2E9C-101B-9397-08002B2CF9AE}" pid="184" name="FSC#ATSTATECFG@1.1001:BankInstitute">
    <vt:lpwstr/>
  </property>
  <property fmtid="{D5CDD505-2E9C-101B-9397-08002B2CF9AE}" pid="185" name="FSC#ATSTATECFG@1.1001:BankAccountID">
    <vt:lpwstr/>
  </property>
  <property fmtid="{D5CDD505-2E9C-101B-9397-08002B2CF9AE}" pid="186" name="FSC#ATSTATECFG@1.1001:BankAccountIBAN">
    <vt:lpwstr/>
  </property>
  <property fmtid="{D5CDD505-2E9C-101B-9397-08002B2CF9AE}" pid="187" name="FSC#ATSTATECFG@1.1001:BankAccountBIC">
    <vt:lpwstr/>
  </property>
  <property fmtid="{D5CDD505-2E9C-101B-9397-08002B2CF9AE}" pid="188" name="FSC#ATSTATECFG@1.1001:BankName">
    <vt:lpwstr/>
  </property>
  <property fmtid="{D5CDD505-2E9C-101B-9397-08002B2CF9AE}" pid="189" name="FSC#COOELAK@1.1001:ObjectAddressees">
    <vt:lpwstr/>
  </property>
  <property fmtid="{D5CDD505-2E9C-101B-9397-08002B2CF9AE}" pid="190" name="FSC#COOELAK@1.1001:replyreference">
    <vt:lpwstr/>
  </property>
  <property fmtid="{D5CDD505-2E9C-101B-9397-08002B2CF9AE}" pid="191" name="FSC#COOELAK@1.1001:OfficeHours">
    <vt:lpwstr/>
  </property>
  <property fmtid="{D5CDD505-2E9C-101B-9397-08002B2CF9AE}" pid="192" name="FSC#COOELAK@1.1001:FileRefOULong">
    <vt:lpwstr/>
  </property>
  <property fmtid="{D5CDD505-2E9C-101B-9397-08002B2CF9AE}" pid="193" name="FSC#FSCGOVDE@1.1001:FileRefOUEmail">
    <vt:lpwstr/>
  </property>
  <property fmtid="{D5CDD505-2E9C-101B-9397-08002B2CF9AE}" pid="194" name="FSC#FSCGOVDE@1.1001:ProcedureReference">
    <vt:lpwstr/>
  </property>
  <property fmtid="{D5CDD505-2E9C-101B-9397-08002B2CF9AE}" pid="195" name="FSC#FSCGOVDE@1.1001:FileSubject">
    <vt:lpwstr/>
  </property>
  <property fmtid="{D5CDD505-2E9C-101B-9397-08002B2CF9AE}" pid="196" name="FSC#FSCGOVDE@1.1001:ProcedureSubject">
    <vt:lpwstr/>
  </property>
  <property fmtid="{D5CDD505-2E9C-101B-9397-08002B2CF9AE}" pid="197" name="FSC#FSCGOVDE@1.1001:SignFinalVersionBy">
    <vt:lpwstr/>
  </property>
  <property fmtid="{D5CDD505-2E9C-101B-9397-08002B2CF9AE}" pid="198" name="FSC#FSCGOVDE@1.1001:SignFinalVersionAt">
    <vt:lpwstr/>
  </property>
  <property fmtid="{D5CDD505-2E9C-101B-9397-08002B2CF9AE}" pid="199" name="FSC#FSCGOVDE@1.1001:ProcedureRefBarCode">
    <vt:lpwstr/>
  </property>
  <property fmtid="{D5CDD505-2E9C-101B-9397-08002B2CF9AE}" pid="200" name="FSC#FSCGOVDE@1.1001:FileAddSubj">
    <vt:lpwstr/>
  </property>
  <property fmtid="{D5CDD505-2E9C-101B-9397-08002B2CF9AE}" pid="201" name="FSC#FSCGOVDE@1.1001:DocumentSubj">
    <vt:lpwstr/>
  </property>
  <property fmtid="{D5CDD505-2E9C-101B-9397-08002B2CF9AE}" pid="202" name="FSC#FSCGOVDE@1.1001:FileRel">
    <vt:lpwstr/>
  </property>
  <property fmtid="{D5CDD505-2E9C-101B-9397-08002B2CF9AE}" pid="203" name="FSC#DEPRECONFIG@15.1001:DocumentTitle">
    <vt:lpwstr/>
  </property>
  <property fmtid="{D5CDD505-2E9C-101B-9397-08002B2CF9AE}" pid="204" name="FSC#DEPRECONFIG@15.1001:ProcedureTitle">
    <vt:lpwstr/>
  </property>
  <property fmtid="{D5CDD505-2E9C-101B-9397-08002B2CF9AE}" pid="205" name="FSC#DEPRECONFIG@15.1001:AuthorTitle">
    <vt:lpwstr/>
  </property>
  <property fmtid="{D5CDD505-2E9C-101B-9397-08002B2CF9AE}" pid="206" name="FSC#DEPRECONFIG@15.1001:AuthorSalution">
    <vt:lpwstr/>
  </property>
  <property fmtid="{D5CDD505-2E9C-101B-9397-08002B2CF9AE}" pid="207" name="FSC#DEPRECONFIG@15.1001:AuthorName">
    <vt:lpwstr>Simon Leicht</vt:lpwstr>
  </property>
  <property fmtid="{D5CDD505-2E9C-101B-9397-08002B2CF9AE}" pid="208" name="FSC#DEPRECONFIG@15.1001:AuthorMail">
    <vt:lpwstr>simon.leicht@stmuk.bayern.de</vt:lpwstr>
  </property>
  <property fmtid="{D5CDD505-2E9C-101B-9397-08002B2CF9AE}" pid="209" name="FSC#DEPRECONFIG@15.1001:AuthorTelephone">
    <vt:lpwstr>2319</vt:lpwstr>
  </property>
  <property fmtid="{D5CDD505-2E9C-101B-9397-08002B2CF9AE}" pid="210" name="FSC#DEPRECONFIG@15.1001:AuthorFax">
    <vt:lpwstr/>
  </property>
  <property fmtid="{D5CDD505-2E9C-101B-9397-08002B2CF9AE}" pid="211" name="FSC#DEPRECONFIG@15.1001:AuthorOE">
    <vt:lpwstr>I.4 (Referat I.4 (StMUK))</vt:lpwstr>
  </property>
  <property fmtid="{D5CDD505-2E9C-101B-9397-08002B2CF9AE}" pid="212" name="FSC#COOSYSTEM@1.1:Container">
    <vt:lpwstr>COO.4001.106.5.12656505</vt:lpwstr>
  </property>
  <property fmtid="{D5CDD505-2E9C-101B-9397-08002B2CF9AE}" pid="213" name="FSC#FSCFOLIO@1.1001:docpropproject">
    <vt:lpwstr/>
  </property>
</Properties>
</file>