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13" r:id="rId2"/>
    <p:sldId id="299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EA8"/>
    <a:srgbClr val="E6F8FD"/>
    <a:srgbClr val="CCFFFF"/>
    <a:srgbClr val="CBF1FB"/>
    <a:srgbClr val="941100"/>
    <a:srgbClr val="226EA9"/>
    <a:srgbClr val="8EC656"/>
    <a:srgbClr val="0FAED9"/>
    <a:srgbClr val="A5C249"/>
    <a:srgbClr val="0FA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2" autoAdjust="0"/>
    <p:restoredTop sz="94966"/>
  </p:normalViewPr>
  <p:slideViewPr>
    <p:cSldViewPr snapToGrid="0">
      <p:cViewPr varScale="1">
        <p:scale>
          <a:sx n="58" d="100"/>
          <a:sy n="58" d="100"/>
        </p:scale>
        <p:origin x="13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9404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:in und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1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13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Quellenangab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Quellenangabe</a:t>
            </a:r>
          </a:p>
        </p:txBody>
      </p:sp>
      <p:sp>
        <p:nvSpPr>
          <p:cNvPr id="116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„Bemerkenswert“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alatschüssel mit gebratenem Reis, gekochten Eiern und Stäbchen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Schüssel mit Lachsfrikadellen, Salat u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Schüssel mit Pappardelle, Petersilienbutter, gerösteten Haselnüssen und geriebenem Parmesan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560F47-758B-F400-8137-CD7829B53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C45740-7EA1-AE1B-4A75-1FF6B5CBC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717BBF-FFC2-0DFD-9018-444209660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7339-80E4-46F3-89C5-F8715C8D2905}" type="datetimeFigureOut">
              <a:rPr lang="de-DE" smtClean="0"/>
              <a:t>13.09.23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FB8F4-308E-3E08-9757-629CD37B2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9FA3F9-FE60-3683-3F73-350C03FF0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21256" y="13076008"/>
            <a:ext cx="528992" cy="379591"/>
          </a:xfrm>
        </p:spPr>
        <p:txBody>
          <a:bodyPr/>
          <a:lstStyle/>
          <a:p>
            <a:fld id="{D5530F0F-4DCA-4762-A84B-C7342272E5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426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und Limonen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23" name="Autor:in und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2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titel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43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44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61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Schüssel mit Pappardelle, Petersilienbutter, gerösteten Haselnüssen und geriebenem Parmesan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6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8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8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-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Agenda-Titel</a:t>
            </a:r>
          </a:p>
        </p:txBody>
      </p:sp>
      <p:sp>
        <p:nvSpPr>
          <p:cNvPr id="89" name="Agenda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Agenda-Untertitel</a:t>
            </a:r>
          </a:p>
        </p:txBody>
      </p:sp>
      <p:sp>
        <p:nvSpPr>
          <p:cNvPr id="90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Agendathemen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Aufstellung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kte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Fakten</a:t>
            </a:r>
          </a:p>
        </p:txBody>
      </p:sp>
      <p:sp>
        <p:nvSpPr>
          <p:cNvPr id="10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Folientitel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3" r:id="rId12"/>
    <p:sldLayoutId id="2147483665" r:id="rId13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CD4F0FC0-CB9D-7D95-8061-C6F63D3B79E1}"/>
              </a:ext>
            </a:extLst>
          </p:cNvPr>
          <p:cNvGrpSpPr/>
          <p:nvPr/>
        </p:nvGrpSpPr>
        <p:grpSpPr>
          <a:xfrm>
            <a:off x="167826" y="1065247"/>
            <a:ext cx="11232422" cy="11146820"/>
            <a:chOff x="410036" y="1747173"/>
            <a:chExt cx="3710477" cy="4874725"/>
          </a:xfrm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9D73BA4F-8737-E1AB-8D28-0C4EAF5F38D9}"/>
                </a:ext>
              </a:extLst>
            </p:cNvPr>
            <p:cNvSpPr/>
            <p:nvPr/>
          </p:nvSpPr>
          <p:spPr>
            <a:xfrm>
              <a:off x="410036" y="1747173"/>
              <a:ext cx="3710477" cy="707815"/>
            </a:xfrm>
            <a:custGeom>
              <a:avLst/>
              <a:gdLst>
                <a:gd name="connsiteX0" fmla="*/ 0 w 5391453"/>
                <a:gd name="connsiteY0" fmla="*/ 0 h 707815"/>
                <a:gd name="connsiteX1" fmla="*/ 5391453 w 5391453"/>
                <a:gd name="connsiteY1" fmla="*/ 0 h 707815"/>
                <a:gd name="connsiteX2" fmla="*/ 5391453 w 5391453"/>
                <a:gd name="connsiteY2" fmla="*/ 707815 h 707815"/>
                <a:gd name="connsiteX3" fmla="*/ 0 w 5391453"/>
                <a:gd name="connsiteY3" fmla="*/ 707815 h 707815"/>
                <a:gd name="connsiteX4" fmla="*/ 0 w 5391453"/>
                <a:gd name="connsiteY4" fmla="*/ 0 h 70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53" h="707815">
                  <a:moveTo>
                    <a:pt x="0" y="0"/>
                  </a:moveTo>
                  <a:lnTo>
                    <a:pt x="5391453" y="0"/>
                  </a:lnTo>
                  <a:lnTo>
                    <a:pt x="5391453" y="707815"/>
                  </a:lnTo>
                  <a:lnTo>
                    <a:pt x="0" y="7078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5168" tIns="260096" rIns="455168" bIns="260096" numCol="1" spcCol="1270" anchor="ctr" anchorCtr="0">
              <a:noAutofit/>
            </a:bodyPr>
            <a:lstStyle/>
            <a:p>
              <a:pPr lvl="0"/>
              <a:r>
                <a:rPr lang="de-DE" sz="3600" b="1" dirty="0">
                  <a:latin typeface="PT Sans" panose="020B0503020203020204" pitchFamily="34" charset="77"/>
                </a:rPr>
                <a:t>Organisationsform des Beschaffungsprozesses und damit verbundener Eigenverantwortung der Erziehungsberechtigten</a:t>
              </a:r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A84140E6-7D96-40ED-D5D6-0616D8C23486}"/>
                </a:ext>
              </a:extLst>
            </p:cNvPr>
            <p:cNvSpPr/>
            <p:nvPr/>
          </p:nvSpPr>
          <p:spPr>
            <a:xfrm>
              <a:off x="410036" y="2454989"/>
              <a:ext cx="3710477" cy="4166909"/>
            </a:xfrm>
            <a:custGeom>
              <a:avLst/>
              <a:gdLst>
                <a:gd name="connsiteX0" fmla="*/ 0 w 5391453"/>
                <a:gd name="connsiteY0" fmla="*/ 0 h 4166909"/>
                <a:gd name="connsiteX1" fmla="*/ 5391453 w 5391453"/>
                <a:gd name="connsiteY1" fmla="*/ 0 h 4166909"/>
                <a:gd name="connsiteX2" fmla="*/ 5391453 w 5391453"/>
                <a:gd name="connsiteY2" fmla="*/ 4166909 h 4166909"/>
                <a:gd name="connsiteX3" fmla="*/ 0 w 5391453"/>
                <a:gd name="connsiteY3" fmla="*/ 4166909 h 4166909"/>
                <a:gd name="connsiteX4" fmla="*/ 0 w 5391453"/>
                <a:gd name="connsiteY4" fmla="*/ 0 h 4166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53" h="4166909">
                  <a:moveTo>
                    <a:pt x="0" y="0"/>
                  </a:moveTo>
                  <a:lnTo>
                    <a:pt x="5391453" y="0"/>
                  </a:lnTo>
                  <a:lnTo>
                    <a:pt x="5391453" y="4166909"/>
                  </a:lnTo>
                  <a:lnTo>
                    <a:pt x="0" y="41669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  <a:alpha val="43999"/>
              </a:schemeClr>
            </a:solidFill>
            <a:ln>
              <a:noFill/>
            </a:ln>
          </p:spPr>
          <p:style>
            <a:lnRef idx="2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5364" tIns="245364" rIns="327152" bIns="368046" numCol="1" spcCol="1270" anchor="t" anchorCtr="0">
              <a:noAutofit/>
            </a:bodyPr>
            <a:lstStyle/>
            <a:p>
              <a:pPr lvl="1" indent="0" algn="l" defTabSz="2044700">
                <a:lnSpc>
                  <a:spcPct val="120000"/>
                </a:lnSpc>
                <a:spcBef>
                  <a:spcPct val="0"/>
                </a:spcBef>
              </a:pPr>
              <a:endParaRPr lang="de-DE" kern="1200" dirty="0">
                <a:latin typeface="PT Sans" panose="020B0503020203020204" pitchFamily="34" charset="77"/>
              </a:endParaRPr>
            </a:p>
          </p:txBody>
        </p:sp>
      </p:grp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03523C3-7C32-9AAE-B20C-4F9B1C973571}"/>
              </a:ext>
            </a:extLst>
          </p:cNvPr>
          <p:cNvGrpSpPr/>
          <p:nvPr/>
        </p:nvGrpSpPr>
        <p:grpSpPr>
          <a:xfrm>
            <a:off x="13442692" y="1098414"/>
            <a:ext cx="9976473" cy="11113653"/>
            <a:chOff x="410036" y="1747173"/>
            <a:chExt cx="3710477" cy="4874725"/>
          </a:xfrm>
          <a:solidFill>
            <a:schemeClr val="accent6">
              <a:lumMod val="75000"/>
            </a:schemeClr>
          </a:solidFill>
        </p:grpSpPr>
        <p:sp>
          <p:nvSpPr>
            <p:cNvPr id="7" name="Freihandform: Form 7">
              <a:extLst>
                <a:ext uri="{FF2B5EF4-FFF2-40B4-BE49-F238E27FC236}">
                  <a16:creationId xmlns:a16="http://schemas.microsoft.com/office/drawing/2014/main" id="{15F4CDB9-699F-66D7-B575-FDD1EC6666CE}"/>
                </a:ext>
              </a:extLst>
            </p:cNvPr>
            <p:cNvSpPr/>
            <p:nvPr/>
          </p:nvSpPr>
          <p:spPr>
            <a:xfrm>
              <a:off x="410036" y="1747173"/>
              <a:ext cx="3710477" cy="707815"/>
            </a:xfrm>
            <a:custGeom>
              <a:avLst/>
              <a:gdLst>
                <a:gd name="connsiteX0" fmla="*/ 0 w 5391453"/>
                <a:gd name="connsiteY0" fmla="*/ 0 h 707815"/>
                <a:gd name="connsiteX1" fmla="*/ 5391453 w 5391453"/>
                <a:gd name="connsiteY1" fmla="*/ 0 h 707815"/>
                <a:gd name="connsiteX2" fmla="*/ 5391453 w 5391453"/>
                <a:gd name="connsiteY2" fmla="*/ 707815 h 707815"/>
                <a:gd name="connsiteX3" fmla="*/ 0 w 5391453"/>
                <a:gd name="connsiteY3" fmla="*/ 707815 h 707815"/>
                <a:gd name="connsiteX4" fmla="*/ 0 w 5391453"/>
                <a:gd name="connsiteY4" fmla="*/ 0 h 70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53" h="707815">
                  <a:moveTo>
                    <a:pt x="0" y="0"/>
                  </a:moveTo>
                  <a:lnTo>
                    <a:pt x="5391453" y="0"/>
                  </a:lnTo>
                  <a:lnTo>
                    <a:pt x="5391453" y="707815"/>
                  </a:lnTo>
                  <a:lnTo>
                    <a:pt x="0" y="7078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5168" tIns="260096" rIns="455168" bIns="260096" numCol="1" spcCol="1270" anchor="ctr" anchorCtr="0">
              <a:noAutofit/>
            </a:bodyPr>
            <a:lstStyle/>
            <a:p>
              <a:pPr defTabSz="2844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4000" b="1" kern="1200" dirty="0">
                  <a:solidFill>
                    <a:schemeClr val="bg1"/>
                  </a:solidFill>
                  <a:latin typeface="PT Sans" panose="020B0503020203020204" pitchFamily="34" charset="77"/>
                </a:rPr>
                <a:t>Weitere Unterstützungsmaßnahmen</a:t>
              </a:r>
              <a:endParaRPr lang="de-DE" sz="2800" b="1" kern="1200" dirty="0">
                <a:solidFill>
                  <a:schemeClr val="bg1"/>
                </a:solidFill>
                <a:latin typeface="PT Sans" panose="020B0503020203020204" pitchFamily="34" charset="77"/>
              </a:endParaRPr>
            </a:p>
          </p:txBody>
        </p:sp>
        <p:sp>
          <p:nvSpPr>
            <p:cNvPr id="13" name="Freihandform: Form 8">
              <a:extLst>
                <a:ext uri="{FF2B5EF4-FFF2-40B4-BE49-F238E27FC236}">
                  <a16:creationId xmlns:a16="http://schemas.microsoft.com/office/drawing/2014/main" id="{19D6754E-FBA5-022C-6C8C-DD3E03F11F9E}"/>
                </a:ext>
              </a:extLst>
            </p:cNvPr>
            <p:cNvSpPr/>
            <p:nvPr/>
          </p:nvSpPr>
          <p:spPr>
            <a:xfrm>
              <a:off x="410036" y="2454989"/>
              <a:ext cx="3710477" cy="4166909"/>
            </a:xfrm>
            <a:custGeom>
              <a:avLst/>
              <a:gdLst>
                <a:gd name="connsiteX0" fmla="*/ 0 w 5391453"/>
                <a:gd name="connsiteY0" fmla="*/ 0 h 4166909"/>
                <a:gd name="connsiteX1" fmla="*/ 5391453 w 5391453"/>
                <a:gd name="connsiteY1" fmla="*/ 0 h 4166909"/>
                <a:gd name="connsiteX2" fmla="*/ 5391453 w 5391453"/>
                <a:gd name="connsiteY2" fmla="*/ 4166909 h 4166909"/>
                <a:gd name="connsiteX3" fmla="*/ 0 w 5391453"/>
                <a:gd name="connsiteY3" fmla="*/ 4166909 h 4166909"/>
                <a:gd name="connsiteX4" fmla="*/ 0 w 5391453"/>
                <a:gd name="connsiteY4" fmla="*/ 0 h 4166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53" h="4166909">
                  <a:moveTo>
                    <a:pt x="0" y="0"/>
                  </a:moveTo>
                  <a:lnTo>
                    <a:pt x="5391453" y="0"/>
                  </a:lnTo>
                  <a:lnTo>
                    <a:pt x="5391453" y="4166909"/>
                  </a:lnTo>
                  <a:lnTo>
                    <a:pt x="0" y="41669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5364" tIns="245364" rIns="327152" bIns="368046" numCol="1" spcCol="1270" anchor="t" anchorCtr="0">
              <a:noAutofit/>
            </a:bodyPr>
            <a:lstStyle/>
            <a:p>
              <a:pPr marL="571500" lvl="1" indent="-571500" algn="l" defTabSz="2044700">
                <a:lnSpc>
                  <a:spcPct val="12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de-DE" sz="3200" kern="1200" dirty="0">
                  <a:latin typeface="PT Sans" panose="020B0503020203020204" pitchFamily="34" charset="77"/>
                </a:rPr>
                <a:t>Informationsangebote</a:t>
              </a:r>
            </a:p>
            <a:p>
              <a:pPr marL="1169988" lvl="8" indent="-498475" algn="l" defTabSz="2044700">
                <a:lnSpc>
                  <a:spcPct val="120000"/>
                </a:lnSpc>
                <a:spcBef>
                  <a:spcPct val="0"/>
                </a:spcBef>
                <a:buFont typeface="Wingdings" pitchFamily="2" charset="2"/>
                <a:buChar char="ü"/>
              </a:pPr>
              <a:r>
                <a:rPr lang="de-DE" sz="3200" kern="1200" dirty="0">
                  <a:latin typeface="PT Sans" panose="020B0503020203020204" pitchFamily="34" charset="77"/>
                </a:rPr>
                <a:t>Pädagogische Zielsetzung</a:t>
              </a:r>
            </a:p>
            <a:p>
              <a:pPr marL="1169988" lvl="8" indent="-498475" algn="l" defTabSz="2044700">
                <a:lnSpc>
                  <a:spcPct val="120000"/>
                </a:lnSpc>
                <a:spcBef>
                  <a:spcPct val="0"/>
                </a:spcBef>
                <a:buFont typeface="Wingdings" pitchFamily="2" charset="2"/>
                <a:buChar char="ü"/>
              </a:pPr>
              <a:r>
                <a:rPr lang="de-DE" sz="3200" kern="1200" dirty="0">
                  <a:latin typeface="PT Sans" panose="020B0503020203020204" pitchFamily="34" charset="77"/>
                </a:rPr>
                <a:t>Förderverfahren</a:t>
              </a:r>
            </a:p>
            <a:p>
              <a:pPr marL="1169988" lvl="8" indent="-498475" algn="l" defTabSz="2044700">
                <a:lnSpc>
                  <a:spcPct val="120000"/>
                </a:lnSpc>
                <a:spcBef>
                  <a:spcPct val="0"/>
                </a:spcBef>
                <a:buFont typeface="Wingdings" pitchFamily="2" charset="2"/>
                <a:buChar char="ü"/>
              </a:pPr>
              <a:r>
                <a:rPr lang="de-DE" sz="3200" kern="1200" dirty="0">
                  <a:latin typeface="PT Sans" panose="020B0503020203020204" pitchFamily="34" charset="77"/>
                </a:rPr>
                <a:t>Technische Mindestkriterien</a:t>
              </a:r>
            </a:p>
            <a:p>
              <a:pPr marL="1169988" lvl="8" indent="-498475" algn="l" defTabSz="2044700">
                <a:lnSpc>
                  <a:spcPct val="120000"/>
                </a:lnSpc>
                <a:spcBef>
                  <a:spcPct val="0"/>
                </a:spcBef>
                <a:buFont typeface="Wingdings" pitchFamily="2" charset="2"/>
                <a:buChar char="ü"/>
              </a:pPr>
              <a:r>
                <a:rPr lang="de-DE" sz="3200" kern="1200" dirty="0">
                  <a:latin typeface="PT Sans" panose="020B0503020203020204" pitchFamily="34" charset="77"/>
                </a:rPr>
                <a:t>Gerätebestellung</a:t>
              </a:r>
            </a:p>
            <a:p>
              <a:pPr marL="1169988" lvl="8" indent="-498475" algn="l" defTabSz="2044700">
                <a:lnSpc>
                  <a:spcPct val="120000"/>
                </a:lnSpc>
                <a:spcBef>
                  <a:spcPct val="0"/>
                </a:spcBef>
                <a:buFont typeface="Wingdings" pitchFamily="2" charset="2"/>
                <a:buChar char="ü"/>
              </a:pPr>
              <a:r>
                <a:rPr lang="de-DE" sz="3200" kern="1200" dirty="0">
                  <a:latin typeface="PT Sans" panose="020B0503020203020204" pitchFamily="34" charset="77"/>
                </a:rPr>
                <a:t>FAQ</a:t>
              </a:r>
            </a:p>
            <a:p>
              <a:pPr marL="1169988" lvl="8" indent="-498475" algn="l" defTabSz="2044700">
                <a:lnSpc>
                  <a:spcPct val="120000"/>
                </a:lnSpc>
                <a:spcBef>
                  <a:spcPct val="0"/>
                </a:spcBef>
                <a:buFont typeface="Wingdings" pitchFamily="2" charset="2"/>
                <a:buChar char="ü"/>
              </a:pPr>
              <a:r>
                <a:rPr lang="de-DE" sz="3200" kern="1200" dirty="0">
                  <a:latin typeface="PT Sans" panose="020B0503020203020204" pitchFamily="34" charset="77"/>
                </a:rPr>
                <a:t>Zeitlichen Ablauf</a:t>
              </a:r>
            </a:p>
            <a:p>
              <a:pPr marL="671513" lvl="8" indent="0" algn="l" defTabSz="2044700">
                <a:lnSpc>
                  <a:spcPct val="120000"/>
                </a:lnSpc>
                <a:spcBef>
                  <a:spcPct val="0"/>
                </a:spcBef>
              </a:pPr>
              <a:endParaRPr lang="de-DE" sz="800" kern="1200" dirty="0">
                <a:latin typeface="PT Sans" panose="020B0503020203020204" pitchFamily="34" charset="77"/>
              </a:endParaRPr>
            </a:p>
            <a:p>
              <a:pPr marL="457200" lvl="1" indent="-457200" algn="l" defTabSz="2044700">
                <a:lnSpc>
                  <a:spcPct val="120000"/>
                </a:lnSpc>
                <a:spcBef>
                  <a:spcPct val="0"/>
                </a:spcBef>
                <a:buChar char="•"/>
              </a:pPr>
              <a:r>
                <a:rPr lang="de-DE" sz="3200" kern="1200" dirty="0">
                  <a:latin typeface="PT Sans" panose="020B0503020203020204" pitchFamily="34" charset="77"/>
                </a:rPr>
                <a:t>Anleitungen und Tutorials (z. B. Geräteeinrichtung oder der Antragstellung)</a:t>
              </a:r>
            </a:p>
            <a:p>
              <a:pPr marL="457200" lvl="1" indent="-457200" algn="l" defTabSz="2044700">
                <a:lnSpc>
                  <a:spcPct val="120000"/>
                </a:lnSpc>
                <a:spcBef>
                  <a:spcPct val="0"/>
                </a:spcBef>
                <a:buChar char="•"/>
              </a:pPr>
              <a:endParaRPr lang="de-DE" sz="800" kern="1200" dirty="0">
                <a:latin typeface="PT Sans" panose="020B0503020203020204" pitchFamily="34" charset="77"/>
              </a:endParaRPr>
            </a:p>
            <a:p>
              <a:pPr marL="457200" lvl="1" indent="-457200" algn="l" defTabSz="2044700">
                <a:lnSpc>
                  <a:spcPct val="120000"/>
                </a:lnSpc>
                <a:spcBef>
                  <a:spcPct val="0"/>
                </a:spcBef>
                <a:buChar char="•"/>
              </a:pPr>
              <a:r>
                <a:rPr lang="de-DE" sz="3200" kern="1200" dirty="0">
                  <a:latin typeface="PT Sans" panose="020B0503020203020204" pitchFamily="34" charset="77"/>
                </a:rPr>
                <a:t>Geräteeinrichtung und Installation der Anwendungen mit dem Handelspartner in Absprache mit der Schule</a:t>
              </a:r>
            </a:p>
            <a:p>
              <a:pPr marL="457200" lvl="1" indent="-457200" algn="l" defTabSz="2044700">
                <a:lnSpc>
                  <a:spcPct val="120000"/>
                </a:lnSpc>
                <a:spcBef>
                  <a:spcPct val="0"/>
                </a:spcBef>
                <a:buChar char="•"/>
              </a:pPr>
              <a:endParaRPr lang="de-DE" sz="800" kern="1200" dirty="0">
                <a:latin typeface="PT Sans" panose="020B0503020203020204" pitchFamily="34" charset="77"/>
              </a:endParaRPr>
            </a:p>
            <a:p>
              <a:pPr marL="457200" lvl="1" indent="-457200" algn="l" defTabSz="2044700">
                <a:lnSpc>
                  <a:spcPct val="120000"/>
                </a:lnSpc>
                <a:spcBef>
                  <a:spcPct val="0"/>
                </a:spcBef>
                <a:buChar char="•"/>
              </a:pPr>
              <a:r>
                <a:rPr lang="de-DE" sz="3200" kern="1200" dirty="0">
                  <a:latin typeface="PT Sans" panose="020B0503020203020204" pitchFamily="34" charset="77"/>
                </a:rPr>
                <a:t>Schulungsangebote</a:t>
              </a:r>
            </a:p>
            <a:p>
              <a:pPr marL="457200" lvl="1" indent="-457200" algn="l" defTabSz="2044700">
                <a:lnSpc>
                  <a:spcPct val="120000"/>
                </a:lnSpc>
                <a:spcBef>
                  <a:spcPct val="0"/>
                </a:spcBef>
                <a:buChar char="•"/>
              </a:pPr>
              <a:endParaRPr lang="de-DE" sz="800" kern="1200" dirty="0">
                <a:latin typeface="PT Sans" panose="020B0503020203020204" pitchFamily="34" charset="77"/>
              </a:endParaRPr>
            </a:p>
            <a:p>
              <a:pPr marL="457200" lvl="1" indent="-457200" algn="l" defTabSz="2044700">
                <a:lnSpc>
                  <a:spcPct val="120000"/>
                </a:lnSpc>
                <a:spcBef>
                  <a:spcPct val="0"/>
                </a:spcBef>
                <a:buChar char="•"/>
              </a:pPr>
              <a:r>
                <a:rPr lang="de-DE" sz="3200" kern="1200" dirty="0">
                  <a:latin typeface="PT Sans" panose="020B0503020203020204" pitchFamily="34" charset="77"/>
                </a:rPr>
                <a:t>Benennung von Ansprechpartner</a:t>
              </a:r>
            </a:p>
          </p:txBody>
        </p:sp>
      </p:grpSp>
      <p:sp>
        <p:nvSpPr>
          <p:cNvPr id="15" name="Rechtwinkliges Dreieck 14">
            <a:extLst>
              <a:ext uri="{FF2B5EF4-FFF2-40B4-BE49-F238E27FC236}">
                <a16:creationId xmlns:a16="http://schemas.microsoft.com/office/drawing/2014/main" id="{BE2AA143-F3EB-7248-9479-E3A660BA994E}"/>
              </a:ext>
            </a:extLst>
          </p:cNvPr>
          <p:cNvSpPr/>
          <p:nvPr/>
        </p:nvSpPr>
        <p:spPr>
          <a:xfrm rot="13295396">
            <a:off x="10489510" y="5655452"/>
            <a:ext cx="2348714" cy="2512765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6" name="keine Verwendung">
            <a:extLst>
              <a:ext uri="{FF2B5EF4-FFF2-40B4-BE49-F238E27FC236}">
                <a16:creationId xmlns:a16="http://schemas.microsoft.com/office/drawing/2014/main" id="{86D3543A-A067-1508-89DE-08E53D64DF2D}"/>
              </a:ext>
            </a:extLst>
          </p:cNvPr>
          <p:cNvSpPr txBox="1"/>
          <p:nvPr/>
        </p:nvSpPr>
        <p:spPr>
          <a:xfrm>
            <a:off x="3460923" y="4575232"/>
            <a:ext cx="6949026" cy="11592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l"/>
            <a:r>
              <a:rPr lang="de-DE" sz="3600" dirty="0">
                <a:solidFill>
                  <a:schemeClr val="tx1"/>
                </a:solidFill>
                <a:latin typeface="PT Sans" panose="020B0503020203020204" pitchFamily="34" charset="77"/>
              </a:rPr>
              <a:t>Selbstständige Beschaffung durch die Erziehungsberechtigten</a:t>
            </a:r>
            <a:endParaRPr sz="3600" dirty="0">
              <a:solidFill>
                <a:schemeClr val="tx1"/>
              </a:solidFill>
              <a:latin typeface="PT Sans" panose="020B0503020203020204" pitchFamily="34" charset="77"/>
            </a:endParaRPr>
          </a:p>
        </p:txBody>
      </p:sp>
      <p:sp>
        <p:nvSpPr>
          <p:cNvPr id="17" name="Verwendung möglich">
            <a:extLst>
              <a:ext uri="{FF2B5EF4-FFF2-40B4-BE49-F238E27FC236}">
                <a16:creationId xmlns:a16="http://schemas.microsoft.com/office/drawing/2014/main" id="{99AA790D-8522-8C8F-2D51-798302514E72}"/>
              </a:ext>
            </a:extLst>
          </p:cNvPr>
          <p:cNvSpPr txBox="1"/>
          <p:nvPr/>
        </p:nvSpPr>
        <p:spPr>
          <a:xfrm>
            <a:off x="3460923" y="8300264"/>
            <a:ext cx="6294469" cy="22672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l"/>
            <a:r>
              <a:rPr lang="de-DE" sz="3600" dirty="0">
                <a:solidFill>
                  <a:schemeClr val="tx1"/>
                </a:solidFill>
                <a:effectLst/>
                <a:latin typeface="PT Sans" panose="020B0503020203020204" pitchFamily="34" charset="77"/>
              </a:rPr>
              <a:t>Einholung von Angeboten durch die Pilotschulen in fremden Namen</a:t>
            </a:r>
          </a:p>
          <a:p>
            <a:pPr algn="l"/>
            <a:endParaRPr sz="3600" dirty="0">
              <a:solidFill>
                <a:schemeClr val="tx1"/>
              </a:solidFill>
              <a:latin typeface="PT Sans" panose="020B0503020203020204" pitchFamily="34" charset="77"/>
            </a:endParaRPr>
          </a:p>
        </p:txBody>
      </p:sp>
      <p:sp>
        <p:nvSpPr>
          <p:cNvPr id="21" name="Verwendung möglich">
            <a:extLst>
              <a:ext uri="{FF2B5EF4-FFF2-40B4-BE49-F238E27FC236}">
                <a16:creationId xmlns:a16="http://schemas.microsoft.com/office/drawing/2014/main" id="{CF31742C-27FA-2ED4-1006-DD2A8EAD06D8}"/>
              </a:ext>
            </a:extLst>
          </p:cNvPr>
          <p:cNvSpPr txBox="1"/>
          <p:nvPr/>
        </p:nvSpPr>
        <p:spPr>
          <a:xfrm>
            <a:off x="2066742" y="4002398"/>
            <a:ext cx="2669259" cy="6052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l"/>
            <a:r>
              <a:rPr lang="de-DE" sz="3600" dirty="0">
                <a:solidFill>
                  <a:schemeClr val="tx1"/>
                </a:solidFill>
                <a:latin typeface="PT Sans" panose="020B0503020203020204" pitchFamily="34" charset="77"/>
              </a:rPr>
              <a:t>hoch</a:t>
            </a:r>
            <a:endParaRPr sz="3600" dirty="0">
              <a:solidFill>
                <a:schemeClr val="tx1"/>
              </a:solidFill>
              <a:latin typeface="PT Sans" panose="020B0503020203020204" pitchFamily="34" charset="77"/>
            </a:endParaRPr>
          </a:p>
        </p:txBody>
      </p:sp>
      <p:sp>
        <p:nvSpPr>
          <p:cNvPr id="2" name="keine Verwendung">
            <a:extLst>
              <a:ext uri="{FF2B5EF4-FFF2-40B4-BE49-F238E27FC236}">
                <a16:creationId xmlns:a16="http://schemas.microsoft.com/office/drawing/2014/main" id="{F2B3653A-57DC-3959-6C76-A301E3730963}"/>
              </a:ext>
            </a:extLst>
          </p:cNvPr>
          <p:cNvSpPr txBox="1"/>
          <p:nvPr/>
        </p:nvSpPr>
        <p:spPr>
          <a:xfrm>
            <a:off x="3460923" y="6162283"/>
            <a:ext cx="6294469" cy="17132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l"/>
            <a:r>
              <a:rPr lang="de-DE" sz="3600" dirty="0">
                <a:solidFill>
                  <a:schemeClr val="tx1"/>
                </a:solidFill>
                <a:latin typeface="PT Sans" panose="020B0503020203020204" pitchFamily="34" charset="77"/>
              </a:rPr>
              <a:t>Informationen für Erziehungsberechtigte über Angebote mehrerer Anbieter</a:t>
            </a:r>
            <a:endParaRPr sz="3600" dirty="0">
              <a:solidFill>
                <a:schemeClr val="tx1"/>
              </a:solidFill>
              <a:latin typeface="PT Sans" panose="020B0503020203020204" pitchFamily="34" charset="77"/>
            </a:endParaRPr>
          </a:p>
        </p:txBody>
      </p:sp>
      <p:sp>
        <p:nvSpPr>
          <p:cNvPr id="5" name="Pfeil nach unten 4">
            <a:extLst>
              <a:ext uri="{FF2B5EF4-FFF2-40B4-BE49-F238E27FC236}">
                <a16:creationId xmlns:a16="http://schemas.microsoft.com/office/drawing/2014/main" id="{AC65AC39-6C20-B259-3848-50E1FBB08B17}"/>
              </a:ext>
            </a:extLst>
          </p:cNvPr>
          <p:cNvSpPr/>
          <p:nvPr/>
        </p:nvSpPr>
        <p:spPr>
          <a:xfrm>
            <a:off x="2141202" y="4596852"/>
            <a:ext cx="706501" cy="5722805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0" name="Verwendung möglich">
            <a:extLst>
              <a:ext uri="{FF2B5EF4-FFF2-40B4-BE49-F238E27FC236}">
                <a16:creationId xmlns:a16="http://schemas.microsoft.com/office/drawing/2014/main" id="{BBEE9111-D754-C6D6-9867-CAA0B8064CB8}"/>
              </a:ext>
            </a:extLst>
          </p:cNvPr>
          <p:cNvSpPr txBox="1"/>
          <p:nvPr/>
        </p:nvSpPr>
        <p:spPr>
          <a:xfrm>
            <a:off x="1830540" y="10264904"/>
            <a:ext cx="2669259" cy="6052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l"/>
            <a:r>
              <a:rPr lang="de-DE" sz="3600" dirty="0">
                <a:solidFill>
                  <a:schemeClr val="tx1"/>
                </a:solidFill>
                <a:latin typeface="PT Sans" panose="020B0503020203020204" pitchFamily="34" charset="77"/>
              </a:rPr>
              <a:t>niedrig</a:t>
            </a:r>
            <a:endParaRPr sz="3600" dirty="0">
              <a:solidFill>
                <a:schemeClr val="tx1"/>
              </a:solidFill>
              <a:latin typeface="PT Sans" panose="020B0503020203020204" pitchFamily="34" charset="77"/>
            </a:endParaRPr>
          </a:p>
        </p:txBody>
      </p:sp>
      <p:pic>
        <p:nvPicPr>
          <p:cNvPr id="4" name="Grafik 3" descr="Ein Bild, das Schrift, Text, Grafiken, Logo enthält.&#10;&#10;Automatisch generierte Beschreibung">
            <a:extLst>
              <a:ext uri="{FF2B5EF4-FFF2-40B4-BE49-F238E27FC236}">
                <a16:creationId xmlns:a16="http://schemas.microsoft.com/office/drawing/2014/main" id="{D11DDC21-31E3-3C3D-8B05-2ABAE1F951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5041" y="93948"/>
            <a:ext cx="2224124" cy="68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786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hteck 36">
            <a:extLst>
              <a:ext uri="{FF2B5EF4-FFF2-40B4-BE49-F238E27FC236}">
                <a16:creationId xmlns:a16="http://schemas.microsoft.com/office/drawing/2014/main" id="{234285A8-4EC9-FBAD-78A9-9076EE628474}"/>
              </a:ext>
            </a:extLst>
          </p:cNvPr>
          <p:cNvSpPr/>
          <p:nvPr/>
        </p:nvSpPr>
        <p:spPr>
          <a:xfrm>
            <a:off x="8930010" y="3374025"/>
            <a:ext cx="10214180" cy="4401646"/>
          </a:xfrm>
          <a:prstGeom prst="rect">
            <a:avLst/>
          </a:prstGeom>
          <a:solidFill>
            <a:schemeClr val="accent5">
              <a:lumMod val="60000"/>
              <a:lumOff val="40000"/>
              <a:alpha val="16589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6400">
              <a:solidFill>
                <a:srgbClr val="FFFFFF"/>
              </a:solidFill>
              <a:sym typeface="Helvetica Neue Medium"/>
            </a:endParaRPr>
          </a:p>
        </p:txBody>
      </p:sp>
      <p:cxnSp>
        <p:nvCxnSpPr>
          <p:cNvPr id="80" name="Gerade Verbindung mit Pfeil 79">
            <a:extLst>
              <a:ext uri="{FF2B5EF4-FFF2-40B4-BE49-F238E27FC236}">
                <a16:creationId xmlns:a16="http://schemas.microsoft.com/office/drawing/2014/main" id="{5A35FC0B-EB6D-4FCB-A194-A815DD16335B}"/>
              </a:ext>
            </a:extLst>
          </p:cNvPr>
          <p:cNvCxnSpPr>
            <a:cxnSpLocks/>
          </p:cNvCxnSpPr>
          <p:nvPr/>
        </p:nvCxnSpPr>
        <p:spPr>
          <a:xfrm>
            <a:off x="8568564" y="8496749"/>
            <a:ext cx="0" cy="936000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8" name="Gerade Verbindung mit Pfeil 77">
            <a:extLst>
              <a:ext uri="{FF2B5EF4-FFF2-40B4-BE49-F238E27FC236}">
                <a16:creationId xmlns:a16="http://schemas.microsoft.com/office/drawing/2014/main" id="{CF7AD135-D8E2-44C1-90C1-DB4C3C82EB34}"/>
              </a:ext>
            </a:extLst>
          </p:cNvPr>
          <p:cNvCxnSpPr>
            <a:cxnSpLocks/>
          </p:cNvCxnSpPr>
          <p:nvPr/>
        </p:nvCxnSpPr>
        <p:spPr>
          <a:xfrm>
            <a:off x="4616122" y="8496749"/>
            <a:ext cx="0" cy="936000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4" name="Linien"/>
          <p:cNvSpPr/>
          <p:nvPr/>
        </p:nvSpPr>
        <p:spPr>
          <a:xfrm flipV="1">
            <a:off x="504517" y="8514392"/>
            <a:ext cx="18843650" cy="494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miter lim="400000"/>
          </a:ln>
        </p:spPr>
        <p:txBody>
          <a:bodyPr lIns="71438" tIns="71438" rIns="71438" bIns="71438" anchor="ctr"/>
          <a:lstStyle/>
          <a:p>
            <a:pPr defTabSz="642938">
              <a:defRPr sz="1600" b="0">
                <a:latin typeface="Helvetica"/>
                <a:ea typeface="Helvetica"/>
                <a:cs typeface="Helvetica"/>
                <a:sym typeface="Helvetica"/>
              </a:defRPr>
            </a:pPr>
            <a:endParaRPr sz="2000">
              <a:solidFill>
                <a:srgbClr val="000000"/>
              </a:solidFill>
              <a:latin typeface="Helvetica"/>
              <a:cs typeface="Helvetica"/>
              <a:sym typeface="Helvetica"/>
            </a:endParaRPr>
          </a:p>
        </p:txBody>
      </p:sp>
      <p:sp>
        <p:nvSpPr>
          <p:cNvPr id="253" name="Dreieck"/>
          <p:cNvSpPr/>
          <p:nvPr/>
        </p:nvSpPr>
        <p:spPr>
          <a:xfrm>
            <a:off x="580710" y="8126452"/>
            <a:ext cx="410768" cy="375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1080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12700">
            <a:solidFill>
              <a:schemeClr val="accent4">
                <a:lumMod val="75000"/>
              </a:schemeClr>
            </a:solidFill>
            <a:miter lim="400000"/>
          </a:ln>
        </p:spPr>
        <p:txBody>
          <a:bodyPr lIns="71438" tIns="71438" rIns="71438" bIns="71438" anchor="ctr"/>
          <a:lstStyle/>
          <a:p>
            <a:pPr defTabSz="589360">
              <a:defRPr sz="3800" b="0">
                <a:solidFill>
                  <a:srgbClr val="FFFFFF"/>
                </a:solidFill>
                <a:latin typeface="Futura"/>
                <a:ea typeface="Futura"/>
                <a:cs typeface="Futura"/>
                <a:sym typeface="Futura"/>
              </a:defRPr>
            </a:pPr>
            <a:endParaRPr sz="2000">
              <a:solidFill>
                <a:srgbClr val="FFFFFF"/>
              </a:solidFill>
              <a:latin typeface="Futura"/>
              <a:sym typeface="Futura"/>
            </a:endParaRPr>
          </a:p>
        </p:txBody>
      </p:sp>
      <p:sp>
        <p:nvSpPr>
          <p:cNvPr id="4" name="Start">
            <a:extLst>
              <a:ext uri="{FF2B5EF4-FFF2-40B4-BE49-F238E27FC236}">
                <a16:creationId xmlns:a16="http://schemas.microsoft.com/office/drawing/2014/main" id="{A760E13C-037E-DE39-9243-B04FD8448D61}"/>
              </a:ext>
            </a:extLst>
          </p:cNvPr>
          <p:cNvSpPr txBox="1"/>
          <p:nvPr/>
        </p:nvSpPr>
        <p:spPr>
          <a:xfrm>
            <a:off x="3729144" y="9541989"/>
            <a:ext cx="3472931" cy="199093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algn="l"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Information der Erziehungsberechtigten zur Gerätebestellung und Einholung benötigter Zustimmungen 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27" name="Start">
            <a:extLst>
              <a:ext uri="{FF2B5EF4-FFF2-40B4-BE49-F238E27FC236}">
                <a16:creationId xmlns:a16="http://schemas.microsoft.com/office/drawing/2014/main" id="{CFE818E0-BFB8-7856-4F5B-164B288122D4}"/>
              </a:ext>
            </a:extLst>
          </p:cNvPr>
          <p:cNvSpPr txBox="1"/>
          <p:nvPr/>
        </p:nvSpPr>
        <p:spPr>
          <a:xfrm>
            <a:off x="6553745" y="9561893"/>
            <a:ext cx="4029642" cy="513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Gerätebestellung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11" name="Start">
            <a:extLst>
              <a:ext uri="{FF2B5EF4-FFF2-40B4-BE49-F238E27FC236}">
                <a16:creationId xmlns:a16="http://schemas.microsoft.com/office/drawing/2014/main" id="{A7C669E9-E36C-A3CD-791D-92EECC5DB6CB}"/>
              </a:ext>
            </a:extLst>
          </p:cNvPr>
          <p:cNvSpPr txBox="1"/>
          <p:nvPr/>
        </p:nvSpPr>
        <p:spPr>
          <a:xfrm>
            <a:off x="12141791" y="9561893"/>
            <a:ext cx="4029642" cy="513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Inbetriebnahme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F76A8D7-8C88-2261-CAB4-84099DE0CA91}"/>
              </a:ext>
            </a:extLst>
          </p:cNvPr>
          <p:cNvSpPr txBox="1"/>
          <p:nvPr/>
        </p:nvSpPr>
        <p:spPr>
          <a:xfrm>
            <a:off x="683491" y="4507411"/>
            <a:ext cx="4029642" cy="1938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821532">
              <a:defRPr/>
            </a:pPr>
            <a:r>
              <a:rPr lang="de-DE" sz="2000" dirty="0">
                <a:latin typeface="PT Sans" panose="020B0503020203020204" pitchFamily="34" charset="77"/>
              </a:rPr>
              <a:t>Vorplanungen: </a:t>
            </a:r>
          </a:p>
          <a:p>
            <a:pPr marL="342900" indent="-342900" algn="l" defTabSz="821532"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latin typeface="PT Sans" panose="020B0503020203020204" pitchFamily="34" charset="77"/>
              </a:rPr>
              <a:t>Wahl der technischen Mindestkriterien</a:t>
            </a:r>
          </a:p>
          <a:p>
            <a:pPr marL="342900" indent="-342900" algn="l" defTabSz="821532"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latin typeface="PT Sans" panose="020B0503020203020204" pitchFamily="34" charset="77"/>
              </a:rPr>
              <a:t>Festlegung der Jahrgangsstufe</a:t>
            </a:r>
          </a:p>
          <a:p>
            <a:pPr defTabSz="821532">
              <a:defRPr/>
            </a:pPr>
            <a:endParaRPr lang="de-DE" sz="2000" dirty="0">
              <a:solidFill>
                <a:srgbClr val="0075BD"/>
              </a:solidFill>
              <a:latin typeface="PT Sans" panose="020B0503020203020204" pitchFamily="34" charset="77"/>
            </a:endParaRPr>
          </a:p>
          <a:p>
            <a:pPr defTabSz="821532">
              <a:defRPr/>
            </a:pPr>
            <a:endParaRPr lang="de-DE" sz="2000" dirty="0">
              <a:solidFill>
                <a:srgbClr val="0075BD"/>
              </a:solidFill>
              <a:latin typeface="PT Sans" panose="020B0503020203020204" pitchFamily="34" charset="77"/>
            </a:endParaRPr>
          </a:p>
        </p:txBody>
      </p: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AF209934-73C8-96CF-4030-88907AE1796F}"/>
              </a:ext>
            </a:extLst>
          </p:cNvPr>
          <p:cNvCxnSpPr>
            <a:cxnSpLocks/>
          </p:cNvCxnSpPr>
          <p:nvPr/>
        </p:nvCxnSpPr>
        <p:spPr>
          <a:xfrm flipV="1">
            <a:off x="780896" y="8384384"/>
            <a:ext cx="0" cy="908132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6" name="Start">
            <a:extLst>
              <a:ext uri="{FF2B5EF4-FFF2-40B4-BE49-F238E27FC236}">
                <a16:creationId xmlns:a16="http://schemas.microsoft.com/office/drawing/2014/main" id="{DDDE3F6C-6E13-4069-B41C-7B4580164B02}"/>
              </a:ext>
            </a:extLst>
          </p:cNvPr>
          <p:cNvSpPr txBox="1"/>
          <p:nvPr/>
        </p:nvSpPr>
        <p:spPr>
          <a:xfrm>
            <a:off x="10167802" y="9561893"/>
            <a:ext cx="2605612" cy="882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Versand/Ausgabe der Geräte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546AC4F5-DEA5-402B-B06B-E8BBFE651459}"/>
              </a:ext>
            </a:extLst>
          </p:cNvPr>
          <p:cNvSpPr/>
          <p:nvPr/>
        </p:nvSpPr>
        <p:spPr>
          <a:xfrm>
            <a:off x="135375" y="6842920"/>
            <a:ext cx="1331505" cy="1384935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solidFill>
              <a:schemeClr val="accent4">
                <a:lumMod val="5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6400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244" name="Start"/>
          <p:cNvSpPr txBox="1"/>
          <p:nvPr/>
        </p:nvSpPr>
        <p:spPr>
          <a:xfrm>
            <a:off x="167767" y="7039382"/>
            <a:ext cx="1242862" cy="795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/>
            <a:r>
              <a:rPr sz="2600" dirty="0">
                <a:solidFill>
                  <a:schemeClr val="bg1"/>
                </a:solidFill>
                <a:latin typeface="Atkinson Hyperlegible" pitchFamily="2" charset="77"/>
              </a:rPr>
              <a:t>Start</a:t>
            </a:r>
          </a:p>
        </p:txBody>
      </p: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F9FAE2DB-933D-4EAB-A641-8919BA4B9C5A}"/>
              </a:ext>
            </a:extLst>
          </p:cNvPr>
          <p:cNvCxnSpPr>
            <a:cxnSpLocks/>
          </p:cNvCxnSpPr>
          <p:nvPr/>
        </p:nvCxnSpPr>
        <p:spPr>
          <a:xfrm>
            <a:off x="11071416" y="8496749"/>
            <a:ext cx="0" cy="936000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0" name="Grafik 89" descr="Tablet">
            <a:extLst>
              <a:ext uri="{FF2B5EF4-FFF2-40B4-BE49-F238E27FC236}">
                <a16:creationId xmlns:a16="http://schemas.microsoft.com/office/drawing/2014/main" id="{520D66FE-9165-47E1-9446-33EA6F919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409440" y="10232404"/>
            <a:ext cx="1198704" cy="1198704"/>
          </a:xfrm>
          <a:prstGeom prst="rect">
            <a:avLst/>
          </a:prstGeom>
        </p:spPr>
      </p:pic>
      <p:pic>
        <p:nvPicPr>
          <p:cNvPr id="94" name="Grafik 93" descr="Sackkarre">
            <a:extLst>
              <a:ext uri="{FF2B5EF4-FFF2-40B4-BE49-F238E27FC236}">
                <a16:creationId xmlns:a16="http://schemas.microsoft.com/office/drawing/2014/main" id="{606EDDDE-EFC8-4D24-8EA7-AEC5802840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4241" y="10169001"/>
            <a:ext cx="1503718" cy="1503718"/>
          </a:xfrm>
          <a:prstGeom prst="rect">
            <a:avLst/>
          </a:prstGeom>
        </p:spPr>
      </p:pic>
      <p:sp>
        <p:nvSpPr>
          <p:cNvPr id="64" name="Ellipse 63">
            <a:extLst>
              <a:ext uri="{FF2B5EF4-FFF2-40B4-BE49-F238E27FC236}">
                <a16:creationId xmlns:a16="http://schemas.microsoft.com/office/drawing/2014/main" id="{6F0E96FF-7EE2-461D-B266-4AC3FA55991E}"/>
              </a:ext>
            </a:extLst>
          </p:cNvPr>
          <p:cNvSpPr/>
          <p:nvPr/>
        </p:nvSpPr>
        <p:spPr>
          <a:xfrm>
            <a:off x="4331233" y="8300141"/>
            <a:ext cx="612000" cy="612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4800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482120A-9C92-45D2-801E-CDAC1C0E6D7D}"/>
              </a:ext>
            </a:extLst>
          </p:cNvPr>
          <p:cNvSpPr/>
          <p:nvPr/>
        </p:nvSpPr>
        <p:spPr>
          <a:xfrm>
            <a:off x="8245929" y="8300141"/>
            <a:ext cx="612000" cy="612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4800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1755F8FE-AA98-47A1-8291-662D1168E13F}"/>
              </a:ext>
            </a:extLst>
          </p:cNvPr>
          <p:cNvSpPr/>
          <p:nvPr/>
        </p:nvSpPr>
        <p:spPr>
          <a:xfrm>
            <a:off x="13706859" y="8225215"/>
            <a:ext cx="612000" cy="612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4800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7159B107-402E-47F9-811D-36A8488427D3}"/>
              </a:ext>
            </a:extLst>
          </p:cNvPr>
          <p:cNvSpPr/>
          <p:nvPr/>
        </p:nvSpPr>
        <p:spPr>
          <a:xfrm>
            <a:off x="10786527" y="8268963"/>
            <a:ext cx="612000" cy="612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4800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" name="Ellipse 63">
            <a:extLst>
              <a:ext uri="{FF2B5EF4-FFF2-40B4-BE49-F238E27FC236}">
                <a16:creationId xmlns:a16="http://schemas.microsoft.com/office/drawing/2014/main" id="{78A285C2-68CF-86AF-7791-C5220CAA24F7}"/>
              </a:ext>
            </a:extLst>
          </p:cNvPr>
          <p:cNvSpPr/>
          <p:nvPr/>
        </p:nvSpPr>
        <p:spPr>
          <a:xfrm>
            <a:off x="16001477" y="8251785"/>
            <a:ext cx="612000" cy="612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4800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5" name="Ellipse 63">
            <a:extLst>
              <a:ext uri="{FF2B5EF4-FFF2-40B4-BE49-F238E27FC236}">
                <a16:creationId xmlns:a16="http://schemas.microsoft.com/office/drawing/2014/main" id="{3377DDAB-2560-89F3-96B7-69606E920D83}"/>
              </a:ext>
            </a:extLst>
          </p:cNvPr>
          <p:cNvSpPr/>
          <p:nvPr/>
        </p:nvSpPr>
        <p:spPr>
          <a:xfrm>
            <a:off x="19258491" y="8251785"/>
            <a:ext cx="612000" cy="612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4800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6" name="Start">
            <a:extLst>
              <a:ext uri="{FF2B5EF4-FFF2-40B4-BE49-F238E27FC236}">
                <a16:creationId xmlns:a16="http://schemas.microsoft.com/office/drawing/2014/main" id="{A82A57B0-863D-6D31-9F51-88D20301E608}"/>
              </a:ext>
            </a:extLst>
          </p:cNvPr>
          <p:cNvSpPr txBox="1"/>
          <p:nvPr/>
        </p:nvSpPr>
        <p:spPr>
          <a:xfrm>
            <a:off x="17788960" y="9561893"/>
            <a:ext cx="4029642" cy="882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Auszahlung der Förderung an die Erziehungsberechtigten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7" name="Start">
            <a:extLst>
              <a:ext uri="{FF2B5EF4-FFF2-40B4-BE49-F238E27FC236}">
                <a16:creationId xmlns:a16="http://schemas.microsoft.com/office/drawing/2014/main" id="{E853D932-D18B-608B-211C-9C790FC718F8}"/>
              </a:ext>
            </a:extLst>
          </p:cNvPr>
          <p:cNvSpPr txBox="1"/>
          <p:nvPr/>
        </p:nvSpPr>
        <p:spPr>
          <a:xfrm>
            <a:off x="14390941" y="9561893"/>
            <a:ext cx="4029642" cy="513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Antragstellung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8" name="Start">
            <a:extLst>
              <a:ext uri="{FF2B5EF4-FFF2-40B4-BE49-F238E27FC236}">
                <a16:creationId xmlns:a16="http://schemas.microsoft.com/office/drawing/2014/main" id="{7A59A4A2-7EDB-57A7-63F4-AE26B440A8E5}"/>
              </a:ext>
            </a:extLst>
          </p:cNvPr>
          <p:cNvSpPr txBox="1"/>
          <p:nvPr/>
        </p:nvSpPr>
        <p:spPr>
          <a:xfrm>
            <a:off x="8788030" y="6702282"/>
            <a:ext cx="10737160" cy="882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Wahl und Terminierung der Unterstützungsangebote zur Beschaffung, Ersteinrichtung und Antragstellung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9" name="Start">
            <a:extLst>
              <a:ext uri="{FF2B5EF4-FFF2-40B4-BE49-F238E27FC236}">
                <a16:creationId xmlns:a16="http://schemas.microsoft.com/office/drawing/2014/main" id="{F0590913-9C60-4073-974E-482223F59275}"/>
              </a:ext>
            </a:extLst>
          </p:cNvPr>
          <p:cNvSpPr txBox="1"/>
          <p:nvPr/>
        </p:nvSpPr>
        <p:spPr>
          <a:xfrm>
            <a:off x="635214" y="9561893"/>
            <a:ext cx="2952806" cy="224042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algn="l">
              <a:lnSpc>
                <a:spcPct val="115000"/>
              </a:lnSpc>
              <a:spcAft>
                <a:spcPts val="2000"/>
              </a:spcAft>
            </a:pPr>
            <a:r>
              <a:rPr lang="de-DE" sz="2400" dirty="0">
                <a:solidFill>
                  <a:srgbClr val="000000"/>
                </a:solidFill>
                <a:latin typeface="PT Sans" panose="020B0503020203020204" pitchFamily="34" charset="77"/>
                <a:ea typeface="Calibri" panose="020F0502020204030204" pitchFamily="34" charset="0"/>
                <a:cs typeface="Calibri" panose="020F0502020204030204" pitchFamily="34" charset="0"/>
              </a:rPr>
              <a:t>Aktuelle Hinweise und Vorgaben zum Antragsverfahren den Verantwortlichen zur Verfügung stellen</a:t>
            </a:r>
            <a:endParaRPr lang="de-DE" sz="2400" dirty="0">
              <a:latin typeface="PT Sans" panose="020B050302020302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ECEB3E38-2559-0EFA-46CC-327E55B77D27}"/>
              </a:ext>
            </a:extLst>
          </p:cNvPr>
          <p:cNvCxnSpPr>
            <a:cxnSpLocks/>
          </p:cNvCxnSpPr>
          <p:nvPr/>
        </p:nvCxnSpPr>
        <p:spPr>
          <a:xfrm>
            <a:off x="16286366" y="8496749"/>
            <a:ext cx="0" cy="936000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86268791-3E57-D683-075E-568304719295}"/>
              </a:ext>
            </a:extLst>
          </p:cNvPr>
          <p:cNvCxnSpPr>
            <a:cxnSpLocks/>
          </p:cNvCxnSpPr>
          <p:nvPr/>
        </p:nvCxnSpPr>
        <p:spPr>
          <a:xfrm>
            <a:off x="19541176" y="8496749"/>
            <a:ext cx="0" cy="936000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3E0DFC97-2AE5-8D98-C6AD-C553FF05C2B6}"/>
              </a:ext>
            </a:extLst>
          </p:cNvPr>
          <p:cNvCxnSpPr>
            <a:cxnSpLocks/>
          </p:cNvCxnSpPr>
          <p:nvPr/>
        </p:nvCxnSpPr>
        <p:spPr>
          <a:xfrm>
            <a:off x="833904" y="5898352"/>
            <a:ext cx="0" cy="936000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00F2742D-CB17-4633-064C-DF9280F9E969}"/>
              </a:ext>
            </a:extLst>
          </p:cNvPr>
          <p:cNvCxnSpPr>
            <a:cxnSpLocks/>
          </p:cNvCxnSpPr>
          <p:nvPr/>
        </p:nvCxnSpPr>
        <p:spPr>
          <a:xfrm>
            <a:off x="13964146" y="8496749"/>
            <a:ext cx="0" cy="936000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20" name="Grafik 19" descr="Projektor">
            <a:extLst>
              <a:ext uri="{FF2B5EF4-FFF2-40B4-BE49-F238E27FC236}">
                <a16:creationId xmlns:a16="http://schemas.microsoft.com/office/drawing/2014/main" id="{DC930B82-5B08-12A1-4A8C-C877008C66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127222" y="4524276"/>
            <a:ext cx="1180792" cy="1180792"/>
          </a:xfrm>
          <a:prstGeom prst="rect">
            <a:avLst/>
          </a:prstGeom>
        </p:spPr>
      </p:pic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39C1630F-8C4F-9DA3-720C-C34449616342}"/>
              </a:ext>
            </a:extLst>
          </p:cNvPr>
          <p:cNvCxnSpPr>
            <a:cxnSpLocks/>
          </p:cNvCxnSpPr>
          <p:nvPr/>
        </p:nvCxnSpPr>
        <p:spPr>
          <a:xfrm>
            <a:off x="8535607" y="7823902"/>
            <a:ext cx="11005570" cy="0"/>
          </a:xfrm>
          <a:prstGeom prst="line">
            <a:avLst/>
          </a:prstGeom>
          <a:ln w="88900">
            <a:solidFill>
              <a:schemeClr val="accent5">
                <a:lumMod val="75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tart">
            <a:extLst>
              <a:ext uri="{FF2B5EF4-FFF2-40B4-BE49-F238E27FC236}">
                <a16:creationId xmlns:a16="http://schemas.microsoft.com/office/drawing/2014/main" id="{D5063665-9A19-EA48-33D4-FD61C7996AB2}"/>
              </a:ext>
            </a:extLst>
          </p:cNvPr>
          <p:cNvSpPr txBox="1"/>
          <p:nvPr/>
        </p:nvSpPr>
        <p:spPr>
          <a:xfrm>
            <a:off x="11470609" y="4231291"/>
            <a:ext cx="4029642" cy="882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Durchführung von Elternabenden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25" name="Start">
            <a:extLst>
              <a:ext uri="{FF2B5EF4-FFF2-40B4-BE49-F238E27FC236}">
                <a16:creationId xmlns:a16="http://schemas.microsoft.com/office/drawing/2014/main" id="{EB3846A8-B1B4-E22A-6DAB-1AE2E6832981}"/>
              </a:ext>
            </a:extLst>
          </p:cNvPr>
          <p:cNvSpPr txBox="1"/>
          <p:nvPr/>
        </p:nvSpPr>
        <p:spPr>
          <a:xfrm>
            <a:off x="11441227" y="5213724"/>
            <a:ext cx="4029642" cy="513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Versand von Elternbriefen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26" name="Start">
            <a:extLst>
              <a:ext uri="{FF2B5EF4-FFF2-40B4-BE49-F238E27FC236}">
                <a16:creationId xmlns:a16="http://schemas.microsoft.com/office/drawing/2014/main" id="{911BCF5B-6018-8D19-E48A-AD8B76C9E2B9}"/>
              </a:ext>
            </a:extLst>
          </p:cNvPr>
          <p:cNvSpPr txBox="1"/>
          <p:nvPr/>
        </p:nvSpPr>
        <p:spPr>
          <a:xfrm>
            <a:off x="11470609" y="5706438"/>
            <a:ext cx="4029642" cy="882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Benennung von Ansprechpersonen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28" name="Start">
            <a:extLst>
              <a:ext uri="{FF2B5EF4-FFF2-40B4-BE49-F238E27FC236}">
                <a16:creationId xmlns:a16="http://schemas.microsoft.com/office/drawing/2014/main" id="{82288877-5E9B-B31B-ED43-911B54378BFF}"/>
              </a:ext>
            </a:extLst>
          </p:cNvPr>
          <p:cNvSpPr txBox="1"/>
          <p:nvPr/>
        </p:nvSpPr>
        <p:spPr>
          <a:xfrm>
            <a:off x="11441227" y="3366007"/>
            <a:ext cx="4029642" cy="882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Bereitstellung von Unterstützungsmaterialien</a:t>
            </a:r>
            <a:endParaRPr sz="2400" dirty="0">
              <a:latin typeface="PT Sans" panose="020B0503020203020204" pitchFamily="34" charset="77"/>
            </a:endParaRPr>
          </a:p>
        </p:txBody>
      </p:sp>
      <p:pic>
        <p:nvPicPr>
          <p:cNvPr id="32" name="Grafik 31" descr="Gruppe von Männern mit einfarbiger Füllung">
            <a:extLst>
              <a:ext uri="{FF2B5EF4-FFF2-40B4-BE49-F238E27FC236}">
                <a16:creationId xmlns:a16="http://schemas.microsoft.com/office/drawing/2014/main" id="{82017CBC-44B4-8D5A-2250-876D9B72CFA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184438" y="5653228"/>
            <a:ext cx="1066360" cy="1066360"/>
          </a:xfrm>
          <a:prstGeom prst="rect">
            <a:avLst/>
          </a:prstGeom>
        </p:spPr>
      </p:pic>
      <p:pic>
        <p:nvPicPr>
          <p:cNvPr id="35" name="Grafik 34" descr="Prüfliste mit einfarbiger Füllung">
            <a:extLst>
              <a:ext uri="{FF2B5EF4-FFF2-40B4-BE49-F238E27FC236}">
                <a16:creationId xmlns:a16="http://schemas.microsoft.com/office/drawing/2014/main" id="{DAFD09C2-356F-A973-036E-E9869C11FFA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184438" y="3686080"/>
            <a:ext cx="986448" cy="986448"/>
          </a:xfrm>
          <a:prstGeom prst="rect">
            <a:avLst/>
          </a:prstGeom>
        </p:spPr>
      </p:pic>
      <p:pic>
        <p:nvPicPr>
          <p:cNvPr id="2" name="Grafik 1" descr="Ein Bild, das Schrift, Text, Grafiken, Logo enthält.&#10;&#10;Automatisch generierte Beschreibung">
            <a:extLst>
              <a:ext uri="{FF2B5EF4-FFF2-40B4-BE49-F238E27FC236}">
                <a16:creationId xmlns:a16="http://schemas.microsoft.com/office/drawing/2014/main" id="{BF468E05-AEE1-5F06-C144-50A7E0FE098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0130" y="361577"/>
            <a:ext cx="2848176" cy="88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67452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Benutzerdefiniert 3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226EA8"/>
      </a:accent1>
      <a:accent2>
        <a:srgbClr val="0FAE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4C4C4B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Macintosh PowerPoint</Application>
  <PresentationFormat>Benutzerdefiniert</PresentationFormat>
  <Paragraphs>38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1" baseType="lpstr">
      <vt:lpstr>Arial</vt:lpstr>
      <vt:lpstr>Atkinson Hyperlegible</vt:lpstr>
      <vt:lpstr>Futura</vt:lpstr>
      <vt:lpstr>Helvetica</vt:lpstr>
      <vt:lpstr>Helvetica Neue</vt:lpstr>
      <vt:lpstr>Helvetica Neue Medium</vt:lpstr>
      <vt:lpstr>PT Sans</vt:lpstr>
      <vt:lpstr>Wingdings</vt:lpstr>
      <vt:lpstr>21_BasicWhite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Schenke, Nikolaus</dc:creator>
  <cp:lastModifiedBy>Viola Bauer</cp:lastModifiedBy>
  <cp:revision>60</cp:revision>
  <cp:lastPrinted>2023-05-09T19:42:32Z</cp:lastPrinted>
  <dcterms:modified xsi:type="dcterms:W3CDTF">2023-09-13T08:38:08Z</dcterms:modified>
</cp:coreProperties>
</file>