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0" r:id="rId5"/>
    <p:sldId id="269" r:id="rId6"/>
    <p:sldId id="268" r:id="rId7"/>
    <p:sldId id="267" r:id="rId8"/>
    <p:sldId id="266"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BF39EB-B89C-A16B-D3BD-61253B8CCC81}" name="Thomas Staub (TSA)" initials="TS(" userId="S::thomas.staub@phzh.ch::de23c9fa-f376-4318-a864-b8cc478009d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79"/>
    <p:restoredTop sz="94801"/>
  </p:normalViewPr>
  <p:slideViewPr>
    <p:cSldViewPr snapToGrid="0">
      <p:cViewPr varScale="1">
        <p:scale>
          <a:sx n="71" d="100"/>
          <a:sy n="71" d="100"/>
        </p:scale>
        <p:origin x="1336" y="176"/>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6E85C257-3164-4C7A-9D16-1BE1D4AEB18E}" type="datetimeFigureOut">
              <a:rPr lang="de-CH" smtClean="0"/>
              <a:t>19.06.25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44822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E85C257-3164-4C7A-9D16-1BE1D4AEB18E}" type="datetimeFigureOut">
              <a:rPr lang="de-CH" smtClean="0"/>
              <a:t>19.06.25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260001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E85C257-3164-4C7A-9D16-1BE1D4AEB18E}" type="datetimeFigureOut">
              <a:rPr lang="de-CH" smtClean="0"/>
              <a:t>19.06.25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369056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6E85C257-3164-4C7A-9D16-1BE1D4AEB18E}" type="datetimeFigureOut">
              <a:rPr lang="de-CH" smtClean="0"/>
              <a:t>19.06.25</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239014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CFC50D68-2AA8-BDFE-6D88-B55D3302A88E}"/>
              </a:ext>
            </a:extLst>
          </p:cNvPr>
          <p:cNvCxnSpPr>
            <a:cxnSpLocks/>
          </p:cNvCxnSpPr>
          <p:nvPr userDrawn="1"/>
        </p:nvCxnSpPr>
        <p:spPr>
          <a:xfrm>
            <a:off x="3779837" y="0"/>
            <a:ext cx="0" cy="1069181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6" name="Gerade Verbindung 5">
            <a:extLst>
              <a:ext uri="{FF2B5EF4-FFF2-40B4-BE49-F238E27FC236}">
                <a16:creationId xmlns:a16="http://schemas.microsoft.com/office/drawing/2014/main" id="{11B23510-5ADB-3FE5-6BBE-6EC8CBF73F95}"/>
              </a:ext>
            </a:extLst>
          </p:cNvPr>
          <p:cNvCxnSpPr/>
          <p:nvPr userDrawn="1"/>
        </p:nvCxnSpPr>
        <p:spPr>
          <a:xfrm>
            <a:off x="0" y="2607013"/>
            <a:ext cx="755967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0CE8CA9F-ACC4-D4DB-EA4D-94AE6DA07566}"/>
              </a:ext>
            </a:extLst>
          </p:cNvPr>
          <p:cNvCxnSpPr/>
          <p:nvPr userDrawn="1"/>
        </p:nvCxnSpPr>
        <p:spPr>
          <a:xfrm>
            <a:off x="-1" y="5345906"/>
            <a:ext cx="755967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B36ED702-A1F0-74A8-321D-1781C0B5444B}"/>
              </a:ext>
            </a:extLst>
          </p:cNvPr>
          <p:cNvCxnSpPr/>
          <p:nvPr userDrawn="1"/>
        </p:nvCxnSpPr>
        <p:spPr>
          <a:xfrm>
            <a:off x="0" y="8104255"/>
            <a:ext cx="755967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95160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guide id="3" orient="horz" pos="5068" userDrawn="1">
          <p15:clr>
            <a:srgbClr val="FBAE40"/>
          </p15:clr>
        </p15:guide>
        <p15:guide id="4" orient="horz" pos="168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E85C257-3164-4C7A-9D16-1BE1D4AEB18E}" type="datetimeFigureOut">
              <a:rPr lang="de-CH" smtClean="0"/>
              <a:t>19.06.25</a:t>
            </a:fld>
            <a:endParaRPr lang="de-CH"/>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E81DD8F-1935-403E-BBC7-DDE3BD373ED9}" type="slidenum">
              <a:rPr lang="de-CH" smtClean="0"/>
              <a:t>‹Nr.›</a:t>
            </a:fld>
            <a:endParaRPr lang="de-CH"/>
          </a:p>
        </p:txBody>
      </p:sp>
    </p:spTree>
    <p:extLst>
      <p:ext uri="{BB962C8B-B14F-4D97-AF65-F5344CB8AC3E}">
        <p14:creationId xmlns:p14="http://schemas.microsoft.com/office/powerpoint/2010/main" val="3749378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8" r:id="rId4"/>
    <p:sldLayoutId id="2147483679" r:id="rId5"/>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4.xml"/><Relationship Id="rId5" Type="http://schemas.openxmlformats.org/officeDocument/2006/relationships/hyperlink" Target="https://kompassdigitalerwandel.ch/"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5BDCB59-B702-C4F2-5E76-8BC24716CE84}"/>
              </a:ext>
            </a:extLst>
          </p:cNvPr>
          <p:cNvSpPr/>
          <p:nvPr/>
        </p:nvSpPr>
        <p:spPr>
          <a:xfrm>
            <a:off x="205204" y="212625"/>
            <a:ext cx="7067058" cy="187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de-CH" sz="6000" b="1" dirty="0">
                <a:solidFill>
                  <a:schemeClr val="tx1"/>
                </a:solidFill>
                <a:latin typeface="Amatic SC" pitchFamily="2" charset="-79"/>
                <a:cs typeface="Amatic SC" pitchFamily="2" charset="-79"/>
              </a:rPr>
              <a:t>Mein Unterricht </a:t>
            </a:r>
          </a:p>
          <a:p>
            <a:pPr>
              <a:lnSpc>
                <a:spcPct val="90000"/>
              </a:lnSpc>
            </a:pPr>
            <a:r>
              <a:rPr lang="de-CH" sz="6000" dirty="0">
                <a:solidFill>
                  <a:schemeClr val="tx1"/>
                </a:solidFill>
                <a:latin typeface="Amatic SC" pitchFamily="2" charset="-79"/>
                <a:cs typeface="Amatic SC" pitchFamily="2" charset="-79"/>
              </a:rPr>
              <a:t>im Kartenbild</a:t>
            </a:r>
          </a:p>
        </p:txBody>
      </p:sp>
      <p:sp>
        <p:nvSpPr>
          <p:cNvPr id="4" name="Textfeld 3">
            <a:extLst>
              <a:ext uri="{FF2B5EF4-FFF2-40B4-BE49-F238E27FC236}">
                <a16:creationId xmlns:a16="http://schemas.microsoft.com/office/drawing/2014/main" id="{607431BF-5A26-213E-47EA-EDD25D248135}"/>
              </a:ext>
            </a:extLst>
          </p:cNvPr>
          <p:cNvSpPr txBox="1"/>
          <p:nvPr/>
        </p:nvSpPr>
        <p:spPr>
          <a:xfrm>
            <a:off x="6616426" y="10393388"/>
            <a:ext cx="875405" cy="123111"/>
          </a:xfrm>
          <a:prstGeom prst="rect">
            <a:avLst/>
          </a:prstGeom>
          <a:noFill/>
        </p:spPr>
        <p:txBody>
          <a:bodyPr wrap="square" lIns="0" tIns="0" rIns="0" bIns="0" rtlCol="0">
            <a:spAutoFit/>
          </a:bodyPr>
          <a:lstStyle/>
          <a:p>
            <a:r>
              <a:rPr lang="de-DE" sz="800" dirty="0"/>
              <a:t>CC-BY-SA </a:t>
            </a:r>
            <a:r>
              <a:rPr lang="de-DE" sz="800" dirty="0">
                <a:hlinkClick r:id="rId2">
                  <a:extLst>
                    <a:ext uri="{A12FA001-AC4F-418D-AE19-62706E023703}">
                      <ahyp:hlinkClr xmlns:ahyp="http://schemas.microsoft.com/office/drawing/2018/hyperlinkcolor" val="tx"/>
                    </a:ext>
                  </a:extLst>
                </a:hlinkClick>
              </a:rPr>
              <a:t>4.0</a:t>
            </a:r>
            <a:r>
              <a:rPr lang="de-DE" sz="800" dirty="0"/>
              <a:t>, ISB</a:t>
            </a:r>
          </a:p>
        </p:txBody>
      </p:sp>
      <p:sp>
        <p:nvSpPr>
          <p:cNvPr id="5" name="Rechteck 4">
            <a:extLst>
              <a:ext uri="{FF2B5EF4-FFF2-40B4-BE49-F238E27FC236}">
                <a16:creationId xmlns:a16="http://schemas.microsoft.com/office/drawing/2014/main" id="{BCD34FED-BA73-392C-DA7A-BCACF4AC81EB}"/>
              </a:ext>
            </a:extLst>
          </p:cNvPr>
          <p:cNvSpPr/>
          <p:nvPr/>
        </p:nvSpPr>
        <p:spPr>
          <a:xfrm>
            <a:off x="287413" y="1894114"/>
            <a:ext cx="6766715" cy="753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lnSpc>
                <a:spcPct val="150000"/>
              </a:lnSpc>
              <a:buAutoNum type="arabicPeriod"/>
            </a:pPr>
            <a:r>
              <a:rPr lang="de-CH" sz="1400" dirty="0">
                <a:solidFill>
                  <a:schemeClr val="tx1"/>
                </a:solidFill>
              </a:rPr>
              <a:t>Schritt: </a:t>
            </a:r>
          </a:p>
          <a:p>
            <a:pPr>
              <a:lnSpc>
                <a:spcPct val="150000"/>
              </a:lnSpc>
            </a:pPr>
            <a:r>
              <a:rPr lang="de-CH" sz="1200" b="1" dirty="0">
                <a:solidFill>
                  <a:schemeClr val="tx1"/>
                </a:solidFill>
                <a:latin typeface="+mj-lt"/>
              </a:rPr>
              <a:t>Sortieren und Priorisieren der Karten:</a:t>
            </a:r>
          </a:p>
          <a:p>
            <a:pPr marL="628650" lvl="1" indent="-171450">
              <a:lnSpc>
                <a:spcPct val="120000"/>
              </a:lnSpc>
              <a:buFont typeface="Arial" panose="020B0604020202020204" pitchFamily="34" charset="0"/>
              <a:buChar char="•"/>
            </a:pPr>
            <a:r>
              <a:rPr lang="de-CH" sz="1200" dirty="0">
                <a:solidFill>
                  <a:schemeClr val="tx1"/>
                </a:solidFill>
                <a:latin typeface="+mj-lt"/>
              </a:rPr>
              <a:t>Grüner Bereich ("Relevant &amp; Wichtig"): Verschiebe alle Karten in diesen Bereich, die für deinen aktuellen Unterricht relevant und anwendbar sind.</a:t>
            </a:r>
          </a:p>
          <a:p>
            <a:pPr marL="628650" lvl="1" indent="-171450">
              <a:lnSpc>
                <a:spcPct val="120000"/>
              </a:lnSpc>
              <a:buFont typeface="Arial" panose="020B0604020202020204" pitchFamily="34" charset="0"/>
              <a:buChar char="•"/>
            </a:pPr>
            <a:r>
              <a:rPr lang="de-CH" sz="1200" dirty="0">
                <a:solidFill>
                  <a:schemeClr val="tx1"/>
                </a:solidFill>
                <a:latin typeface="+mj-lt"/>
              </a:rPr>
              <a:t>Oranger Bereich ("Potenziell Relevant / Beobachten"): Platziere hier alle Karten, die du momentan noch nicht oder nur teilweise umsetzt, die aber zukünftig für dich interessant sein könnten oder bei denen du noch unsicher bist.</a:t>
            </a:r>
          </a:p>
          <a:p>
            <a:pPr marL="628650" lvl="1" indent="-171450">
              <a:lnSpc>
                <a:spcPct val="120000"/>
              </a:lnSpc>
              <a:buFont typeface="Arial" panose="020B0604020202020204" pitchFamily="34" charset="0"/>
              <a:buChar char="•"/>
            </a:pPr>
            <a:r>
              <a:rPr lang="de-CH" sz="1200" dirty="0">
                <a:solidFill>
                  <a:schemeClr val="tx1"/>
                </a:solidFill>
                <a:latin typeface="+mj-lt"/>
              </a:rPr>
              <a:t>Roter Bereich ("Aktuell nicht relevant"): Lege alle Karten hier ab, die für deine aktuelle Unterrichtssituation keine Relevanz haben oder dich nicht interessieren.</a:t>
            </a:r>
          </a:p>
          <a:p>
            <a:pPr>
              <a:lnSpc>
                <a:spcPct val="120000"/>
              </a:lnSpc>
            </a:pPr>
            <a:r>
              <a:rPr lang="de-CH" sz="1200" i="1" dirty="0">
                <a:solidFill>
                  <a:schemeClr val="tx1"/>
                </a:solidFill>
                <a:latin typeface="+mj-lt"/>
              </a:rPr>
              <a:t>Innerhalb des Grünen Bereichs ordne die Karten bitte nach absteigender Wichtigkeit an (von links nach rechts: die wichtigste Karte zuerst).</a:t>
            </a:r>
          </a:p>
          <a:p>
            <a:pPr>
              <a:lnSpc>
                <a:spcPct val="120000"/>
              </a:lnSpc>
            </a:pPr>
            <a:endParaRPr lang="de-CH" sz="1200" i="1" dirty="0">
              <a:solidFill>
                <a:schemeClr val="tx1"/>
              </a:solidFill>
            </a:endParaRPr>
          </a:p>
          <a:p>
            <a:pPr>
              <a:lnSpc>
                <a:spcPct val="120000"/>
              </a:lnSpc>
            </a:pPr>
            <a:r>
              <a:rPr lang="de-CH" sz="1200" b="1" dirty="0">
                <a:solidFill>
                  <a:schemeClr val="tx1"/>
                </a:solidFill>
              </a:rPr>
              <a:t>Analyse der aktuellen Praxis (Grüner Bereich):</a:t>
            </a:r>
          </a:p>
          <a:p>
            <a:pPr marL="628650" lvl="1" indent="-171450">
              <a:lnSpc>
                <a:spcPct val="120000"/>
              </a:lnSpc>
              <a:buFont typeface="Arial" panose="020B0604020202020204" pitchFamily="34" charset="0"/>
              <a:buChar char="•"/>
            </a:pPr>
            <a:r>
              <a:rPr lang="de-CH" sz="1200" dirty="0">
                <a:solidFill>
                  <a:schemeClr val="tx1"/>
                </a:solidFill>
                <a:latin typeface="+mj-lt"/>
              </a:rPr>
              <a:t>Beschreibe anhand der Anordnung der Karten im grünen Bereich, wie dein aktueller Unterricht strukturiert ist und welche Aspekte du bereits erfolgreich integriert hast.</a:t>
            </a:r>
          </a:p>
          <a:p>
            <a:pPr marL="628650" lvl="1" indent="-171450">
              <a:lnSpc>
                <a:spcPct val="120000"/>
              </a:lnSpc>
              <a:buFont typeface="Arial" panose="020B0604020202020204" pitchFamily="34" charset="0"/>
              <a:buChar char="•"/>
            </a:pPr>
            <a:r>
              <a:rPr lang="de-CH" sz="1200" dirty="0">
                <a:solidFill>
                  <a:schemeClr val="tx1"/>
                </a:solidFill>
                <a:latin typeface="+mj-lt"/>
              </a:rPr>
              <a:t>Wähle eine der Karten aus dem grünen Bereich aus. Erläutere detailliert:</a:t>
            </a:r>
          </a:p>
          <a:p>
            <a:pPr marL="1085850" lvl="2" indent="-171450">
              <a:lnSpc>
                <a:spcPct val="120000"/>
              </a:lnSpc>
              <a:buFont typeface="Arial" panose="020B0604020202020204" pitchFamily="34" charset="0"/>
              <a:buChar char="•"/>
            </a:pPr>
            <a:r>
              <a:rPr lang="de-CH" sz="1200" dirty="0">
                <a:solidFill>
                  <a:schemeClr val="tx1"/>
                </a:solidFill>
                <a:latin typeface="+mj-lt"/>
              </a:rPr>
              <a:t>Wie setzt du diesen Aspekt konkret in deinem Unterricht um?</a:t>
            </a:r>
          </a:p>
          <a:p>
            <a:pPr marL="1085850" lvl="2" indent="-171450">
              <a:lnSpc>
                <a:spcPct val="120000"/>
              </a:lnSpc>
              <a:buFont typeface="Arial" panose="020B0604020202020204" pitchFamily="34" charset="0"/>
              <a:buChar char="•"/>
            </a:pPr>
            <a:r>
              <a:rPr lang="de-CH" sz="1200" dirty="0">
                <a:solidFill>
                  <a:schemeClr val="tx1"/>
                </a:solidFill>
                <a:latin typeface="+mj-lt"/>
              </a:rPr>
              <a:t>Welche Erfahrungen hast du dabei gesammelt (positive und/oder negative)?</a:t>
            </a:r>
          </a:p>
          <a:p>
            <a:pPr marL="1085850" lvl="2" indent="-171450">
              <a:lnSpc>
                <a:spcPct val="120000"/>
              </a:lnSpc>
              <a:buFont typeface="Arial" panose="020B0604020202020204" pitchFamily="34" charset="0"/>
              <a:buChar char="•"/>
            </a:pPr>
            <a:r>
              <a:rPr lang="de-CH" sz="1200" dirty="0">
                <a:solidFill>
                  <a:schemeClr val="tx1"/>
                </a:solidFill>
                <a:latin typeface="+mj-lt"/>
              </a:rPr>
              <a:t>Worauf sollte man bei der Umsetzung besonders achten?</a:t>
            </a:r>
          </a:p>
          <a:p>
            <a:pPr marL="628650" lvl="1" indent="-171450">
              <a:lnSpc>
                <a:spcPct val="120000"/>
              </a:lnSpc>
              <a:buFont typeface="Arial" panose="020B0604020202020204" pitchFamily="34" charset="0"/>
              <a:buChar char="•"/>
            </a:pPr>
            <a:endParaRPr lang="de-CH" sz="1200" dirty="0">
              <a:solidFill>
                <a:schemeClr val="tx1"/>
              </a:solidFill>
              <a:latin typeface="+mj-lt"/>
            </a:endParaRPr>
          </a:p>
          <a:p>
            <a:pPr marL="628650" lvl="1" indent="-171450">
              <a:lnSpc>
                <a:spcPct val="120000"/>
              </a:lnSpc>
              <a:buFont typeface="Arial" panose="020B0604020202020204" pitchFamily="34" charset="0"/>
              <a:buChar char="•"/>
            </a:pPr>
            <a:endParaRPr lang="de-CH" sz="1200" dirty="0">
              <a:solidFill>
                <a:schemeClr val="tx1"/>
              </a:solidFill>
              <a:latin typeface="+mj-lt"/>
            </a:endParaRPr>
          </a:p>
          <a:p>
            <a:pPr>
              <a:lnSpc>
                <a:spcPct val="120000"/>
              </a:lnSpc>
            </a:pPr>
            <a:endParaRPr lang="de-CH" sz="1200" i="1" dirty="0">
              <a:solidFill>
                <a:schemeClr val="tx1"/>
              </a:solidFill>
              <a:latin typeface="+mj-lt"/>
            </a:endParaRPr>
          </a:p>
        </p:txBody>
      </p:sp>
      <p:pic>
        <p:nvPicPr>
          <p:cNvPr id="6" name="Grafik 5" descr="Ein Bild, das Text, Screenshot, Design, Internet enthält.&#10;&#10;KI-generierte Inhalte können fehlerhaft sein.">
            <a:extLst>
              <a:ext uri="{FF2B5EF4-FFF2-40B4-BE49-F238E27FC236}">
                <a16:creationId xmlns:a16="http://schemas.microsoft.com/office/drawing/2014/main" id="{1A5C794F-D0C3-3F65-48A9-64191C8D5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962" y="212625"/>
            <a:ext cx="2652166" cy="1681489"/>
          </a:xfrm>
          <a:prstGeom prst="rect">
            <a:avLst/>
          </a:prstGeom>
        </p:spPr>
      </p:pic>
      <p:pic>
        <p:nvPicPr>
          <p:cNvPr id="7" name="Grafik 6" descr="Ein Bild, das Text enthält.&#10;&#10;KI-generierte Inhalte können fehlerhaft sein.">
            <a:extLst>
              <a:ext uri="{FF2B5EF4-FFF2-40B4-BE49-F238E27FC236}">
                <a16:creationId xmlns:a16="http://schemas.microsoft.com/office/drawing/2014/main" id="{C819B1CB-F6BD-BE1B-AB72-5BD51EBCECEC}"/>
              </a:ext>
            </a:extLst>
          </p:cNvPr>
          <p:cNvPicPr>
            <a:picLocks noChangeAspect="1"/>
          </p:cNvPicPr>
          <p:nvPr/>
        </p:nvPicPr>
        <p:blipFill>
          <a:blip r:embed="rId4">
            <a:extLst>
              <a:ext uri="{28A0092B-C50C-407E-A947-70E740481C1C}">
                <a14:useLocalDpi xmlns:a14="http://schemas.microsoft.com/office/drawing/2010/main" val="0"/>
              </a:ext>
            </a:extLst>
          </a:blip>
          <a:srcRect l="44581" b="10809"/>
          <a:stretch>
            <a:fillRect/>
          </a:stretch>
        </p:blipFill>
        <p:spPr>
          <a:xfrm>
            <a:off x="0" y="6649146"/>
            <a:ext cx="3211531" cy="2650408"/>
          </a:xfrm>
          <a:prstGeom prst="rect">
            <a:avLst/>
          </a:prstGeom>
        </p:spPr>
      </p:pic>
      <p:sp>
        <p:nvSpPr>
          <p:cNvPr id="8" name="Rechteck 7">
            <a:extLst>
              <a:ext uri="{FF2B5EF4-FFF2-40B4-BE49-F238E27FC236}">
                <a16:creationId xmlns:a16="http://schemas.microsoft.com/office/drawing/2014/main" id="{F5FFDA7E-97A4-6815-EAEF-7B7EDADFB64A}"/>
              </a:ext>
            </a:extLst>
          </p:cNvPr>
          <p:cNvSpPr/>
          <p:nvPr/>
        </p:nvSpPr>
        <p:spPr>
          <a:xfrm>
            <a:off x="3139341" y="6418313"/>
            <a:ext cx="4030117" cy="297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2">
              <a:lnSpc>
                <a:spcPct val="120000"/>
              </a:lnSpc>
            </a:pPr>
            <a:endParaRPr lang="de-CH" sz="1200" dirty="0">
              <a:solidFill>
                <a:schemeClr val="tx1"/>
              </a:solidFill>
            </a:endParaRPr>
          </a:p>
          <a:p>
            <a:pPr marL="342900" indent="-342900">
              <a:lnSpc>
                <a:spcPct val="150000"/>
              </a:lnSpc>
              <a:buFont typeface="+mj-lt"/>
              <a:buAutoNum type="arabicPeriod" startAt="2"/>
            </a:pPr>
            <a:r>
              <a:rPr lang="de-CH" sz="1400" dirty="0">
                <a:solidFill>
                  <a:schemeClr val="tx1"/>
                </a:solidFill>
              </a:rPr>
              <a:t>Schritt: </a:t>
            </a:r>
          </a:p>
          <a:p>
            <a:pPr>
              <a:lnSpc>
                <a:spcPct val="120000"/>
              </a:lnSpc>
            </a:pPr>
            <a:r>
              <a:rPr lang="de-CH" sz="1200" b="1" dirty="0">
                <a:solidFill>
                  <a:schemeClr val="tx1"/>
                </a:solidFill>
              </a:rPr>
              <a:t>Erkundung des Potenzials des Einsatzes digitaler Medien</a:t>
            </a:r>
          </a:p>
          <a:p>
            <a:pPr marL="411163" lvl="1" indent="-179388">
              <a:lnSpc>
                <a:spcPct val="120000"/>
              </a:lnSpc>
              <a:buFont typeface="Arial" panose="020B0604020202020204" pitchFamily="34" charset="0"/>
              <a:buChar char="•"/>
            </a:pPr>
            <a:r>
              <a:rPr lang="de-CH" sz="1200" dirty="0">
                <a:solidFill>
                  <a:schemeClr val="tx1"/>
                </a:solidFill>
                <a:latin typeface="+mj-lt"/>
              </a:rPr>
              <a:t>Bitte wählen Sie eine der Karten aus dem grünen Bereich aus, wenden Sie die Karte. </a:t>
            </a:r>
          </a:p>
          <a:p>
            <a:pPr marL="411163" lvl="1" indent="-179388">
              <a:lnSpc>
                <a:spcPct val="120000"/>
              </a:lnSpc>
              <a:buFont typeface="Arial" panose="020B0604020202020204" pitchFamily="34" charset="0"/>
              <a:buChar char="•"/>
            </a:pPr>
            <a:r>
              <a:rPr lang="de-CH" sz="1200" dirty="0">
                <a:solidFill>
                  <a:schemeClr val="tx1"/>
                </a:solidFill>
                <a:latin typeface="+mj-lt"/>
              </a:rPr>
              <a:t>Scannen Sie den QR-Code ein.</a:t>
            </a:r>
          </a:p>
          <a:p>
            <a:pPr marL="411163" lvl="1" indent="-179388">
              <a:lnSpc>
                <a:spcPct val="120000"/>
              </a:lnSpc>
              <a:buFont typeface="Arial" panose="020B0604020202020204" pitchFamily="34" charset="0"/>
              <a:buChar char="•"/>
            </a:pPr>
            <a:r>
              <a:rPr lang="de-CH" sz="1200" dirty="0">
                <a:solidFill>
                  <a:schemeClr val="tx1"/>
                </a:solidFill>
                <a:latin typeface="+mj-lt"/>
              </a:rPr>
              <a:t>Reflektieren Sie: Welche neuen Möglichkeiten könnten durch den gezielten Einsatz digitaler Medien entstehen?</a:t>
            </a:r>
          </a:p>
          <a:p>
            <a:pPr marL="411163" lvl="1" indent="-179388">
              <a:lnSpc>
                <a:spcPct val="120000"/>
              </a:lnSpc>
              <a:buFont typeface="Arial" panose="020B0604020202020204" pitchFamily="34" charset="0"/>
              <a:buChar char="•"/>
            </a:pPr>
            <a:r>
              <a:rPr lang="de-CH" sz="1200" dirty="0">
                <a:solidFill>
                  <a:schemeClr val="tx1"/>
                </a:solidFill>
                <a:latin typeface="+mj-lt"/>
              </a:rPr>
              <a:t>Was müsste geschehen (z. B. welche Voraussetzungen müssten erfüllt sein, welche Weiterbildung wäre nötig, welche Rahmenbedingungen müssten sich ändern), damit Sie diesen Bereich durch den Einsatz digitaler Medien unterstützen?</a:t>
            </a:r>
          </a:p>
          <a:p>
            <a:pPr marL="411163" lvl="1" indent="-179388">
              <a:lnSpc>
                <a:spcPct val="120000"/>
              </a:lnSpc>
              <a:buFont typeface="Arial" panose="020B0604020202020204" pitchFamily="34" charset="0"/>
              <a:buChar char="•"/>
            </a:pPr>
            <a:r>
              <a:rPr lang="de-CH" sz="1200" dirty="0">
                <a:solidFill>
                  <a:schemeClr val="tx1"/>
                </a:solidFill>
                <a:latin typeface="+mj-lt"/>
              </a:rPr>
              <a:t>Hat eine andere Karte ebenfalls Ihr Interesse geweckt?</a:t>
            </a:r>
          </a:p>
          <a:p>
            <a:pPr lvl="1">
              <a:lnSpc>
                <a:spcPct val="120000"/>
              </a:lnSpc>
            </a:pPr>
            <a:endParaRPr lang="de-CH" sz="1200" dirty="0">
              <a:solidFill>
                <a:schemeClr val="tx1"/>
              </a:solidFill>
              <a:latin typeface="+mj-lt"/>
            </a:endParaRPr>
          </a:p>
          <a:p>
            <a:pPr marL="628650" lvl="1" indent="-171450">
              <a:lnSpc>
                <a:spcPct val="120000"/>
              </a:lnSpc>
              <a:buFont typeface="Arial" panose="020B0604020202020204" pitchFamily="34" charset="0"/>
              <a:buChar char="•"/>
            </a:pPr>
            <a:endParaRPr lang="de-CH" sz="1200" dirty="0">
              <a:solidFill>
                <a:schemeClr val="tx1"/>
              </a:solidFill>
              <a:latin typeface="+mj-lt"/>
            </a:endParaRPr>
          </a:p>
          <a:p>
            <a:pPr marL="628650" lvl="1" indent="-171450">
              <a:lnSpc>
                <a:spcPct val="120000"/>
              </a:lnSpc>
              <a:buFont typeface="Arial" panose="020B0604020202020204" pitchFamily="34" charset="0"/>
              <a:buChar char="•"/>
            </a:pPr>
            <a:endParaRPr lang="de-CH" sz="1200" dirty="0">
              <a:solidFill>
                <a:schemeClr val="tx1"/>
              </a:solidFill>
              <a:latin typeface="+mj-lt"/>
            </a:endParaRPr>
          </a:p>
          <a:p>
            <a:pPr>
              <a:lnSpc>
                <a:spcPct val="120000"/>
              </a:lnSpc>
            </a:pPr>
            <a:endParaRPr lang="de-CH" sz="1200" i="1" dirty="0">
              <a:solidFill>
                <a:schemeClr val="tx1"/>
              </a:solidFill>
              <a:latin typeface="+mj-lt"/>
            </a:endParaRPr>
          </a:p>
        </p:txBody>
      </p:sp>
      <p:sp>
        <p:nvSpPr>
          <p:cNvPr id="2" name="Textfeld 1">
            <a:extLst>
              <a:ext uri="{FF2B5EF4-FFF2-40B4-BE49-F238E27FC236}">
                <a16:creationId xmlns:a16="http://schemas.microsoft.com/office/drawing/2014/main" id="{3FF1EB41-81FD-E3C8-AC77-4F75E655C0B3}"/>
              </a:ext>
            </a:extLst>
          </p:cNvPr>
          <p:cNvSpPr txBox="1"/>
          <p:nvPr/>
        </p:nvSpPr>
        <p:spPr>
          <a:xfrm>
            <a:off x="353280" y="10225365"/>
            <a:ext cx="5617214" cy="400110"/>
          </a:xfrm>
          <a:prstGeom prst="rect">
            <a:avLst/>
          </a:prstGeom>
          <a:noFill/>
        </p:spPr>
        <p:txBody>
          <a:bodyPr wrap="square" rtlCol="0">
            <a:spAutoFit/>
          </a:bodyPr>
          <a:lstStyle/>
          <a:p>
            <a:r>
              <a:rPr lang="de-DE" sz="1000" dirty="0">
                <a:latin typeface="+mj-lt"/>
              </a:rPr>
              <a:t>Die vorliegenden Kartensets basieren auf einer Idee der Pädagogischen Hochschule Zürich und deren </a:t>
            </a:r>
            <a:r>
              <a:rPr lang="de-DE" sz="1000" dirty="0">
                <a:latin typeface="+mj-lt"/>
                <a:hlinkClick r:id="rId5"/>
              </a:rPr>
              <a:t>Kartenset zum digitalen Wandel</a:t>
            </a:r>
            <a:r>
              <a:rPr lang="de-DE" sz="1000" dirty="0">
                <a:latin typeface="+mj-lt"/>
              </a:rPr>
              <a:t>.</a:t>
            </a:r>
          </a:p>
        </p:txBody>
      </p:sp>
    </p:spTree>
    <p:extLst>
      <p:ext uri="{BB962C8B-B14F-4D97-AF65-F5344CB8AC3E}">
        <p14:creationId xmlns:p14="http://schemas.microsoft.com/office/powerpoint/2010/main" val="33201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2B0DB-893E-029B-C5C2-B73EEF559556}"/>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403B4A10-DAAA-5B04-371A-1A78832C7B6F}"/>
              </a:ext>
            </a:extLst>
          </p:cNvPr>
          <p:cNvSpPr/>
          <p:nvPr/>
        </p:nvSpPr>
        <p:spPr>
          <a:xfrm>
            <a:off x="229148" y="146565"/>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1"/>
                </a:solidFill>
                <a:latin typeface="Amatic SC" pitchFamily="2" charset="-79"/>
                <a:cs typeface="Amatic SC" pitchFamily="2" charset="-79"/>
              </a:rPr>
              <a:t>Anschauliche Darstellung von Unterrichtsinhalten</a:t>
            </a:r>
          </a:p>
          <a:p>
            <a:endParaRPr lang="de-CH" sz="2000" dirty="0">
              <a:solidFill>
                <a:schemeClr val="tx1"/>
              </a:solidFill>
              <a:latin typeface="Amatic SC" pitchFamily="2" charset="-79"/>
              <a:cs typeface="Amatic SC" pitchFamily="2" charset="-79"/>
            </a:endParaRPr>
          </a:p>
        </p:txBody>
      </p:sp>
      <p:sp>
        <p:nvSpPr>
          <p:cNvPr id="28" name="Rechteck 27">
            <a:extLst>
              <a:ext uri="{FF2B5EF4-FFF2-40B4-BE49-F238E27FC236}">
                <a16:creationId xmlns:a16="http://schemas.microsoft.com/office/drawing/2014/main" id="{5C2C5182-64EB-05CD-FB3B-F70707087477}"/>
              </a:ext>
            </a:extLst>
          </p:cNvPr>
          <p:cNvSpPr/>
          <p:nvPr/>
        </p:nvSpPr>
        <p:spPr>
          <a:xfrm>
            <a:off x="229148" y="797955"/>
            <a:ext cx="3197446" cy="1771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Die Lehrkraft passt Sprache und Inhalte an die Heterogenität der Lerngruppe an, um die Vermittlung von Inhalten und die Kompetenzförderung zu fördern und das Interesse der Schüler zu wecken. </a:t>
            </a:r>
            <a:endParaRPr lang="de-CH" sz="1000" dirty="0">
              <a:solidFill>
                <a:schemeClr val="tx1"/>
              </a:solidFill>
              <a:latin typeface="+mj-lt"/>
            </a:endParaRPr>
          </a:p>
        </p:txBody>
      </p:sp>
      <p:sp>
        <p:nvSpPr>
          <p:cNvPr id="30" name="Rechteck 29">
            <a:extLst>
              <a:ext uri="{FF2B5EF4-FFF2-40B4-BE49-F238E27FC236}">
                <a16:creationId xmlns:a16="http://schemas.microsoft.com/office/drawing/2014/main" id="{E27E6B81-A40E-6695-E851-766765BB8194}"/>
              </a:ext>
            </a:extLst>
          </p:cNvPr>
          <p:cNvSpPr/>
          <p:nvPr/>
        </p:nvSpPr>
        <p:spPr>
          <a:xfrm>
            <a:off x="3903124" y="180431"/>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1"/>
                </a:solidFill>
                <a:latin typeface="Amatic SC" pitchFamily="2" charset="-79"/>
                <a:cs typeface="Amatic SC" pitchFamily="2" charset="-79"/>
              </a:rPr>
              <a:t>Nachvollziehbarkeit des Lernangebotes: Ziele und Kompetenzen</a:t>
            </a:r>
          </a:p>
          <a:p>
            <a:endParaRPr lang="de-CH" sz="2000" dirty="0">
              <a:solidFill>
                <a:schemeClr val="tx1"/>
              </a:solidFill>
              <a:latin typeface="Amatic SC" pitchFamily="2" charset="-79"/>
              <a:cs typeface="Amatic SC" pitchFamily="2" charset="-79"/>
            </a:endParaRPr>
          </a:p>
        </p:txBody>
      </p:sp>
      <p:sp>
        <p:nvSpPr>
          <p:cNvPr id="31" name="Rechteck 30">
            <a:extLst>
              <a:ext uri="{FF2B5EF4-FFF2-40B4-BE49-F238E27FC236}">
                <a16:creationId xmlns:a16="http://schemas.microsoft.com/office/drawing/2014/main" id="{39367FAC-37B7-F23F-5D28-FCE63320DF7A}"/>
              </a:ext>
            </a:extLst>
          </p:cNvPr>
          <p:cNvSpPr/>
          <p:nvPr/>
        </p:nvSpPr>
        <p:spPr>
          <a:xfrm>
            <a:off x="3935167" y="776638"/>
            <a:ext cx="3264530" cy="1736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Der Unterricht bietet klare Zielsetzungen, die den Schülern Orientierung geben und sich in Aufbau und Ablauf widerspiegeln. So wissen die Schüler, was von ihnen erwartet wird und wie sie relevante Kompetenzen erwerben können. </a:t>
            </a:r>
            <a:endParaRPr lang="de-CH" sz="1000" dirty="0">
              <a:solidFill>
                <a:schemeClr val="tx1"/>
              </a:solidFill>
              <a:latin typeface="+mj-lt"/>
            </a:endParaRPr>
          </a:p>
        </p:txBody>
      </p:sp>
      <p:sp>
        <p:nvSpPr>
          <p:cNvPr id="32" name="Rechteck 31">
            <a:extLst>
              <a:ext uri="{FF2B5EF4-FFF2-40B4-BE49-F238E27FC236}">
                <a16:creationId xmlns:a16="http://schemas.microsoft.com/office/drawing/2014/main" id="{BF286460-5966-0573-4191-DF2FF29B5CFF}"/>
              </a:ext>
            </a:extLst>
          </p:cNvPr>
          <p:cNvSpPr/>
          <p:nvPr/>
        </p:nvSpPr>
        <p:spPr>
          <a:xfrm>
            <a:off x="229148" y="2699053"/>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2"/>
                </a:solidFill>
                <a:latin typeface="Amatic SC" pitchFamily="2" charset="-79"/>
                <a:cs typeface="Amatic SC" pitchFamily="2" charset="-79"/>
              </a:rPr>
              <a:t>Einbeziehung von Beiträgen der Lernenden</a:t>
            </a:r>
            <a:endParaRPr lang="de-CH" sz="2000" dirty="0">
              <a:solidFill>
                <a:schemeClr val="accent2"/>
              </a:solidFill>
              <a:latin typeface="Amatic SC" pitchFamily="2" charset="-79"/>
              <a:cs typeface="Amatic SC" pitchFamily="2" charset="-79"/>
            </a:endParaRPr>
          </a:p>
        </p:txBody>
      </p:sp>
      <p:sp>
        <p:nvSpPr>
          <p:cNvPr id="33" name="Rechteck 32">
            <a:extLst>
              <a:ext uri="{FF2B5EF4-FFF2-40B4-BE49-F238E27FC236}">
                <a16:creationId xmlns:a16="http://schemas.microsoft.com/office/drawing/2014/main" id="{E22CF051-97EB-B2F3-6E17-4ED113E4AD97}"/>
              </a:ext>
            </a:extLst>
          </p:cNvPr>
          <p:cNvSpPr/>
          <p:nvPr/>
        </p:nvSpPr>
        <p:spPr>
          <a:xfrm>
            <a:off x="3903124" y="2699053"/>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1"/>
                </a:solidFill>
                <a:latin typeface="Amatic SC" pitchFamily="2" charset="-79"/>
                <a:cs typeface="Amatic SC" pitchFamily="2" charset="-79"/>
              </a:rPr>
              <a:t>Ergebnissicherung</a:t>
            </a:r>
            <a:r>
              <a:rPr lang="de-CH" sz="2000" b="1" dirty="0">
                <a:solidFill>
                  <a:schemeClr val="tx1"/>
                </a:solidFill>
                <a:latin typeface="Amatic SC" pitchFamily="2" charset="-79"/>
                <a:cs typeface="Amatic SC" pitchFamily="2" charset="-79"/>
              </a:rPr>
              <a:t> </a:t>
            </a:r>
          </a:p>
          <a:p>
            <a:endParaRPr lang="de-CH" sz="2000" b="1" dirty="0">
              <a:solidFill>
                <a:schemeClr val="tx1"/>
              </a:solidFill>
              <a:latin typeface="Amatic SC" pitchFamily="2" charset="-79"/>
              <a:cs typeface="Amatic SC" pitchFamily="2" charset="-79"/>
            </a:endParaRPr>
          </a:p>
          <a:p>
            <a:endParaRPr lang="de-CH" sz="2000" dirty="0">
              <a:solidFill>
                <a:schemeClr val="tx1"/>
              </a:solidFill>
              <a:latin typeface="Amatic SC" pitchFamily="2" charset="-79"/>
              <a:cs typeface="Amatic SC" pitchFamily="2" charset="-79"/>
            </a:endParaRPr>
          </a:p>
        </p:txBody>
      </p:sp>
      <p:sp>
        <p:nvSpPr>
          <p:cNvPr id="34" name="Rechteck 33">
            <a:extLst>
              <a:ext uri="{FF2B5EF4-FFF2-40B4-BE49-F238E27FC236}">
                <a16:creationId xmlns:a16="http://schemas.microsoft.com/office/drawing/2014/main" id="{1E173B1E-0D3C-22D8-A41A-9E69E0699F0E}"/>
              </a:ext>
            </a:extLst>
          </p:cNvPr>
          <p:cNvSpPr/>
          <p:nvPr/>
        </p:nvSpPr>
        <p:spPr>
          <a:xfrm>
            <a:off x="229148" y="5438817"/>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3"/>
                </a:solidFill>
                <a:latin typeface="Amatic SC" pitchFamily="2" charset="-79"/>
                <a:cs typeface="Amatic SC" pitchFamily="2" charset="-79"/>
              </a:rPr>
              <a:t>Motivation durch eine angemessene Variation der Lehr- und Lernmethode </a:t>
            </a:r>
          </a:p>
          <a:p>
            <a:endParaRPr lang="de-CH" sz="2000" dirty="0">
              <a:solidFill>
                <a:schemeClr val="tx1"/>
              </a:solidFill>
              <a:latin typeface="Amatic SC" pitchFamily="2" charset="-79"/>
              <a:cs typeface="Amatic SC" pitchFamily="2" charset="-79"/>
            </a:endParaRPr>
          </a:p>
        </p:txBody>
      </p:sp>
      <p:sp>
        <p:nvSpPr>
          <p:cNvPr id="35" name="Rechteck 34">
            <a:extLst>
              <a:ext uri="{FF2B5EF4-FFF2-40B4-BE49-F238E27FC236}">
                <a16:creationId xmlns:a16="http://schemas.microsoft.com/office/drawing/2014/main" id="{A8E472D7-ED6B-BAF7-31E4-D9D1DF84664D}"/>
              </a:ext>
            </a:extLst>
          </p:cNvPr>
          <p:cNvSpPr/>
          <p:nvPr/>
        </p:nvSpPr>
        <p:spPr>
          <a:xfrm>
            <a:off x="3903124" y="5438817"/>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a:solidFill>
                  <a:schemeClr val="accent2"/>
                </a:solidFill>
                <a:latin typeface="Amatic SC" pitchFamily="2" charset="-79"/>
                <a:cs typeface="Amatic SC" pitchFamily="2" charset="-79"/>
              </a:rPr>
              <a:t>Alltags- und Anwendungsbezug</a:t>
            </a:r>
          </a:p>
          <a:p>
            <a:endParaRPr lang="de-CH" sz="2000" dirty="0">
              <a:solidFill>
                <a:schemeClr val="tx1"/>
              </a:solidFill>
              <a:latin typeface="Amatic SC" pitchFamily="2" charset="-79"/>
              <a:cs typeface="Amatic SC" pitchFamily="2" charset="-79"/>
            </a:endParaRPr>
          </a:p>
        </p:txBody>
      </p:sp>
      <p:sp>
        <p:nvSpPr>
          <p:cNvPr id="36" name="Rechteck 35">
            <a:extLst>
              <a:ext uri="{FF2B5EF4-FFF2-40B4-BE49-F238E27FC236}">
                <a16:creationId xmlns:a16="http://schemas.microsoft.com/office/drawing/2014/main" id="{0E8F8DFC-297C-70A4-A941-278F6E0E5FDD}"/>
              </a:ext>
            </a:extLst>
          </p:cNvPr>
          <p:cNvSpPr/>
          <p:nvPr/>
        </p:nvSpPr>
        <p:spPr>
          <a:xfrm>
            <a:off x="229148" y="8178581"/>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4"/>
                </a:solidFill>
                <a:latin typeface="Amatic SC" pitchFamily="2" charset="-79"/>
                <a:cs typeface="Amatic SC" pitchFamily="2" charset="-79"/>
              </a:rPr>
              <a:t>Individuelle Lernstandserfassung und Anpassung des Lernangebotes</a:t>
            </a:r>
          </a:p>
          <a:p>
            <a:endParaRPr lang="de-CH" sz="2000" dirty="0">
              <a:solidFill>
                <a:schemeClr val="tx1"/>
              </a:solidFill>
              <a:latin typeface="Amatic SC" pitchFamily="2" charset="-79"/>
              <a:cs typeface="Amatic SC" pitchFamily="2" charset="-79"/>
            </a:endParaRPr>
          </a:p>
        </p:txBody>
      </p:sp>
      <p:sp>
        <p:nvSpPr>
          <p:cNvPr id="37" name="Rechteck 36">
            <a:extLst>
              <a:ext uri="{FF2B5EF4-FFF2-40B4-BE49-F238E27FC236}">
                <a16:creationId xmlns:a16="http://schemas.microsoft.com/office/drawing/2014/main" id="{E2F8FFC8-6F6B-4A3B-A657-8B3841D036EB}"/>
              </a:ext>
            </a:extLst>
          </p:cNvPr>
          <p:cNvSpPr/>
          <p:nvPr/>
        </p:nvSpPr>
        <p:spPr>
          <a:xfrm>
            <a:off x="3903124" y="8178581"/>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3"/>
                </a:solidFill>
                <a:latin typeface="Amatic SC" pitchFamily="2" charset="-79"/>
                <a:cs typeface="Amatic SC" pitchFamily="2" charset="-79"/>
              </a:rPr>
              <a:t>Verschränkung analoger und digitaler Lernsettings</a:t>
            </a:r>
          </a:p>
          <a:p>
            <a:endParaRPr lang="de-CH" sz="2000" dirty="0">
              <a:solidFill>
                <a:schemeClr val="tx1"/>
              </a:solidFill>
              <a:latin typeface="Amatic SC" pitchFamily="2" charset="-79"/>
              <a:cs typeface="Amatic SC" pitchFamily="2" charset="-79"/>
            </a:endParaRPr>
          </a:p>
        </p:txBody>
      </p:sp>
      <p:sp>
        <p:nvSpPr>
          <p:cNvPr id="38" name="Rechteck 37">
            <a:extLst>
              <a:ext uri="{FF2B5EF4-FFF2-40B4-BE49-F238E27FC236}">
                <a16:creationId xmlns:a16="http://schemas.microsoft.com/office/drawing/2014/main" id="{0ECFEFA2-2059-1B51-4C19-0DD753420055}"/>
              </a:ext>
            </a:extLst>
          </p:cNvPr>
          <p:cNvSpPr/>
          <p:nvPr/>
        </p:nvSpPr>
        <p:spPr>
          <a:xfrm>
            <a:off x="229148" y="3129025"/>
            <a:ext cx="3404681"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Schülerbeiträge sind erwünscht und dürfen den Unterricht beeinflussen, sodass sich die Schüler mit ihrem Lernprozess identifizieren. Die Berücksichtigung der Heterogenität der Schülerschaft unterstützt einen adressatenbezogenen Unterricht. </a:t>
            </a:r>
            <a:endParaRPr lang="de-CH" sz="1000" dirty="0">
              <a:solidFill>
                <a:schemeClr val="tx1"/>
              </a:solidFill>
              <a:latin typeface="+mj-lt"/>
            </a:endParaRPr>
          </a:p>
        </p:txBody>
      </p:sp>
      <p:sp>
        <p:nvSpPr>
          <p:cNvPr id="39" name="Rechteck 38">
            <a:extLst>
              <a:ext uri="{FF2B5EF4-FFF2-40B4-BE49-F238E27FC236}">
                <a16:creationId xmlns:a16="http://schemas.microsoft.com/office/drawing/2014/main" id="{82C1AF50-AE5B-72FB-9D50-13AF43C25ACA}"/>
              </a:ext>
            </a:extLst>
          </p:cNvPr>
          <p:cNvSpPr/>
          <p:nvPr/>
        </p:nvSpPr>
        <p:spPr>
          <a:xfrm>
            <a:off x="3903123" y="3015055"/>
            <a:ext cx="3427403"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e-DE" sz="1000" dirty="0">
                <a:solidFill>
                  <a:schemeClr val="tx1"/>
                </a:solidFill>
                <a:latin typeface="+mj-lt"/>
              </a:rPr>
              <a:t>Ergebnissicherung unterstützt Schüler beim Aufbau fachrelevanter Routinen und bieten Orientierung zu zentralen Lerninhalten. </a:t>
            </a:r>
            <a:endParaRPr lang="de-CH" sz="1000" dirty="0">
              <a:solidFill>
                <a:schemeClr val="tx1"/>
              </a:solidFill>
              <a:latin typeface="+mj-lt"/>
            </a:endParaRPr>
          </a:p>
        </p:txBody>
      </p:sp>
      <p:sp>
        <p:nvSpPr>
          <p:cNvPr id="40" name="Rechteck 39">
            <a:extLst>
              <a:ext uri="{FF2B5EF4-FFF2-40B4-BE49-F238E27FC236}">
                <a16:creationId xmlns:a16="http://schemas.microsoft.com/office/drawing/2014/main" id="{0262DF8A-DD89-92C2-2BF2-9DBFC69C0A7A}"/>
              </a:ext>
            </a:extLst>
          </p:cNvPr>
          <p:cNvSpPr/>
          <p:nvPr/>
        </p:nvSpPr>
        <p:spPr>
          <a:xfrm>
            <a:off x="229147" y="5897514"/>
            <a:ext cx="3404681"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Eine angemessene Variation der Lehr- und Lernmethoden fördert die Aufmerksamkeit der Schüler und schafft einen motivierenden Unterricht, dem sie interessiert folgen. Sie berücksichtigt die Lernausgangslagen der Schüler und die Anforderungen des Lerngegenstands. </a:t>
            </a:r>
            <a:endParaRPr lang="de-CH" sz="1000" dirty="0">
              <a:solidFill>
                <a:schemeClr val="tx1"/>
              </a:solidFill>
              <a:latin typeface="+mj-lt"/>
            </a:endParaRPr>
          </a:p>
        </p:txBody>
      </p:sp>
      <p:sp>
        <p:nvSpPr>
          <p:cNvPr id="41" name="Rechteck 40">
            <a:extLst>
              <a:ext uri="{FF2B5EF4-FFF2-40B4-BE49-F238E27FC236}">
                <a16:creationId xmlns:a16="http://schemas.microsoft.com/office/drawing/2014/main" id="{05D1647F-1D6C-0DB1-78AB-9269A6E2AF60}"/>
              </a:ext>
            </a:extLst>
          </p:cNvPr>
          <p:cNvSpPr/>
          <p:nvPr/>
        </p:nvSpPr>
        <p:spPr>
          <a:xfrm>
            <a:off x="3903123" y="5773683"/>
            <a:ext cx="3404681"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Der Unterricht stellt Bezüge zur Erfahrungswelt der Schüler her, um die Bedeutung von Lerninhalten (Alltagsbezug) und die Anwendung neu erworbener Kompetenzen (Anwendungsbezug) zu verdeutlichen. </a:t>
            </a:r>
            <a:endParaRPr lang="de-CH" sz="1000" dirty="0">
              <a:solidFill>
                <a:schemeClr val="tx1"/>
              </a:solidFill>
              <a:latin typeface="+mj-lt"/>
            </a:endParaRPr>
          </a:p>
        </p:txBody>
      </p:sp>
      <p:sp>
        <p:nvSpPr>
          <p:cNvPr id="42" name="Rechteck 41">
            <a:extLst>
              <a:ext uri="{FF2B5EF4-FFF2-40B4-BE49-F238E27FC236}">
                <a16:creationId xmlns:a16="http://schemas.microsoft.com/office/drawing/2014/main" id="{952361E3-4843-4841-C5E4-89A2CC9D76D3}"/>
              </a:ext>
            </a:extLst>
          </p:cNvPr>
          <p:cNvSpPr/>
          <p:nvPr/>
        </p:nvSpPr>
        <p:spPr>
          <a:xfrm>
            <a:off x="229148" y="8594628"/>
            <a:ext cx="3332199"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Der Unterricht orientiert sich am individuellen Lernstand der Schüler, der durch verschiedene Quellen und Methoden erfasst wird. Darauf basierend werden differenzierende Aufgaben als passgenaue Lernangebote eingesetzt. </a:t>
            </a:r>
            <a:endParaRPr lang="de-CH" sz="1000" dirty="0">
              <a:solidFill>
                <a:schemeClr val="tx1"/>
              </a:solidFill>
              <a:latin typeface="+mj-lt"/>
            </a:endParaRPr>
          </a:p>
        </p:txBody>
      </p:sp>
      <p:grpSp>
        <p:nvGrpSpPr>
          <p:cNvPr id="10" name="Gruppieren 9">
            <a:extLst>
              <a:ext uri="{FF2B5EF4-FFF2-40B4-BE49-F238E27FC236}">
                <a16:creationId xmlns:a16="http://schemas.microsoft.com/office/drawing/2014/main" id="{61296504-8E91-19EC-84A1-39C056E4C439}"/>
              </a:ext>
            </a:extLst>
          </p:cNvPr>
          <p:cNvGrpSpPr/>
          <p:nvPr/>
        </p:nvGrpSpPr>
        <p:grpSpPr>
          <a:xfrm>
            <a:off x="1381279" y="2062997"/>
            <a:ext cx="893184" cy="506840"/>
            <a:chOff x="88363" y="2033263"/>
            <a:chExt cx="893184" cy="506840"/>
          </a:xfrm>
        </p:grpSpPr>
        <p:pic>
          <p:nvPicPr>
            <p:cNvPr id="9" name="Grafik 8" descr="Ein Bild, das Screenshot, Farbigkeit, Quadrat, Grafiken enthält.&#10;&#10;KI-generierte Inhalte können fehlerhaft sein.">
              <a:extLst>
                <a:ext uri="{FF2B5EF4-FFF2-40B4-BE49-F238E27FC236}">
                  <a16:creationId xmlns:a16="http://schemas.microsoft.com/office/drawing/2014/main" id="{37E33D76-6FAD-5F16-E813-4A3485A0D379}"/>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4" name="Textfeld 3">
              <a:extLst>
                <a:ext uri="{FF2B5EF4-FFF2-40B4-BE49-F238E27FC236}">
                  <a16:creationId xmlns:a16="http://schemas.microsoft.com/office/drawing/2014/main" id="{85B4AE23-EED9-8DF1-8A5C-8CD6C3896468}"/>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a:t>
              </a:r>
            </a:p>
          </p:txBody>
        </p:sp>
      </p:grpSp>
      <p:grpSp>
        <p:nvGrpSpPr>
          <p:cNvPr id="11" name="Gruppieren 10">
            <a:extLst>
              <a:ext uri="{FF2B5EF4-FFF2-40B4-BE49-F238E27FC236}">
                <a16:creationId xmlns:a16="http://schemas.microsoft.com/office/drawing/2014/main" id="{87C291E5-D723-3D2C-9E62-0A29F73F0925}"/>
              </a:ext>
            </a:extLst>
          </p:cNvPr>
          <p:cNvGrpSpPr/>
          <p:nvPr/>
        </p:nvGrpSpPr>
        <p:grpSpPr>
          <a:xfrm>
            <a:off x="1381279" y="4798225"/>
            <a:ext cx="893184" cy="506840"/>
            <a:chOff x="88363" y="2033263"/>
            <a:chExt cx="893184" cy="506840"/>
          </a:xfrm>
        </p:grpSpPr>
        <p:pic>
          <p:nvPicPr>
            <p:cNvPr id="12" name="Grafik 11" descr="Ein Bild, das Screenshot, Farbigkeit, Quadrat, Grafiken enthält.&#10;&#10;KI-generierte Inhalte können fehlerhaft sein.">
              <a:extLst>
                <a:ext uri="{FF2B5EF4-FFF2-40B4-BE49-F238E27FC236}">
                  <a16:creationId xmlns:a16="http://schemas.microsoft.com/office/drawing/2014/main" id="{513ADEE4-FDF3-9277-D3A9-D3DABE33D211}"/>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13" name="Textfeld 12">
              <a:extLst>
                <a:ext uri="{FF2B5EF4-FFF2-40B4-BE49-F238E27FC236}">
                  <a16:creationId xmlns:a16="http://schemas.microsoft.com/office/drawing/2014/main" id="{CE490EEE-A315-B33C-5A1F-5A6011EAE948}"/>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3</a:t>
              </a:r>
            </a:p>
          </p:txBody>
        </p:sp>
      </p:grpSp>
      <p:grpSp>
        <p:nvGrpSpPr>
          <p:cNvPr id="14" name="Gruppieren 13">
            <a:extLst>
              <a:ext uri="{FF2B5EF4-FFF2-40B4-BE49-F238E27FC236}">
                <a16:creationId xmlns:a16="http://schemas.microsoft.com/office/drawing/2014/main" id="{8536AEE5-3265-8B2A-9D6B-D82FE251F758}"/>
              </a:ext>
            </a:extLst>
          </p:cNvPr>
          <p:cNvGrpSpPr/>
          <p:nvPr/>
        </p:nvGrpSpPr>
        <p:grpSpPr>
          <a:xfrm>
            <a:off x="1381279" y="7541665"/>
            <a:ext cx="893184" cy="506840"/>
            <a:chOff x="88363" y="2033263"/>
            <a:chExt cx="893184" cy="506840"/>
          </a:xfrm>
        </p:grpSpPr>
        <p:pic>
          <p:nvPicPr>
            <p:cNvPr id="15" name="Grafik 14" descr="Ein Bild, das Screenshot, Farbigkeit, Quadrat, Grafiken enthält.&#10;&#10;KI-generierte Inhalte können fehlerhaft sein.">
              <a:extLst>
                <a:ext uri="{FF2B5EF4-FFF2-40B4-BE49-F238E27FC236}">
                  <a16:creationId xmlns:a16="http://schemas.microsoft.com/office/drawing/2014/main" id="{98DE8716-01CE-DAF7-2CC4-56DDD02F8001}"/>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16" name="Textfeld 15">
              <a:extLst>
                <a:ext uri="{FF2B5EF4-FFF2-40B4-BE49-F238E27FC236}">
                  <a16:creationId xmlns:a16="http://schemas.microsoft.com/office/drawing/2014/main" id="{FE038368-A1EB-75A0-B546-0B02975FFC67}"/>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5</a:t>
              </a:r>
            </a:p>
          </p:txBody>
        </p:sp>
      </p:grpSp>
      <p:grpSp>
        <p:nvGrpSpPr>
          <p:cNvPr id="17" name="Gruppieren 16">
            <a:extLst>
              <a:ext uri="{FF2B5EF4-FFF2-40B4-BE49-F238E27FC236}">
                <a16:creationId xmlns:a16="http://schemas.microsoft.com/office/drawing/2014/main" id="{BA31CC84-00FE-6FB0-19CC-2EFFBAFCE110}"/>
              </a:ext>
            </a:extLst>
          </p:cNvPr>
          <p:cNvGrpSpPr/>
          <p:nvPr/>
        </p:nvGrpSpPr>
        <p:grpSpPr>
          <a:xfrm>
            <a:off x="1381279" y="10123148"/>
            <a:ext cx="893184" cy="506840"/>
            <a:chOff x="88363" y="2033263"/>
            <a:chExt cx="893184" cy="506840"/>
          </a:xfrm>
        </p:grpSpPr>
        <p:pic>
          <p:nvPicPr>
            <p:cNvPr id="18" name="Grafik 17" descr="Ein Bild, das Screenshot, Farbigkeit, Quadrat, Grafiken enthält.&#10;&#10;KI-generierte Inhalte können fehlerhaft sein.">
              <a:extLst>
                <a:ext uri="{FF2B5EF4-FFF2-40B4-BE49-F238E27FC236}">
                  <a16:creationId xmlns:a16="http://schemas.microsoft.com/office/drawing/2014/main" id="{321836D3-570D-93B0-C38A-A71A5CA91553}"/>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19" name="Textfeld 18">
              <a:extLst>
                <a:ext uri="{FF2B5EF4-FFF2-40B4-BE49-F238E27FC236}">
                  <a16:creationId xmlns:a16="http://schemas.microsoft.com/office/drawing/2014/main" id="{3CC6A19E-4FDC-09FB-5916-5663336F25D6}"/>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7</a:t>
              </a:r>
            </a:p>
          </p:txBody>
        </p:sp>
      </p:grpSp>
      <p:grpSp>
        <p:nvGrpSpPr>
          <p:cNvPr id="20" name="Gruppieren 19">
            <a:extLst>
              <a:ext uri="{FF2B5EF4-FFF2-40B4-BE49-F238E27FC236}">
                <a16:creationId xmlns:a16="http://schemas.microsoft.com/office/drawing/2014/main" id="{13DB483B-D95E-93AA-FE22-D34D36891EE9}"/>
              </a:ext>
            </a:extLst>
          </p:cNvPr>
          <p:cNvGrpSpPr/>
          <p:nvPr/>
        </p:nvGrpSpPr>
        <p:grpSpPr>
          <a:xfrm>
            <a:off x="5285212" y="2062997"/>
            <a:ext cx="893184" cy="506840"/>
            <a:chOff x="88363" y="2033263"/>
            <a:chExt cx="893184" cy="506840"/>
          </a:xfrm>
        </p:grpSpPr>
        <p:pic>
          <p:nvPicPr>
            <p:cNvPr id="21" name="Grafik 20" descr="Ein Bild, das Screenshot, Farbigkeit, Quadrat, Grafiken enthält.&#10;&#10;KI-generierte Inhalte können fehlerhaft sein.">
              <a:extLst>
                <a:ext uri="{FF2B5EF4-FFF2-40B4-BE49-F238E27FC236}">
                  <a16:creationId xmlns:a16="http://schemas.microsoft.com/office/drawing/2014/main" id="{70CE196B-8CBB-FF75-B091-1DE1E214149F}"/>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22" name="Textfeld 21">
              <a:extLst>
                <a:ext uri="{FF2B5EF4-FFF2-40B4-BE49-F238E27FC236}">
                  <a16:creationId xmlns:a16="http://schemas.microsoft.com/office/drawing/2014/main" id="{65B26B77-2664-3A8D-0566-3B3AB7B607B0}"/>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2</a:t>
              </a:r>
            </a:p>
          </p:txBody>
        </p:sp>
      </p:grpSp>
      <p:grpSp>
        <p:nvGrpSpPr>
          <p:cNvPr id="23" name="Gruppieren 22">
            <a:extLst>
              <a:ext uri="{FF2B5EF4-FFF2-40B4-BE49-F238E27FC236}">
                <a16:creationId xmlns:a16="http://schemas.microsoft.com/office/drawing/2014/main" id="{5818F2AC-B53C-80FD-9C59-0FCC20DFC889}"/>
              </a:ext>
            </a:extLst>
          </p:cNvPr>
          <p:cNvGrpSpPr/>
          <p:nvPr/>
        </p:nvGrpSpPr>
        <p:grpSpPr>
          <a:xfrm>
            <a:off x="5285212" y="4798225"/>
            <a:ext cx="893184" cy="506840"/>
            <a:chOff x="88363" y="2033263"/>
            <a:chExt cx="893184" cy="506840"/>
          </a:xfrm>
        </p:grpSpPr>
        <p:pic>
          <p:nvPicPr>
            <p:cNvPr id="24" name="Grafik 23" descr="Ein Bild, das Screenshot, Farbigkeit, Quadrat, Grafiken enthält.&#10;&#10;KI-generierte Inhalte können fehlerhaft sein.">
              <a:extLst>
                <a:ext uri="{FF2B5EF4-FFF2-40B4-BE49-F238E27FC236}">
                  <a16:creationId xmlns:a16="http://schemas.microsoft.com/office/drawing/2014/main" id="{9A42B3C7-62A2-1AEB-C19B-DA7A21115F6B}"/>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25" name="Textfeld 24">
              <a:extLst>
                <a:ext uri="{FF2B5EF4-FFF2-40B4-BE49-F238E27FC236}">
                  <a16:creationId xmlns:a16="http://schemas.microsoft.com/office/drawing/2014/main" id="{CA217CE7-F63E-FB7C-A65D-78F23B76D714}"/>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4</a:t>
              </a:r>
            </a:p>
          </p:txBody>
        </p:sp>
      </p:grpSp>
      <p:grpSp>
        <p:nvGrpSpPr>
          <p:cNvPr id="26" name="Gruppieren 25">
            <a:extLst>
              <a:ext uri="{FF2B5EF4-FFF2-40B4-BE49-F238E27FC236}">
                <a16:creationId xmlns:a16="http://schemas.microsoft.com/office/drawing/2014/main" id="{0BA8154D-8159-E999-3C1D-1D3B9DB366A6}"/>
              </a:ext>
            </a:extLst>
          </p:cNvPr>
          <p:cNvGrpSpPr/>
          <p:nvPr/>
        </p:nvGrpSpPr>
        <p:grpSpPr>
          <a:xfrm>
            <a:off x="5285212" y="7541665"/>
            <a:ext cx="893184" cy="506840"/>
            <a:chOff x="88363" y="2033263"/>
            <a:chExt cx="893184" cy="506840"/>
          </a:xfrm>
        </p:grpSpPr>
        <p:pic>
          <p:nvPicPr>
            <p:cNvPr id="27" name="Grafik 26" descr="Ein Bild, das Screenshot, Farbigkeit, Quadrat, Grafiken enthält.&#10;&#10;KI-generierte Inhalte können fehlerhaft sein.">
              <a:extLst>
                <a:ext uri="{FF2B5EF4-FFF2-40B4-BE49-F238E27FC236}">
                  <a16:creationId xmlns:a16="http://schemas.microsoft.com/office/drawing/2014/main" id="{8EF9D7BF-1024-7699-B5A4-1668239B1217}"/>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29" name="Textfeld 28">
              <a:extLst>
                <a:ext uri="{FF2B5EF4-FFF2-40B4-BE49-F238E27FC236}">
                  <a16:creationId xmlns:a16="http://schemas.microsoft.com/office/drawing/2014/main" id="{74AD5284-1219-D3F0-AC28-FCAF21D3CFC8}"/>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6</a:t>
              </a:r>
            </a:p>
          </p:txBody>
        </p:sp>
      </p:grpSp>
      <p:grpSp>
        <p:nvGrpSpPr>
          <p:cNvPr id="43" name="Gruppieren 42">
            <a:extLst>
              <a:ext uri="{FF2B5EF4-FFF2-40B4-BE49-F238E27FC236}">
                <a16:creationId xmlns:a16="http://schemas.microsoft.com/office/drawing/2014/main" id="{7881CB25-26A4-F227-24A8-FE3D1D14F9D9}"/>
              </a:ext>
            </a:extLst>
          </p:cNvPr>
          <p:cNvGrpSpPr/>
          <p:nvPr/>
        </p:nvGrpSpPr>
        <p:grpSpPr>
          <a:xfrm>
            <a:off x="5285212" y="10123148"/>
            <a:ext cx="893184" cy="506840"/>
            <a:chOff x="88363" y="2033263"/>
            <a:chExt cx="893184" cy="506840"/>
          </a:xfrm>
        </p:grpSpPr>
        <p:pic>
          <p:nvPicPr>
            <p:cNvPr id="44" name="Grafik 43" descr="Ein Bild, das Screenshot, Farbigkeit, Quadrat, Grafiken enthält.&#10;&#10;KI-generierte Inhalte können fehlerhaft sein.">
              <a:extLst>
                <a:ext uri="{FF2B5EF4-FFF2-40B4-BE49-F238E27FC236}">
                  <a16:creationId xmlns:a16="http://schemas.microsoft.com/office/drawing/2014/main" id="{D2432067-BCBC-D2A7-15C5-03691FD6724B}"/>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45" name="Textfeld 44">
              <a:extLst>
                <a:ext uri="{FF2B5EF4-FFF2-40B4-BE49-F238E27FC236}">
                  <a16:creationId xmlns:a16="http://schemas.microsoft.com/office/drawing/2014/main" id="{EF1A0A5E-4548-7B9E-3DC8-00DBD08B4378}"/>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8</a:t>
              </a:r>
            </a:p>
          </p:txBody>
        </p:sp>
      </p:grpSp>
    </p:spTree>
    <p:extLst>
      <p:ext uri="{BB962C8B-B14F-4D97-AF65-F5344CB8AC3E}">
        <p14:creationId xmlns:p14="http://schemas.microsoft.com/office/powerpoint/2010/main" val="81881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CB25-4062-DE7F-AABD-44A713371A16}"/>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B994F037-CB61-8DA6-ACD8-8A5CF6D2FFFC}"/>
              </a:ext>
            </a:extLst>
          </p:cNvPr>
          <p:cNvSpPr/>
          <p:nvPr/>
        </p:nvSpPr>
        <p:spPr>
          <a:xfrm>
            <a:off x="296806" y="1341605"/>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Der Einsatz digitaler Medien ermöglicht eine klare, nachvollziehbare Strukturierung und Bereitstellung der Unterrichtsinhalte und hilft dabei, Lernziele und Erwartungen an die Lernenden klar zu kommunizieren. </a:t>
            </a:r>
          </a:p>
        </p:txBody>
      </p:sp>
      <p:sp>
        <p:nvSpPr>
          <p:cNvPr id="28" name="Rechteck 27">
            <a:extLst>
              <a:ext uri="{FF2B5EF4-FFF2-40B4-BE49-F238E27FC236}">
                <a16:creationId xmlns:a16="http://schemas.microsoft.com/office/drawing/2014/main" id="{4717D616-54D2-5427-3A33-D8A5508C0B1E}"/>
              </a:ext>
            </a:extLst>
          </p:cNvPr>
          <p:cNvSpPr/>
          <p:nvPr/>
        </p:nvSpPr>
        <p:spPr>
          <a:xfrm>
            <a:off x="427114" y="8622943"/>
            <a:ext cx="2840320"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a:t>
            </a:r>
          </a:p>
        </p:txBody>
      </p:sp>
      <p:sp>
        <p:nvSpPr>
          <p:cNvPr id="29" name="Rechteck 28">
            <a:extLst>
              <a:ext uri="{FF2B5EF4-FFF2-40B4-BE49-F238E27FC236}">
                <a16:creationId xmlns:a16="http://schemas.microsoft.com/office/drawing/2014/main" id="{CB4239DD-AC31-067D-AC75-DBB5CB49D561}"/>
              </a:ext>
            </a:extLst>
          </p:cNvPr>
          <p:cNvSpPr/>
          <p:nvPr/>
        </p:nvSpPr>
        <p:spPr>
          <a:xfrm>
            <a:off x="4146969" y="8626470"/>
            <a:ext cx="3054364" cy="60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a:t>
            </a:r>
          </a:p>
        </p:txBody>
      </p:sp>
      <p:sp>
        <p:nvSpPr>
          <p:cNvPr id="5" name="Textfeld 4">
            <a:extLst>
              <a:ext uri="{FF2B5EF4-FFF2-40B4-BE49-F238E27FC236}">
                <a16:creationId xmlns:a16="http://schemas.microsoft.com/office/drawing/2014/main" id="{C2C2471E-4933-BAE6-D992-19F60E4377A9}"/>
              </a:ext>
            </a:extLst>
          </p:cNvPr>
          <p:cNvSpPr txBox="1"/>
          <p:nvPr/>
        </p:nvSpPr>
        <p:spPr>
          <a:xfrm>
            <a:off x="3950216" y="219495"/>
            <a:ext cx="2322247" cy="707886"/>
          </a:xfrm>
          <a:prstGeom prst="rect">
            <a:avLst/>
          </a:prstGeom>
          <a:noFill/>
        </p:spPr>
        <p:txBody>
          <a:bodyPr wrap="square">
            <a:spAutoFit/>
          </a:bodyPr>
          <a:lstStyle/>
          <a:p>
            <a:r>
              <a:rPr lang="de-CH" sz="2000" b="1" dirty="0">
                <a:solidFill>
                  <a:schemeClr val="accent1"/>
                </a:solidFill>
                <a:latin typeface="Amatic SC" pitchFamily="2" charset="-79"/>
                <a:cs typeface="Amatic SC" pitchFamily="2" charset="-79"/>
              </a:rPr>
              <a:t>Anschauliche Darstellung von Unterrichtsinhalten</a:t>
            </a:r>
          </a:p>
        </p:txBody>
      </p:sp>
      <p:sp>
        <p:nvSpPr>
          <p:cNvPr id="6" name="Textfeld 5">
            <a:extLst>
              <a:ext uri="{FF2B5EF4-FFF2-40B4-BE49-F238E27FC236}">
                <a16:creationId xmlns:a16="http://schemas.microsoft.com/office/drawing/2014/main" id="{22DC4386-C571-B886-87FD-4771D62250FD}"/>
              </a:ext>
            </a:extLst>
          </p:cNvPr>
          <p:cNvSpPr txBox="1"/>
          <p:nvPr/>
        </p:nvSpPr>
        <p:spPr>
          <a:xfrm>
            <a:off x="238441" y="205930"/>
            <a:ext cx="3249635" cy="1015663"/>
          </a:xfrm>
          <a:prstGeom prst="rect">
            <a:avLst/>
          </a:prstGeom>
          <a:noFill/>
        </p:spPr>
        <p:txBody>
          <a:bodyPr wrap="square">
            <a:spAutoFit/>
          </a:bodyPr>
          <a:lstStyle/>
          <a:p>
            <a:r>
              <a:rPr lang="de-CH" sz="2000" b="1" dirty="0">
                <a:solidFill>
                  <a:schemeClr val="accent1"/>
                </a:solidFill>
                <a:latin typeface="Amatic SC" pitchFamily="2" charset="-79"/>
                <a:cs typeface="Amatic SC" pitchFamily="2" charset="-79"/>
              </a:rPr>
              <a:t>Strukturierung der Lehr- und Lerninhalte</a:t>
            </a:r>
          </a:p>
          <a:p>
            <a:endParaRPr lang="de-DE" sz="2000" b="1" dirty="0">
              <a:latin typeface="Amatic SC" pitchFamily="2" charset="-79"/>
              <a:cs typeface="Amatic SC" pitchFamily="2" charset="-79"/>
            </a:endParaRPr>
          </a:p>
        </p:txBody>
      </p:sp>
      <p:sp>
        <p:nvSpPr>
          <p:cNvPr id="4" name="Abgerundete rechteckige Legende 3">
            <a:extLst>
              <a:ext uri="{FF2B5EF4-FFF2-40B4-BE49-F238E27FC236}">
                <a16:creationId xmlns:a16="http://schemas.microsoft.com/office/drawing/2014/main" id="{43B40FC1-0846-9E9E-BC66-077C1CE98110}"/>
              </a:ext>
            </a:extLst>
          </p:cNvPr>
          <p:cNvSpPr/>
          <p:nvPr/>
        </p:nvSpPr>
        <p:spPr>
          <a:xfrm>
            <a:off x="197396" y="1254482"/>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729F23A1-83DD-FB93-A35E-B646C58A9035}"/>
              </a:ext>
            </a:extLst>
          </p:cNvPr>
          <p:cNvSpPr/>
          <p:nvPr/>
        </p:nvSpPr>
        <p:spPr>
          <a:xfrm>
            <a:off x="4022372" y="1388699"/>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000" dirty="0">
                <a:solidFill>
                  <a:schemeClr val="tx1"/>
                </a:solidFill>
                <a:latin typeface="+mj-lt"/>
                <a:cs typeface="Amatic SC" pitchFamily="2" charset="-79"/>
              </a:rPr>
              <a:t>Multimediale Elemente wie Videos und interaktive Grafiken fördern das Verständnis komplexer Inhalte.</a:t>
            </a:r>
          </a:p>
        </p:txBody>
      </p:sp>
      <p:sp>
        <p:nvSpPr>
          <p:cNvPr id="13" name="Abgerundete rechteckige Legende 12">
            <a:extLst>
              <a:ext uri="{FF2B5EF4-FFF2-40B4-BE49-F238E27FC236}">
                <a16:creationId xmlns:a16="http://schemas.microsoft.com/office/drawing/2014/main" id="{A801013F-6C68-05B5-F893-7AD98AEA7D67}"/>
              </a:ext>
            </a:extLst>
          </p:cNvPr>
          <p:cNvSpPr/>
          <p:nvPr/>
        </p:nvSpPr>
        <p:spPr>
          <a:xfrm>
            <a:off x="3941359" y="1225267"/>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DB02E81-0622-F463-EF61-4BDA5E25ABA5}"/>
              </a:ext>
            </a:extLst>
          </p:cNvPr>
          <p:cNvSpPr/>
          <p:nvPr/>
        </p:nvSpPr>
        <p:spPr>
          <a:xfrm>
            <a:off x="296806" y="4009126"/>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Lernergebnisse lassen sich durch den Einsatz digitaler Medien, wie Präsentationen, interaktive Zusammenfassungen und weitere Lernprodukte kreativ und nachhaltig veranschaulichen. </a:t>
            </a:r>
            <a:endParaRPr lang="de-CH" sz="1000" dirty="0">
              <a:solidFill>
                <a:schemeClr val="tx1"/>
              </a:solidFill>
              <a:latin typeface="+mj-lt"/>
              <a:cs typeface="Amatic SC" pitchFamily="2" charset="-79"/>
            </a:endParaRPr>
          </a:p>
        </p:txBody>
      </p:sp>
      <p:sp>
        <p:nvSpPr>
          <p:cNvPr id="17" name="Textfeld 16">
            <a:extLst>
              <a:ext uri="{FF2B5EF4-FFF2-40B4-BE49-F238E27FC236}">
                <a16:creationId xmlns:a16="http://schemas.microsoft.com/office/drawing/2014/main" id="{890D2690-0220-DE07-3AB2-069AA2D3BD60}"/>
              </a:ext>
            </a:extLst>
          </p:cNvPr>
          <p:cNvSpPr txBox="1"/>
          <p:nvPr/>
        </p:nvSpPr>
        <p:spPr>
          <a:xfrm>
            <a:off x="3950216" y="2785561"/>
            <a:ext cx="3251117" cy="707886"/>
          </a:xfrm>
          <a:prstGeom prst="rect">
            <a:avLst/>
          </a:prstGeom>
          <a:noFill/>
        </p:spPr>
        <p:txBody>
          <a:bodyPr wrap="square">
            <a:spAutoFit/>
          </a:bodyPr>
          <a:lstStyle/>
          <a:p>
            <a:r>
              <a:rPr lang="de-DE" sz="2000" b="1" dirty="0">
                <a:solidFill>
                  <a:schemeClr val="accent2"/>
                </a:solidFill>
                <a:latin typeface="Amatic SC" pitchFamily="2" charset="-79"/>
                <a:cs typeface="Amatic SC" pitchFamily="2" charset="-79"/>
              </a:rPr>
              <a:t>Aufgreifen des Mediennutzungsverhaltens</a:t>
            </a:r>
          </a:p>
        </p:txBody>
      </p:sp>
      <p:sp>
        <p:nvSpPr>
          <p:cNvPr id="32" name="Textfeld 31">
            <a:extLst>
              <a:ext uri="{FF2B5EF4-FFF2-40B4-BE49-F238E27FC236}">
                <a16:creationId xmlns:a16="http://schemas.microsoft.com/office/drawing/2014/main" id="{88EFFD40-38DE-806C-C1C6-71BB94544514}"/>
              </a:ext>
            </a:extLst>
          </p:cNvPr>
          <p:cNvSpPr txBox="1"/>
          <p:nvPr/>
        </p:nvSpPr>
        <p:spPr>
          <a:xfrm>
            <a:off x="238441" y="2845577"/>
            <a:ext cx="2394390" cy="400110"/>
          </a:xfrm>
          <a:prstGeom prst="rect">
            <a:avLst/>
          </a:prstGeom>
          <a:noFill/>
        </p:spPr>
        <p:txBody>
          <a:bodyPr wrap="square">
            <a:spAutoFit/>
          </a:bodyPr>
          <a:lstStyle/>
          <a:p>
            <a:r>
              <a:rPr lang="de-CH" sz="2000" b="1" dirty="0">
                <a:solidFill>
                  <a:schemeClr val="accent1"/>
                </a:solidFill>
                <a:latin typeface="Amatic SC" pitchFamily="2" charset="-79"/>
                <a:cs typeface="Amatic SC" pitchFamily="2" charset="-79"/>
              </a:rPr>
              <a:t>Ergebnissicherung</a:t>
            </a:r>
            <a:r>
              <a:rPr lang="de-CH" sz="2000" b="1" dirty="0">
                <a:solidFill>
                  <a:schemeClr val="tx1"/>
                </a:solidFill>
                <a:latin typeface="Amatic SC" pitchFamily="2" charset="-79"/>
                <a:cs typeface="Amatic SC" pitchFamily="2" charset="-79"/>
              </a:rPr>
              <a:t> </a:t>
            </a:r>
          </a:p>
        </p:txBody>
      </p:sp>
      <p:sp>
        <p:nvSpPr>
          <p:cNvPr id="36" name="Abgerundete rechteckige Legende 35">
            <a:extLst>
              <a:ext uri="{FF2B5EF4-FFF2-40B4-BE49-F238E27FC236}">
                <a16:creationId xmlns:a16="http://schemas.microsoft.com/office/drawing/2014/main" id="{D9B92480-A202-9F80-827E-25DB578A4196}"/>
              </a:ext>
            </a:extLst>
          </p:cNvPr>
          <p:cNvSpPr/>
          <p:nvPr/>
        </p:nvSpPr>
        <p:spPr>
          <a:xfrm>
            <a:off x="197396" y="4009126"/>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9D597D28-1291-7420-D0BA-6F5CCB0C75D4}"/>
              </a:ext>
            </a:extLst>
          </p:cNvPr>
          <p:cNvSpPr/>
          <p:nvPr/>
        </p:nvSpPr>
        <p:spPr>
          <a:xfrm>
            <a:off x="4022372" y="3898196"/>
            <a:ext cx="3167545" cy="11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Digitale Medien können dazu beitragen, den Unterricht an das Nutzungsverhalten der Lernenden und die Vorteile, die sie durch die Nutzung erfahren (wie Vernetztheit, Kooperation, Unmittelbarkeit…), anzupassen und eröffnen Raum für Reflexion und Thematisierung von Herausforderungen im Medienumgang.</a:t>
            </a:r>
          </a:p>
          <a:p>
            <a:pPr algn="ctr"/>
            <a:endParaRPr lang="de-CH" sz="1000" dirty="0">
              <a:solidFill>
                <a:schemeClr val="tx1"/>
              </a:solidFill>
              <a:latin typeface="+mj-lt"/>
              <a:cs typeface="Amatic SC" pitchFamily="2" charset="-79"/>
            </a:endParaRPr>
          </a:p>
        </p:txBody>
      </p:sp>
      <p:sp>
        <p:nvSpPr>
          <p:cNvPr id="38" name="Abgerundete rechteckige Legende 37">
            <a:extLst>
              <a:ext uri="{FF2B5EF4-FFF2-40B4-BE49-F238E27FC236}">
                <a16:creationId xmlns:a16="http://schemas.microsoft.com/office/drawing/2014/main" id="{587187F4-52DC-393B-DA72-8755A5899B0C}"/>
              </a:ext>
            </a:extLst>
          </p:cNvPr>
          <p:cNvSpPr/>
          <p:nvPr/>
        </p:nvSpPr>
        <p:spPr>
          <a:xfrm>
            <a:off x="3941359" y="3817182"/>
            <a:ext cx="3420920" cy="1260085"/>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A737ABA7-CB89-1FC7-8B38-0491A1B20800}"/>
              </a:ext>
            </a:extLst>
          </p:cNvPr>
          <p:cNvSpPr/>
          <p:nvPr/>
        </p:nvSpPr>
        <p:spPr>
          <a:xfrm>
            <a:off x="365128" y="6890370"/>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Eine Vielzahl von authentischen Materialien ermöglicht aktuelle und relevante Themen abzudecken und das Lernen an realen Kontexten auszurichten</a:t>
            </a:r>
            <a:r>
              <a:rPr lang="de-CH" sz="1000" dirty="0">
                <a:solidFill>
                  <a:schemeClr val="tx1"/>
                </a:solidFill>
                <a:latin typeface="+mj-lt"/>
                <a:cs typeface="Amatic SC" pitchFamily="2" charset="-79"/>
              </a:rPr>
              <a:t>.</a:t>
            </a:r>
            <a:r>
              <a:rPr lang="de-DE" sz="1000" dirty="0">
                <a:solidFill>
                  <a:schemeClr val="tx1"/>
                </a:solidFill>
                <a:latin typeface="+mj-lt"/>
                <a:cs typeface="Amatic SC" pitchFamily="2" charset="-79"/>
              </a:rPr>
              <a:t>. </a:t>
            </a:r>
          </a:p>
          <a:p>
            <a:pPr algn="ctr"/>
            <a:endParaRPr lang="de-CH" sz="1000" dirty="0">
              <a:solidFill>
                <a:schemeClr val="tx1"/>
              </a:solidFill>
              <a:latin typeface="+mj-lt"/>
              <a:cs typeface="Amatic SC" pitchFamily="2" charset="-79"/>
            </a:endParaRPr>
          </a:p>
        </p:txBody>
      </p:sp>
      <p:sp>
        <p:nvSpPr>
          <p:cNvPr id="40" name="Textfeld 39">
            <a:extLst>
              <a:ext uri="{FF2B5EF4-FFF2-40B4-BE49-F238E27FC236}">
                <a16:creationId xmlns:a16="http://schemas.microsoft.com/office/drawing/2014/main" id="{5E9264F4-D0D7-37F2-E2FA-D244489F67CC}"/>
              </a:ext>
            </a:extLst>
          </p:cNvPr>
          <p:cNvSpPr txBox="1"/>
          <p:nvPr/>
        </p:nvSpPr>
        <p:spPr>
          <a:xfrm>
            <a:off x="3982405" y="5562862"/>
            <a:ext cx="2561008" cy="707886"/>
          </a:xfrm>
          <a:prstGeom prst="rect">
            <a:avLst/>
          </a:prstGeom>
          <a:noFill/>
        </p:spPr>
        <p:txBody>
          <a:bodyPr wrap="square">
            <a:spAutoFit/>
          </a:bodyPr>
          <a:lstStyle/>
          <a:p>
            <a:r>
              <a:rPr lang="de-CH" sz="2000" b="1" dirty="0">
                <a:solidFill>
                  <a:schemeClr val="accent3"/>
                </a:solidFill>
                <a:latin typeface="Amatic SC" pitchFamily="2" charset="-79"/>
                <a:cs typeface="Amatic SC" pitchFamily="2" charset="-79"/>
              </a:rPr>
              <a:t>Angemessene Variation der Lehr- und Lernmethode </a:t>
            </a:r>
          </a:p>
        </p:txBody>
      </p:sp>
      <p:sp>
        <p:nvSpPr>
          <p:cNvPr id="41" name="Textfeld 40">
            <a:extLst>
              <a:ext uri="{FF2B5EF4-FFF2-40B4-BE49-F238E27FC236}">
                <a16:creationId xmlns:a16="http://schemas.microsoft.com/office/drawing/2014/main" id="{0BC6BF9A-534F-299D-6ADD-F0223B357119}"/>
              </a:ext>
            </a:extLst>
          </p:cNvPr>
          <p:cNvSpPr txBox="1"/>
          <p:nvPr/>
        </p:nvSpPr>
        <p:spPr>
          <a:xfrm>
            <a:off x="296806" y="5583961"/>
            <a:ext cx="2394390" cy="707886"/>
          </a:xfrm>
          <a:prstGeom prst="rect">
            <a:avLst/>
          </a:prstGeom>
          <a:noFill/>
        </p:spPr>
        <p:txBody>
          <a:bodyPr wrap="square">
            <a:spAutoFit/>
          </a:bodyPr>
          <a:lstStyle/>
          <a:p>
            <a:r>
              <a:rPr lang="de-CH" sz="2000" b="1" dirty="0">
                <a:solidFill>
                  <a:schemeClr val="accent2"/>
                </a:solidFill>
                <a:latin typeface="Amatic SC" pitchFamily="2" charset="-79"/>
                <a:cs typeface="Amatic SC" pitchFamily="2" charset="-79"/>
              </a:rPr>
              <a:t>Alltags- und Anwendungsbezug</a:t>
            </a:r>
          </a:p>
        </p:txBody>
      </p:sp>
      <p:sp>
        <p:nvSpPr>
          <p:cNvPr id="42" name="Abgerundete rechteckige Legende 41">
            <a:extLst>
              <a:ext uri="{FF2B5EF4-FFF2-40B4-BE49-F238E27FC236}">
                <a16:creationId xmlns:a16="http://schemas.microsoft.com/office/drawing/2014/main" id="{E82953F0-11B9-F108-D72C-559B450C750D}"/>
              </a:ext>
            </a:extLst>
          </p:cNvPr>
          <p:cNvSpPr/>
          <p:nvPr/>
        </p:nvSpPr>
        <p:spPr>
          <a:xfrm>
            <a:off x="238441" y="6723065"/>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0A74A8FC-2A31-0D6A-B28A-92BD34ED770B}"/>
              </a:ext>
            </a:extLst>
          </p:cNvPr>
          <p:cNvSpPr/>
          <p:nvPr/>
        </p:nvSpPr>
        <p:spPr>
          <a:xfrm>
            <a:off x="4063417" y="6556927"/>
            <a:ext cx="3257817"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Digitale Medien erweitern die Möglichkeiten zur Auseinandersetzung mit den Unterrichtsinhalten, wodurch Methoden, Sozialformen und Aufgabenstellungen flexibel an die Voraussetzungen der Lernenden und die Anforderungen des Lerngegenstandes angepasst werden können. Sie unterstützen dabei sowohl lehrerzentrierte Unterrichtsformen als auch Methoden, die z. B. die Selbstorganisation oder Kooperation der Schülerinnen und Schüler fördern. </a:t>
            </a:r>
          </a:p>
        </p:txBody>
      </p:sp>
      <p:sp>
        <p:nvSpPr>
          <p:cNvPr id="44" name="Abgerundete rechteckige Legende 43">
            <a:extLst>
              <a:ext uri="{FF2B5EF4-FFF2-40B4-BE49-F238E27FC236}">
                <a16:creationId xmlns:a16="http://schemas.microsoft.com/office/drawing/2014/main" id="{80CD093E-B0AD-9330-E56B-1E2B241CAD25}"/>
              </a:ext>
            </a:extLst>
          </p:cNvPr>
          <p:cNvSpPr/>
          <p:nvPr/>
        </p:nvSpPr>
        <p:spPr>
          <a:xfrm>
            <a:off x="3982404" y="6537804"/>
            <a:ext cx="3420920" cy="1441195"/>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84D243E9-19E8-E5BB-18F4-56F5AD60B5D7}"/>
              </a:ext>
            </a:extLst>
          </p:cNvPr>
          <p:cNvSpPr/>
          <p:nvPr/>
        </p:nvSpPr>
        <p:spPr>
          <a:xfrm>
            <a:off x="296806" y="9703807"/>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Analoge und digitale Lehr- und Lernsettings greifen bei der Unterrichtsplanung gelingend ineinander, um bestmögliche Lernergebnisse zu erzielen. </a:t>
            </a:r>
          </a:p>
          <a:p>
            <a:pPr algn="ctr"/>
            <a:endParaRPr lang="de-CH" sz="1000" dirty="0">
              <a:solidFill>
                <a:schemeClr val="tx1"/>
              </a:solidFill>
              <a:latin typeface="+mj-lt"/>
              <a:cs typeface="Amatic SC" pitchFamily="2" charset="-79"/>
            </a:endParaRPr>
          </a:p>
        </p:txBody>
      </p:sp>
      <p:sp>
        <p:nvSpPr>
          <p:cNvPr id="46" name="Textfeld 45">
            <a:extLst>
              <a:ext uri="{FF2B5EF4-FFF2-40B4-BE49-F238E27FC236}">
                <a16:creationId xmlns:a16="http://schemas.microsoft.com/office/drawing/2014/main" id="{FAB992A4-1876-60C1-6A8D-B865C196CDC2}"/>
              </a:ext>
            </a:extLst>
          </p:cNvPr>
          <p:cNvSpPr txBox="1"/>
          <p:nvPr/>
        </p:nvSpPr>
        <p:spPr>
          <a:xfrm>
            <a:off x="3938800" y="8420359"/>
            <a:ext cx="2840321" cy="707886"/>
          </a:xfrm>
          <a:prstGeom prst="rect">
            <a:avLst/>
          </a:prstGeom>
          <a:noFill/>
        </p:spPr>
        <p:txBody>
          <a:bodyPr wrap="square">
            <a:spAutoFit/>
          </a:bodyPr>
          <a:lstStyle/>
          <a:p>
            <a:r>
              <a:rPr lang="de-CH" sz="2000" b="1" dirty="0">
                <a:solidFill>
                  <a:schemeClr val="accent4"/>
                </a:solidFill>
                <a:latin typeface="Amatic SC" pitchFamily="2" charset="-79"/>
                <a:cs typeface="Amatic SC" pitchFamily="2" charset="-79"/>
              </a:rPr>
              <a:t>Lernstandserfassung und Anpassung des Lernangebotes</a:t>
            </a:r>
          </a:p>
        </p:txBody>
      </p:sp>
      <p:sp>
        <p:nvSpPr>
          <p:cNvPr id="47" name="Textfeld 46">
            <a:extLst>
              <a:ext uri="{FF2B5EF4-FFF2-40B4-BE49-F238E27FC236}">
                <a16:creationId xmlns:a16="http://schemas.microsoft.com/office/drawing/2014/main" id="{554AAE2B-6348-E5B8-DF06-C96FFCA2FC78}"/>
              </a:ext>
            </a:extLst>
          </p:cNvPr>
          <p:cNvSpPr txBox="1"/>
          <p:nvPr/>
        </p:nvSpPr>
        <p:spPr>
          <a:xfrm>
            <a:off x="255761" y="8403508"/>
            <a:ext cx="2394390" cy="707886"/>
          </a:xfrm>
          <a:prstGeom prst="rect">
            <a:avLst/>
          </a:prstGeom>
          <a:noFill/>
        </p:spPr>
        <p:txBody>
          <a:bodyPr wrap="square">
            <a:spAutoFit/>
          </a:bodyPr>
          <a:lstStyle/>
          <a:p>
            <a:r>
              <a:rPr lang="de-CH" sz="2000" b="1" dirty="0">
                <a:solidFill>
                  <a:schemeClr val="accent3"/>
                </a:solidFill>
                <a:latin typeface="Amatic SC" pitchFamily="2" charset="-79"/>
                <a:cs typeface="Amatic SC" pitchFamily="2" charset="-79"/>
              </a:rPr>
              <a:t>Verschränkung analoger und digitaler Lernsettings</a:t>
            </a:r>
          </a:p>
        </p:txBody>
      </p:sp>
      <p:sp>
        <p:nvSpPr>
          <p:cNvPr id="48" name="Abgerundete rechteckige Legende 47">
            <a:extLst>
              <a:ext uri="{FF2B5EF4-FFF2-40B4-BE49-F238E27FC236}">
                <a16:creationId xmlns:a16="http://schemas.microsoft.com/office/drawing/2014/main" id="{A56E40F6-CFFA-A3D7-2EF4-134DDB0F6AF2}"/>
              </a:ext>
            </a:extLst>
          </p:cNvPr>
          <p:cNvSpPr/>
          <p:nvPr/>
        </p:nvSpPr>
        <p:spPr>
          <a:xfrm>
            <a:off x="197396" y="9548697"/>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FD22EDEE-9161-F1B2-DD3C-8472DED32FC7}"/>
              </a:ext>
            </a:extLst>
          </p:cNvPr>
          <p:cNvSpPr/>
          <p:nvPr/>
        </p:nvSpPr>
        <p:spPr>
          <a:xfrm>
            <a:off x="4022372" y="9548697"/>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Der Einsatz digitaler Medien ermöglicht die Erfassung des individuellen Lernstandes sowie die Beobachtung des Lernprozesses, um eine effiziente Anpassung des Lernangebotes an spezifische Voraussetzungen der Lernenden zu ermöglichen. </a:t>
            </a:r>
          </a:p>
        </p:txBody>
      </p:sp>
      <p:sp>
        <p:nvSpPr>
          <p:cNvPr id="50" name="Abgerundete rechteckige Legende 49">
            <a:extLst>
              <a:ext uri="{FF2B5EF4-FFF2-40B4-BE49-F238E27FC236}">
                <a16:creationId xmlns:a16="http://schemas.microsoft.com/office/drawing/2014/main" id="{A18F96B6-EAB4-B2FE-4656-F6D61972D937}"/>
              </a:ext>
            </a:extLst>
          </p:cNvPr>
          <p:cNvSpPr/>
          <p:nvPr/>
        </p:nvSpPr>
        <p:spPr>
          <a:xfrm>
            <a:off x="3941359" y="9519482"/>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Muster, Symmetrie, Kunst enthält.&#10;&#10;KI-generierte Inhalte können fehlerhaft sein.">
            <a:extLst>
              <a:ext uri="{FF2B5EF4-FFF2-40B4-BE49-F238E27FC236}">
                <a16:creationId xmlns:a16="http://schemas.microsoft.com/office/drawing/2014/main" id="{1D9D5957-8132-8AEC-7E48-1A4AFA1B2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7782" y="265700"/>
            <a:ext cx="648000" cy="648000"/>
          </a:xfrm>
          <a:prstGeom prst="rect">
            <a:avLst/>
          </a:prstGeom>
        </p:spPr>
      </p:pic>
      <p:pic>
        <p:nvPicPr>
          <p:cNvPr id="3" name="Grafik 2" descr="Ein Bild, das Muster, Symmetrie, Kunst enthält.&#10;&#10;KI-generierte Inhalte können fehlerhaft sein.">
            <a:extLst>
              <a:ext uri="{FF2B5EF4-FFF2-40B4-BE49-F238E27FC236}">
                <a16:creationId xmlns:a16="http://schemas.microsoft.com/office/drawing/2014/main" id="{07C21D71-2133-8DFA-0E3F-A2828274B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895" y="265699"/>
            <a:ext cx="648000" cy="648000"/>
          </a:xfrm>
          <a:prstGeom prst="rect">
            <a:avLst/>
          </a:prstGeom>
        </p:spPr>
      </p:pic>
      <p:pic>
        <p:nvPicPr>
          <p:cNvPr id="8" name="Grafik 7" descr="Ein Bild, das Muster, Symmetrie, Quadrat, Pixel enthält.&#10;&#10;KI-generierte Inhalte können fehlerhaft sein.">
            <a:extLst>
              <a:ext uri="{FF2B5EF4-FFF2-40B4-BE49-F238E27FC236}">
                <a16:creationId xmlns:a16="http://schemas.microsoft.com/office/drawing/2014/main" id="{E4ED80E8-1E44-E60A-1FF6-305DEDAD9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895" y="2820225"/>
            <a:ext cx="648000" cy="648000"/>
          </a:xfrm>
          <a:prstGeom prst="rect">
            <a:avLst/>
          </a:prstGeom>
        </p:spPr>
      </p:pic>
      <p:pic>
        <p:nvPicPr>
          <p:cNvPr id="9" name="Grafik 8" descr="Ein Bild, das Muster, Symmetrie, Kunst, Quadrat enthält.&#10;&#10;KI-generierte Inhalte können fehlerhaft sein.">
            <a:extLst>
              <a:ext uri="{FF2B5EF4-FFF2-40B4-BE49-F238E27FC236}">
                <a16:creationId xmlns:a16="http://schemas.microsoft.com/office/drawing/2014/main" id="{0EFAC075-E09E-5BF8-671A-4F50334DFE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7782" y="2838483"/>
            <a:ext cx="648000" cy="648000"/>
          </a:xfrm>
          <a:prstGeom prst="rect">
            <a:avLst/>
          </a:prstGeom>
        </p:spPr>
      </p:pic>
      <p:pic>
        <p:nvPicPr>
          <p:cNvPr id="10" name="Grafik 9" descr="Ein Bild, das Muster, Symmetrie, Quadrat, Kunst enthält.&#10;&#10;KI-generierte Inhalte können fehlerhaft sein.">
            <a:extLst>
              <a:ext uri="{FF2B5EF4-FFF2-40B4-BE49-F238E27FC236}">
                <a16:creationId xmlns:a16="http://schemas.microsoft.com/office/drawing/2014/main" id="{BA97EA61-453C-6588-186F-5907343B4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4895" y="5712695"/>
            <a:ext cx="648000" cy="648000"/>
          </a:xfrm>
          <a:prstGeom prst="rect">
            <a:avLst/>
          </a:prstGeom>
        </p:spPr>
      </p:pic>
      <p:pic>
        <p:nvPicPr>
          <p:cNvPr id="11" name="Grafik 10" descr="Ein Bild, das Muster, Quadrat, Symmetrie, Pixel enthält.&#10;&#10;KI-generierte Inhalte können fehlerhaft sein.">
            <a:extLst>
              <a:ext uri="{FF2B5EF4-FFF2-40B4-BE49-F238E27FC236}">
                <a16:creationId xmlns:a16="http://schemas.microsoft.com/office/drawing/2014/main" id="{54BA7F92-6856-2BAC-E6AF-15050C9855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7782" y="5660575"/>
            <a:ext cx="648000" cy="648000"/>
          </a:xfrm>
          <a:prstGeom prst="rect">
            <a:avLst/>
          </a:prstGeom>
        </p:spPr>
      </p:pic>
      <p:pic>
        <p:nvPicPr>
          <p:cNvPr id="14" name="Grafik 13" descr="Ein Bild, das Muster, Quadrat, Pixel, Kunst enthält.&#10;&#10;KI-generierte Inhalte können fehlerhaft sein.">
            <a:extLst>
              <a:ext uri="{FF2B5EF4-FFF2-40B4-BE49-F238E27FC236}">
                <a16:creationId xmlns:a16="http://schemas.microsoft.com/office/drawing/2014/main" id="{19153CC6-E0E0-1F8F-FD11-BC3071EC2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895" y="8517252"/>
            <a:ext cx="648000" cy="648000"/>
          </a:xfrm>
          <a:prstGeom prst="rect">
            <a:avLst/>
          </a:prstGeom>
        </p:spPr>
      </p:pic>
      <p:pic>
        <p:nvPicPr>
          <p:cNvPr id="15" name="Grafik 14" descr="Ein Bild, das Muster, Symmetrie, Kunst, Pixel enthält.&#10;&#10;KI-generierte Inhalte können fehlerhaft sein.">
            <a:extLst>
              <a:ext uri="{FF2B5EF4-FFF2-40B4-BE49-F238E27FC236}">
                <a16:creationId xmlns:a16="http://schemas.microsoft.com/office/drawing/2014/main" id="{63BA4215-B870-0DDE-8E97-7407CD28E8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7782" y="8459769"/>
            <a:ext cx="648000" cy="648000"/>
          </a:xfrm>
          <a:prstGeom prst="rect">
            <a:avLst/>
          </a:prstGeom>
        </p:spPr>
      </p:pic>
    </p:spTree>
    <p:extLst>
      <p:ext uri="{BB962C8B-B14F-4D97-AF65-F5344CB8AC3E}">
        <p14:creationId xmlns:p14="http://schemas.microsoft.com/office/powerpoint/2010/main" val="343713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02F9-CFEC-DDAC-A692-0CF274AD74F2}"/>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3E5836FD-4390-7AB8-F79F-05E88E36D997}"/>
              </a:ext>
            </a:extLst>
          </p:cNvPr>
          <p:cNvSpPr/>
          <p:nvPr/>
        </p:nvSpPr>
        <p:spPr>
          <a:xfrm>
            <a:off x="229148" y="146565"/>
            <a:ext cx="3404681" cy="479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a:solidFill>
                  <a:schemeClr val="accent4"/>
                </a:solidFill>
                <a:latin typeface="Amatic SC" pitchFamily="2" charset="-79"/>
                <a:cs typeface="Amatic SC" pitchFamily="2" charset="-79"/>
              </a:rPr>
              <a:t>Möglichkeiten der Selbstbestimmung und Selbstorganisation des Lernprozesses</a:t>
            </a:r>
            <a:endParaRPr lang="de-CH" sz="2000" dirty="0">
              <a:solidFill>
                <a:schemeClr val="accent4"/>
              </a:solidFill>
              <a:latin typeface="Amatic SC" pitchFamily="2" charset="-79"/>
              <a:cs typeface="Amatic SC" pitchFamily="2" charset="-79"/>
            </a:endParaRPr>
          </a:p>
        </p:txBody>
      </p:sp>
      <p:sp>
        <p:nvSpPr>
          <p:cNvPr id="28" name="Rechteck 27">
            <a:extLst>
              <a:ext uri="{FF2B5EF4-FFF2-40B4-BE49-F238E27FC236}">
                <a16:creationId xmlns:a16="http://schemas.microsoft.com/office/drawing/2014/main" id="{B83D3A46-CD1A-5CA1-E804-869930A9E2A0}"/>
              </a:ext>
            </a:extLst>
          </p:cNvPr>
          <p:cNvSpPr/>
          <p:nvPr/>
        </p:nvSpPr>
        <p:spPr>
          <a:xfrm>
            <a:off x="229148" y="626089"/>
            <a:ext cx="3303324"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e-DE" sz="1000" dirty="0">
                <a:solidFill>
                  <a:schemeClr val="tx1"/>
                </a:solidFill>
                <a:latin typeface="+mj-lt"/>
              </a:rPr>
              <a:t>Schüler haben den Freiraum, ihren Lernprozess selbst zu gestalten, indem sie Aufgaben und Vorgehensweisen mitbestimmen. Dies fördern Autonomie, Verantwortungsbewusstsein und eine tiefere Auseinandersetzung mit den Inhalten. </a:t>
            </a:r>
            <a:endParaRPr lang="de-CH" sz="1000" dirty="0">
              <a:solidFill>
                <a:schemeClr val="tx1"/>
              </a:solidFill>
              <a:latin typeface="+mj-lt"/>
            </a:endParaRPr>
          </a:p>
        </p:txBody>
      </p:sp>
      <p:sp>
        <p:nvSpPr>
          <p:cNvPr id="30" name="Rechteck 29">
            <a:extLst>
              <a:ext uri="{FF2B5EF4-FFF2-40B4-BE49-F238E27FC236}">
                <a16:creationId xmlns:a16="http://schemas.microsoft.com/office/drawing/2014/main" id="{53F6E8F2-D979-30B5-CF1A-8CAE243F656D}"/>
              </a:ext>
            </a:extLst>
          </p:cNvPr>
          <p:cNvSpPr/>
          <p:nvPr/>
        </p:nvSpPr>
        <p:spPr>
          <a:xfrm>
            <a:off x="3903124" y="115580"/>
            <a:ext cx="3404681" cy="499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4"/>
                </a:solidFill>
                <a:latin typeface="Amatic SC" pitchFamily="2" charset="-79"/>
                <a:cs typeface="Amatic SC" pitchFamily="2" charset="-79"/>
              </a:rPr>
              <a:t>Lernförderliches Feedback und Unterstützung</a:t>
            </a:r>
          </a:p>
          <a:p>
            <a:endParaRPr lang="de-CH" sz="2000" dirty="0">
              <a:solidFill>
                <a:schemeClr val="tx1"/>
              </a:solidFill>
              <a:latin typeface="Amatic SC" pitchFamily="2" charset="-79"/>
              <a:cs typeface="Amatic SC" pitchFamily="2" charset="-79"/>
            </a:endParaRPr>
          </a:p>
        </p:txBody>
      </p:sp>
      <p:sp>
        <p:nvSpPr>
          <p:cNvPr id="31" name="Rechteck 30">
            <a:extLst>
              <a:ext uri="{FF2B5EF4-FFF2-40B4-BE49-F238E27FC236}">
                <a16:creationId xmlns:a16="http://schemas.microsoft.com/office/drawing/2014/main" id="{483A9A0E-C6BC-28A6-C503-FE414E62E26F}"/>
              </a:ext>
            </a:extLst>
          </p:cNvPr>
          <p:cNvSpPr/>
          <p:nvPr/>
        </p:nvSpPr>
        <p:spPr>
          <a:xfrm>
            <a:off x="3903123" y="615406"/>
            <a:ext cx="3498703"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a:spcAft>
                <a:spcPts val="600"/>
              </a:spcAft>
            </a:pPr>
            <a:r>
              <a:rPr lang="de-DE" sz="1000" dirty="0">
                <a:solidFill>
                  <a:schemeClr val="tx1"/>
                </a:solidFill>
                <a:latin typeface="+mj-lt"/>
              </a:rPr>
              <a:t>Individuelle Förderung basiert auf differenzierten Rückmeldungen zum Lernstand und möglichen Wegen zum Ziel. Schüler erhalten passgenaue Unterstützungsangebote, und Um- sowie Irrwege im Lernprozess werden konstruktiv genutzt, während die Beurteilung kompetenzorientiert ist. </a:t>
            </a:r>
            <a:endParaRPr lang="de-CH" sz="1000" dirty="0">
              <a:solidFill>
                <a:schemeClr val="tx1"/>
              </a:solidFill>
              <a:latin typeface="+mj-lt"/>
            </a:endParaRPr>
          </a:p>
        </p:txBody>
      </p:sp>
      <p:sp>
        <p:nvSpPr>
          <p:cNvPr id="32" name="Rechteck 31">
            <a:extLst>
              <a:ext uri="{FF2B5EF4-FFF2-40B4-BE49-F238E27FC236}">
                <a16:creationId xmlns:a16="http://schemas.microsoft.com/office/drawing/2014/main" id="{D529B8A2-0592-ABC9-A3C7-13AC92B255A7}"/>
              </a:ext>
            </a:extLst>
          </p:cNvPr>
          <p:cNvSpPr/>
          <p:nvPr/>
        </p:nvSpPr>
        <p:spPr>
          <a:xfrm>
            <a:off x="229148" y="2699053"/>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5"/>
                </a:solidFill>
                <a:latin typeface="Amatic SC" pitchFamily="2" charset="-79"/>
                <a:cs typeface="Amatic SC" pitchFamily="2" charset="-79"/>
              </a:rPr>
              <a:t>Vermittlung von Lernstrategien</a:t>
            </a:r>
          </a:p>
          <a:p>
            <a:endParaRPr lang="de-CH" sz="2000" dirty="0">
              <a:solidFill>
                <a:schemeClr val="tx1"/>
              </a:solidFill>
              <a:latin typeface="Amatic SC" pitchFamily="2" charset="-79"/>
              <a:cs typeface="Amatic SC" pitchFamily="2" charset="-79"/>
            </a:endParaRPr>
          </a:p>
        </p:txBody>
      </p:sp>
      <p:sp>
        <p:nvSpPr>
          <p:cNvPr id="33" name="Rechteck 32">
            <a:extLst>
              <a:ext uri="{FF2B5EF4-FFF2-40B4-BE49-F238E27FC236}">
                <a16:creationId xmlns:a16="http://schemas.microsoft.com/office/drawing/2014/main" id="{B45BB8FB-10A2-45E9-89A3-9D6A2F915DB6}"/>
              </a:ext>
            </a:extLst>
          </p:cNvPr>
          <p:cNvSpPr/>
          <p:nvPr/>
        </p:nvSpPr>
        <p:spPr>
          <a:xfrm>
            <a:off x="3903124" y="2699053"/>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2000" b="1" dirty="0">
                <a:solidFill>
                  <a:schemeClr val="accent5"/>
                </a:solidFill>
                <a:latin typeface="Amatic SC" pitchFamily="2" charset="-79"/>
                <a:cs typeface="Amatic SC" pitchFamily="2" charset="-79"/>
              </a:rPr>
              <a:t>Herausfordernde Aufgabenformate</a:t>
            </a:r>
          </a:p>
          <a:p>
            <a:r>
              <a:rPr lang="de-CH" sz="2000" b="1" dirty="0">
                <a:solidFill>
                  <a:schemeClr val="tx1"/>
                </a:solidFill>
                <a:latin typeface="Amatic SC" pitchFamily="2" charset="-79"/>
                <a:cs typeface="Amatic SC" pitchFamily="2" charset="-79"/>
              </a:rPr>
              <a:t> </a:t>
            </a:r>
          </a:p>
          <a:p>
            <a:endParaRPr lang="de-CH" sz="2000" b="1" dirty="0">
              <a:solidFill>
                <a:schemeClr val="tx1"/>
              </a:solidFill>
              <a:latin typeface="Amatic SC" pitchFamily="2" charset="-79"/>
              <a:cs typeface="Amatic SC" pitchFamily="2" charset="-79"/>
            </a:endParaRPr>
          </a:p>
          <a:p>
            <a:endParaRPr lang="de-CH" sz="2000" dirty="0">
              <a:solidFill>
                <a:schemeClr val="tx1"/>
              </a:solidFill>
              <a:latin typeface="Amatic SC" pitchFamily="2" charset="-79"/>
              <a:cs typeface="Amatic SC" pitchFamily="2" charset="-79"/>
            </a:endParaRPr>
          </a:p>
        </p:txBody>
      </p:sp>
      <p:sp>
        <p:nvSpPr>
          <p:cNvPr id="35" name="Rechteck 34">
            <a:extLst>
              <a:ext uri="{FF2B5EF4-FFF2-40B4-BE49-F238E27FC236}">
                <a16:creationId xmlns:a16="http://schemas.microsoft.com/office/drawing/2014/main" id="{3CD2B120-8213-1E75-BF10-C811130294C5}"/>
              </a:ext>
            </a:extLst>
          </p:cNvPr>
          <p:cNvSpPr/>
          <p:nvPr/>
        </p:nvSpPr>
        <p:spPr>
          <a:xfrm>
            <a:off x="3903124" y="5438817"/>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a:solidFill>
                  <a:schemeClr val="accent5"/>
                </a:solidFill>
                <a:latin typeface="Amatic SC" pitchFamily="2" charset="-79"/>
                <a:cs typeface="Amatic SC" pitchFamily="2" charset="-79"/>
              </a:rPr>
              <a:t>Übung</a:t>
            </a:r>
          </a:p>
          <a:p>
            <a:endParaRPr lang="de-CH" sz="2000" dirty="0">
              <a:solidFill>
                <a:schemeClr val="tx1"/>
              </a:solidFill>
              <a:latin typeface="Amatic SC" pitchFamily="2" charset="-79"/>
              <a:cs typeface="Amatic SC" pitchFamily="2" charset="-79"/>
            </a:endParaRPr>
          </a:p>
        </p:txBody>
      </p:sp>
      <p:sp>
        <p:nvSpPr>
          <p:cNvPr id="2" name="Rechteck 1">
            <a:extLst>
              <a:ext uri="{FF2B5EF4-FFF2-40B4-BE49-F238E27FC236}">
                <a16:creationId xmlns:a16="http://schemas.microsoft.com/office/drawing/2014/main" id="{A995941C-C825-52D8-53C2-8EFB907591AF}"/>
              </a:ext>
            </a:extLst>
          </p:cNvPr>
          <p:cNvSpPr/>
          <p:nvPr/>
        </p:nvSpPr>
        <p:spPr>
          <a:xfrm>
            <a:off x="229148" y="3211083"/>
            <a:ext cx="3404681"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Qualitativ hochwertige, abwechslungsreiche Aufgaben, die individuell oder im Team bearbeitet und gemeinsam reflektiert werden, sind entscheidend, um den Kompetenzgewinn zu fördern, indem neue Herausforderungen unter Berücksichtigung individueller Lernvoraussetzungen bewusst gesucht werden. </a:t>
            </a:r>
            <a:endParaRPr lang="de-CH" sz="1000" dirty="0">
              <a:solidFill>
                <a:schemeClr val="tx1"/>
              </a:solidFill>
              <a:latin typeface="+mj-lt"/>
            </a:endParaRPr>
          </a:p>
        </p:txBody>
      </p:sp>
      <p:sp>
        <p:nvSpPr>
          <p:cNvPr id="3" name="Rechteck 2">
            <a:extLst>
              <a:ext uri="{FF2B5EF4-FFF2-40B4-BE49-F238E27FC236}">
                <a16:creationId xmlns:a16="http://schemas.microsoft.com/office/drawing/2014/main" id="{42999077-9D7D-6BFA-90C7-52945ED1B39A}"/>
              </a:ext>
            </a:extLst>
          </p:cNvPr>
          <p:cNvSpPr/>
          <p:nvPr/>
        </p:nvSpPr>
        <p:spPr>
          <a:xfrm>
            <a:off x="3903124" y="3200400"/>
            <a:ext cx="3498702"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Qualitativ hochwertige, abwechslungsreiche Aufgaben, die individuell oder im Team bearbeitet und gemeinsam reflektiert werden, sind entscheidend, um den Kompetenzgewinn zu fördern, indem neue Herausforderungen unter Berücksichtigung individueller Lernvoraussetzungen bewusst gesucht werden. </a:t>
            </a:r>
            <a:endParaRPr lang="de-CH" sz="1000" dirty="0">
              <a:solidFill>
                <a:schemeClr val="tx1"/>
              </a:solidFill>
              <a:latin typeface="+mj-lt"/>
            </a:endParaRPr>
          </a:p>
        </p:txBody>
      </p:sp>
      <p:sp>
        <p:nvSpPr>
          <p:cNvPr id="4" name="Rechteck 3">
            <a:extLst>
              <a:ext uri="{FF2B5EF4-FFF2-40B4-BE49-F238E27FC236}">
                <a16:creationId xmlns:a16="http://schemas.microsoft.com/office/drawing/2014/main" id="{34091AE3-8A9A-AE56-0A64-28A4FD26848B}"/>
              </a:ext>
            </a:extLst>
          </p:cNvPr>
          <p:cNvSpPr/>
          <p:nvPr/>
        </p:nvSpPr>
        <p:spPr>
          <a:xfrm>
            <a:off x="3903124" y="5785394"/>
            <a:ext cx="3368765"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600"/>
              </a:spcAft>
            </a:pPr>
            <a:r>
              <a:rPr lang="de-DE" sz="1000" dirty="0">
                <a:solidFill>
                  <a:schemeClr val="tx1"/>
                </a:solidFill>
                <a:latin typeface="+mj-lt"/>
              </a:rPr>
              <a:t>Übungsangebote mit vielfältigen Aufgaben sowie direkten Rückmeldungen unterstützen Schüler beim Aufbau fachrelevanter Routinen und bieten Orientierung zu zentralen Lerninhalten. </a:t>
            </a:r>
            <a:endParaRPr lang="de-CH" sz="1000" dirty="0">
              <a:solidFill>
                <a:schemeClr val="tx1"/>
              </a:solidFill>
              <a:latin typeface="+mj-lt"/>
            </a:endParaRPr>
          </a:p>
        </p:txBody>
      </p:sp>
      <p:sp>
        <p:nvSpPr>
          <p:cNvPr id="11" name="Rechteck 10">
            <a:extLst>
              <a:ext uri="{FF2B5EF4-FFF2-40B4-BE49-F238E27FC236}">
                <a16:creationId xmlns:a16="http://schemas.microsoft.com/office/drawing/2014/main" id="{63234A38-7369-5613-C9BE-09F42CF6822D}"/>
              </a:ext>
            </a:extLst>
          </p:cNvPr>
          <p:cNvSpPr/>
          <p:nvPr/>
        </p:nvSpPr>
        <p:spPr>
          <a:xfrm>
            <a:off x="316072" y="5438817"/>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a:solidFill>
                  <a:schemeClr val="accent6"/>
                </a:solidFill>
                <a:latin typeface="Amatic SC" pitchFamily="2" charset="-79"/>
                <a:cs typeface="Amatic SC" pitchFamily="2" charset="-79"/>
              </a:rPr>
              <a:t>Störungsprävention und Umgang mit Regeln</a:t>
            </a:r>
          </a:p>
          <a:p>
            <a:endParaRPr lang="de-CH" sz="2000" dirty="0">
              <a:solidFill>
                <a:schemeClr val="tx1"/>
              </a:solidFill>
              <a:latin typeface="Amatic SC" pitchFamily="2" charset="-79"/>
              <a:cs typeface="Amatic SC" pitchFamily="2" charset="-79"/>
            </a:endParaRPr>
          </a:p>
        </p:txBody>
      </p:sp>
      <p:sp>
        <p:nvSpPr>
          <p:cNvPr id="12" name="Rechteck 11">
            <a:extLst>
              <a:ext uri="{FF2B5EF4-FFF2-40B4-BE49-F238E27FC236}">
                <a16:creationId xmlns:a16="http://schemas.microsoft.com/office/drawing/2014/main" id="{34C8E494-85B8-AB11-1048-ECF6901BECF0}"/>
              </a:ext>
            </a:extLst>
          </p:cNvPr>
          <p:cNvSpPr/>
          <p:nvPr/>
        </p:nvSpPr>
        <p:spPr>
          <a:xfrm>
            <a:off x="316071" y="5944190"/>
            <a:ext cx="3317757"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e-DE" sz="1000" dirty="0">
                <a:solidFill>
                  <a:schemeClr val="tx1"/>
                </a:solidFill>
                <a:latin typeface="+mj-lt"/>
              </a:rPr>
              <a:t>An der Schule gibt es einen bekannten Verhaltensrahmen, der präventiv wirkt und Störungen im Unterricht schnell behebt, um die Lernfokussierung der Schüler zu fördern. Störungen werden als Regelabweichungen erkannt und bei Bedarf angesprochen, um die Lernprozesse nicht zu beeinträchtigen. </a:t>
            </a:r>
            <a:endParaRPr lang="de-CH" sz="1000" dirty="0">
              <a:solidFill>
                <a:schemeClr val="tx1"/>
              </a:solidFill>
              <a:latin typeface="+mj-lt"/>
            </a:endParaRPr>
          </a:p>
        </p:txBody>
      </p:sp>
      <p:sp>
        <p:nvSpPr>
          <p:cNvPr id="13" name="Rechteck 12">
            <a:extLst>
              <a:ext uri="{FF2B5EF4-FFF2-40B4-BE49-F238E27FC236}">
                <a16:creationId xmlns:a16="http://schemas.microsoft.com/office/drawing/2014/main" id="{FFBE0C7C-D857-1A2A-C0A0-A109C968183D}"/>
              </a:ext>
            </a:extLst>
          </p:cNvPr>
          <p:cNvSpPr/>
          <p:nvPr/>
        </p:nvSpPr>
        <p:spPr>
          <a:xfrm>
            <a:off x="3867208" y="8178581"/>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a:solidFill>
                  <a:schemeClr val="accent6"/>
                </a:solidFill>
                <a:latin typeface="Amatic SC" pitchFamily="2" charset="-79"/>
                <a:cs typeface="Amatic SC" pitchFamily="2" charset="-79"/>
              </a:rPr>
              <a:t>Effektive Nutzung der Lernzeit</a:t>
            </a:r>
          </a:p>
          <a:p>
            <a:endParaRPr lang="de-CH" sz="2000" dirty="0">
              <a:solidFill>
                <a:schemeClr val="tx1"/>
              </a:solidFill>
              <a:latin typeface="Amatic SC" pitchFamily="2" charset="-79"/>
              <a:cs typeface="Amatic SC" pitchFamily="2" charset="-79"/>
            </a:endParaRPr>
          </a:p>
        </p:txBody>
      </p:sp>
      <p:sp>
        <p:nvSpPr>
          <p:cNvPr id="14" name="Rechteck 13">
            <a:extLst>
              <a:ext uri="{FF2B5EF4-FFF2-40B4-BE49-F238E27FC236}">
                <a16:creationId xmlns:a16="http://schemas.microsoft.com/office/drawing/2014/main" id="{07F45F3B-8966-2AB2-F245-F0F85930C349}"/>
              </a:ext>
            </a:extLst>
          </p:cNvPr>
          <p:cNvSpPr/>
          <p:nvPr/>
        </p:nvSpPr>
        <p:spPr>
          <a:xfrm>
            <a:off x="3867208" y="8525158"/>
            <a:ext cx="3404680"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e-DE" sz="1000" dirty="0">
                <a:solidFill>
                  <a:schemeClr val="tx1"/>
                </a:solidFill>
                <a:latin typeface="+mj-lt"/>
              </a:rPr>
              <a:t>Der Unterricht wird effizient geplant sowie Methodeneinsatz, Arbeitsformen und Abläufe bei wechselnden Lernaktivitäten regelmäßig eingeübt, um möglichst viel Zeit für Lernprozesse zu schaffen werden. </a:t>
            </a:r>
            <a:endParaRPr lang="de-CH" sz="1000" dirty="0">
              <a:solidFill>
                <a:schemeClr val="tx1"/>
              </a:solidFill>
              <a:latin typeface="+mj-lt"/>
            </a:endParaRPr>
          </a:p>
        </p:txBody>
      </p:sp>
      <p:sp>
        <p:nvSpPr>
          <p:cNvPr id="15" name="Rechteck 14">
            <a:extLst>
              <a:ext uri="{FF2B5EF4-FFF2-40B4-BE49-F238E27FC236}">
                <a16:creationId xmlns:a16="http://schemas.microsoft.com/office/drawing/2014/main" id="{683942DA-1710-1629-EFB1-49EB21389142}"/>
              </a:ext>
            </a:extLst>
          </p:cNvPr>
          <p:cNvSpPr/>
          <p:nvPr/>
        </p:nvSpPr>
        <p:spPr>
          <a:xfrm>
            <a:off x="229148" y="8178581"/>
            <a:ext cx="3404681" cy="501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2000" b="1" dirty="0">
                <a:solidFill>
                  <a:schemeClr val="accent6"/>
                </a:solidFill>
                <a:latin typeface="Amatic SC" pitchFamily="2" charset="-79"/>
                <a:cs typeface="Amatic SC" pitchFamily="2" charset="-79"/>
              </a:rPr>
              <a:t>Lernförderliches Unterrichtsklima</a:t>
            </a:r>
          </a:p>
          <a:p>
            <a:endParaRPr lang="de-CH" sz="2000" dirty="0">
              <a:solidFill>
                <a:schemeClr val="tx1"/>
              </a:solidFill>
              <a:latin typeface="Amatic SC" pitchFamily="2" charset="-79"/>
              <a:cs typeface="Amatic SC" pitchFamily="2" charset="-79"/>
            </a:endParaRPr>
          </a:p>
        </p:txBody>
      </p:sp>
      <p:sp>
        <p:nvSpPr>
          <p:cNvPr id="17" name="Rechteck 16">
            <a:extLst>
              <a:ext uri="{FF2B5EF4-FFF2-40B4-BE49-F238E27FC236}">
                <a16:creationId xmlns:a16="http://schemas.microsoft.com/office/drawing/2014/main" id="{FA4119AB-DA95-E4C0-B7E2-3F10BACD56C6}"/>
              </a:ext>
            </a:extLst>
          </p:cNvPr>
          <p:cNvSpPr/>
          <p:nvPr/>
        </p:nvSpPr>
        <p:spPr>
          <a:xfrm>
            <a:off x="229147" y="8525748"/>
            <a:ext cx="3303323"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e-DE" sz="1000" dirty="0">
                <a:solidFill>
                  <a:schemeClr val="tx1"/>
                </a:solidFill>
                <a:latin typeface="+mj-lt"/>
              </a:rPr>
              <a:t>Der Unterricht fördert eine wertschätzende und angstfreie Lernumgebung, in der die Lehrkraft die sozial-emotionalen Bedürfnisse der Schüler berücksichtigt. </a:t>
            </a:r>
            <a:endParaRPr lang="de-CH" sz="1000" dirty="0">
              <a:solidFill>
                <a:schemeClr val="tx1"/>
              </a:solidFill>
              <a:latin typeface="+mj-lt"/>
            </a:endParaRPr>
          </a:p>
        </p:txBody>
      </p:sp>
      <p:grpSp>
        <p:nvGrpSpPr>
          <p:cNvPr id="5" name="Gruppieren 4">
            <a:extLst>
              <a:ext uri="{FF2B5EF4-FFF2-40B4-BE49-F238E27FC236}">
                <a16:creationId xmlns:a16="http://schemas.microsoft.com/office/drawing/2014/main" id="{0645A2C2-EBBB-8909-06EE-1BA03BF1DF99}"/>
              </a:ext>
            </a:extLst>
          </p:cNvPr>
          <p:cNvGrpSpPr/>
          <p:nvPr/>
        </p:nvGrpSpPr>
        <p:grpSpPr>
          <a:xfrm>
            <a:off x="1381279" y="2062997"/>
            <a:ext cx="893184" cy="506840"/>
            <a:chOff x="88363" y="2033263"/>
            <a:chExt cx="893184" cy="506840"/>
          </a:xfrm>
        </p:grpSpPr>
        <p:pic>
          <p:nvPicPr>
            <p:cNvPr id="6" name="Grafik 5" descr="Ein Bild, das Screenshot, Farbigkeit, Quadrat, Grafiken enthält.&#10;&#10;KI-generierte Inhalte können fehlerhaft sein.">
              <a:extLst>
                <a:ext uri="{FF2B5EF4-FFF2-40B4-BE49-F238E27FC236}">
                  <a16:creationId xmlns:a16="http://schemas.microsoft.com/office/drawing/2014/main" id="{8BD1B703-747A-5265-F026-E3F61A72C433}"/>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8" name="Textfeld 7">
              <a:extLst>
                <a:ext uri="{FF2B5EF4-FFF2-40B4-BE49-F238E27FC236}">
                  <a16:creationId xmlns:a16="http://schemas.microsoft.com/office/drawing/2014/main" id="{38C783E5-0201-9E58-7571-E2FE184A1CF4}"/>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9</a:t>
              </a:r>
            </a:p>
          </p:txBody>
        </p:sp>
      </p:grpSp>
      <p:grpSp>
        <p:nvGrpSpPr>
          <p:cNvPr id="9" name="Gruppieren 8">
            <a:extLst>
              <a:ext uri="{FF2B5EF4-FFF2-40B4-BE49-F238E27FC236}">
                <a16:creationId xmlns:a16="http://schemas.microsoft.com/office/drawing/2014/main" id="{ADF8531C-6E2A-0187-8BB8-A1ADF3116F6B}"/>
              </a:ext>
            </a:extLst>
          </p:cNvPr>
          <p:cNvGrpSpPr/>
          <p:nvPr/>
        </p:nvGrpSpPr>
        <p:grpSpPr>
          <a:xfrm>
            <a:off x="1381279" y="4798225"/>
            <a:ext cx="893184" cy="506840"/>
            <a:chOff x="88363" y="2033263"/>
            <a:chExt cx="893184" cy="506840"/>
          </a:xfrm>
        </p:grpSpPr>
        <p:pic>
          <p:nvPicPr>
            <p:cNvPr id="10" name="Grafik 9" descr="Ein Bild, das Screenshot, Farbigkeit, Quadrat, Grafiken enthält.&#10;&#10;KI-generierte Inhalte können fehlerhaft sein.">
              <a:extLst>
                <a:ext uri="{FF2B5EF4-FFF2-40B4-BE49-F238E27FC236}">
                  <a16:creationId xmlns:a16="http://schemas.microsoft.com/office/drawing/2014/main" id="{E43FC0E5-EE7B-11E0-2EC4-AF873A8CA712}"/>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16" name="Textfeld 15">
              <a:extLst>
                <a:ext uri="{FF2B5EF4-FFF2-40B4-BE49-F238E27FC236}">
                  <a16:creationId xmlns:a16="http://schemas.microsoft.com/office/drawing/2014/main" id="{E3ED0F4F-C60F-EDD0-4AAA-753038D9EE57}"/>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11</a:t>
              </a:r>
            </a:p>
          </p:txBody>
        </p:sp>
      </p:grpSp>
      <p:grpSp>
        <p:nvGrpSpPr>
          <p:cNvPr id="18" name="Gruppieren 17">
            <a:extLst>
              <a:ext uri="{FF2B5EF4-FFF2-40B4-BE49-F238E27FC236}">
                <a16:creationId xmlns:a16="http://schemas.microsoft.com/office/drawing/2014/main" id="{57C340D9-BE65-B740-B7BB-110AADD9D51C}"/>
              </a:ext>
            </a:extLst>
          </p:cNvPr>
          <p:cNvGrpSpPr/>
          <p:nvPr/>
        </p:nvGrpSpPr>
        <p:grpSpPr>
          <a:xfrm>
            <a:off x="1381279" y="7541665"/>
            <a:ext cx="893184" cy="506840"/>
            <a:chOff x="88363" y="2033263"/>
            <a:chExt cx="893184" cy="506840"/>
          </a:xfrm>
        </p:grpSpPr>
        <p:pic>
          <p:nvPicPr>
            <p:cNvPr id="19" name="Grafik 18" descr="Ein Bild, das Screenshot, Farbigkeit, Quadrat, Grafiken enthält.&#10;&#10;KI-generierte Inhalte können fehlerhaft sein.">
              <a:extLst>
                <a:ext uri="{FF2B5EF4-FFF2-40B4-BE49-F238E27FC236}">
                  <a16:creationId xmlns:a16="http://schemas.microsoft.com/office/drawing/2014/main" id="{757C9C7E-39BF-C0DC-0462-E8FCBA0D26AA}"/>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20" name="Textfeld 19">
              <a:extLst>
                <a:ext uri="{FF2B5EF4-FFF2-40B4-BE49-F238E27FC236}">
                  <a16:creationId xmlns:a16="http://schemas.microsoft.com/office/drawing/2014/main" id="{0DED0EA7-282D-8304-244B-9C10F91BB5F3}"/>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13</a:t>
              </a:r>
            </a:p>
          </p:txBody>
        </p:sp>
      </p:grpSp>
      <p:grpSp>
        <p:nvGrpSpPr>
          <p:cNvPr id="21" name="Gruppieren 20">
            <a:extLst>
              <a:ext uri="{FF2B5EF4-FFF2-40B4-BE49-F238E27FC236}">
                <a16:creationId xmlns:a16="http://schemas.microsoft.com/office/drawing/2014/main" id="{CC90F154-475E-6E4B-8FD1-C5DA192977E3}"/>
              </a:ext>
            </a:extLst>
          </p:cNvPr>
          <p:cNvGrpSpPr/>
          <p:nvPr/>
        </p:nvGrpSpPr>
        <p:grpSpPr>
          <a:xfrm>
            <a:off x="1381279" y="10123148"/>
            <a:ext cx="893184" cy="506840"/>
            <a:chOff x="88363" y="2033263"/>
            <a:chExt cx="893184" cy="506840"/>
          </a:xfrm>
        </p:grpSpPr>
        <p:pic>
          <p:nvPicPr>
            <p:cNvPr id="22" name="Grafik 21" descr="Ein Bild, das Screenshot, Farbigkeit, Quadrat, Grafiken enthält.&#10;&#10;KI-generierte Inhalte können fehlerhaft sein.">
              <a:extLst>
                <a:ext uri="{FF2B5EF4-FFF2-40B4-BE49-F238E27FC236}">
                  <a16:creationId xmlns:a16="http://schemas.microsoft.com/office/drawing/2014/main" id="{F04D7ED1-739C-FC82-3AEE-9BA75C59AA1F}"/>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23" name="Textfeld 22">
              <a:extLst>
                <a:ext uri="{FF2B5EF4-FFF2-40B4-BE49-F238E27FC236}">
                  <a16:creationId xmlns:a16="http://schemas.microsoft.com/office/drawing/2014/main" id="{90A04808-D908-7CA0-8431-5C4FD0FE090C}"/>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15</a:t>
              </a:r>
            </a:p>
          </p:txBody>
        </p:sp>
      </p:grpSp>
      <p:grpSp>
        <p:nvGrpSpPr>
          <p:cNvPr id="24" name="Gruppieren 23">
            <a:extLst>
              <a:ext uri="{FF2B5EF4-FFF2-40B4-BE49-F238E27FC236}">
                <a16:creationId xmlns:a16="http://schemas.microsoft.com/office/drawing/2014/main" id="{D15ED0E5-253A-38E4-3E5C-74C248265692}"/>
              </a:ext>
            </a:extLst>
          </p:cNvPr>
          <p:cNvGrpSpPr/>
          <p:nvPr/>
        </p:nvGrpSpPr>
        <p:grpSpPr>
          <a:xfrm>
            <a:off x="5285212" y="2062997"/>
            <a:ext cx="893184" cy="506840"/>
            <a:chOff x="88363" y="2033263"/>
            <a:chExt cx="893184" cy="506840"/>
          </a:xfrm>
        </p:grpSpPr>
        <p:pic>
          <p:nvPicPr>
            <p:cNvPr id="25" name="Grafik 24" descr="Ein Bild, das Screenshot, Farbigkeit, Quadrat, Grafiken enthält.&#10;&#10;KI-generierte Inhalte können fehlerhaft sein.">
              <a:extLst>
                <a:ext uri="{FF2B5EF4-FFF2-40B4-BE49-F238E27FC236}">
                  <a16:creationId xmlns:a16="http://schemas.microsoft.com/office/drawing/2014/main" id="{8C92D3A5-BEBA-4766-C09E-61A59BA11B3E}"/>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26" name="Textfeld 25">
              <a:extLst>
                <a:ext uri="{FF2B5EF4-FFF2-40B4-BE49-F238E27FC236}">
                  <a16:creationId xmlns:a16="http://schemas.microsoft.com/office/drawing/2014/main" id="{A94C4347-E797-8EB6-64F7-4FE841BA446F}"/>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10</a:t>
              </a:r>
            </a:p>
          </p:txBody>
        </p:sp>
      </p:grpSp>
      <p:grpSp>
        <p:nvGrpSpPr>
          <p:cNvPr id="27" name="Gruppieren 26">
            <a:extLst>
              <a:ext uri="{FF2B5EF4-FFF2-40B4-BE49-F238E27FC236}">
                <a16:creationId xmlns:a16="http://schemas.microsoft.com/office/drawing/2014/main" id="{8E786409-A780-3FF9-ECD2-D78E90211672}"/>
              </a:ext>
            </a:extLst>
          </p:cNvPr>
          <p:cNvGrpSpPr/>
          <p:nvPr/>
        </p:nvGrpSpPr>
        <p:grpSpPr>
          <a:xfrm>
            <a:off x="5285212" y="4798225"/>
            <a:ext cx="893184" cy="506840"/>
            <a:chOff x="88363" y="2033263"/>
            <a:chExt cx="893184" cy="506840"/>
          </a:xfrm>
        </p:grpSpPr>
        <p:pic>
          <p:nvPicPr>
            <p:cNvPr id="29" name="Grafik 28" descr="Ein Bild, das Screenshot, Farbigkeit, Quadrat, Grafiken enthält.&#10;&#10;KI-generierte Inhalte können fehlerhaft sein.">
              <a:extLst>
                <a:ext uri="{FF2B5EF4-FFF2-40B4-BE49-F238E27FC236}">
                  <a16:creationId xmlns:a16="http://schemas.microsoft.com/office/drawing/2014/main" id="{83365ABD-27F6-DA47-92AA-7058299E902A}"/>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34" name="Textfeld 33">
              <a:extLst>
                <a:ext uri="{FF2B5EF4-FFF2-40B4-BE49-F238E27FC236}">
                  <a16:creationId xmlns:a16="http://schemas.microsoft.com/office/drawing/2014/main" id="{8C1DA0C5-475A-DDD4-7340-674A7AE9F9CA}"/>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12</a:t>
              </a:r>
            </a:p>
          </p:txBody>
        </p:sp>
      </p:grpSp>
      <p:grpSp>
        <p:nvGrpSpPr>
          <p:cNvPr id="36" name="Gruppieren 35">
            <a:extLst>
              <a:ext uri="{FF2B5EF4-FFF2-40B4-BE49-F238E27FC236}">
                <a16:creationId xmlns:a16="http://schemas.microsoft.com/office/drawing/2014/main" id="{B019E794-A5CA-1BB8-4FB0-066EC4885A6C}"/>
              </a:ext>
            </a:extLst>
          </p:cNvPr>
          <p:cNvGrpSpPr/>
          <p:nvPr/>
        </p:nvGrpSpPr>
        <p:grpSpPr>
          <a:xfrm>
            <a:off x="5285212" y="7541665"/>
            <a:ext cx="893184" cy="506840"/>
            <a:chOff x="88363" y="2033263"/>
            <a:chExt cx="893184" cy="506840"/>
          </a:xfrm>
        </p:grpSpPr>
        <p:pic>
          <p:nvPicPr>
            <p:cNvPr id="37" name="Grafik 36" descr="Ein Bild, das Screenshot, Farbigkeit, Quadrat, Grafiken enthält.&#10;&#10;KI-generierte Inhalte können fehlerhaft sein.">
              <a:extLst>
                <a:ext uri="{FF2B5EF4-FFF2-40B4-BE49-F238E27FC236}">
                  <a16:creationId xmlns:a16="http://schemas.microsoft.com/office/drawing/2014/main" id="{6C94CD16-03D7-83D5-9E98-FF1DDF6345E6}"/>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38" name="Textfeld 37">
              <a:extLst>
                <a:ext uri="{FF2B5EF4-FFF2-40B4-BE49-F238E27FC236}">
                  <a16:creationId xmlns:a16="http://schemas.microsoft.com/office/drawing/2014/main" id="{F0D2C82F-02F0-156A-4A98-B3D3F5446E47}"/>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14</a:t>
              </a:r>
            </a:p>
          </p:txBody>
        </p:sp>
      </p:grpSp>
      <p:grpSp>
        <p:nvGrpSpPr>
          <p:cNvPr id="39" name="Gruppieren 38">
            <a:extLst>
              <a:ext uri="{FF2B5EF4-FFF2-40B4-BE49-F238E27FC236}">
                <a16:creationId xmlns:a16="http://schemas.microsoft.com/office/drawing/2014/main" id="{74FBD784-0542-FB86-77CC-0EA82C686590}"/>
              </a:ext>
            </a:extLst>
          </p:cNvPr>
          <p:cNvGrpSpPr/>
          <p:nvPr/>
        </p:nvGrpSpPr>
        <p:grpSpPr>
          <a:xfrm>
            <a:off x="5285212" y="10123148"/>
            <a:ext cx="893184" cy="506840"/>
            <a:chOff x="88363" y="2033263"/>
            <a:chExt cx="893184" cy="506840"/>
          </a:xfrm>
        </p:grpSpPr>
        <p:pic>
          <p:nvPicPr>
            <p:cNvPr id="40" name="Grafik 39" descr="Ein Bild, das Screenshot, Farbigkeit, Quadrat, Grafiken enthält.&#10;&#10;KI-generierte Inhalte können fehlerhaft sein.">
              <a:extLst>
                <a:ext uri="{FF2B5EF4-FFF2-40B4-BE49-F238E27FC236}">
                  <a16:creationId xmlns:a16="http://schemas.microsoft.com/office/drawing/2014/main" id="{11A24AFB-01D6-E4C4-C439-35037CEBDD77}"/>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88363" y="2033263"/>
              <a:ext cx="893184" cy="506840"/>
            </a:xfrm>
            <a:prstGeom prst="rect">
              <a:avLst/>
            </a:prstGeom>
          </p:spPr>
        </p:pic>
        <p:sp>
          <p:nvSpPr>
            <p:cNvPr id="41" name="Textfeld 40">
              <a:extLst>
                <a:ext uri="{FF2B5EF4-FFF2-40B4-BE49-F238E27FC236}">
                  <a16:creationId xmlns:a16="http://schemas.microsoft.com/office/drawing/2014/main" id="{ED2C7FEC-AE49-3DB3-772E-69B8FD73DEE8}"/>
                </a:ext>
              </a:extLst>
            </p:cNvPr>
            <p:cNvSpPr txBox="1"/>
            <p:nvPr/>
          </p:nvSpPr>
          <p:spPr>
            <a:xfrm>
              <a:off x="359977" y="2117565"/>
              <a:ext cx="349955" cy="215444"/>
            </a:xfrm>
            <a:prstGeom prst="rect">
              <a:avLst/>
            </a:prstGeom>
            <a:noFill/>
          </p:spPr>
          <p:txBody>
            <a:bodyPr wrap="square" rtlCol="0">
              <a:spAutoFit/>
            </a:bodyPr>
            <a:lstStyle/>
            <a:p>
              <a:pPr algn="ctr"/>
              <a:r>
                <a:rPr lang="de-DE" sz="800" dirty="0">
                  <a:solidFill>
                    <a:schemeClr val="bg1"/>
                  </a:solidFill>
                </a:rPr>
                <a:t>16</a:t>
              </a:r>
            </a:p>
          </p:txBody>
        </p:sp>
      </p:grpSp>
    </p:spTree>
    <p:extLst>
      <p:ext uri="{BB962C8B-B14F-4D97-AF65-F5344CB8AC3E}">
        <p14:creationId xmlns:p14="http://schemas.microsoft.com/office/powerpoint/2010/main" val="176044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F86DC-C875-A007-3DF4-25037FC0B9A8}"/>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9F0BD3D6-43A6-5A4D-08A8-8128CB23B1B7}"/>
              </a:ext>
            </a:extLst>
          </p:cNvPr>
          <p:cNvSpPr/>
          <p:nvPr/>
        </p:nvSpPr>
        <p:spPr>
          <a:xfrm>
            <a:off x="296805" y="1347736"/>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Der Einsatz digitaler Medien ermöglicht es, den individuellen Lernprozess durch lernförderliches Feedback sowie ein vielfältiges Unterstützungsangebot auch über die Unterrichtszeit hinaus zu begleiten.</a:t>
            </a:r>
          </a:p>
          <a:p>
            <a:pPr algn="ctr"/>
            <a:endParaRPr lang="de-CH" sz="1000" dirty="0">
              <a:solidFill>
                <a:schemeClr val="tx1"/>
              </a:solidFill>
              <a:latin typeface="+mj-lt"/>
              <a:cs typeface="Amatic SC" pitchFamily="2" charset="-79"/>
            </a:endParaRPr>
          </a:p>
        </p:txBody>
      </p:sp>
      <p:sp>
        <p:nvSpPr>
          <p:cNvPr id="5" name="Textfeld 4">
            <a:extLst>
              <a:ext uri="{FF2B5EF4-FFF2-40B4-BE49-F238E27FC236}">
                <a16:creationId xmlns:a16="http://schemas.microsoft.com/office/drawing/2014/main" id="{7358AFA6-F8A6-C5A8-ABE1-4D4D71951FF2}"/>
              </a:ext>
            </a:extLst>
          </p:cNvPr>
          <p:cNvSpPr txBox="1"/>
          <p:nvPr/>
        </p:nvSpPr>
        <p:spPr>
          <a:xfrm>
            <a:off x="3950216" y="240546"/>
            <a:ext cx="2627047" cy="707886"/>
          </a:xfrm>
          <a:prstGeom prst="rect">
            <a:avLst/>
          </a:prstGeom>
          <a:noFill/>
        </p:spPr>
        <p:txBody>
          <a:bodyPr wrap="square">
            <a:spAutoFit/>
          </a:bodyPr>
          <a:lstStyle/>
          <a:p>
            <a:r>
              <a:rPr lang="de-CH" sz="2000" b="1" dirty="0">
                <a:solidFill>
                  <a:schemeClr val="accent4"/>
                </a:solidFill>
                <a:latin typeface="Amatic SC" pitchFamily="2" charset="-79"/>
                <a:cs typeface="Amatic SC" pitchFamily="2" charset="-79"/>
              </a:rPr>
              <a:t>Unterstützung des selbstgesteuerten Lernens</a:t>
            </a:r>
          </a:p>
        </p:txBody>
      </p:sp>
      <p:sp>
        <p:nvSpPr>
          <p:cNvPr id="6" name="Textfeld 5">
            <a:extLst>
              <a:ext uri="{FF2B5EF4-FFF2-40B4-BE49-F238E27FC236}">
                <a16:creationId xmlns:a16="http://schemas.microsoft.com/office/drawing/2014/main" id="{5AE516D1-5DEB-530F-8A10-AA63C2FD1ACD}"/>
              </a:ext>
            </a:extLst>
          </p:cNvPr>
          <p:cNvSpPr txBox="1"/>
          <p:nvPr/>
        </p:nvSpPr>
        <p:spPr>
          <a:xfrm>
            <a:off x="255761" y="224432"/>
            <a:ext cx="2182639" cy="707886"/>
          </a:xfrm>
          <a:prstGeom prst="rect">
            <a:avLst/>
          </a:prstGeom>
          <a:noFill/>
        </p:spPr>
        <p:txBody>
          <a:bodyPr wrap="square">
            <a:spAutoFit/>
          </a:bodyPr>
          <a:lstStyle/>
          <a:p>
            <a:r>
              <a:rPr lang="de-CH" sz="2000" b="1" dirty="0">
                <a:solidFill>
                  <a:schemeClr val="accent4"/>
                </a:solidFill>
                <a:latin typeface="Amatic SC" pitchFamily="2" charset="-79"/>
                <a:cs typeface="Amatic SC" pitchFamily="2" charset="-79"/>
              </a:rPr>
              <a:t>Lernförderliches Feedback und Unterstützung</a:t>
            </a:r>
          </a:p>
        </p:txBody>
      </p:sp>
      <p:sp>
        <p:nvSpPr>
          <p:cNvPr id="4" name="Abgerundete rechteckige Legende 3">
            <a:extLst>
              <a:ext uri="{FF2B5EF4-FFF2-40B4-BE49-F238E27FC236}">
                <a16:creationId xmlns:a16="http://schemas.microsoft.com/office/drawing/2014/main" id="{3C4AAEA2-8E6E-BD26-BD63-3AA301028AFA}"/>
              </a:ext>
            </a:extLst>
          </p:cNvPr>
          <p:cNvSpPr/>
          <p:nvPr/>
        </p:nvSpPr>
        <p:spPr>
          <a:xfrm>
            <a:off x="197396" y="1254482"/>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4961006-CCB7-E344-0A2A-05F11B9626C6}"/>
              </a:ext>
            </a:extLst>
          </p:cNvPr>
          <p:cNvSpPr/>
          <p:nvPr/>
        </p:nvSpPr>
        <p:spPr>
          <a:xfrm>
            <a:off x="4022372" y="1254482"/>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Digitale Medien fördern durch die selbstorganisierte Bearbeitung von Inhalten und Aufgaben die Autonomie der Schülerinnen und Schüler und damit auch deren Fähigkeiten, den Lernprozess zunehmend selbständig zu steuern.</a:t>
            </a:r>
          </a:p>
          <a:p>
            <a:pPr algn="ctr"/>
            <a:endParaRPr lang="de-CH" sz="1000" dirty="0">
              <a:solidFill>
                <a:schemeClr val="tx1"/>
              </a:solidFill>
              <a:latin typeface="+mj-lt"/>
              <a:cs typeface="Amatic SC" pitchFamily="2" charset="-79"/>
            </a:endParaRPr>
          </a:p>
        </p:txBody>
      </p:sp>
      <p:sp>
        <p:nvSpPr>
          <p:cNvPr id="13" name="Abgerundete rechteckige Legende 12">
            <a:extLst>
              <a:ext uri="{FF2B5EF4-FFF2-40B4-BE49-F238E27FC236}">
                <a16:creationId xmlns:a16="http://schemas.microsoft.com/office/drawing/2014/main" id="{6BFA59A8-5010-1986-9FD4-1A38D8987E82}"/>
              </a:ext>
            </a:extLst>
          </p:cNvPr>
          <p:cNvSpPr/>
          <p:nvPr/>
        </p:nvSpPr>
        <p:spPr>
          <a:xfrm>
            <a:off x="3941359" y="1225267"/>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481AA4E-CA73-EF8C-C515-2CA6653C5118}"/>
              </a:ext>
            </a:extLst>
          </p:cNvPr>
          <p:cNvSpPr/>
          <p:nvPr/>
        </p:nvSpPr>
        <p:spPr>
          <a:xfrm>
            <a:off x="296806" y="4009126"/>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Durch die aktive Auseinandersetzung mit dem Lerngegenstand und die kooperative Erstellung von digitalen Lernprodukten als Kompetenznachweise bauen die Lernenden Wissen auf, wenden es an und vertiefen es. </a:t>
            </a:r>
          </a:p>
        </p:txBody>
      </p:sp>
      <p:sp>
        <p:nvSpPr>
          <p:cNvPr id="17" name="Textfeld 16">
            <a:extLst>
              <a:ext uri="{FF2B5EF4-FFF2-40B4-BE49-F238E27FC236}">
                <a16:creationId xmlns:a16="http://schemas.microsoft.com/office/drawing/2014/main" id="{E8FB4C7F-6AA8-7A11-F219-13006D29F509}"/>
              </a:ext>
            </a:extLst>
          </p:cNvPr>
          <p:cNvSpPr txBox="1"/>
          <p:nvPr/>
        </p:nvSpPr>
        <p:spPr>
          <a:xfrm>
            <a:off x="3950216" y="2874149"/>
            <a:ext cx="3251117" cy="707886"/>
          </a:xfrm>
          <a:prstGeom prst="rect">
            <a:avLst/>
          </a:prstGeom>
          <a:noFill/>
        </p:spPr>
        <p:txBody>
          <a:bodyPr wrap="square">
            <a:spAutoFit/>
          </a:bodyPr>
          <a:lstStyle/>
          <a:p>
            <a:r>
              <a:rPr lang="de-CH" sz="2000" b="1" dirty="0">
                <a:solidFill>
                  <a:schemeClr val="accent5"/>
                </a:solidFill>
                <a:latin typeface="Amatic SC" pitchFamily="2" charset="-79"/>
                <a:cs typeface="Amatic SC" pitchFamily="2" charset="-79"/>
              </a:rPr>
              <a:t>Systematischer Erwerb von Medienkompetenzen</a:t>
            </a:r>
          </a:p>
        </p:txBody>
      </p:sp>
      <p:sp>
        <p:nvSpPr>
          <p:cNvPr id="32" name="Textfeld 31">
            <a:extLst>
              <a:ext uri="{FF2B5EF4-FFF2-40B4-BE49-F238E27FC236}">
                <a16:creationId xmlns:a16="http://schemas.microsoft.com/office/drawing/2014/main" id="{27A05380-F200-B529-5861-741037727EAE}"/>
              </a:ext>
            </a:extLst>
          </p:cNvPr>
          <p:cNvSpPr txBox="1"/>
          <p:nvPr/>
        </p:nvSpPr>
        <p:spPr>
          <a:xfrm>
            <a:off x="255761" y="2858489"/>
            <a:ext cx="2792239" cy="707886"/>
          </a:xfrm>
          <a:prstGeom prst="rect">
            <a:avLst/>
          </a:prstGeom>
          <a:noFill/>
        </p:spPr>
        <p:txBody>
          <a:bodyPr wrap="square">
            <a:spAutoFit/>
          </a:bodyPr>
          <a:lstStyle/>
          <a:p>
            <a:r>
              <a:rPr lang="de-CH" sz="2000" b="1" dirty="0">
                <a:solidFill>
                  <a:schemeClr val="accent5"/>
                </a:solidFill>
                <a:latin typeface="Amatic SC" pitchFamily="2" charset="-79"/>
                <a:cs typeface="Amatic SC" pitchFamily="2" charset="-79"/>
              </a:rPr>
              <a:t>Medienproduktive und kollaborative Aufgabenformate</a:t>
            </a:r>
          </a:p>
        </p:txBody>
      </p:sp>
      <p:sp>
        <p:nvSpPr>
          <p:cNvPr id="36" name="Abgerundete rechteckige Legende 35">
            <a:extLst>
              <a:ext uri="{FF2B5EF4-FFF2-40B4-BE49-F238E27FC236}">
                <a16:creationId xmlns:a16="http://schemas.microsoft.com/office/drawing/2014/main" id="{40918C1C-FD0C-E2E7-49E7-2E701B3C7A41}"/>
              </a:ext>
            </a:extLst>
          </p:cNvPr>
          <p:cNvSpPr/>
          <p:nvPr/>
        </p:nvSpPr>
        <p:spPr>
          <a:xfrm>
            <a:off x="197396" y="4009126"/>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41BADD66-A357-84EE-8F3F-9FC684534169}"/>
              </a:ext>
            </a:extLst>
          </p:cNvPr>
          <p:cNvSpPr/>
          <p:nvPr/>
        </p:nvSpPr>
        <p:spPr>
          <a:xfrm>
            <a:off x="4018341" y="4133549"/>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000" dirty="0">
                <a:solidFill>
                  <a:schemeClr val="tx1"/>
                </a:solidFill>
                <a:latin typeface="+mj-lt"/>
                <a:cs typeface="Amatic SC" pitchFamily="2" charset="-79"/>
              </a:rPr>
              <a:t>Im Umgang mit digitalen Medien werden im Unterricht Strategien zur Arbeitsorganisation und zum nachhaltigen Wissenserwerb vermittelt, angewandt und reflektiert. Der regelmäßige und reflektierte fachintegrative Einsatz ermöglicht einen systematischen Aufbau von Medienkompetenz.</a:t>
            </a:r>
          </a:p>
          <a:p>
            <a:pPr algn="ctr"/>
            <a:endParaRPr lang="de-CH" sz="1000" dirty="0">
              <a:solidFill>
                <a:schemeClr val="tx1"/>
              </a:solidFill>
              <a:latin typeface="+mj-lt"/>
              <a:cs typeface="Amatic SC" pitchFamily="2" charset="-79"/>
            </a:endParaRPr>
          </a:p>
        </p:txBody>
      </p:sp>
      <p:sp>
        <p:nvSpPr>
          <p:cNvPr id="38" name="Abgerundete rechteckige Legende 37">
            <a:extLst>
              <a:ext uri="{FF2B5EF4-FFF2-40B4-BE49-F238E27FC236}">
                <a16:creationId xmlns:a16="http://schemas.microsoft.com/office/drawing/2014/main" id="{9C90CBFF-67F2-39FD-AF01-FCAD4DE20093}"/>
              </a:ext>
            </a:extLst>
          </p:cNvPr>
          <p:cNvSpPr/>
          <p:nvPr/>
        </p:nvSpPr>
        <p:spPr>
          <a:xfrm>
            <a:off x="3941359" y="3979910"/>
            <a:ext cx="3420920" cy="1185647"/>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2B752B16-C166-A57A-1705-143DB51E6850}"/>
              </a:ext>
            </a:extLst>
          </p:cNvPr>
          <p:cNvSpPr/>
          <p:nvPr/>
        </p:nvSpPr>
        <p:spPr>
          <a:xfrm>
            <a:off x="328713" y="6926209"/>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Der Einsatz digitaler Medien bietet Übungsphasen mit vielfältigen und differenzierten Übungsmöglichkeiten. </a:t>
            </a:r>
            <a:endParaRPr lang="de-CH" sz="1000" dirty="0">
              <a:solidFill>
                <a:schemeClr val="tx1"/>
              </a:solidFill>
              <a:latin typeface="+mj-lt"/>
              <a:cs typeface="Amatic SC" pitchFamily="2" charset="-79"/>
            </a:endParaRPr>
          </a:p>
        </p:txBody>
      </p:sp>
      <p:sp>
        <p:nvSpPr>
          <p:cNvPr id="41" name="Textfeld 40">
            <a:extLst>
              <a:ext uri="{FF2B5EF4-FFF2-40B4-BE49-F238E27FC236}">
                <a16:creationId xmlns:a16="http://schemas.microsoft.com/office/drawing/2014/main" id="{1C3C0BA8-2C21-8004-0A0F-5677644F246C}"/>
              </a:ext>
            </a:extLst>
          </p:cNvPr>
          <p:cNvSpPr txBox="1"/>
          <p:nvPr/>
        </p:nvSpPr>
        <p:spPr>
          <a:xfrm>
            <a:off x="296805" y="5595866"/>
            <a:ext cx="2394390" cy="400110"/>
          </a:xfrm>
          <a:prstGeom prst="rect">
            <a:avLst/>
          </a:prstGeom>
          <a:noFill/>
        </p:spPr>
        <p:txBody>
          <a:bodyPr wrap="square">
            <a:spAutoFit/>
          </a:bodyPr>
          <a:lstStyle/>
          <a:p>
            <a:r>
              <a:rPr lang="de-CH" sz="2000" b="1" dirty="0">
                <a:solidFill>
                  <a:schemeClr val="accent5"/>
                </a:solidFill>
                <a:latin typeface="Amatic SC" pitchFamily="2" charset="-79"/>
                <a:cs typeface="Amatic SC" pitchFamily="2" charset="-79"/>
              </a:rPr>
              <a:t>Intelligentes Üben</a:t>
            </a:r>
          </a:p>
        </p:txBody>
      </p:sp>
      <p:sp>
        <p:nvSpPr>
          <p:cNvPr id="42" name="Abgerundete rechteckige Legende 41">
            <a:extLst>
              <a:ext uri="{FF2B5EF4-FFF2-40B4-BE49-F238E27FC236}">
                <a16:creationId xmlns:a16="http://schemas.microsoft.com/office/drawing/2014/main" id="{1A7C8679-64A7-68A0-E749-EBE03456EE5D}"/>
              </a:ext>
            </a:extLst>
          </p:cNvPr>
          <p:cNvSpPr/>
          <p:nvPr/>
        </p:nvSpPr>
        <p:spPr>
          <a:xfrm>
            <a:off x="238441" y="6723065"/>
            <a:ext cx="3420920" cy="918684"/>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EDB8A0CD-C596-BA41-AC4E-D714D9AC524C}"/>
              </a:ext>
            </a:extLst>
          </p:cNvPr>
          <p:cNvSpPr/>
          <p:nvPr/>
        </p:nvSpPr>
        <p:spPr>
          <a:xfrm>
            <a:off x="4063417" y="6723065"/>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CH" sz="1100" dirty="0">
              <a:solidFill>
                <a:schemeClr val="tx1"/>
              </a:solidFill>
              <a:latin typeface="+mj-lt"/>
              <a:cs typeface="Amatic SC" pitchFamily="2" charset="-79"/>
            </a:endParaRPr>
          </a:p>
        </p:txBody>
      </p:sp>
      <p:sp>
        <p:nvSpPr>
          <p:cNvPr id="44" name="Abgerundete rechteckige Legende 43">
            <a:extLst>
              <a:ext uri="{FF2B5EF4-FFF2-40B4-BE49-F238E27FC236}">
                <a16:creationId xmlns:a16="http://schemas.microsoft.com/office/drawing/2014/main" id="{A561A13A-AD41-7005-315C-C64B2531D6A3}"/>
              </a:ext>
            </a:extLst>
          </p:cNvPr>
          <p:cNvSpPr/>
          <p:nvPr/>
        </p:nvSpPr>
        <p:spPr>
          <a:xfrm>
            <a:off x="3982404" y="6426886"/>
            <a:ext cx="3420920" cy="1185647"/>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a:extLst>
              <a:ext uri="{FF2B5EF4-FFF2-40B4-BE49-F238E27FC236}">
                <a16:creationId xmlns:a16="http://schemas.microsoft.com/office/drawing/2014/main" id="{3B7D9714-5584-5BEA-3BC8-17DC7E7E5ECE}"/>
              </a:ext>
            </a:extLst>
          </p:cNvPr>
          <p:cNvSpPr/>
          <p:nvPr/>
        </p:nvSpPr>
        <p:spPr>
          <a:xfrm>
            <a:off x="296806" y="9548697"/>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CH" sz="1100" dirty="0">
              <a:solidFill>
                <a:schemeClr val="tx1"/>
              </a:solidFill>
              <a:latin typeface="+mj-lt"/>
              <a:cs typeface="Amatic SC" pitchFamily="2" charset="-79"/>
            </a:endParaRPr>
          </a:p>
        </p:txBody>
      </p:sp>
      <p:sp>
        <p:nvSpPr>
          <p:cNvPr id="48" name="Abgerundete rechteckige Legende 47">
            <a:extLst>
              <a:ext uri="{FF2B5EF4-FFF2-40B4-BE49-F238E27FC236}">
                <a16:creationId xmlns:a16="http://schemas.microsoft.com/office/drawing/2014/main" id="{454C95B2-C2BB-795A-FA4F-AECAADF7B18E}"/>
              </a:ext>
            </a:extLst>
          </p:cNvPr>
          <p:cNvSpPr/>
          <p:nvPr/>
        </p:nvSpPr>
        <p:spPr>
          <a:xfrm>
            <a:off x="197396" y="9330829"/>
            <a:ext cx="3420920" cy="1136552"/>
          </a:xfrm>
          <a:prstGeom prst="wedgeRoundRectCallout">
            <a:avLst>
              <a:gd name="adj1" fmla="val -34670"/>
              <a:gd name="adj2" fmla="val -686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7C587376-9946-C47B-0F5C-5A7DA1544CB2}"/>
              </a:ext>
            </a:extLst>
          </p:cNvPr>
          <p:cNvSpPr/>
          <p:nvPr/>
        </p:nvSpPr>
        <p:spPr>
          <a:xfrm>
            <a:off x="4022372" y="9548697"/>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CH" sz="1100" dirty="0">
              <a:solidFill>
                <a:schemeClr val="tx1"/>
              </a:solidFill>
              <a:latin typeface="+mj-lt"/>
              <a:cs typeface="Amatic SC" pitchFamily="2" charset="-79"/>
            </a:endParaRPr>
          </a:p>
        </p:txBody>
      </p:sp>
      <p:sp>
        <p:nvSpPr>
          <p:cNvPr id="50" name="Abgerundete rechteckige Legende 49">
            <a:extLst>
              <a:ext uri="{FF2B5EF4-FFF2-40B4-BE49-F238E27FC236}">
                <a16:creationId xmlns:a16="http://schemas.microsoft.com/office/drawing/2014/main" id="{D4B75307-FABD-4BC0-7E50-F32292AAA794}"/>
              </a:ext>
            </a:extLst>
          </p:cNvPr>
          <p:cNvSpPr/>
          <p:nvPr/>
        </p:nvSpPr>
        <p:spPr>
          <a:xfrm>
            <a:off x="3941359" y="9140376"/>
            <a:ext cx="3420920" cy="1297790"/>
          </a:xfrm>
          <a:prstGeom prst="wedgeRoundRectCallout">
            <a:avLst>
              <a:gd name="adj1" fmla="val -9234"/>
              <a:gd name="adj2" fmla="val -595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95E5D33E-FCD9-7B2E-3249-716D1A111341}"/>
              </a:ext>
            </a:extLst>
          </p:cNvPr>
          <p:cNvSpPr txBox="1"/>
          <p:nvPr/>
        </p:nvSpPr>
        <p:spPr>
          <a:xfrm>
            <a:off x="4018341" y="5553156"/>
            <a:ext cx="2394390" cy="400110"/>
          </a:xfrm>
          <a:prstGeom prst="rect">
            <a:avLst/>
          </a:prstGeom>
          <a:noFill/>
        </p:spPr>
        <p:txBody>
          <a:bodyPr wrap="square">
            <a:spAutoFit/>
          </a:bodyPr>
          <a:lstStyle/>
          <a:p>
            <a:r>
              <a:rPr lang="de-CH" sz="2000" b="1" dirty="0">
                <a:solidFill>
                  <a:schemeClr val="accent6"/>
                </a:solidFill>
                <a:latin typeface="Amatic SC" pitchFamily="2" charset="-79"/>
                <a:cs typeface="Amatic SC" pitchFamily="2" charset="-79"/>
              </a:rPr>
              <a:t>Störungsprävention</a:t>
            </a:r>
          </a:p>
        </p:txBody>
      </p:sp>
      <p:sp>
        <p:nvSpPr>
          <p:cNvPr id="23" name="Textfeld 22">
            <a:extLst>
              <a:ext uri="{FF2B5EF4-FFF2-40B4-BE49-F238E27FC236}">
                <a16:creationId xmlns:a16="http://schemas.microsoft.com/office/drawing/2014/main" id="{E5B36098-0963-8077-4C49-C1FC4082BDF6}"/>
              </a:ext>
            </a:extLst>
          </p:cNvPr>
          <p:cNvSpPr txBox="1"/>
          <p:nvPr/>
        </p:nvSpPr>
        <p:spPr>
          <a:xfrm>
            <a:off x="136760" y="8335490"/>
            <a:ext cx="2394390" cy="707886"/>
          </a:xfrm>
          <a:prstGeom prst="rect">
            <a:avLst/>
          </a:prstGeom>
          <a:noFill/>
        </p:spPr>
        <p:txBody>
          <a:bodyPr wrap="square">
            <a:spAutoFit/>
          </a:bodyPr>
          <a:lstStyle/>
          <a:p>
            <a:r>
              <a:rPr lang="de-CH" sz="2000" b="1" dirty="0">
                <a:solidFill>
                  <a:schemeClr val="accent6"/>
                </a:solidFill>
                <a:latin typeface="Amatic SC" pitchFamily="2" charset="-79"/>
                <a:cs typeface="Amatic SC" pitchFamily="2" charset="-79"/>
              </a:rPr>
              <a:t>Effektive Nutzung von Lernzeit</a:t>
            </a:r>
          </a:p>
        </p:txBody>
      </p:sp>
      <p:sp>
        <p:nvSpPr>
          <p:cNvPr id="24" name="Textfeld 23">
            <a:extLst>
              <a:ext uri="{FF2B5EF4-FFF2-40B4-BE49-F238E27FC236}">
                <a16:creationId xmlns:a16="http://schemas.microsoft.com/office/drawing/2014/main" id="{982B551C-FEE7-0A75-C14F-25B9478CA8F3}"/>
              </a:ext>
            </a:extLst>
          </p:cNvPr>
          <p:cNvSpPr txBox="1"/>
          <p:nvPr/>
        </p:nvSpPr>
        <p:spPr>
          <a:xfrm>
            <a:off x="3857323" y="8335490"/>
            <a:ext cx="2394390" cy="707886"/>
          </a:xfrm>
          <a:prstGeom prst="rect">
            <a:avLst/>
          </a:prstGeom>
          <a:noFill/>
        </p:spPr>
        <p:txBody>
          <a:bodyPr wrap="square">
            <a:spAutoFit/>
          </a:bodyPr>
          <a:lstStyle/>
          <a:p>
            <a:r>
              <a:rPr lang="de-CH" sz="2000" b="1" dirty="0">
                <a:solidFill>
                  <a:schemeClr val="accent6"/>
                </a:solidFill>
                <a:latin typeface="Amatic SC" pitchFamily="2" charset="-79"/>
                <a:cs typeface="Amatic SC" pitchFamily="2" charset="-79"/>
              </a:rPr>
              <a:t>Lernförderliches Unterrichtsklima</a:t>
            </a:r>
          </a:p>
        </p:txBody>
      </p:sp>
      <p:sp>
        <p:nvSpPr>
          <p:cNvPr id="26" name="Rechteck 25">
            <a:extLst>
              <a:ext uri="{FF2B5EF4-FFF2-40B4-BE49-F238E27FC236}">
                <a16:creationId xmlns:a16="http://schemas.microsoft.com/office/drawing/2014/main" id="{F05BA981-2C9F-EAC8-B60B-5DA3C31F34E8}"/>
              </a:ext>
            </a:extLst>
          </p:cNvPr>
          <p:cNvSpPr/>
          <p:nvPr/>
        </p:nvSpPr>
        <p:spPr>
          <a:xfrm>
            <a:off x="4033788" y="6508656"/>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Präventive Maßnahmen für einen bewussten Umgang mit dem Ablenkungspotenzial digitaler Medien werden in die Unterrichtsplanung und -gestaltung integriert. Regeln in den Bereichen digitale Kommunikation, Arbeitsweise und Erreichbarkeit werden konsequent und angemessen umgesetzt. </a:t>
            </a:r>
            <a:endParaRPr lang="de-CH" sz="1000" dirty="0">
              <a:solidFill>
                <a:schemeClr val="tx1"/>
              </a:solidFill>
              <a:latin typeface="+mj-lt"/>
              <a:cs typeface="Amatic SC" pitchFamily="2" charset="-79"/>
            </a:endParaRPr>
          </a:p>
        </p:txBody>
      </p:sp>
      <p:sp>
        <p:nvSpPr>
          <p:cNvPr id="27" name="Rechteck 26">
            <a:extLst>
              <a:ext uri="{FF2B5EF4-FFF2-40B4-BE49-F238E27FC236}">
                <a16:creationId xmlns:a16="http://schemas.microsoft.com/office/drawing/2014/main" id="{2CADFF6A-991C-280E-335F-1611BF246722}"/>
              </a:ext>
            </a:extLst>
          </p:cNvPr>
          <p:cNvSpPr/>
          <p:nvPr/>
        </p:nvSpPr>
        <p:spPr>
          <a:xfrm>
            <a:off x="238441" y="9399576"/>
            <a:ext cx="3167545"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Sorgfältig aufbereitete, leicht zugängliche digitale Materialien, kombiniert mit etablierten Routinen und vorab eingeübten Bedienkompetenzen, fördern einen effektiven Unterrichtablauf und eine kontinuierliche Auseinandersetzung mit den Lerninhalten. </a:t>
            </a:r>
            <a:endParaRPr lang="de-CH" sz="1000" dirty="0">
              <a:solidFill>
                <a:schemeClr val="tx1"/>
              </a:solidFill>
              <a:latin typeface="+mj-lt"/>
              <a:cs typeface="Amatic SC" pitchFamily="2" charset="-79"/>
            </a:endParaRPr>
          </a:p>
        </p:txBody>
      </p:sp>
      <p:sp>
        <p:nvSpPr>
          <p:cNvPr id="30" name="Rechteck 29">
            <a:extLst>
              <a:ext uri="{FF2B5EF4-FFF2-40B4-BE49-F238E27FC236}">
                <a16:creationId xmlns:a16="http://schemas.microsoft.com/office/drawing/2014/main" id="{51232E46-EDA5-E0AA-CA66-76CA2F1A2415}"/>
              </a:ext>
            </a:extLst>
          </p:cNvPr>
          <p:cNvSpPr/>
          <p:nvPr/>
        </p:nvSpPr>
        <p:spPr>
          <a:xfrm>
            <a:off x="3941359" y="9098127"/>
            <a:ext cx="3321510" cy="918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000" dirty="0">
                <a:solidFill>
                  <a:schemeClr val="tx1"/>
                </a:solidFill>
                <a:latin typeface="+mj-lt"/>
                <a:cs typeface="Amatic SC" pitchFamily="2" charset="-79"/>
              </a:rPr>
              <a:t>Alle am Lernprozess Beteiligten kommunizieren und reagieren aktiv in digitalen Lernräumen, wobei die soziale Interaktion auch in der virtuellen Umgebung von großer Bedeutung ist. Wertschätzende soziale Interaktionen werden gezielt gefördert, z.B. durch Feedbackmethoden, die den Austausch und das Feedback zwischen Lehrenden und Lernenden unterstützen. Lehrende fungieren als Vorbilder in ihrer Arbeitsweise. </a:t>
            </a:r>
            <a:endParaRPr lang="de-CH" sz="1000" dirty="0">
              <a:solidFill>
                <a:schemeClr val="tx1"/>
              </a:solidFill>
              <a:latin typeface="+mj-lt"/>
              <a:cs typeface="Amatic SC" pitchFamily="2" charset="-79"/>
            </a:endParaRPr>
          </a:p>
        </p:txBody>
      </p:sp>
      <p:pic>
        <p:nvPicPr>
          <p:cNvPr id="2" name="Grafik 1" descr="Ein Bild, das Muster, Symmetrie, Kunst, Quadrat enthält.&#10;&#10;KI-generierte Inhalte können fehlerhaft sein.">
            <a:extLst>
              <a:ext uri="{FF2B5EF4-FFF2-40B4-BE49-F238E27FC236}">
                <a16:creationId xmlns:a16="http://schemas.microsoft.com/office/drawing/2014/main" id="{FBBD9320-CD00-D65B-81CE-538837FEB0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946" y="2910956"/>
            <a:ext cx="648000" cy="648000"/>
          </a:xfrm>
          <a:prstGeom prst="rect">
            <a:avLst/>
          </a:prstGeom>
        </p:spPr>
      </p:pic>
      <p:pic>
        <p:nvPicPr>
          <p:cNvPr id="8" name="Grafik 7" descr="Ein Bild, das Muster, Symmetrie, Kunst, Pixel enthält.&#10;&#10;KI-generierte Inhalte können fehlerhaft sein.">
            <a:extLst>
              <a:ext uri="{FF2B5EF4-FFF2-40B4-BE49-F238E27FC236}">
                <a16:creationId xmlns:a16="http://schemas.microsoft.com/office/drawing/2014/main" id="{B4223EAB-A885-E6C1-AFC9-BF0C3FA85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946" y="281442"/>
            <a:ext cx="648000" cy="648000"/>
          </a:xfrm>
          <a:prstGeom prst="rect">
            <a:avLst/>
          </a:prstGeom>
        </p:spPr>
      </p:pic>
      <p:pic>
        <p:nvPicPr>
          <p:cNvPr id="10" name="Grafik 9" descr="Ein Bild, das Muster, Quadrat, Design, Kunst enthält.&#10;&#10;KI-generierte Inhalte können fehlerhaft sein.">
            <a:extLst>
              <a:ext uri="{FF2B5EF4-FFF2-40B4-BE49-F238E27FC236}">
                <a16:creationId xmlns:a16="http://schemas.microsoft.com/office/drawing/2014/main" id="{A92CE71E-4D61-E7A0-87C6-52B927AD2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6350" y="240546"/>
            <a:ext cx="648000" cy="648000"/>
          </a:xfrm>
          <a:prstGeom prst="rect">
            <a:avLst/>
          </a:prstGeom>
        </p:spPr>
      </p:pic>
      <p:pic>
        <p:nvPicPr>
          <p:cNvPr id="14" name="Grafik 13" descr="Ein Bild, das Muster, Quadrat, Symmetrie, Pixel enthält.&#10;&#10;KI-generierte Inhalte können fehlerhaft sein.">
            <a:extLst>
              <a:ext uri="{FF2B5EF4-FFF2-40B4-BE49-F238E27FC236}">
                <a16:creationId xmlns:a16="http://schemas.microsoft.com/office/drawing/2014/main" id="{9CE94495-5461-4671-98DD-E6C75201CA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350" y="2913952"/>
            <a:ext cx="648000" cy="648000"/>
          </a:xfrm>
          <a:prstGeom prst="rect">
            <a:avLst/>
          </a:prstGeom>
        </p:spPr>
      </p:pic>
      <p:pic>
        <p:nvPicPr>
          <p:cNvPr id="15" name="Grafik 14" descr="Ein Bild, das Muster, Symmetrie, Kunst, Stoff enthält.&#10;&#10;KI-generierte Inhalte können fehlerhaft sein.">
            <a:extLst>
              <a:ext uri="{FF2B5EF4-FFF2-40B4-BE49-F238E27FC236}">
                <a16:creationId xmlns:a16="http://schemas.microsoft.com/office/drawing/2014/main" id="{A0831448-5F58-581D-8F33-AA3BB8D1F3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6946" y="5635144"/>
            <a:ext cx="648000" cy="648000"/>
          </a:xfrm>
          <a:prstGeom prst="rect">
            <a:avLst/>
          </a:prstGeom>
        </p:spPr>
      </p:pic>
      <p:pic>
        <p:nvPicPr>
          <p:cNvPr id="18" name="Grafik 17" descr="Ein Bild, das Muster, Quadrat, Symmetrie, Design enthält.&#10;&#10;KI-generierte Inhalte können fehlerhaft sein.">
            <a:extLst>
              <a:ext uri="{FF2B5EF4-FFF2-40B4-BE49-F238E27FC236}">
                <a16:creationId xmlns:a16="http://schemas.microsoft.com/office/drawing/2014/main" id="{C955E9EB-8A60-5EB1-ED97-B33B041AFC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6350" y="5684888"/>
            <a:ext cx="648000" cy="648000"/>
          </a:xfrm>
          <a:prstGeom prst="rect">
            <a:avLst/>
          </a:prstGeom>
        </p:spPr>
      </p:pic>
      <p:pic>
        <p:nvPicPr>
          <p:cNvPr id="20" name="Grafik 19" descr="Ein Bild, das Muster, Symmetrie, Kunst, Stoff enthält.&#10;&#10;KI-generierte Inhalte können fehlerhaft sein.">
            <a:extLst>
              <a:ext uri="{FF2B5EF4-FFF2-40B4-BE49-F238E27FC236}">
                <a16:creationId xmlns:a16="http://schemas.microsoft.com/office/drawing/2014/main" id="{C3F65397-99CC-DB6F-6DE8-4E401D097E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6350" y="8382535"/>
            <a:ext cx="648000" cy="648000"/>
          </a:xfrm>
          <a:prstGeom prst="rect">
            <a:avLst/>
          </a:prstGeom>
        </p:spPr>
      </p:pic>
      <p:pic>
        <p:nvPicPr>
          <p:cNvPr id="25" name="Grafik 24" descr="Ein Bild, das Muster, Symmetrie, Kunst, Design enthält.&#10;&#10;KI-generierte Inhalte können fehlerhaft sein.">
            <a:extLst>
              <a:ext uri="{FF2B5EF4-FFF2-40B4-BE49-F238E27FC236}">
                <a16:creationId xmlns:a16="http://schemas.microsoft.com/office/drawing/2014/main" id="{D3F36940-4118-D847-DB57-B3E6D6B104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6946" y="8362902"/>
            <a:ext cx="648000" cy="648000"/>
          </a:xfrm>
          <a:prstGeom prst="rect">
            <a:avLst/>
          </a:prstGeom>
        </p:spPr>
      </p:pic>
    </p:spTree>
    <p:extLst>
      <p:ext uri="{BB962C8B-B14F-4D97-AF65-F5344CB8AC3E}">
        <p14:creationId xmlns:p14="http://schemas.microsoft.com/office/powerpoint/2010/main" val="3476092116"/>
      </p:ext>
    </p:extLst>
  </p:cSld>
  <p:clrMapOvr>
    <a:masterClrMapping/>
  </p:clrMapOvr>
</p:sld>
</file>

<file path=ppt/theme/theme1.xml><?xml version="1.0" encoding="utf-8"?>
<a:theme xmlns:a="http://schemas.openxmlformats.org/drawingml/2006/main" name="Office">
  <a:themeElements>
    <a:clrScheme name="Benutzerdefiniert 5">
      <a:dk1>
        <a:srgbClr val="000000"/>
      </a:dk1>
      <a:lt1>
        <a:srgbClr val="FFFFFF"/>
      </a:lt1>
      <a:dk2>
        <a:srgbClr val="44546A"/>
      </a:dk2>
      <a:lt2>
        <a:srgbClr val="E7E6E6"/>
      </a:lt2>
      <a:accent1>
        <a:srgbClr val="346FC0"/>
      </a:accent1>
      <a:accent2>
        <a:srgbClr val="499BD3"/>
      </a:accent2>
      <a:accent3>
        <a:srgbClr val="4999A0"/>
      </a:accent3>
      <a:accent4>
        <a:srgbClr val="499776"/>
      </a:accent4>
      <a:accent5>
        <a:srgbClr val="6CA348"/>
      </a:accent5>
      <a:accent6>
        <a:srgbClr val="30619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A4EED5BE05B7A40AC768273A79CF0B5" ma:contentTypeVersion="15" ma:contentTypeDescription="Ein neues Dokument erstellen." ma:contentTypeScope="" ma:versionID="e74b0524da29ccb0a575494960be8b60">
  <xsd:schema xmlns:xsd="http://www.w3.org/2001/XMLSchema" xmlns:xs="http://www.w3.org/2001/XMLSchema" xmlns:p="http://schemas.microsoft.com/office/2006/metadata/properties" xmlns:ns2="08b500f4-60e4-4486-a9f4-45ff7e9b4060" xmlns:ns3="adb459de-30f5-4b3e-8153-cb36c604cabb" xmlns:ns4="88d1fcf4-b483-42ee-9730-8920270cd24f" targetNamespace="http://schemas.microsoft.com/office/2006/metadata/properties" ma:root="true" ma:fieldsID="d124fea1655e1dfd0162591f0403112e" ns2:_="" ns3:_="" ns4:_="">
    <xsd:import namespace="08b500f4-60e4-4486-a9f4-45ff7e9b4060"/>
    <xsd:import namespace="adb459de-30f5-4b3e-8153-cb36c604cabb"/>
    <xsd:import namespace="88d1fcf4-b483-42ee-9730-8920270cd24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500f4-60e4-4486-a9f4-45ff7e9b406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91accbf1-1a56-4248-b7b6-3097bfe86da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b459de-30f5-4b3e-8153-cb36c604cab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4002515-73df-410f-af99-d6fd113f176a}" ma:internalName="TaxCatchAll" ma:showField="CatchAllData" ma:web="68672ef0-f1a5-47df-9839-c694e23bb1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d1fcf4-b483-42ee-9730-8920270cd24f"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b459de-30f5-4b3e-8153-cb36c604cabb" xsi:nil="true"/>
    <lcf76f155ced4ddcb4097134ff3c332f xmlns="08b500f4-60e4-4486-a9f4-45ff7e9b4060">
      <Terms xmlns="http://schemas.microsoft.com/office/infopath/2007/PartnerControls"/>
    </lcf76f155ced4ddcb4097134ff3c332f>
    <SharedWithUsers xmlns="88d1fcf4-b483-42ee-9730-8920270cd24f">
      <UserInfo>
        <DisplayName>Mitglieder von MIA Innovation (Team)</DisplayName>
        <AccountId>17514</AccountId>
        <AccountType/>
      </UserInfo>
    </SharedWithUsers>
  </documentManagement>
</p:properties>
</file>

<file path=customXml/itemProps1.xml><?xml version="1.0" encoding="utf-8"?>
<ds:datastoreItem xmlns:ds="http://schemas.openxmlformats.org/officeDocument/2006/customXml" ds:itemID="{6CBED5F1-2559-485D-931B-ACAA001E3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500f4-60e4-4486-a9f4-45ff7e9b4060"/>
    <ds:schemaRef ds:uri="adb459de-30f5-4b3e-8153-cb36c604cabb"/>
    <ds:schemaRef ds:uri="88d1fcf4-b483-42ee-9730-8920270cd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8A2F69-CDF8-4144-B047-5EC74A9AEEF4}">
  <ds:schemaRefs>
    <ds:schemaRef ds:uri="http://schemas.microsoft.com/sharepoint/v3/contenttype/forms"/>
  </ds:schemaRefs>
</ds:datastoreItem>
</file>

<file path=customXml/itemProps3.xml><?xml version="1.0" encoding="utf-8"?>
<ds:datastoreItem xmlns:ds="http://schemas.openxmlformats.org/officeDocument/2006/customXml" ds:itemID="{DBBE9BB7-BC77-44DD-8D91-484BE6905217}">
  <ds:schemaRefs>
    <ds:schemaRef ds:uri="adb459de-30f5-4b3e-8153-cb36c604cabb"/>
    <ds:schemaRef ds:uri="http://schemas.microsoft.com/office/infopath/2007/PartnerControls"/>
    <ds:schemaRef ds:uri="http://purl.org/dc/elements/1.1/"/>
    <ds:schemaRef ds:uri="http://purl.org/dc/dcmitype/"/>
    <ds:schemaRef ds:uri="08b500f4-60e4-4486-a9f4-45ff7e9b4060"/>
    <ds:schemaRef ds:uri="http://purl.org/dc/terms/"/>
    <ds:schemaRef ds:uri="http://schemas.openxmlformats.org/package/2006/metadata/core-properties"/>
    <ds:schemaRef ds:uri="http://schemas.microsoft.com/office/2006/documentManagement/types"/>
    <ds:schemaRef ds:uri="http://www.w3.org/XML/1998/namespace"/>
    <ds:schemaRef ds:uri="88d1fcf4-b483-42ee-9730-8920270cd24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1405</Words>
  <Application>Microsoft Macintosh PowerPoint</Application>
  <PresentationFormat>Benutzerdefiniert</PresentationFormat>
  <Paragraphs>110</Paragraphs>
  <Slides>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Amatic SC</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Larissa Meyer (LBO)</dc:creator>
  <cp:lastModifiedBy>Viola Bauer</cp:lastModifiedBy>
  <cp:revision>19</cp:revision>
  <cp:lastPrinted>2025-05-31T12:29:30Z</cp:lastPrinted>
  <dcterms:created xsi:type="dcterms:W3CDTF">2022-12-05T12:56:07Z</dcterms:created>
  <dcterms:modified xsi:type="dcterms:W3CDTF">2025-06-19T06:42:25Z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0x0101002A4EED5BE05B7A40AC768273A79CF0B5</vt:lpwstr>
  </property>
  <property fmtid="{D5CDD505-2E9C-101B-9397-08002B2CF9AE}" pid="3" name="MediaServiceImageTags">
    <vt:lpwstr/>
  </property>
</Properties>
</file>