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340" r:id="rId2"/>
    <p:sldId id="292" r:id="rId3"/>
    <p:sldId id="294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00"/>
    <a:srgbClr val="009193"/>
    <a:srgbClr val="005493"/>
    <a:srgbClr val="4E8F00"/>
    <a:srgbClr val="5F327C"/>
    <a:srgbClr val="010042"/>
    <a:srgbClr val="000000"/>
    <a:srgbClr val="767F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88"/>
    <p:restoredTop sz="94729"/>
  </p:normalViewPr>
  <p:slideViewPr>
    <p:cSldViewPr snapToGrid="0">
      <p:cViewPr varScale="1">
        <p:scale>
          <a:sx n="55" d="100"/>
          <a:sy n="55" d="100"/>
        </p:scale>
        <p:origin x="488" y="2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2" name="Shape 17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und Limonen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23" name="Autor:in und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24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Quellenangab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Quellenangabe</a:t>
            </a:r>
          </a:p>
        </p:txBody>
      </p:sp>
      <p:sp>
        <p:nvSpPr>
          <p:cNvPr id="116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„Bemerkenswert“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alatschüssel mit gebratenem Reis, gekochten Eiern und Stäbchen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Schüssel mit Lachsfrikadellen, Salat und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Schüssel mit Pappardelle, Petersilienbutter, gerösteten Haselnüssen und geriebenem Parmesan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alatschüssel mit gebratenem Reis, gekochten Eiern und Stäbchen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F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chüssel mit Lachsfrikadellen, Salat und Humm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Folientitel</a:t>
            </a:r>
          </a:p>
        </p:txBody>
      </p:sp>
      <p:sp>
        <p:nvSpPr>
          <p:cNvPr id="34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Folien-Untertitel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titel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43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44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61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Schüssel mit Pappardelle, Petersilienbutter, gerösteten Haselnüssen und geriebenem Parmesan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6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b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el des Abschnitts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Titel des Abschnitts</a:t>
            </a:r>
          </a:p>
        </p:txBody>
      </p:sp>
      <p:sp>
        <p:nvSpPr>
          <p:cNvPr id="72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-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Agenda-Titel</a:t>
            </a:r>
          </a:p>
        </p:txBody>
      </p:sp>
      <p:sp>
        <p:nvSpPr>
          <p:cNvPr id="89" name="Agenda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Agenda-Untertitel</a:t>
            </a:r>
          </a:p>
        </p:txBody>
      </p:sp>
      <p:sp>
        <p:nvSpPr>
          <p:cNvPr id="90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Agendathemen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f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Aufstellung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kt (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kte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Fakten</a:t>
            </a:r>
          </a:p>
        </p:txBody>
      </p:sp>
      <p:sp>
        <p:nvSpPr>
          <p:cNvPr id="10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Folientitel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ehrerverteilung">
            <a:extLst>
              <a:ext uri="{FF2B5EF4-FFF2-40B4-BE49-F238E27FC236}">
                <a16:creationId xmlns:a16="http://schemas.microsoft.com/office/drawing/2014/main" id="{1D365124-78CD-4B4A-A77B-A71DAE7E5A75}"/>
              </a:ext>
            </a:extLst>
          </p:cNvPr>
          <p:cNvSpPr/>
          <p:nvPr/>
        </p:nvSpPr>
        <p:spPr>
          <a:xfrm>
            <a:off x="851053" y="3043641"/>
            <a:ext cx="5220000" cy="1296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Lehrerverteilung finalisieren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9" name="Elternabend: Gerätebestellung">
            <a:extLst>
              <a:ext uri="{FF2B5EF4-FFF2-40B4-BE49-F238E27FC236}">
                <a16:creationId xmlns:a16="http://schemas.microsoft.com/office/drawing/2014/main" id="{C0C5310C-98E8-4006-BEF3-21D7B3698492}"/>
              </a:ext>
            </a:extLst>
          </p:cNvPr>
          <p:cNvSpPr/>
          <p:nvPr/>
        </p:nvSpPr>
        <p:spPr>
          <a:xfrm>
            <a:off x="6539966" y="3035028"/>
            <a:ext cx="5220000" cy="1296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01613" indent="52388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„Gerätebestellung“ </a:t>
            </a:r>
          </a:p>
          <a:p>
            <a:pPr marL="201613" indent="52388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7" name="Versenden wichtiger Dokumenten">
            <a:extLst>
              <a:ext uri="{FF2B5EF4-FFF2-40B4-BE49-F238E27FC236}">
                <a16:creationId xmlns:a16="http://schemas.microsoft.com/office/drawing/2014/main" id="{6C6857D8-F2FC-4C34-ADAC-8159837C3044}"/>
              </a:ext>
            </a:extLst>
          </p:cNvPr>
          <p:cNvSpPr/>
          <p:nvPr/>
        </p:nvSpPr>
        <p:spPr>
          <a:xfrm>
            <a:off x="6539966" y="4449625"/>
            <a:ext cx="5220000" cy="1296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Versand von Informationen zum Beschaffungsprozess und Einholung benötigter Zustimmungen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9" name="Einarbeitungskonzept der Lernenden">
            <a:extLst>
              <a:ext uri="{FF2B5EF4-FFF2-40B4-BE49-F238E27FC236}">
                <a16:creationId xmlns:a16="http://schemas.microsoft.com/office/drawing/2014/main" id="{1DE9C99D-72AE-4CDE-B9D1-DE2189537832}"/>
              </a:ext>
            </a:extLst>
          </p:cNvPr>
          <p:cNvSpPr/>
          <p:nvPr/>
        </p:nvSpPr>
        <p:spPr>
          <a:xfrm>
            <a:off x="18211546" y="1620431"/>
            <a:ext cx="5220000" cy="1296000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01613" indent="52388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Einarbeitungskonzept für Lernende starten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0" name="Dienstbesprechung für Lehrkräfte">
            <a:extLst>
              <a:ext uri="{FF2B5EF4-FFF2-40B4-BE49-F238E27FC236}">
                <a16:creationId xmlns:a16="http://schemas.microsoft.com/office/drawing/2014/main" id="{6FDB027F-2326-495F-A5CD-F2D375D975A0}"/>
              </a:ext>
            </a:extLst>
          </p:cNvPr>
          <p:cNvSpPr/>
          <p:nvPr/>
        </p:nvSpPr>
        <p:spPr>
          <a:xfrm>
            <a:off x="12337656" y="1620431"/>
            <a:ext cx="5220000" cy="1296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87338" indent="-33338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Besprechung für beteiligte Lehrkräfte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1" name="Erziehungspartnerschaft mit den Eltern">
            <a:extLst>
              <a:ext uri="{FF2B5EF4-FFF2-40B4-BE49-F238E27FC236}">
                <a16:creationId xmlns:a16="http://schemas.microsoft.com/office/drawing/2014/main" id="{12D46C71-4325-45AC-8D9E-3DD5F9A5473D}"/>
              </a:ext>
            </a:extLst>
          </p:cNvPr>
          <p:cNvSpPr/>
          <p:nvPr/>
        </p:nvSpPr>
        <p:spPr>
          <a:xfrm>
            <a:off x="6466166" y="8693416"/>
            <a:ext cx="5220000" cy="1296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„Einblick in den (Unterrichts-)Alltag“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2" name="Fortbildungsbaustein: Grundlagen">
            <a:extLst>
              <a:ext uri="{FF2B5EF4-FFF2-40B4-BE49-F238E27FC236}">
                <a16:creationId xmlns:a16="http://schemas.microsoft.com/office/drawing/2014/main" id="{D80AD6A6-CF92-44D3-B556-5E2D6B5664F5}"/>
              </a:ext>
            </a:extLst>
          </p:cNvPr>
          <p:cNvSpPr/>
          <p:nvPr/>
        </p:nvSpPr>
        <p:spPr>
          <a:xfrm>
            <a:off x="12324302" y="3050122"/>
            <a:ext cx="5220000" cy="1296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 I (Grundlagenfortbildung)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3" name="Fortbildungsbaustein II">
            <a:extLst>
              <a:ext uri="{FF2B5EF4-FFF2-40B4-BE49-F238E27FC236}">
                <a16:creationId xmlns:a16="http://schemas.microsoft.com/office/drawing/2014/main" id="{48396659-BE18-4423-832F-80A03D804A0A}"/>
              </a:ext>
            </a:extLst>
          </p:cNvPr>
          <p:cNvSpPr/>
          <p:nvPr/>
        </p:nvSpPr>
        <p:spPr>
          <a:xfrm>
            <a:off x="12324302" y="4479813"/>
            <a:ext cx="5220000" cy="1296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01613" indent="52388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 II</a:t>
            </a:r>
          </a:p>
        </p:txBody>
      </p:sp>
      <p:sp>
        <p:nvSpPr>
          <p:cNvPr id="24" name="Fortbildungsbaustein VI">
            <a:extLst>
              <a:ext uri="{FF2B5EF4-FFF2-40B4-BE49-F238E27FC236}">
                <a16:creationId xmlns:a16="http://schemas.microsoft.com/office/drawing/2014/main" id="{74214211-0425-40BB-838F-43BE55C061E4}"/>
              </a:ext>
            </a:extLst>
          </p:cNvPr>
          <p:cNvSpPr/>
          <p:nvPr/>
        </p:nvSpPr>
        <p:spPr>
          <a:xfrm>
            <a:off x="12324302" y="7339195"/>
            <a:ext cx="5220000" cy="1296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Weitere Fortbildungsbausteine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5" name="Fortbildungsbaustein III">
            <a:extLst>
              <a:ext uri="{FF2B5EF4-FFF2-40B4-BE49-F238E27FC236}">
                <a16:creationId xmlns:a16="http://schemas.microsoft.com/office/drawing/2014/main" id="{CF892031-B260-4B89-A2BF-EE42A428FB91}"/>
              </a:ext>
            </a:extLst>
          </p:cNvPr>
          <p:cNvSpPr/>
          <p:nvPr/>
        </p:nvSpPr>
        <p:spPr>
          <a:xfrm>
            <a:off x="12324302" y="5909504"/>
            <a:ext cx="5220000" cy="1296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01613" indent="-58738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 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III</a:t>
            </a:r>
          </a:p>
        </p:txBody>
      </p:sp>
      <p:sp>
        <p:nvSpPr>
          <p:cNvPr id="26" name="Klassenbildung">
            <a:extLst>
              <a:ext uri="{FF2B5EF4-FFF2-40B4-BE49-F238E27FC236}">
                <a16:creationId xmlns:a16="http://schemas.microsoft.com/office/drawing/2014/main" id="{3718158E-D73C-441A-A1A0-C0FEA5800960}"/>
              </a:ext>
            </a:extLst>
          </p:cNvPr>
          <p:cNvSpPr/>
          <p:nvPr/>
        </p:nvSpPr>
        <p:spPr>
          <a:xfrm>
            <a:off x="851053" y="1620431"/>
            <a:ext cx="5220000" cy="1296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Klassen bilden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7" name="Elterninfo: Einladung">
            <a:extLst>
              <a:ext uri="{FF2B5EF4-FFF2-40B4-BE49-F238E27FC236}">
                <a16:creationId xmlns:a16="http://schemas.microsoft.com/office/drawing/2014/main" id="{72A5DC83-702A-4667-B821-EAAA6FF0108C}"/>
              </a:ext>
            </a:extLst>
          </p:cNvPr>
          <p:cNvSpPr/>
          <p:nvPr/>
        </p:nvSpPr>
        <p:spPr>
          <a:xfrm>
            <a:off x="6539966" y="1620431"/>
            <a:ext cx="5220000" cy="1296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Vorabinformation der Erziehungsberechtigten zur Gerätebeschaffung</a:t>
            </a:r>
          </a:p>
        </p:txBody>
      </p:sp>
      <p:sp>
        <p:nvSpPr>
          <p:cNvPr id="2" name="Lehrerverteilung">
            <a:extLst>
              <a:ext uri="{FF2B5EF4-FFF2-40B4-BE49-F238E27FC236}">
                <a16:creationId xmlns:a16="http://schemas.microsoft.com/office/drawing/2014/main" id="{9E268E66-988E-3C7B-27E0-7C9379550D64}"/>
              </a:ext>
            </a:extLst>
          </p:cNvPr>
          <p:cNvSpPr/>
          <p:nvPr/>
        </p:nvSpPr>
        <p:spPr>
          <a:xfrm>
            <a:off x="865126" y="5890061"/>
            <a:ext cx="5220000" cy="1296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73050" indent="0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Geplanter erster Geräteeinsatz im Unterricht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7" name="Lehrerverteilung">
            <a:extLst>
              <a:ext uri="{FF2B5EF4-FFF2-40B4-BE49-F238E27FC236}">
                <a16:creationId xmlns:a16="http://schemas.microsoft.com/office/drawing/2014/main" id="{D3514A5A-0F47-4144-57B5-BD2F1285A0EA}"/>
              </a:ext>
            </a:extLst>
          </p:cNvPr>
          <p:cNvSpPr/>
          <p:nvPr/>
        </p:nvSpPr>
        <p:spPr>
          <a:xfrm>
            <a:off x="851053" y="7313271"/>
            <a:ext cx="5220000" cy="1296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73050" indent="0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Antragsfrist für Förderantrag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2" name="Lehrerverteilung">
            <a:extLst>
              <a:ext uri="{FF2B5EF4-FFF2-40B4-BE49-F238E27FC236}">
                <a16:creationId xmlns:a16="http://schemas.microsoft.com/office/drawing/2014/main" id="{18649EA2-D349-E553-21CE-589BAB302176}"/>
              </a:ext>
            </a:extLst>
          </p:cNvPr>
          <p:cNvSpPr/>
          <p:nvPr/>
        </p:nvSpPr>
        <p:spPr>
          <a:xfrm>
            <a:off x="851053" y="4466851"/>
            <a:ext cx="5220000" cy="1296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73050" indent="0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Unterrichtsbeginn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3" name="Fortbildungsbaustein VI">
            <a:extLst>
              <a:ext uri="{FF2B5EF4-FFF2-40B4-BE49-F238E27FC236}">
                <a16:creationId xmlns:a16="http://schemas.microsoft.com/office/drawing/2014/main" id="{00B3ECB1-CCE4-4617-974E-3B5BA0801946}"/>
              </a:ext>
            </a:extLst>
          </p:cNvPr>
          <p:cNvSpPr/>
          <p:nvPr/>
        </p:nvSpPr>
        <p:spPr>
          <a:xfrm>
            <a:off x="18211546" y="3087452"/>
            <a:ext cx="5220000" cy="1296000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außerhalb des Fachunterrichts zur reflektierten Mediennutzung verankern</a:t>
            </a:r>
            <a:r>
              <a:rPr lang="de-DE" dirty="0">
                <a:solidFill>
                  <a:schemeClr val="bg1"/>
                </a:solidFill>
                <a:effectLst/>
                <a:latin typeface="Atkinson Hyperlegible" pitchFamily="2" charset="77"/>
              </a:rPr>
              <a:t> 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9" name="Lehrerverteilung">
            <a:extLst>
              <a:ext uri="{FF2B5EF4-FFF2-40B4-BE49-F238E27FC236}">
                <a16:creationId xmlns:a16="http://schemas.microsoft.com/office/drawing/2014/main" id="{8FFAC80D-948A-3823-3B22-5527D66C3D7D}"/>
              </a:ext>
            </a:extLst>
          </p:cNvPr>
          <p:cNvSpPr/>
          <p:nvPr/>
        </p:nvSpPr>
        <p:spPr>
          <a:xfrm>
            <a:off x="851053" y="8736482"/>
            <a:ext cx="5220000" cy="1296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73050" indent="0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Lieferzeiten/ Bestellzeitraum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38" name="Erziehungspartnerschaft mit den Eltern">
            <a:extLst>
              <a:ext uri="{FF2B5EF4-FFF2-40B4-BE49-F238E27FC236}">
                <a16:creationId xmlns:a16="http://schemas.microsoft.com/office/drawing/2014/main" id="{BF9CB160-175B-BA6F-D0EC-021383F164DF}"/>
              </a:ext>
            </a:extLst>
          </p:cNvPr>
          <p:cNvSpPr/>
          <p:nvPr/>
        </p:nvSpPr>
        <p:spPr>
          <a:xfrm>
            <a:off x="6466166" y="7278819"/>
            <a:ext cx="5220000" cy="1296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endParaRPr lang="de-DE" dirty="0">
              <a:ln>
                <a:noFill/>
              </a:ln>
              <a:solidFill>
                <a:schemeClr val="bg1"/>
              </a:solidFill>
              <a:effectLst/>
              <a:latin typeface="Atkinson Hyperlegible" pitchFamily="2" charset="77"/>
              <a:ea typeface="Arial Unicode MS" panose="020B0604020202020204" pitchFamily="34" charset="-128"/>
            </a:endParaRPr>
          </a:p>
          <a:p>
            <a:pPr marL="230188" indent="23813"/>
            <a:r>
              <a:rPr lang="de-DE" sz="2200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Unterstützungsangebote zur Beschaffung, Ersteinrichtung, Wartung und Antragstellung verankern</a:t>
            </a:r>
          </a:p>
          <a:p>
            <a:pPr marL="230188" indent="23813"/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39" name="Erziehungspartnerschaft mit den Eltern">
            <a:extLst>
              <a:ext uri="{FF2B5EF4-FFF2-40B4-BE49-F238E27FC236}">
                <a16:creationId xmlns:a16="http://schemas.microsoft.com/office/drawing/2014/main" id="{FDC72BB4-564E-57BE-9648-D681884DBAB9}"/>
              </a:ext>
            </a:extLst>
          </p:cNvPr>
          <p:cNvSpPr/>
          <p:nvPr/>
        </p:nvSpPr>
        <p:spPr>
          <a:xfrm>
            <a:off x="6466166" y="10108013"/>
            <a:ext cx="5220000" cy="1645152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zur Stärkung der Erziehungspartnerschaft  verankern</a:t>
            </a:r>
            <a:endParaRPr lang="de-DE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40" name="Erziehungspartnerschaft mit den Eltern">
            <a:extLst>
              <a:ext uri="{FF2B5EF4-FFF2-40B4-BE49-F238E27FC236}">
                <a16:creationId xmlns:a16="http://schemas.microsoft.com/office/drawing/2014/main" id="{435479E3-AA13-61B9-3FBD-37D3841B3935}"/>
              </a:ext>
            </a:extLst>
          </p:cNvPr>
          <p:cNvSpPr/>
          <p:nvPr/>
        </p:nvSpPr>
        <p:spPr>
          <a:xfrm>
            <a:off x="6466166" y="5864222"/>
            <a:ext cx="5220000" cy="1296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abhängig von der gewählten Beschaffungsvariante verankern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41" name="Erziehungspartnerschaft mit den Eltern">
            <a:extLst>
              <a:ext uri="{FF2B5EF4-FFF2-40B4-BE49-F238E27FC236}">
                <a16:creationId xmlns:a16="http://schemas.microsoft.com/office/drawing/2014/main" id="{A3C0BF86-4637-5320-9E22-53AD807C0B49}"/>
              </a:ext>
            </a:extLst>
          </p:cNvPr>
          <p:cNvSpPr/>
          <p:nvPr/>
        </p:nvSpPr>
        <p:spPr>
          <a:xfrm>
            <a:off x="12298456" y="8768886"/>
            <a:ext cx="5220000" cy="1281812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zur 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Kompetenzentwicklung der Lehrenden verankern</a:t>
            </a:r>
          </a:p>
        </p:txBody>
      </p:sp>
      <p:sp>
        <p:nvSpPr>
          <p:cNvPr id="42" name="Erziehungspartnerschaft mit den Eltern">
            <a:extLst>
              <a:ext uri="{FF2B5EF4-FFF2-40B4-BE49-F238E27FC236}">
                <a16:creationId xmlns:a16="http://schemas.microsoft.com/office/drawing/2014/main" id="{10C2EEDF-3DAC-EA63-78E5-DFFB875AB1AE}"/>
              </a:ext>
            </a:extLst>
          </p:cNvPr>
          <p:cNvSpPr/>
          <p:nvPr/>
        </p:nvSpPr>
        <p:spPr>
          <a:xfrm>
            <a:off x="18211546" y="4562904"/>
            <a:ext cx="5220000" cy="1371811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…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43" name="Erziehungspartnerschaft mit den Eltern">
            <a:extLst>
              <a:ext uri="{FF2B5EF4-FFF2-40B4-BE49-F238E27FC236}">
                <a16:creationId xmlns:a16="http://schemas.microsoft.com/office/drawing/2014/main" id="{69DD9441-1DED-DB39-C544-419911BD818D}"/>
              </a:ext>
            </a:extLst>
          </p:cNvPr>
          <p:cNvSpPr/>
          <p:nvPr/>
        </p:nvSpPr>
        <p:spPr>
          <a:xfrm>
            <a:off x="12298456" y="10184388"/>
            <a:ext cx="5220000" cy="1371811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600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…</a:t>
            </a:r>
            <a:endParaRPr sz="2600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45" name="Erziehungspartnerschaft mit den Eltern">
            <a:extLst>
              <a:ext uri="{FF2B5EF4-FFF2-40B4-BE49-F238E27FC236}">
                <a16:creationId xmlns:a16="http://schemas.microsoft.com/office/drawing/2014/main" id="{4862BE3C-D4F2-74B9-16FE-9F4A17975761}"/>
              </a:ext>
            </a:extLst>
          </p:cNvPr>
          <p:cNvSpPr/>
          <p:nvPr/>
        </p:nvSpPr>
        <p:spPr>
          <a:xfrm>
            <a:off x="6441519" y="11871764"/>
            <a:ext cx="5220000" cy="1371811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600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…</a:t>
            </a:r>
            <a:endParaRPr sz="2600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7F7F78C4-9856-D98E-258B-F3F1940E4129}"/>
              </a:ext>
            </a:extLst>
          </p:cNvPr>
          <p:cNvSpPr txBox="1">
            <a:spLocks/>
          </p:cNvSpPr>
          <p:nvPr/>
        </p:nvSpPr>
        <p:spPr>
          <a:xfrm>
            <a:off x="210616" y="412254"/>
            <a:ext cx="21971000" cy="1434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de-DE" sz="5400" dirty="0">
                <a:latin typeface="Avenir Next Ultra Light"/>
              </a:rPr>
              <a:t>Vorlage: Organisatorischer Zeitplan</a:t>
            </a:r>
          </a:p>
        </p:txBody>
      </p:sp>
    </p:spTree>
    <p:extLst>
      <p:ext uri="{BB962C8B-B14F-4D97-AF65-F5344CB8AC3E}">
        <p14:creationId xmlns:p14="http://schemas.microsoft.com/office/powerpoint/2010/main" val="423531792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stellvorgang abwickeln">
            <a:extLst>
              <a:ext uri="{FF2B5EF4-FFF2-40B4-BE49-F238E27FC236}">
                <a16:creationId xmlns:a16="http://schemas.microsoft.com/office/drawing/2014/main" id="{1580A631-0ECE-474C-B15B-66DBD07F42E7}"/>
              </a:ext>
            </a:extLst>
          </p:cNvPr>
          <p:cNvSpPr/>
          <p:nvPr/>
        </p:nvSpPr>
        <p:spPr>
          <a:xfrm>
            <a:off x="6119818" y="9582406"/>
            <a:ext cx="5220000" cy="1296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/>
          <a:p>
            <a: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Bestellvorgang 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abwickeln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  <a:ea typeface="Times Roman"/>
                <a:cs typeface="Times Roman"/>
                <a:sym typeface="Times Roman"/>
              </a:rPr>
              <a:t> </a:t>
            </a:r>
          </a:p>
        </p:txBody>
      </p:sp>
      <p:sp>
        <p:nvSpPr>
          <p:cNvPr id="5" name="Bestellvorgang vorbereiten">
            <a:extLst>
              <a:ext uri="{FF2B5EF4-FFF2-40B4-BE49-F238E27FC236}">
                <a16:creationId xmlns:a16="http://schemas.microsoft.com/office/drawing/2014/main" id="{FC473C68-E36A-44D1-B5B3-BA69BB97B707}"/>
              </a:ext>
            </a:extLst>
          </p:cNvPr>
          <p:cNvSpPr/>
          <p:nvPr/>
        </p:nvSpPr>
        <p:spPr>
          <a:xfrm>
            <a:off x="6146712" y="2550790"/>
            <a:ext cx="5220000" cy="1296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Vorbereitung des Beschaffungsprozesses abschließen</a:t>
            </a:r>
            <a:endParaRPr dirty="0">
              <a:solidFill>
                <a:schemeClr val="bg1"/>
              </a:solidFill>
              <a:latin typeface="Atkinson Hyperlegible" pitchFamily="2" charset="77"/>
              <a:ea typeface="Times Roman"/>
              <a:cs typeface="Times Roman"/>
              <a:sym typeface="Times Roman"/>
            </a:endParaRPr>
          </a:p>
        </p:txBody>
      </p:sp>
      <p:sp>
        <p:nvSpPr>
          <p:cNvPr id="8" name="Lehrerverteilung">
            <a:extLst>
              <a:ext uri="{FF2B5EF4-FFF2-40B4-BE49-F238E27FC236}">
                <a16:creationId xmlns:a16="http://schemas.microsoft.com/office/drawing/2014/main" id="{1D365124-78CD-4B4A-A77B-A71DAE7E5A75}"/>
              </a:ext>
            </a:extLst>
          </p:cNvPr>
          <p:cNvSpPr/>
          <p:nvPr/>
        </p:nvSpPr>
        <p:spPr>
          <a:xfrm>
            <a:off x="431953" y="3960270"/>
            <a:ext cx="5220000" cy="1296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Lehrerverteilung finalisieren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9" name="Elternabend: Gerätebestellung">
            <a:extLst>
              <a:ext uri="{FF2B5EF4-FFF2-40B4-BE49-F238E27FC236}">
                <a16:creationId xmlns:a16="http://schemas.microsoft.com/office/drawing/2014/main" id="{C0C5310C-98E8-4006-BEF3-21D7B3698492}"/>
              </a:ext>
            </a:extLst>
          </p:cNvPr>
          <p:cNvSpPr/>
          <p:nvPr/>
        </p:nvSpPr>
        <p:spPr>
          <a:xfrm>
            <a:off x="6120866" y="5374194"/>
            <a:ext cx="5220000" cy="1296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01613" indent="52388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„Gerätebestellung“ </a:t>
            </a:r>
          </a:p>
          <a:p>
            <a:pPr marL="201613" indent="52388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0" name="Einsammeln der Dokumente+Geld">
            <a:extLst>
              <a:ext uri="{FF2B5EF4-FFF2-40B4-BE49-F238E27FC236}">
                <a16:creationId xmlns:a16="http://schemas.microsoft.com/office/drawing/2014/main" id="{8614677E-9366-45BD-AE12-D230793FD6C0}"/>
              </a:ext>
            </a:extLst>
          </p:cNvPr>
          <p:cNvSpPr/>
          <p:nvPr/>
        </p:nvSpPr>
        <p:spPr>
          <a:xfrm>
            <a:off x="6120866" y="10940317"/>
            <a:ext cx="5220000" cy="1296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Dokumente einsammeln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6" name="Bestellungen abschließen">
            <a:extLst>
              <a:ext uri="{FF2B5EF4-FFF2-40B4-BE49-F238E27FC236}">
                <a16:creationId xmlns:a16="http://schemas.microsoft.com/office/drawing/2014/main" id="{C456F7EB-06C3-45BA-A6AF-A86B94803913}"/>
              </a:ext>
            </a:extLst>
          </p:cNvPr>
          <p:cNvSpPr/>
          <p:nvPr/>
        </p:nvSpPr>
        <p:spPr>
          <a:xfrm>
            <a:off x="6120866" y="8197598"/>
            <a:ext cx="5220000" cy="1296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23838" indent="3016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Gerätebestellungen abschließen, endgültige Konfiguration der Geräte klären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7" name="Versenden wichtiger Dokumenten">
            <a:extLst>
              <a:ext uri="{FF2B5EF4-FFF2-40B4-BE49-F238E27FC236}">
                <a16:creationId xmlns:a16="http://schemas.microsoft.com/office/drawing/2014/main" id="{6C6857D8-F2FC-4C34-ADAC-8159837C3044}"/>
              </a:ext>
            </a:extLst>
          </p:cNvPr>
          <p:cNvSpPr/>
          <p:nvPr/>
        </p:nvSpPr>
        <p:spPr>
          <a:xfrm>
            <a:off x="6120866" y="6785896"/>
            <a:ext cx="5220000" cy="1296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Wichtige Dokumente versenden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9" name="Einarbeitungskonzept der Lernenden">
            <a:extLst>
              <a:ext uri="{FF2B5EF4-FFF2-40B4-BE49-F238E27FC236}">
                <a16:creationId xmlns:a16="http://schemas.microsoft.com/office/drawing/2014/main" id="{1DE9C99D-72AE-4CDE-B9D1-DE2189537832}"/>
              </a:ext>
            </a:extLst>
          </p:cNvPr>
          <p:cNvSpPr/>
          <p:nvPr/>
        </p:nvSpPr>
        <p:spPr>
          <a:xfrm>
            <a:off x="11918556" y="3960270"/>
            <a:ext cx="5220000" cy="1296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Grundlagenfortbildung „Basiskompetenzen I“ durchführen</a:t>
            </a:r>
          </a:p>
        </p:txBody>
      </p:sp>
      <p:sp>
        <p:nvSpPr>
          <p:cNvPr id="20" name="Dienstbesprechung für Lehrkräfte">
            <a:extLst>
              <a:ext uri="{FF2B5EF4-FFF2-40B4-BE49-F238E27FC236}">
                <a16:creationId xmlns:a16="http://schemas.microsoft.com/office/drawing/2014/main" id="{6FDB027F-2326-495F-A5CD-F2D375D975A0}"/>
              </a:ext>
            </a:extLst>
          </p:cNvPr>
          <p:cNvSpPr/>
          <p:nvPr/>
        </p:nvSpPr>
        <p:spPr>
          <a:xfrm>
            <a:off x="11918556" y="2550789"/>
            <a:ext cx="5220000" cy="1296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87338" indent="-33338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Besprechung für beteiligte Lehrkräfte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1" name="Erziehungspartnerschaft mit den Eltern">
            <a:extLst>
              <a:ext uri="{FF2B5EF4-FFF2-40B4-BE49-F238E27FC236}">
                <a16:creationId xmlns:a16="http://schemas.microsoft.com/office/drawing/2014/main" id="{12D46C71-4325-45AC-8D9E-3DD5F9A5473D}"/>
              </a:ext>
            </a:extLst>
          </p:cNvPr>
          <p:cNvSpPr/>
          <p:nvPr/>
        </p:nvSpPr>
        <p:spPr>
          <a:xfrm>
            <a:off x="6120866" y="12316999"/>
            <a:ext cx="5220000" cy="1296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„Einblick in den (Unterrichts-)Alltag“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2" name="Fortbildungsbaustein: Grundlagen">
            <a:extLst>
              <a:ext uri="{FF2B5EF4-FFF2-40B4-BE49-F238E27FC236}">
                <a16:creationId xmlns:a16="http://schemas.microsoft.com/office/drawing/2014/main" id="{D80AD6A6-CF92-44D3-B556-5E2D6B5664F5}"/>
              </a:ext>
            </a:extLst>
          </p:cNvPr>
          <p:cNvSpPr/>
          <p:nvPr/>
        </p:nvSpPr>
        <p:spPr>
          <a:xfrm>
            <a:off x="11918556" y="5348951"/>
            <a:ext cx="5220000" cy="1296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Grundlagenfortbildung „Basiskompetenzen II“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3" name="Fortbildungsbaustein II">
            <a:extLst>
              <a:ext uri="{FF2B5EF4-FFF2-40B4-BE49-F238E27FC236}">
                <a16:creationId xmlns:a16="http://schemas.microsoft.com/office/drawing/2014/main" id="{48396659-BE18-4423-832F-80A03D804A0A}"/>
              </a:ext>
            </a:extLst>
          </p:cNvPr>
          <p:cNvSpPr/>
          <p:nvPr/>
        </p:nvSpPr>
        <p:spPr>
          <a:xfrm>
            <a:off x="11905202" y="6748398"/>
            <a:ext cx="5220000" cy="1296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01613" indent="52388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 II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4" name="Fortbildungsbaustein VI">
            <a:extLst>
              <a:ext uri="{FF2B5EF4-FFF2-40B4-BE49-F238E27FC236}">
                <a16:creationId xmlns:a16="http://schemas.microsoft.com/office/drawing/2014/main" id="{74214211-0425-40BB-838F-43BE55C061E4}"/>
              </a:ext>
            </a:extLst>
          </p:cNvPr>
          <p:cNvSpPr/>
          <p:nvPr/>
        </p:nvSpPr>
        <p:spPr>
          <a:xfrm>
            <a:off x="11918556" y="9604902"/>
            <a:ext cx="5220000" cy="1296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 IV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5" name="Fortbildungsbaustein III">
            <a:extLst>
              <a:ext uri="{FF2B5EF4-FFF2-40B4-BE49-F238E27FC236}">
                <a16:creationId xmlns:a16="http://schemas.microsoft.com/office/drawing/2014/main" id="{CF892031-B260-4B89-A2BF-EE42A428FB91}"/>
              </a:ext>
            </a:extLst>
          </p:cNvPr>
          <p:cNvSpPr/>
          <p:nvPr/>
        </p:nvSpPr>
        <p:spPr>
          <a:xfrm>
            <a:off x="11905202" y="8200880"/>
            <a:ext cx="5220000" cy="1296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01613" indent="-58738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 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III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6" name="Klassenbildung">
            <a:extLst>
              <a:ext uri="{FF2B5EF4-FFF2-40B4-BE49-F238E27FC236}">
                <a16:creationId xmlns:a16="http://schemas.microsoft.com/office/drawing/2014/main" id="{3718158E-D73C-441A-A1A0-C0FEA5800960}"/>
              </a:ext>
            </a:extLst>
          </p:cNvPr>
          <p:cNvSpPr/>
          <p:nvPr/>
        </p:nvSpPr>
        <p:spPr>
          <a:xfrm>
            <a:off x="431953" y="2550790"/>
            <a:ext cx="5220000" cy="1296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Klassen bilden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7" name="Elterninfo: Einladung">
            <a:extLst>
              <a:ext uri="{FF2B5EF4-FFF2-40B4-BE49-F238E27FC236}">
                <a16:creationId xmlns:a16="http://schemas.microsoft.com/office/drawing/2014/main" id="{72A5DC83-702A-4667-B821-EAAA6FF0108C}"/>
              </a:ext>
            </a:extLst>
          </p:cNvPr>
          <p:cNvSpPr/>
          <p:nvPr/>
        </p:nvSpPr>
        <p:spPr>
          <a:xfrm>
            <a:off x="6120866" y="3962492"/>
            <a:ext cx="5220000" cy="1296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 zur Gerätebestellung vorinformieren (z. B. zum Informationsabend einladen)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" name="Lehrerverteilung">
            <a:extLst>
              <a:ext uri="{FF2B5EF4-FFF2-40B4-BE49-F238E27FC236}">
                <a16:creationId xmlns:a16="http://schemas.microsoft.com/office/drawing/2014/main" id="{9E268E66-988E-3C7B-27E0-7C9379550D64}"/>
              </a:ext>
            </a:extLst>
          </p:cNvPr>
          <p:cNvSpPr/>
          <p:nvPr/>
        </p:nvSpPr>
        <p:spPr>
          <a:xfrm>
            <a:off x="431953" y="6797458"/>
            <a:ext cx="5220000" cy="1296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73050" indent="0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Erster Geräteeinsatz im Unterricht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7" name="Lehrerverteilung">
            <a:extLst>
              <a:ext uri="{FF2B5EF4-FFF2-40B4-BE49-F238E27FC236}">
                <a16:creationId xmlns:a16="http://schemas.microsoft.com/office/drawing/2014/main" id="{D3514A5A-0F47-4144-57B5-BD2F1285A0EA}"/>
              </a:ext>
            </a:extLst>
          </p:cNvPr>
          <p:cNvSpPr/>
          <p:nvPr/>
        </p:nvSpPr>
        <p:spPr>
          <a:xfrm>
            <a:off x="431953" y="8197598"/>
            <a:ext cx="5220000" cy="1296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73050" indent="0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Antragsdaten übermitteln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2" name="Lehrerverteilung">
            <a:extLst>
              <a:ext uri="{FF2B5EF4-FFF2-40B4-BE49-F238E27FC236}">
                <a16:creationId xmlns:a16="http://schemas.microsoft.com/office/drawing/2014/main" id="{18649EA2-D349-E553-21CE-589BAB302176}"/>
              </a:ext>
            </a:extLst>
          </p:cNvPr>
          <p:cNvSpPr/>
          <p:nvPr/>
        </p:nvSpPr>
        <p:spPr>
          <a:xfrm>
            <a:off x="431953" y="5348951"/>
            <a:ext cx="5220000" cy="1296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73050" indent="0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Unterrichtsbeginn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3" name="Fortbildungsbaustein VI">
            <a:extLst>
              <a:ext uri="{FF2B5EF4-FFF2-40B4-BE49-F238E27FC236}">
                <a16:creationId xmlns:a16="http://schemas.microsoft.com/office/drawing/2014/main" id="{00B3ECB1-CCE4-4617-974E-3B5BA0801946}"/>
              </a:ext>
            </a:extLst>
          </p:cNvPr>
          <p:cNvSpPr/>
          <p:nvPr/>
        </p:nvSpPr>
        <p:spPr>
          <a:xfrm>
            <a:off x="11905202" y="11020999"/>
            <a:ext cx="5220000" cy="1296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Pädagogischer Tag 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9" name="Lehrerverteilung">
            <a:extLst>
              <a:ext uri="{FF2B5EF4-FFF2-40B4-BE49-F238E27FC236}">
                <a16:creationId xmlns:a16="http://schemas.microsoft.com/office/drawing/2014/main" id="{8FFAC80D-948A-3823-3B22-5527D66C3D7D}"/>
              </a:ext>
            </a:extLst>
          </p:cNvPr>
          <p:cNvSpPr/>
          <p:nvPr/>
        </p:nvSpPr>
        <p:spPr>
          <a:xfrm>
            <a:off x="431953" y="9609300"/>
            <a:ext cx="5220000" cy="1296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73050" indent="0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Lieferzeiten/ Bestellzeitraum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0484CD80-1126-3597-C609-2A423B85A982}"/>
              </a:ext>
            </a:extLst>
          </p:cNvPr>
          <p:cNvSpPr txBox="1">
            <a:spLocks/>
          </p:cNvSpPr>
          <p:nvPr/>
        </p:nvSpPr>
        <p:spPr>
          <a:xfrm>
            <a:off x="210616" y="412254"/>
            <a:ext cx="21971000" cy="1434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de-DE" sz="5400" dirty="0">
                <a:latin typeface="Avenir Next Ultra Light"/>
              </a:rPr>
              <a:t>Beispiel: angepasster organisatorischer Zeitplan</a:t>
            </a:r>
          </a:p>
        </p:txBody>
      </p:sp>
      <p:sp>
        <p:nvSpPr>
          <p:cNvPr id="6" name="Einarbeitungskonzept der Lernenden">
            <a:extLst>
              <a:ext uri="{FF2B5EF4-FFF2-40B4-BE49-F238E27FC236}">
                <a16:creationId xmlns:a16="http://schemas.microsoft.com/office/drawing/2014/main" id="{3FF427B8-38B7-29D6-4B72-B5CFC1A130D4}"/>
              </a:ext>
            </a:extLst>
          </p:cNvPr>
          <p:cNvSpPr/>
          <p:nvPr/>
        </p:nvSpPr>
        <p:spPr>
          <a:xfrm>
            <a:off x="17422299" y="2550789"/>
            <a:ext cx="5220000" cy="1296000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01613" indent="52388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Einarbeitungskonzept für Lernende starten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6703401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ie">
            <a:extLst>
              <a:ext uri="{FF2B5EF4-FFF2-40B4-BE49-F238E27FC236}">
                <a16:creationId xmlns:a16="http://schemas.microsoft.com/office/drawing/2014/main" id="{FDFBEC8D-095B-4AA5-9F03-D6FB6B4BF973}"/>
              </a:ext>
            </a:extLst>
          </p:cNvPr>
          <p:cNvSpPr/>
          <p:nvPr/>
        </p:nvSpPr>
        <p:spPr>
          <a:xfrm>
            <a:off x="22397" y="671452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28" name="Kreis">
            <a:extLst>
              <a:ext uri="{FF2B5EF4-FFF2-40B4-BE49-F238E27FC236}">
                <a16:creationId xmlns:a16="http://schemas.microsoft.com/office/drawing/2014/main" id="{6443312F-329D-4EC2-9FF4-9846914485CA}"/>
              </a:ext>
            </a:extLst>
          </p:cNvPr>
          <p:cNvSpPr/>
          <p:nvPr/>
        </p:nvSpPr>
        <p:spPr>
          <a:xfrm>
            <a:off x="312051" y="6506185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sz="2600" dirty="0">
              <a:latin typeface="Atkinson Hyperlegible" pitchFamily="2" charset="77"/>
            </a:endParaRPr>
          </a:p>
        </p:txBody>
      </p:sp>
      <p:sp>
        <p:nvSpPr>
          <p:cNvPr id="51" name="Linie">
            <a:extLst>
              <a:ext uri="{FF2B5EF4-FFF2-40B4-BE49-F238E27FC236}">
                <a16:creationId xmlns:a16="http://schemas.microsoft.com/office/drawing/2014/main" id="{2A0B8B36-610F-4F02-AEEC-566DC7920428}"/>
              </a:ext>
            </a:extLst>
          </p:cNvPr>
          <p:cNvSpPr/>
          <p:nvPr/>
        </p:nvSpPr>
        <p:spPr>
          <a:xfrm>
            <a:off x="22394" y="765011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53" name="Kreis">
            <a:extLst>
              <a:ext uri="{FF2B5EF4-FFF2-40B4-BE49-F238E27FC236}">
                <a16:creationId xmlns:a16="http://schemas.microsoft.com/office/drawing/2014/main" id="{44BC2E77-71E6-4751-B871-8D5A75388436}"/>
              </a:ext>
            </a:extLst>
          </p:cNvPr>
          <p:cNvSpPr/>
          <p:nvPr/>
        </p:nvSpPr>
        <p:spPr>
          <a:xfrm>
            <a:off x="312048" y="7441775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sz="2600" dirty="0">
              <a:latin typeface="Atkinson Hyperlegible" pitchFamily="2" charset="77"/>
            </a:endParaRPr>
          </a:p>
        </p:txBody>
      </p:sp>
      <p:sp>
        <p:nvSpPr>
          <p:cNvPr id="41" name="Mär">
            <a:extLst>
              <a:ext uri="{FF2B5EF4-FFF2-40B4-BE49-F238E27FC236}">
                <a16:creationId xmlns:a16="http://schemas.microsoft.com/office/drawing/2014/main" id="{15C87DAD-FBE3-4586-9A38-0ACD37C0F283}"/>
              </a:ext>
            </a:extLst>
          </p:cNvPr>
          <p:cNvSpPr txBox="1"/>
          <p:nvPr/>
        </p:nvSpPr>
        <p:spPr>
          <a:xfrm>
            <a:off x="981452" y="6849479"/>
            <a:ext cx="732572" cy="557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 defTabSz="821531">
              <a:lnSpc>
                <a:spcPct val="120000"/>
              </a:lnSpc>
              <a:spcBef>
                <a:spcPts val="6700"/>
              </a:spcBef>
              <a:buClr>
                <a:srgbClr val="AAAAAA"/>
              </a:buClr>
              <a:buFont typeface="Lucida Grande"/>
              <a:defRPr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>
                <a:latin typeface="Avenir Next Ultra Light"/>
              </a:rPr>
              <a:t>April</a:t>
            </a:r>
            <a:endParaRPr dirty="0">
              <a:latin typeface="Avenir Next Ultra Light"/>
            </a:endParaRPr>
          </a:p>
        </p:txBody>
      </p:sp>
      <p:sp>
        <p:nvSpPr>
          <p:cNvPr id="48" name="Mär">
            <a:extLst>
              <a:ext uri="{FF2B5EF4-FFF2-40B4-BE49-F238E27FC236}">
                <a16:creationId xmlns:a16="http://schemas.microsoft.com/office/drawing/2014/main" id="{9CB14F20-C351-48C6-BA7B-A0EB66CDC4C3}"/>
              </a:ext>
            </a:extLst>
          </p:cNvPr>
          <p:cNvSpPr txBox="1"/>
          <p:nvPr/>
        </p:nvSpPr>
        <p:spPr>
          <a:xfrm>
            <a:off x="4187762" y="6862620"/>
            <a:ext cx="625170" cy="557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 defTabSz="821531">
              <a:lnSpc>
                <a:spcPct val="120000"/>
              </a:lnSpc>
              <a:spcBef>
                <a:spcPts val="6700"/>
              </a:spcBef>
              <a:buClr>
                <a:srgbClr val="AAAAAA"/>
              </a:buClr>
              <a:buFont typeface="Lucida Grande"/>
              <a:defRPr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>
                <a:latin typeface="Avenir Next Ultra Light"/>
              </a:rPr>
              <a:t>M</a:t>
            </a:r>
            <a:r>
              <a:rPr lang="de-DE" dirty="0">
                <a:latin typeface="Avenir Next Ultra Light"/>
              </a:rPr>
              <a:t>ai</a:t>
            </a:r>
            <a:endParaRPr dirty="0">
              <a:latin typeface="Avenir Next Ultra Light"/>
            </a:endParaRPr>
          </a:p>
        </p:txBody>
      </p:sp>
      <p:sp>
        <p:nvSpPr>
          <p:cNvPr id="62" name="Mär">
            <a:extLst>
              <a:ext uri="{FF2B5EF4-FFF2-40B4-BE49-F238E27FC236}">
                <a16:creationId xmlns:a16="http://schemas.microsoft.com/office/drawing/2014/main" id="{6371EBF0-D0E3-4079-8C8F-A970C738AA4D}"/>
              </a:ext>
            </a:extLst>
          </p:cNvPr>
          <p:cNvSpPr txBox="1"/>
          <p:nvPr/>
        </p:nvSpPr>
        <p:spPr>
          <a:xfrm>
            <a:off x="11386256" y="6870841"/>
            <a:ext cx="545020" cy="557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 defTabSz="821531">
              <a:lnSpc>
                <a:spcPct val="120000"/>
              </a:lnSpc>
              <a:spcBef>
                <a:spcPts val="6700"/>
              </a:spcBef>
              <a:buClr>
                <a:srgbClr val="AAAAAA"/>
              </a:buClr>
              <a:buFont typeface="Lucida Grande"/>
              <a:defRPr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>
                <a:latin typeface="Avenir Next Ultra Light"/>
              </a:rPr>
              <a:t>Juli</a:t>
            </a:r>
            <a:endParaRPr dirty="0">
              <a:latin typeface="Avenir Next Ultra Light"/>
            </a:endParaRPr>
          </a:p>
        </p:txBody>
      </p:sp>
      <p:sp>
        <p:nvSpPr>
          <p:cNvPr id="63" name="Gleichschenkliges Dreieck 62">
            <a:extLst>
              <a:ext uri="{FF2B5EF4-FFF2-40B4-BE49-F238E27FC236}">
                <a16:creationId xmlns:a16="http://schemas.microsoft.com/office/drawing/2014/main" id="{ED6AD021-BDD0-497D-9AD6-0FE17EE2E80C}"/>
              </a:ext>
            </a:extLst>
          </p:cNvPr>
          <p:cNvSpPr/>
          <p:nvPr/>
        </p:nvSpPr>
        <p:spPr>
          <a:xfrm>
            <a:off x="10421399" y="6853574"/>
            <a:ext cx="576000" cy="57600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tkinson Hyperlegible" pitchFamily="2" charset="77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4" name="Gleichschenkliges Dreieck 63">
            <a:extLst>
              <a:ext uri="{FF2B5EF4-FFF2-40B4-BE49-F238E27FC236}">
                <a16:creationId xmlns:a16="http://schemas.microsoft.com/office/drawing/2014/main" id="{0CC530CB-B20B-453C-8BC1-2679DA847085}"/>
              </a:ext>
            </a:extLst>
          </p:cNvPr>
          <p:cNvSpPr/>
          <p:nvPr/>
        </p:nvSpPr>
        <p:spPr>
          <a:xfrm>
            <a:off x="5263258" y="6853574"/>
            <a:ext cx="576000" cy="576000"/>
          </a:xfrm>
          <a:prstGeom prst="triangle">
            <a:avLst/>
          </a:prstGeom>
          <a:solidFill>
            <a:srgbClr val="00B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tkinson Hyperlegible" pitchFamily="2" charset="77"/>
              <a:ea typeface="Helvetica Neue Medium"/>
              <a:cs typeface="Helvetica Neue Medium"/>
              <a:sym typeface="Helvetica Neue Medium"/>
            </a:endParaRPr>
          </a:p>
        </p:txBody>
      </p:sp>
      <p:grpSp>
        <p:nvGrpSpPr>
          <p:cNvPr id="65" name="Gruppieren 64">
            <a:extLst>
              <a:ext uri="{FF2B5EF4-FFF2-40B4-BE49-F238E27FC236}">
                <a16:creationId xmlns:a16="http://schemas.microsoft.com/office/drawing/2014/main" id="{60341C59-21EE-46DF-8008-DDB17C94C301}"/>
              </a:ext>
            </a:extLst>
          </p:cNvPr>
          <p:cNvGrpSpPr/>
          <p:nvPr/>
        </p:nvGrpSpPr>
        <p:grpSpPr>
          <a:xfrm>
            <a:off x="7927609" y="6879444"/>
            <a:ext cx="576000" cy="576000"/>
            <a:chOff x="6708236" y="6183402"/>
            <a:chExt cx="642882" cy="1997194"/>
          </a:xfrm>
        </p:grpSpPr>
        <p:sp>
          <p:nvSpPr>
            <p:cNvPr id="66" name="Gleichschenkliges Dreieck 65">
              <a:extLst>
                <a:ext uri="{FF2B5EF4-FFF2-40B4-BE49-F238E27FC236}">
                  <a16:creationId xmlns:a16="http://schemas.microsoft.com/office/drawing/2014/main" id="{2DC9382B-3B93-447F-AD85-662EE98037F9}"/>
                </a:ext>
              </a:extLst>
            </p:cNvPr>
            <p:cNvSpPr/>
            <p:nvPr/>
          </p:nvSpPr>
          <p:spPr>
            <a:xfrm flipH="1">
              <a:off x="7027117" y="6183402"/>
              <a:ext cx="324001" cy="1997194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26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tkinson Hyperlegible" pitchFamily="2" charset="77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67" name="Gleichschenkliges Dreieck 66">
              <a:extLst>
                <a:ext uri="{FF2B5EF4-FFF2-40B4-BE49-F238E27FC236}">
                  <a16:creationId xmlns:a16="http://schemas.microsoft.com/office/drawing/2014/main" id="{D09B623B-AAFF-4862-A6E3-6E41539E4148}"/>
                </a:ext>
              </a:extLst>
            </p:cNvPr>
            <p:cNvSpPr/>
            <p:nvPr/>
          </p:nvSpPr>
          <p:spPr>
            <a:xfrm>
              <a:off x="6708236" y="6183402"/>
              <a:ext cx="324001" cy="1997194"/>
            </a:xfrm>
            <a:prstGeom prst="triangle">
              <a:avLst>
                <a:gd name="adj" fmla="val 100000"/>
              </a:avLst>
            </a:prstGeom>
            <a:solidFill>
              <a:srgbClr val="00B05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26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tkinson Hyperlegible" pitchFamily="2" charset="77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sp>
        <p:nvSpPr>
          <p:cNvPr id="70" name="Sep">
            <a:extLst>
              <a:ext uri="{FF2B5EF4-FFF2-40B4-BE49-F238E27FC236}">
                <a16:creationId xmlns:a16="http://schemas.microsoft.com/office/drawing/2014/main" id="{C14BF55A-3D7C-463A-A311-EDD8D53FEC13}"/>
              </a:ext>
            </a:extLst>
          </p:cNvPr>
          <p:cNvSpPr txBox="1"/>
          <p:nvPr/>
        </p:nvSpPr>
        <p:spPr>
          <a:xfrm>
            <a:off x="15431405" y="6763507"/>
            <a:ext cx="1526058" cy="557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 defTabSz="821531">
              <a:lnSpc>
                <a:spcPct val="120000"/>
              </a:lnSpc>
              <a:spcBef>
                <a:spcPts val="6700"/>
              </a:spcBef>
              <a:buClr>
                <a:srgbClr val="AAAAAA"/>
              </a:buClr>
              <a:buFont typeface="Lucida Grande"/>
              <a:defRPr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>
                <a:latin typeface="Avenir Next Ultra Light"/>
              </a:rPr>
              <a:t>September</a:t>
            </a:r>
            <a:endParaRPr dirty="0">
              <a:latin typeface="Avenir Next Ultra Light"/>
            </a:endParaRPr>
          </a:p>
        </p:txBody>
      </p:sp>
      <p:sp>
        <p:nvSpPr>
          <p:cNvPr id="71" name="Okt">
            <a:extLst>
              <a:ext uri="{FF2B5EF4-FFF2-40B4-BE49-F238E27FC236}">
                <a16:creationId xmlns:a16="http://schemas.microsoft.com/office/drawing/2014/main" id="{39B4BDB5-A2AC-4424-9600-E3F0DF5C4845}"/>
              </a:ext>
            </a:extLst>
          </p:cNvPr>
          <p:cNvSpPr txBox="1"/>
          <p:nvPr/>
        </p:nvSpPr>
        <p:spPr>
          <a:xfrm>
            <a:off x="19010586" y="6849198"/>
            <a:ext cx="1175001" cy="557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 defTabSz="821531">
              <a:lnSpc>
                <a:spcPct val="120000"/>
              </a:lnSpc>
              <a:spcBef>
                <a:spcPts val="6700"/>
              </a:spcBef>
              <a:buClr>
                <a:srgbClr val="AAAAAA"/>
              </a:buClr>
              <a:buFont typeface="Lucida Grande"/>
              <a:defRPr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>
                <a:latin typeface="Avenir Next Ultra Light"/>
              </a:rPr>
              <a:t>Oktober</a:t>
            </a:r>
            <a:endParaRPr dirty="0">
              <a:latin typeface="Avenir Next Ultra Light"/>
            </a:endParaRPr>
          </a:p>
        </p:txBody>
      </p:sp>
      <p:sp>
        <p:nvSpPr>
          <p:cNvPr id="42" name="Titel 1">
            <a:extLst>
              <a:ext uri="{FF2B5EF4-FFF2-40B4-BE49-F238E27FC236}">
                <a16:creationId xmlns:a16="http://schemas.microsoft.com/office/drawing/2014/main" id="{A2FEA5D8-24AA-4B50-BB6A-33E77A022BE7}"/>
              </a:ext>
            </a:extLst>
          </p:cNvPr>
          <p:cNvSpPr txBox="1">
            <a:spLocks/>
          </p:cNvSpPr>
          <p:nvPr/>
        </p:nvSpPr>
        <p:spPr>
          <a:xfrm>
            <a:off x="312048" y="-824162"/>
            <a:ext cx="21971000" cy="1434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de-DE" sz="5400" dirty="0">
                <a:latin typeface="Avenir Next Ultra Light"/>
              </a:rPr>
              <a:t>3. Schritt: Zeitplan konkretisieren, Termine setzen</a:t>
            </a:r>
          </a:p>
        </p:txBody>
      </p:sp>
      <p:sp>
        <p:nvSpPr>
          <p:cNvPr id="45" name="Okt">
            <a:extLst>
              <a:ext uri="{FF2B5EF4-FFF2-40B4-BE49-F238E27FC236}">
                <a16:creationId xmlns:a16="http://schemas.microsoft.com/office/drawing/2014/main" id="{AE914B61-0546-445B-BFE0-C7AD3BD39AB9}"/>
              </a:ext>
            </a:extLst>
          </p:cNvPr>
          <p:cNvSpPr txBox="1"/>
          <p:nvPr/>
        </p:nvSpPr>
        <p:spPr>
          <a:xfrm>
            <a:off x="21788565" y="6870841"/>
            <a:ext cx="1466747" cy="557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 defTabSz="821531">
              <a:lnSpc>
                <a:spcPct val="120000"/>
              </a:lnSpc>
              <a:spcBef>
                <a:spcPts val="6700"/>
              </a:spcBef>
              <a:buClr>
                <a:srgbClr val="AAAAAA"/>
              </a:buClr>
              <a:buFont typeface="Lucida Grande"/>
              <a:defRPr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>
                <a:latin typeface="Avenir Next Ultra Light"/>
              </a:rPr>
              <a:t>November</a:t>
            </a:r>
            <a:endParaRPr dirty="0">
              <a:latin typeface="Avenir Next Ultra Light"/>
            </a:endParaRPr>
          </a:p>
        </p:txBody>
      </p:sp>
      <p:sp>
        <p:nvSpPr>
          <p:cNvPr id="44" name="Förderverfahren abwickeln">
            <a:extLst>
              <a:ext uri="{FF2B5EF4-FFF2-40B4-BE49-F238E27FC236}">
                <a16:creationId xmlns:a16="http://schemas.microsoft.com/office/drawing/2014/main" id="{9D5E400E-AF74-4743-BBC2-EDEEA7435336}"/>
              </a:ext>
            </a:extLst>
          </p:cNvPr>
          <p:cNvSpPr/>
          <p:nvPr/>
        </p:nvSpPr>
        <p:spPr>
          <a:xfrm rot="18120000">
            <a:off x="19212563" y="3186235"/>
            <a:ext cx="6156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Antragsdaten übermitteln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46" name="Einsammeln der Dokumente+Geld">
            <a:extLst>
              <a:ext uri="{FF2B5EF4-FFF2-40B4-BE49-F238E27FC236}">
                <a16:creationId xmlns:a16="http://schemas.microsoft.com/office/drawing/2014/main" id="{5BE9A004-EED3-4893-B2B2-0E532A447BF3}"/>
              </a:ext>
            </a:extLst>
          </p:cNvPr>
          <p:cNvSpPr/>
          <p:nvPr/>
        </p:nvSpPr>
        <p:spPr>
          <a:xfrm rot="18120000">
            <a:off x="9436026" y="3245655"/>
            <a:ext cx="6156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Dokumente einsammeln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47" name="Versenden wichtiger Dokumenten">
            <a:extLst>
              <a:ext uri="{FF2B5EF4-FFF2-40B4-BE49-F238E27FC236}">
                <a16:creationId xmlns:a16="http://schemas.microsoft.com/office/drawing/2014/main" id="{BFA9D0BF-4F5F-48F4-98F0-70320B48D1FF}"/>
              </a:ext>
            </a:extLst>
          </p:cNvPr>
          <p:cNvSpPr/>
          <p:nvPr/>
        </p:nvSpPr>
        <p:spPr>
          <a:xfrm rot="18120000">
            <a:off x="5363126" y="3305074"/>
            <a:ext cx="6156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Wichtige Dokumente versenden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68" name="Einarbeitungskonzept der Lernenden">
            <a:extLst>
              <a:ext uri="{FF2B5EF4-FFF2-40B4-BE49-F238E27FC236}">
                <a16:creationId xmlns:a16="http://schemas.microsoft.com/office/drawing/2014/main" id="{8DFB357F-3CED-425D-BBF1-AAF1AD80F3B4}"/>
              </a:ext>
            </a:extLst>
          </p:cNvPr>
          <p:cNvSpPr/>
          <p:nvPr/>
        </p:nvSpPr>
        <p:spPr>
          <a:xfrm rot="18120000">
            <a:off x="13226371" y="10296422"/>
            <a:ext cx="6156000" cy="972000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Einarbeitungskonzept für Lernende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starten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73" name="Dienstbesprechung für Lehrkräfte">
            <a:extLst>
              <a:ext uri="{FF2B5EF4-FFF2-40B4-BE49-F238E27FC236}">
                <a16:creationId xmlns:a16="http://schemas.microsoft.com/office/drawing/2014/main" id="{7D7F7CFB-6EA5-4960-A71C-EFAF54C1856D}"/>
              </a:ext>
            </a:extLst>
          </p:cNvPr>
          <p:cNvSpPr/>
          <p:nvPr/>
        </p:nvSpPr>
        <p:spPr>
          <a:xfrm rot="18120000">
            <a:off x="8365747" y="10317787"/>
            <a:ext cx="6156000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Besprechung für beteiligte Lehrkräfte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76" name="Erziehungspartnerschaft mit den Eltern">
            <a:extLst>
              <a:ext uri="{FF2B5EF4-FFF2-40B4-BE49-F238E27FC236}">
                <a16:creationId xmlns:a16="http://schemas.microsoft.com/office/drawing/2014/main" id="{C70337C9-92CD-475C-8CAB-B392A4B4D1D1}"/>
              </a:ext>
            </a:extLst>
          </p:cNvPr>
          <p:cNvSpPr/>
          <p:nvPr/>
        </p:nvSpPr>
        <p:spPr>
          <a:xfrm rot="18120000">
            <a:off x="17598372" y="3186235"/>
            <a:ext cx="6156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„Einblick in den (Unterrichts-)Alltag“ durchführen</a:t>
            </a:r>
          </a:p>
        </p:txBody>
      </p:sp>
      <p:sp>
        <p:nvSpPr>
          <p:cNvPr id="77" name="Fortbildungsbaustein: Grundlagen">
            <a:extLst>
              <a:ext uri="{FF2B5EF4-FFF2-40B4-BE49-F238E27FC236}">
                <a16:creationId xmlns:a16="http://schemas.microsoft.com/office/drawing/2014/main" id="{F7928799-88F8-4A1C-A836-46EDC6DAA031}"/>
              </a:ext>
            </a:extLst>
          </p:cNvPr>
          <p:cNvSpPr/>
          <p:nvPr/>
        </p:nvSpPr>
        <p:spPr>
          <a:xfrm rot="18120000">
            <a:off x="11980292" y="10262173"/>
            <a:ext cx="6156000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Grundlagenfortbildung „Basiskompetenzen“ durchführen</a:t>
            </a:r>
          </a:p>
        </p:txBody>
      </p:sp>
      <p:sp>
        <p:nvSpPr>
          <p:cNvPr id="78" name="Fortbildungsbaustein II">
            <a:extLst>
              <a:ext uri="{FF2B5EF4-FFF2-40B4-BE49-F238E27FC236}">
                <a16:creationId xmlns:a16="http://schemas.microsoft.com/office/drawing/2014/main" id="{E420D4D0-A720-4B6C-9BBC-3038AF57479C}"/>
              </a:ext>
            </a:extLst>
          </p:cNvPr>
          <p:cNvSpPr/>
          <p:nvPr/>
        </p:nvSpPr>
        <p:spPr>
          <a:xfrm rot="18120000">
            <a:off x="19453983" y="10367894"/>
            <a:ext cx="6156000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 II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79" name="Elterninfo: Einladung">
            <a:extLst>
              <a:ext uri="{FF2B5EF4-FFF2-40B4-BE49-F238E27FC236}">
                <a16:creationId xmlns:a16="http://schemas.microsoft.com/office/drawing/2014/main" id="{75820166-FD17-4069-BA8C-22E5925F9C04}"/>
              </a:ext>
            </a:extLst>
          </p:cNvPr>
          <p:cNvSpPr/>
          <p:nvPr/>
        </p:nvSpPr>
        <p:spPr>
          <a:xfrm rot="18120000">
            <a:off x="454293" y="3186235"/>
            <a:ext cx="6156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/>
          <a:p>
            <a:pPr marL="198438" indent="55563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 zum Informationsabend einladen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0" name="Lehrerverteilung">
            <a:extLst>
              <a:ext uri="{FF2B5EF4-FFF2-40B4-BE49-F238E27FC236}">
                <a16:creationId xmlns:a16="http://schemas.microsoft.com/office/drawing/2014/main" id="{E04EC1A8-9676-46CC-87BB-6C87775FF74C}"/>
              </a:ext>
            </a:extLst>
          </p:cNvPr>
          <p:cNvSpPr/>
          <p:nvPr/>
        </p:nvSpPr>
        <p:spPr>
          <a:xfrm rot="18120000">
            <a:off x="7119667" y="10262174"/>
            <a:ext cx="6156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Lehrerverteilung finalisieren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1" name="Bestellvorgang abwickeln">
            <a:extLst>
              <a:ext uri="{FF2B5EF4-FFF2-40B4-BE49-F238E27FC236}">
                <a16:creationId xmlns:a16="http://schemas.microsoft.com/office/drawing/2014/main" id="{F04FF150-3090-4A89-9170-434322032886}"/>
              </a:ext>
            </a:extLst>
          </p:cNvPr>
          <p:cNvSpPr/>
          <p:nvPr/>
        </p:nvSpPr>
        <p:spPr>
          <a:xfrm rot="18120000">
            <a:off x="8273127" y="3186235"/>
            <a:ext cx="6156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/>
          <a:p>
            <a: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Bestellvorgang 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abwickeln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  <a:ea typeface="Times Roman"/>
                <a:cs typeface="Times Roman"/>
                <a:sym typeface="Times Roman"/>
              </a:rPr>
              <a:t> </a:t>
            </a:r>
          </a:p>
        </p:txBody>
      </p:sp>
      <p:sp>
        <p:nvSpPr>
          <p:cNvPr id="82" name="Bestellvorgang vorbereiten">
            <a:extLst>
              <a:ext uri="{FF2B5EF4-FFF2-40B4-BE49-F238E27FC236}">
                <a16:creationId xmlns:a16="http://schemas.microsoft.com/office/drawing/2014/main" id="{88F2770E-4CBE-4025-931D-8522CAC132EC}"/>
              </a:ext>
            </a:extLst>
          </p:cNvPr>
          <p:cNvSpPr/>
          <p:nvPr/>
        </p:nvSpPr>
        <p:spPr>
          <a:xfrm rot="18120000">
            <a:off x="1662072" y="3186235"/>
            <a:ext cx="6156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Vorbereitung des Beschaffungsprozesses abschließen</a:t>
            </a:r>
            <a:endParaRPr lang="de-DE" dirty="0">
              <a:solidFill>
                <a:schemeClr val="bg1"/>
              </a:solidFill>
              <a:latin typeface="Atkinson Hyperlegible" pitchFamily="2" charset="77"/>
              <a:ea typeface="Times Roman"/>
              <a:cs typeface="Times Roman"/>
              <a:sym typeface="Times Roman"/>
            </a:endParaRPr>
          </a:p>
        </p:txBody>
      </p:sp>
      <p:sp>
        <p:nvSpPr>
          <p:cNvPr id="83" name="Bestellungen abschließen">
            <a:extLst>
              <a:ext uri="{FF2B5EF4-FFF2-40B4-BE49-F238E27FC236}">
                <a16:creationId xmlns:a16="http://schemas.microsoft.com/office/drawing/2014/main" id="{D0CA5DF1-720F-4F9B-8652-DCE6EAFD4132}"/>
              </a:ext>
            </a:extLst>
          </p:cNvPr>
          <p:cNvSpPr/>
          <p:nvPr/>
        </p:nvSpPr>
        <p:spPr>
          <a:xfrm rot="18120000">
            <a:off x="6667935" y="3183269"/>
            <a:ext cx="6156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23838" indent="3016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Gerätebestellungen abschließen</a:t>
            </a:r>
          </a:p>
        </p:txBody>
      </p:sp>
      <p:sp>
        <p:nvSpPr>
          <p:cNvPr id="84" name="Konfigurationen finalisieren">
            <a:extLst>
              <a:ext uri="{FF2B5EF4-FFF2-40B4-BE49-F238E27FC236}">
                <a16:creationId xmlns:a16="http://schemas.microsoft.com/office/drawing/2014/main" id="{F560965B-74F8-4B77-ABE1-4E55A190E633}"/>
              </a:ext>
            </a:extLst>
          </p:cNvPr>
          <p:cNvSpPr/>
          <p:nvPr/>
        </p:nvSpPr>
        <p:spPr>
          <a:xfrm rot="18120000">
            <a:off x="10861558" y="3186235"/>
            <a:ext cx="6156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Konfigurationen finalisieren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5" name="Erstellung grundlegender Dokumente">
            <a:extLst>
              <a:ext uri="{FF2B5EF4-FFF2-40B4-BE49-F238E27FC236}">
                <a16:creationId xmlns:a16="http://schemas.microsoft.com/office/drawing/2014/main" id="{D1B6C58C-E6CF-4429-A5A9-6EBE5CD1EC73}"/>
              </a:ext>
            </a:extLst>
          </p:cNvPr>
          <p:cNvSpPr txBox="1">
            <a:spLocks/>
          </p:cNvSpPr>
          <p:nvPr/>
        </p:nvSpPr>
        <p:spPr>
          <a:xfrm rot="18120000">
            <a:off x="2955557" y="3186235"/>
            <a:ext cx="6156000" cy="972000"/>
          </a:xfrm>
          <a:prstGeom prst="rect">
            <a:avLst/>
          </a:prstGeom>
          <a:solidFill>
            <a:srgbClr val="009193"/>
          </a:solidFill>
        </p:spPr>
        <p:txBody>
          <a:bodyPr anchor="ctr"/>
          <a:lstStyle>
            <a:lvl1pPr marL="609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1219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1828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2438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30480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marL="88900" indent="0" hangingPunct="1">
              <a:buNone/>
              <a:defRPr sz="2400"/>
            </a:pPr>
            <a:r>
              <a:rPr lang="de-DE" sz="2400" dirty="0">
                <a:solidFill>
                  <a:schemeClr val="bg1"/>
                </a:solidFill>
                <a:latin typeface="Atkinson Hyperlegible" pitchFamily="2" charset="77"/>
              </a:rPr>
              <a:t>Grundlegende Dokumente</a:t>
            </a:r>
            <a:r>
              <a:rPr lang="de-DE" sz="2400" dirty="0">
                <a:solidFill>
                  <a:schemeClr val="bg1"/>
                </a:solidFill>
                <a:latin typeface="Atkinson Hyperlegible" pitchFamily="2" charset="77"/>
                <a:ea typeface="Times Roman"/>
                <a:cs typeface="Times Roman"/>
                <a:sym typeface="Times Roman"/>
              </a:rPr>
              <a:t> erstellen</a:t>
            </a:r>
          </a:p>
        </p:txBody>
      </p:sp>
      <p:sp>
        <p:nvSpPr>
          <p:cNvPr id="86" name="Elternabend: Gerätebestellung">
            <a:extLst>
              <a:ext uri="{FF2B5EF4-FFF2-40B4-BE49-F238E27FC236}">
                <a16:creationId xmlns:a16="http://schemas.microsoft.com/office/drawing/2014/main" id="{31D7DC7A-729B-4DD9-8E42-124A80709D9D}"/>
              </a:ext>
            </a:extLst>
          </p:cNvPr>
          <p:cNvSpPr/>
          <p:nvPr/>
        </p:nvSpPr>
        <p:spPr>
          <a:xfrm rot="18120000">
            <a:off x="4130953" y="3245896"/>
            <a:ext cx="6156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„Gerätebestellung“ 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7" name="Klassenbildung">
            <a:extLst>
              <a:ext uri="{FF2B5EF4-FFF2-40B4-BE49-F238E27FC236}">
                <a16:creationId xmlns:a16="http://schemas.microsoft.com/office/drawing/2014/main" id="{61018FA7-F924-404B-8995-CA9BA44E5717}"/>
              </a:ext>
            </a:extLst>
          </p:cNvPr>
          <p:cNvSpPr/>
          <p:nvPr/>
        </p:nvSpPr>
        <p:spPr>
          <a:xfrm rot="18120000">
            <a:off x="-942393" y="3186235"/>
            <a:ext cx="6156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Klassen bilden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8" name="Ausgabe der Geräte">
            <a:extLst>
              <a:ext uri="{FF2B5EF4-FFF2-40B4-BE49-F238E27FC236}">
                <a16:creationId xmlns:a16="http://schemas.microsoft.com/office/drawing/2014/main" id="{70D7E9B8-D440-46FB-9EB8-E8A4F5C04CD9}"/>
              </a:ext>
            </a:extLst>
          </p:cNvPr>
          <p:cNvSpPr/>
          <p:nvPr/>
        </p:nvSpPr>
        <p:spPr>
          <a:xfrm rot="18120000">
            <a:off x="14983711" y="3186235"/>
            <a:ext cx="6156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Erster Geräteeinsatz im Unterricht</a:t>
            </a:r>
          </a:p>
        </p:txBody>
      </p:sp>
      <p:sp>
        <p:nvSpPr>
          <p:cNvPr id="89" name="Kreis">
            <a:extLst>
              <a:ext uri="{FF2B5EF4-FFF2-40B4-BE49-F238E27FC236}">
                <a16:creationId xmlns:a16="http://schemas.microsoft.com/office/drawing/2014/main" id="{C3AE989B-7D13-4652-8CD5-51ED0E28A517}"/>
              </a:ext>
            </a:extLst>
          </p:cNvPr>
          <p:cNvSpPr/>
          <p:nvPr/>
        </p:nvSpPr>
        <p:spPr>
          <a:xfrm>
            <a:off x="15642510" y="7512828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sz="2600" dirty="0">
              <a:latin typeface="Atkinson Hyperlegible" pitchFamily="2" charset="77"/>
            </a:endParaRPr>
          </a:p>
        </p:txBody>
      </p:sp>
      <p:sp>
        <p:nvSpPr>
          <p:cNvPr id="90" name="Kreis">
            <a:extLst>
              <a:ext uri="{FF2B5EF4-FFF2-40B4-BE49-F238E27FC236}">
                <a16:creationId xmlns:a16="http://schemas.microsoft.com/office/drawing/2014/main" id="{D2AD8208-0894-4587-9662-ABE890E405DE}"/>
              </a:ext>
            </a:extLst>
          </p:cNvPr>
          <p:cNvSpPr/>
          <p:nvPr/>
        </p:nvSpPr>
        <p:spPr>
          <a:xfrm>
            <a:off x="15642510" y="6531798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sz="2600" dirty="0">
              <a:latin typeface="Atkinson Hyperlegible" pitchFamily="2" charset="77"/>
            </a:endParaRPr>
          </a:p>
        </p:txBody>
      </p:sp>
      <p:sp>
        <p:nvSpPr>
          <p:cNvPr id="91" name="Mär">
            <a:extLst>
              <a:ext uri="{FF2B5EF4-FFF2-40B4-BE49-F238E27FC236}">
                <a16:creationId xmlns:a16="http://schemas.microsoft.com/office/drawing/2014/main" id="{024B1524-4C14-4E2A-BE2F-52ED9E539736}"/>
              </a:ext>
            </a:extLst>
          </p:cNvPr>
          <p:cNvSpPr txBox="1"/>
          <p:nvPr/>
        </p:nvSpPr>
        <p:spPr>
          <a:xfrm>
            <a:off x="8604466" y="6997256"/>
            <a:ext cx="636392" cy="557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 defTabSz="821531">
              <a:lnSpc>
                <a:spcPct val="120000"/>
              </a:lnSpc>
              <a:spcBef>
                <a:spcPts val="6700"/>
              </a:spcBef>
              <a:buClr>
                <a:srgbClr val="AAAAAA"/>
              </a:buClr>
              <a:buFont typeface="Lucida Grande"/>
              <a:defRPr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>
                <a:latin typeface="Avenir Next Ultra Light"/>
              </a:rPr>
              <a:t>Juni</a:t>
            </a:r>
            <a:endParaRPr dirty="0">
              <a:latin typeface="Avenir Next Ultra Light"/>
            </a:endParaRPr>
          </a:p>
        </p:txBody>
      </p:sp>
      <p:sp>
        <p:nvSpPr>
          <p:cNvPr id="3" name="Lehrerverteilung">
            <a:extLst>
              <a:ext uri="{FF2B5EF4-FFF2-40B4-BE49-F238E27FC236}">
                <a16:creationId xmlns:a16="http://schemas.microsoft.com/office/drawing/2014/main" id="{4420FDB8-3F0B-73A7-3336-404583D0255D}"/>
              </a:ext>
            </a:extLst>
          </p:cNvPr>
          <p:cNvSpPr/>
          <p:nvPr/>
        </p:nvSpPr>
        <p:spPr>
          <a:xfrm>
            <a:off x="15269823" y="7042080"/>
            <a:ext cx="3077791" cy="54685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b="1" dirty="0">
                <a:solidFill>
                  <a:srgbClr val="00B050"/>
                </a:solidFill>
              </a:rPr>
              <a:t>Unterrichtsbeginn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4" name="Fortbildungsbaustein VI">
            <a:extLst>
              <a:ext uri="{FF2B5EF4-FFF2-40B4-BE49-F238E27FC236}">
                <a16:creationId xmlns:a16="http://schemas.microsoft.com/office/drawing/2014/main" id="{B6BD2D11-ADF8-5560-95FE-BB2B3BA68DCF}"/>
              </a:ext>
            </a:extLst>
          </p:cNvPr>
          <p:cNvSpPr/>
          <p:nvPr/>
        </p:nvSpPr>
        <p:spPr>
          <a:xfrm>
            <a:off x="178233" y="12579624"/>
            <a:ext cx="6093035" cy="972000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200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außerhalb des Fachunterrichts zur reflektierten Mediennutzung verankern</a:t>
            </a:r>
            <a:r>
              <a:rPr lang="de-DE" sz="2200" dirty="0">
                <a:solidFill>
                  <a:schemeClr val="bg1"/>
                </a:solidFill>
                <a:effectLst/>
                <a:latin typeface="Atkinson Hyperlegible" pitchFamily="2" charset="77"/>
              </a:rPr>
              <a:t> </a:t>
            </a:r>
            <a:endParaRPr lang="de-DE" sz="2200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5" name="Fortbildungsbaustein III">
            <a:extLst>
              <a:ext uri="{FF2B5EF4-FFF2-40B4-BE49-F238E27FC236}">
                <a16:creationId xmlns:a16="http://schemas.microsoft.com/office/drawing/2014/main" id="{FFA4372F-74E1-3564-A0B1-D5F0100B868B}"/>
              </a:ext>
            </a:extLst>
          </p:cNvPr>
          <p:cNvSpPr/>
          <p:nvPr/>
        </p:nvSpPr>
        <p:spPr>
          <a:xfrm>
            <a:off x="190756" y="11565699"/>
            <a:ext cx="6093035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 ….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6" name="Erziehungspartnerschaft mit den Eltern">
            <a:extLst>
              <a:ext uri="{FF2B5EF4-FFF2-40B4-BE49-F238E27FC236}">
                <a16:creationId xmlns:a16="http://schemas.microsoft.com/office/drawing/2014/main" id="{33F65914-6458-609C-C31F-A323A10672D5}"/>
              </a:ext>
            </a:extLst>
          </p:cNvPr>
          <p:cNvSpPr/>
          <p:nvPr/>
        </p:nvSpPr>
        <p:spPr>
          <a:xfrm>
            <a:off x="226521" y="10551774"/>
            <a:ext cx="6120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zur Stärkung der Erziehungspartnerschaft verankern</a:t>
            </a:r>
            <a:endParaRPr lang="de-DE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2078101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Benutzerdefiniert 1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Microsoft Macintosh PowerPoint</Application>
  <PresentationFormat>Benutzerdefiniert</PresentationFormat>
  <Paragraphs>86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Atkinson Hyperlegible</vt:lpstr>
      <vt:lpstr>Avenir Next Ultra Light</vt:lpstr>
      <vt:lpstr>Helvetica Neue</vt:lpstr>
      <vt:lpstr>Helvetica Neue Medium</vt:lpstr>
      <vt:lpstr>21_BasicWhite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Sebastian Schnurrenberger</dc:creator>
  <cp:lastModifiedBy>Viola Bauer</cp:lastModifiedBy>
  <cp:revision>57</cp:revision>
  <dcterms:modified xsi:type="dcterms:W3CDTF">2024-03-15T08:11:15Z</dcterms:modified>
</cp:coreProperties>
</file>