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3" r:id="rId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8686"/>
    <a:srgbClr val="00B6CD"/>
    <a:srgbClr val="0095A9"/>
    <a:srgbClr val="6A6A6A"/>
    <a:srgbClr val="C0C0C0"/>
    <a:srgbClr val="02CCB3"/>
    <a:srgbClr val="D9AF8B"/>
    <a:srgbClr val="929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442"/>
    <p:restoredTop sz="94762"/>
  </p:normalViewPr>
  <p:slideViewPr>
    <p:cSldViewPr snapToGrid="0">
      <p:cViewPr varScale="1">
        <p:scale>
          <a:sx n="34" d="100"/>
          <a:sy n="34" d="100"/>
        </p:scale>
        <p:origin x="280" y="1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und Limonen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Titel der Präsentation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Titel der Präsentation</a:t>
            </a:r>
          </a:p>
        </p:txBody>
      </p:sp>
      <p:sp>
        <p:nvSpPr>
          <p:cNvPr id="23" name="Autor:in und Datum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Autor:in und Datum</a:t>
            </a:r>
          </a:p>
        </p:txBody>
      </p:sp>
      <p:sp>
        <p:nvSpPr>
          <p:cNvPr id="24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Präsentationsuntertitel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kt (groß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ebene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kte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Fakten</a:t>
            </a:r>
          </a:p>
        </p:txBody>
      </p:sp>
      <p:sp>
        <p:nvSpPr>
          <p:cNvPr id="108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Quellenangab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Quellenangabe</a:t>
            </a:r>
          </a:p>
        </p:txBody>
      </p:sp>
      <p:sp>
        <p:nvSpPr>
          <p:cNvPr id="116" name="Textebene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„Bemerkenswert“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Stü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alatschüssel mit gebratenem Reis, gekochten Eiern und Stäbchen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Schüssel mit Lachsfrikadellen, Salat und Humm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Schüssel mit Pappardelle, Petersilienbutter, gerösteten Haselnüssen und geriebenem Parmesan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alatschüssel mit gebratenem Reis, gekochten Eiern und Stäbchen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F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chüssel mit Lachsfrikadellen, Salat und Humm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Folientitel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Folientitel</a:t>
            </a:r>
          </a:p>
        </p:txBody>
      </p:sp>
      <p:sp>
        <p:nvSpPr>
          <p:cNvPr id="34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Folien-Untertitel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lientitel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Folientitel</a:t>
            </a:r>
          </a:p>
        </p:txBody>
      </p:sp>
      <p:sp>
        <p:nvSpPr>
          <p:cNvPr id="43" name="Folien-Untertitel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Folien-Untertitel</a:t>
            </a:r>
          </a:p>
        </p:txBody>
      </p:sp>
      <p:sp>
        <p:nvSpPr>
          <p:cNvPr id="44" name="Textebene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für Folienpunkt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ebene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Text für Folienpunkt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Punkte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olien-Untertitel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Folien-Untertitel</a:t>
            </a:r>
          </a:p>
        </p:txBody>
      </p:sp>
      <p:sp>
        <p:nvSpPr>
          <p:cNvPr id="61" name="Textebene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Text für Folienpunkt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Schüssel mit Pappardelle, Petersilienbutter, gerösteten Haselnüssen und geriebenem Parmesan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Folientitel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Folientitel</a:t>
            </a:r>
          </a:p>
        </p:txBody>
      </p:sp>
      <p:sp>
        <p:nvSpPr>
          <p:cNvPr id="64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bsch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el des Abschnitts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Titel des Abschnitts</a:t>
            </a:r>
          </a:p>
        </p:txBody>
      </p:sp>
      <p:sp>
        <p:nvSpPr>
          <p:cNvPr id="72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Folientitel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Folientitel</a:t>
            </a:r>
          </a:p>
        </p:txBody>
      </p:sp>
      <p:sp>
        <p:nvSpPr>
          <p:cNvPr id="80" name="Folien-Untertitel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Folien-Untertitel</a:t>
            </a:r>
          </a:p>
        </p:txBody>
      </p:sp>
      <p:sp>
        <p:nvSpPr>
          <p:cNvPr id="8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-Titel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Agenda-Titel</a:t>
            </a:r>
          </a:p>
        </p:txBody>
      </p:sp>
      <p:sp>
        <p:nvSpPr>
          <p:cNvPr id="89" name="Agenda-Untertitel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Agenda-Untertitel</a:t>
            </a:r>
          </a:p>
        </p:txBody>
      </p:sp>
      <p:sp>
        <p:nvSpPr>
          <p:cNvPr id="90" name="Textebene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Agendathemen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ufstel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bene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Aufstellung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Folientitel</a:t>
            </a:r>
          </a:p>
        </p:txBody>
      </p:sp>
      <p:sp>
        <p:nvSpPr>
          <p:cNvPr id="3" name="Textebene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 für Folienpunkt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210098-E868-9856-E42E-12CC8BCDF7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Rechteck">
            <a:extLst>
              <a:ext uri="{FF2B5EF4-FFF2-40B4-BE49-F238E27FC236}">
                <a16:creationId xmlns:a16="http://schemas.microsoft.com/office/drawing/2014/main" id="{621AE7DB-E0B1-AA46-9D60-74CCC81C376F}"/>
              </a:ext>
            </a:extLst>
          </p:cNvPr>
          <p:cNvSpPr/>
          <p:nvPr/>
        </p:nvSpPr>
        <p:spPr>
          <a:xfrm>
            <a:off x="1363826" y="4398221"/>
            <a:ext cx="4346074" cy="3837465"/>
          </a:xfrm>
          <a:prstGeom prst="rect">
            <a:avLst/>
          </a:prstGeom>
          <a:solidFill>
            <a:srgbClr val="86868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de-DE" sz="3200" dirty="0"/>
              <a:t>Sichere Nutzung</a:t>
            </a:r>
            <a:endParaRPr sz="3200" dirty="0"/>
          </a:p>
        </p:txBody>
      </p:sp>
      <p:pic>
        <p:nvPicPr>
          <p:cNvPr id="165" name="Salatschüssel mit gebratenem Reis, gekochten Eiern und Stäbchen" descr="Salatschüssel mit gebratenem Reis, gekochten Eiern und Stäbchen">
            <a:extLst>
              <a:ext uri="{FF2B5EF4-FFF2-40B4-BE49-F238E27FC236}">
                <a16:creationId xmlns:a16="http://schemas.microsoft.com/office/drawing/2014/main" id="{E59A1A2D-BA71-35EF-27AE-0A9B3062FE39}"/>
              </a:ext>
            </a:extLst>
          </p:cNvPr>
          <p:cNvPicPr>
            <a:picLocks/>
          </p:cNvPicPr>
          <p:nvPr/>
        </p:nvPicPr>
        <p:blipFill>
          <a:blip r:embed="rId2"/>
          <a:srcRect t="4269" r="210" b="4798"/>
          <a:stretch>
            <a:fillRect/>
          </a:stretch>
        </p:blipFill>
        <p:spPr>
          <a:xfrm>
            <a:off x="10537828" y="393218"/>
            <a:ext cx="4262920" cy="37288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Salatschüssel mit gebratenem Reis, gekochten Eiern und Stäbchen" descr="Salatschüssel mit gebratenem Reis, gekochten Eiern und Stäbchen">
            <a:extLst>
              <a:ext uri="{FF2B5EF4-FFF2-40B4-BE49-F238E27FC236}">
                <a16:creationId xmlns:a16="http://schemas.microsoft.com/office/drawing/2014/main" id="{A94F5847-1FD7-682B-5D2F-763CD459FA43}"/>
              </a:ext>
            </a:extLst>
          </p:cNvPr>
          <p:cNvPicPr>
            <a:picLocks/>
          </p:cNvPicPr>
          <p:nvPr/>
        </p:nvPicPr>
        <p:blipFill>
          <a:blip r:embed="rId2"/>
          <a:srcRect t="4269" r="210" b="4798"/>
          <a:stretch>
            <a:fillRect/>
          </a:stretch>
        </p:blipFill>
        <p:spPr>
          <a:xfrm>
            <a:off x="10537828" y="4454338"/>
            <a:ext cx="4262920" cy="37288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Salatschüssel mit gebratenem Reis, gekochten Eiern und Stäbchen" descr="Salatschüssel mit gebratenem Reis, gekochten Eiern und Stäbchen">
            <a:extLst>
              <a:ext uri="{FF2B5EF4-FFF2-40B4-BE49-F238E27FC236}">
                <a16:creationId xmlns:a16="http://schemas.microsoft.com/office/drawing/2014/main" id="{578E01D0-60A1-E6A2-CD4D-6C91A57A62CD}"/>
              </a:ext>
            </a:extLst>
          </p:cNvPr>
          <p:cNvPicPr>
            <a:picLocks/>
          </p:cNvPicPr>
          <p:nvPr/>
        </p:nvPicPr>
        <p:blipFill>
          <a:blip r:embed="rId2"/>
          <a:srcRect t="4269" r="210" b="4798"/>
          <a:stretch>
            <a:fillRect/>
          </a:stretch>
        </p:blipFill>
        <p:spPr>
          <a:xfrm>
            <a:off x="1420008" y="8515456"/>
            <a:ext cx="4262920" cy="3728888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Rechteck">
            <a:extLst>
              <a:ext uri="{FF2B5EF4-FFF2-40B4-BE49-F238E27FC236}">
                <a16:creationId xmlns:a16="http://schemas.microsoft.com/office/drawing/2014/main" id="{54912534-BE3E-48CB-C94C-A8AA3CC9E951}"/>
              </a:ext>
            </a:extLst>
          </p:cNvPr>
          <p:cNvSpPr/>
          <p:nvPr/>
        </p:nvSpPr>
        <p:spPr>
          <a:xfrm>
            <a:off x="10496208" y="4378138"/>
            <a:ext cx="4346076" cy="3857548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bg2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de-DE" sz="3200" dirty="0"/>
              <a:t>Nutzung </a:t>
            </a:r>
          </a:p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de-DE" sz="3200" dirty="0"/>
              <a:t>im Unterricht</a:t>
            </a:r>
            <a:endParaRPr sz="3200" dirty="0"/>
          </a:p>
        </p:txBody>
      </p:sp>
      <p:sp>
        <p:nvSpPr>
          <p:cNvPr id="179" name="Rechteck">
            <a:extLst>
              <a:ext uri="{FF2B5EF4-FFF2-40B4-BE49-F238E27FC236}">
                <a16:creationId xmlns:a16="http://schemas.microsoft.com/office/drawing/2014/main" id="{6F0F0743-0BD1-849C-B88A-FF25F9EB73F2}"/>
              </a:ext>
            </a:extLst>
          </p:cNvPr>
          <p:cNvSpPr/>
          <p:nvPr/>
        </p:nvSpPr>
        <p:spPr>
          <a:xfrm>
            <a:off x="10542134" y="8413855"/>
            <a:ext cx="4320674" cy="3857549"/>
          </a:xfrm>
          <a:prstGeom prst="rect">
            <a:avLst/>
          </a:prstGeom>
          <a:solidFill>
            <a:srgbClr val="0095A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de-DE" sz="3200" dirty="0"/>
              <a:t>Maßnahmen </a:t>
            </a:r>
          </a:p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de-DE" sz="3200" dirty="0"/>
              <a:t>bei Verstößen</a:t>
            </a:r>
            <a:endParaRPr sz="3200" dirty="0"/>
          </a:p>
        </p:txBody>
      </p:sp>
      <p:sp>
        <p:nvSpPr>
          <p:cNvPr id="181" name="Rechteck">
            <a:extLst>
              <a:ext uri="{FF2B5EF4-FFF2-40B4-BE49-F238E27FC236}">
                <a16:creationId xmlns:a16="http://schemas.microsoft.com/office/drawing/2014/main" id="{49201869-435B-78FB-5262-7E2853FF6615}"/>
              </a:ext>
            </a:extLst>
          </p:cNvPr>
          <p:cNvSpPr/>
          <p:nvPr/>
        </p:nvSpPr>
        <p:spPr>
          <a:xfrm>
            <a:off x="5945134" y="8440916"/>
            <a:ext cx="4346076" cy="3830488"/>
          </a:xfrm>
          <a:prstGeom prst="rect">
            <a:avLst/>
          </a:prstGeom>
          <a:solidFill>
            <a:srgbClr val="C0C0C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de-DE" sz="3200" dirty="0"/>
              <a:t>Nutzung </a:t>
            </a:r>
          </a:p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de-DE" sz="3200" dirty="0"/>
              <a:t>außerhalb des Unterrichts</a:t>
            </a:r>
            <a:endParaRPr sz="3200" dirty="0"/>
          </a:p>
        </p:txBody>
      </p:sp>
      <p:sp>
        <p:nvSpPr>
          <p:cNvPr id="182" name="Regeln zum Schutz des Rechts am eigenen Bild">
            <a:extLst>
              <a:ext uri="{FF2B5EF4-FFF2-40B4-BE49-F238E27FC236}">
                <a16:creationId xmlns:a16="http://schemas.microsoft.com/office/drawing/2014/main" id="{DEF0F71D-AE14-0C1E-A5D8-AE10D13F0882}"/>
              </a:ext>
            </a:extLst>
          </p:cNvPr>
          <p:cNvSpPr txBox="1"/>
          <p:nvPr/>
        </p:nvSpPr>
        <p:spPr>
          <a:xfrm>
            <a:off x="11167370" y="10822348"/>
            <a:ext cx="3166212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sz="1800" dirty="0"/>
          </a:p>
        </p:txBody>
      </p:sp>
      <p:sp>
        <p:nvSpPr>
          <p:cNvPr id="183" name="Rechteck">
            <a:extLst>
              <a:ext uri="{FF2B5EF4-FFF2-40B4-BE49-F238E27FC236}">
                <a16:creationId xmlns:a16="http://schemas.microsoft.com/office/drawing/2014/main" id="{510C6789-F0B3-CDAA-8FEB-64EA5DA79FA8}"/>
              </a:ext>
            </a:extLst>
          </p:cNvPr>
          <p:cNvSpPr/>
          <p:nvPr/>
        </p:nvSpPr>
        <p:spPr>
          <a:xfrm>
            <a:off x="1399202" y="393219"/>
            <a:ext cx="4346076" cy="3728888"/>
          </a:xfrm>
          <a:prstGeom prst="rect">
            <a:avLst/>
          </a:prstGeom>
          <a:solidFill>
            <a:srgbClr val="00B6C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de-DE" sz="3200" dirty="0"/>
              <a:t>Übernahme von Verantwortung</a:t>
            </a:r>
          </a:p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de-DE" sz="3200" dirty="0"/>
              <a:t> für das Gerät und dessen Inhalte</a:t>
            </a:r>
            <a:endParaRPr sz="3200" dirty="0"/>
          </a:p>
        </p:txBody>
      </p:sp>
      <p:sp>
        <p:nvSpPr>
          <p:cNvPr id="184" name="Regeln zur Übernahme der Verantwortung für das eigene Gerät">
            <a:extLst>
              <a:ext uri="{FF2B5EF4-FFF2-40B4-BE49-F238E27FC236}">
                <a16:creationId xmlns:a16="http://schemas.microsoft.com/office/drawing/2014/main" id="{43C9564F-CAE0-F32A-A21F-F17769A78A62}"/>
              </a:ext>
            </a:extLst>
          </p:cNvPr>
          <p:cNvSpPr txBox="1"/>
          <p:nvPr/>
        </p:nvSpPr>
        <p:spPr>
          <a:xfrm>
            <a:off x="2038562" y="6791982"/>
            <a:ext cx="3166212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sz="1800" dirty="0"/>
          </a:p>
        </p:txBody>
      </p: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A452DC7B-94C7-BE7F-A7B5-7A8A5E163604}"/>
              </a:ext>
            </a:extLst>
          </p:cNvPr>
          <p:cNvGrpSpPr/>
          <p:nvPr/>
        </p:nvGrpSpPr>
        <p:grpSpPr>
          <a:xfrm>
            <a:off x="5945134" y="393218"/>
            <a:ext cx="4346074" cy="3769668"/>
            <a:chOff x="5930017" y="4352739"/>
            <a:chExt cx="4346074" cy="3830488"/>
          </a:xfrm>
        </p:grpSpPr>
        <p:sp>
          <p:nvSpPr>
            <p:cNvPr id="3" name="Rechteck">
              <a:extLst>
                <a:ext uri="{FF2B5EF4-FFF2-40B4-BE49-F238E27FC236}">
                  <a16:creationId xmlns:a16="http://schemas.microsoft.com/office/drawing/2014/main" id="{3121F211-F5F3-E4F4-7150-48FE772AD4DA}"/>
                </a:ext>
              </a:extLst>
            </p:cNvPr>
            <p:cNvSpPr/>
            <p:nvPr/>
          </p:nvSpPr>
          <p:spPr>
            <a:xfrm>
              <a:off x="5930017" y="4352739"/>
              <a:ext cx="4346074" cy="3830488"/>
            </a:xfrm>
            <a:prstGeom prst="rect">
              <a:avLst/>
            </a:prstGeom>
            <a:solidFill>
              <a:srgbClr val="868686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3200" dirty="0"/>
            </a:p>
          </p:txBody>
        </p:sp>
        <p:pic>
          <p:nvPicPr>
            <p:cNvPr id="4" name="Grafik 3" descr="Wiederholen Silhouette">
              <a:extLst>
                <a:ext uri="{FF2B5EF4-FFF2-40B4-BE49-F238E27FC236}">
                  <a16:creationId xmlns:a16="http://schemas.microsoft.com/office/drawing/2014/main" id="{8AB10BA1-3944-6883-3F6B-93167A55FB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672373" y="4702669"/>
              <a:ext cx="2851106" cy="3181774"/>
            </a:xfrm>
            <a:prstGeom prst="rect">
              <a:avLst/>
            </a:prstGeom>
          </p:spPr>
        </p:pic>
        <p:pic>
          <p:nvPicPr>
            <p:cNvPr id="5" name="Grafik 4" descr="Sperren mit einfarbiger Füllung">
              <a:extLst>
                <a:ext uri="{FF2B5EF4-FFF2-40B4-BE49-F238E27FC236}">
                  <a16:creationId xmlns:a16="http://schemas.microsoft.com/office/drawing/2014/main" id="{331A0B70-7D70-D2C0-41F8-954A00205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508891" y="5575089"/>
              <a:ext cx="1282914" cy="1282914"/>
            </a:xfrm>
            <a:prstGeom prst="rect">
              <a:avLst/>
            </a:prstGeom>
          </p:spPr>
        </p:pic>
      </p:grpSp>
      <p:sp>
        <p:nvSpPr>
          <p:cNvPr id="11" name="Rechteck">
            <a:extLst>
              <a:ext uri="{FF2B5EF4-FFF2-40B4-BE49-F238E27FC236}">
                <a16:creationId xmlns:a16="http://schemas.microsoft.com/office/drawing/2014/main" id="{3F1FAD27-07DB-FAA4-A61A-84AA4AAAC6E0}"/>
              </a:ext>
            </a:extLst>
          </p:cNvPr>
          <p:cNvSpPr/>
          <p:nvPr/>
        </p:nvSpPr>
        <p:spPr>
          <a:xfrm>
            <a:off x="15092949" y="393218"/>
            <a:ext cx="4346074" cy="3769668"/>
          </a:xfrm>
          <a:prstGeom prst="rect">
            <a:avLst/>
          </a:prstGeom>
          <a:solidFill>
            <a:srgbClr val="02CCB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de-DE" sz="3200" dirty="0"/>
              <a:t>Kommunikation</a:t>
            </a:r>
          </a:p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de-DE" sz="3200" dirty="0"/>
              <a:t> und Erreichbarkeit</a:t>
            </a:r>
            <a:endParaRPr sz="3200" dirty="0"/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1A944E4D-1E75-E197-3D2B-FC19FD287300}"/>
              </a:ext>
            </a:extLst>
          </p:cNvPr>
          <p:cNvGrpSpPr/>
          <p:nvPr/>
        </p:nvGrpSpPr>
        <p:grpSpPr>
          <a:xfrm>
            <a:off x="1369026" y="8455546"/>
            <a:ext cx="4346074" cy="3815858"/>
            <a:chOff x="10537829" y="8422696"/>
            <a:chExt cx="4346074" cy="3848708"/>
          </a:xfrm>
        </p:grpSpPr>
        <p:sp>
          <p:nvSpPr>
            <p:cNvPr id="10" name="Rechteck">
              <a:extLst>
                <a:ext uri="{FF2B5EF4-FFF2-40B4-BE49-F238E27FC236}">
                  <a16:creationId xmlns:a16="http://schemas.microsoft.com/office/drawing/2014/main" id="{0D0A330B-D4BF-641E-95C6-1CADC440F5C7}"/>
                </a:ext>
              </a:extLst>
            </p:cNvPr>
            <p:cNvSpPr/>
            <p:nvPr/>
          </p:nvSpPr>
          <p:spPr>
            <a:xfrm>
              <a:off x="10537829" y="8422696"/>
              <a:ext cx="4346074" cy="3848708"/>
            </a:xfrm>
            <a:prstGeom prst="rect">
              <a:avLst/>
            </a:prstGeom>
            <a:solidFill>
              <a:srgbClr val="02CCB3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3200" dirty="0"/>
            </a:p>
          </p:txBody>
        </p:sp>
        <p:pic>
          <p:nvPicPr>
            <p:cNvPr id="16" name="Grafik 15" descr="Tablet Silhouette">
              <a:extLst>
                <a:ext uri="{FF2B5EF4-FFF2-40B4-BE49-F238E27FC236}">
                  <a16:creationId xmlns:a16="http://schemas.microsoft.com/office/drawing/2014/main" id="{436EE757-0F1E-3AF3-F2E8-6B769336E33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179635" y="8761613"/>
              <a:ext cx="3154138" cy="3154138"/>
            </a:xfrm>
            <a:prstGeom prst="rect">
              <a:avLst/>
            </a:prstGeom>
          </p:spPr>
        </p:pic>
        <p:pic>
          <p:nvPicPr>
            <p:cNvPr id="26" name="Grafik 25" descr="Tanz Silhouette">
              <a:extLst>
                <a:ext uri="{FF2B5EF4-FFF2-40B4-BE49-F238E27FC236}">
                  <a16:creationId xmlns:a16="http://schemas.microsoft.com/office/drawing/2014/main" id="{619DA723-1A0B-4EB5-5403-054615181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flipH="1">
              <a:off x="12100325" y="9615169"/>
              <a:ext cx="1344862" cy="1328138"/>
            </a:xfrm>
            <a:prstGeom prst="rect">
              <a:avLst/>
            </a:prstGeom>
          </p:spPr>
        </p:pic>
      </p:grpSp>
      <p:pic>
        <p:nvPicPr>
          <p:cNvPr id="28" name="Grafik 27" descr="Verwirrte Person Silhouette">
            <a:extLst>
              <a:ext uri="{FF2B5EF4-FFF2-40B4-BE49-F238E27FC236}">
                <a16:creationId xmlns:a16="http://schemas.microsoft.com/office/drawing/2014/main" id="{3F126E3B-1CE7-29AC-B43F-1EFC352AD29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6202913" y="5307721"/>
            <a:ext cx="2224754" cy="2224754"/>
          </a:xfrm>
          <a:prstGeom prst="rect">
            <a:avLst/>
          </a:prstGeom>
        </p:spPr>
      </p:pic>
      <p:pic>
        <p:nvPicPr>
          <p:cNvPr id="9" name="Grafik 8" descr="Ein Bild, das Cartoon, Clipart, Darstellung enthält.&#10;&#10;Automatisch generierte Beschreibung">
            <a:extLst>
              <a:ext uri="{FF2B5EF4-FFF2-40B4-BE49-F238E27FC236}">
                <a16:creationId xmlns:a16="http://schemas.microsoft.com/office/drawing/2014/main" id="{ACC6DAC8-D7EC-DEB9-D067-B87ED5BFE77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10" b="2974"/>
          <a:stretch/>
        </p:blipFill>
        <p:spPr>
          <a:xfrm>
            <a:off x="15052257" y="4378138"/>
            <a:ext cx="4239585" cy="3857548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A5860E79-FCAB-F32D-A66E-E6E1E64BBBD2}"/>
              </a:ext>
            </a:extLst>
          </p:cNvPr>
          <p:cNvGrpSpPr/>
          <p:nvPr/>
        </p:nvGrpSpPr>
        <p:grpSpPr>
          <a:xfrm>
            <a:off x="5919873" y="4378138"/>
            <a:ext cx="4346074" cy="3857548"/>
            <a:chOff x="10490977" y="381000"/>
            <a:chExt cx="4346074" cy="3728888"/>
          </a:xfrm>
        </p:grpSpPr>
        <p:sp>
          <p:nvSpPr>
            <p:cNvPr id="13" name="Rechteck">
              <a:extLst>
                <a:ext uri="{FF2B5EF4-FFF2-40B4-BE49-F238E27FC236}">
                  <a16:creationId xmlns:a16="http://schemas.microsoft.com/office/drawing/2014/main" id="{CA097C21-C39A-D818-CD28-2B816133EA18}"/>
                </a:ext>
              </a:extLst>
            </p:cNvPr>
            <p:cNvSpPr/>
            <p:nvPr/>
          </p:nvSpPr>
          <p:spPr>
            <a:xfrm>
              <a:off x="10490977" y="381000"/>
              <a:ext cx="4346074" cy="3728888"/>
            </a:xfrm>
            <a:prstGeom prst="rect">
              <a:avLst/>
            </a:prstGeom>
            <a:solidFill>
              <a:srgbClr val="00B6CD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3200" dirty="0"/>
            </a:p>
          </p:txBody>
        </p:sp>
        <p:pic>
          <p:nvPicPr>
            <p:cNvPr id="14" name="Grafik 13" descr="Kopfhörer mit einfarbiger Füllung">
              <a:extLst>
                <a:ext uri="{FF2B5EF4-FFF2-40B4-BE49-F238E27FC236}">
                  <a16:creationId xmlns:a16="http://schemas.microsoft.com/office/drawing/2014/main" id="{906F95B0-A9FC-5267-8659-07ED774BD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899886">
              <a:off x="13261405" y="1973393"/>
              <a:ext cx="1447474" cy="1447474"/>
            </a:xfrm>
            <a:prstGeom prst="rect">
              <a:avLst/>
            </a:prstGeom>
          </p:spPr>
        </p:pic>
        <p:pic>
          <p:nvPicPr>
            <p:cNvPr id="15" name="Grafik 14" descr="Voller Akku mit einfarbiger Füllung">
              <a:extLst>
                <a:ext uri="{FF2B5EF4-FFF2-40B4-BE49-F238E27FC236}">
                  <a16:creationId xmlns:a16="http://schemas.microsoft.com/office/drawing/2014/main" id="{30F3D178-6850-CD13-D67B-B6AF7B387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2055366" y="1743156"/>
              <a:ext cx="1121124" cy="1121124"/>
            </a:xfrm>
            <a:prstGeom prst="rect">
              <a:avLst/>
            </a:prstGeom>
          </p:spPr>
        </p:pic>
        <p:pic>
          <p:nvPicPr>
            <p:cNvPr id="17" name="Grafik 16" descr="Tablet Silhouette">
              <a:extLst>
                <a:ext uri="{FF2B5EF4-FFF2-40B4-BE49-F238E27FC236}">
                  <a16:creationId xmlns:a16="http://schemas.microsoft.com/office/drawing/2014/main" id="{4A8D9346-F845-E266-1B59-5548117D9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038859" y="680593"/>
              <a:ext cx="3154138" cy="3154138"/>
            </a:xfrm>
            <a:prstGeom prst="rect">
              <a:avLst/>
            </a:prstGeom>
          </p:spPr>
        </p:pic>
      </p:grpSp>
      <p:sp>
        <p:nvSpPr>
          <p:cNvPr id="19" name="Rechteck">
            <a:extLst>
              <a:ext uri="{FF2B5EF4-FFF2-40B4-BE49-F238E27FC236}">
                <a16:creationId xmlns:a16="http://schemas.microsoft.com/office/drawing/2014/main" id="{49D23D97-FAB7-5CF0-C430-C8B1F017FE23}"/>
              </a:ext>
            </a:extLst>
          </p:cNvPr>
          <p:cNvSpPr/>
          <p:nvPr/>
        </p:nvSpPr>
        <p:spPr>
          <a:xfrm>
            <a:off x="10526608" y="404066"/>
            <a:ext cx="4262920" cy="3758820"/>
          </a:xfrm>
          <a:prstGeom prst="rect">
            <a:avLst/>
          </a:prstGeom>
          <a:solidFill>
            <a:srgbClr val="01B6C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de-DE" sz="3200" dirty="0"/>
              <a:t>Einsatzbereites </a:t>
            </a:r>
          </a:p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de-DE" sz="3200" dirty="0"/>
              <a:t>Gerät</a:t>
            </a:r>
            <a:endParaRPr sz="3200" dirty="0"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188D749C-CCD6-8A0B-133E-103A5D13742D}"/>
              </a:ext>
            </a:extLst>
          </p:cNvPr>
          <p:cNvGrpSpPr/>
          <p:nvPr/>
        </p:nvGrpSpPr>
        <p:grpSpPr>
          <a:xfrm>
            <a:off x="15092949" y="8413854"/>
            <a:ext cx="4349132" cy="3857549"/>
            <a:chOff x="15051265" y="411115"/>
            <a:chExt cx="4349132" cy="3790244"/>
          </a:xfrm>
        </p:grpSpPr>
        <p:sp>
          <p:nvSpPr>
            <p:cNvPr id="32" name="Rechteck">
              <a:extLst>
                <a:ext uri="{FF2B5EF4-FFF2-40B4-BE49-F238E27FC236}">
                  <a16:creationId xmlns:a16="http://schemas.microsoft.com/office/drawing/2014/main" id="{A7E2B3E2-E9DD-75D5-61DE-80EB0A4A3FA0}"/>
                </a:ext>
              </a:extLst>
            </p:cNvPr>
            <p:cNvSpPr/>
            <p:nvPr/>
          </p:nvSpPr>
          <p:spPr>
            <a:xfrm>
              <a:off x="15051265" y="411115"/>
              <a:ext cx="4349132" cy="379024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>
              <a:solidFill>
                <a:schemeClr val="bg2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3200" dirty="0"/>
            </a:p>
          </p:txBody>
        </p:sp>
        <p:cxnSp>
          <p:nvCxnSpPr>
            <p:cNvPr id="6" name="Gerade Verbindung 5">
              <a:extLst>
                <a:ext uri="{FF2B5EF4-FFF2-40B4-BE49-F238E27FC236}">
                  <a16:creationId xmlns:a16="http://schemas.microsoft.com/office/drawing/2014/main" id="{DAFD791F-BC15-4BC0-2F7C-3076CCD82158}"/>
                </a:ext>
              </a:extLst>
            </p:cNvPr>
            <p:cNvCxnSpPr/>
            <p:nvPr/>
          </p:nvCxnSpPr>
          <p:spPr>
            <a:xfrm>
              <a:off x="16723771" y="1579418"/>
              <a:ext cx="566701" cy="69272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" name="Abgerundetes Rechteck 6">
              <a:extLst>
                <a:ext uri="{FF2B5EF4-FFF2-40B4-BE49-F238E27FC236}">
                  <a16:creationId xmlns:a16="http://schemas.microsoft.com/office/drawing/2014/main" id="{E335F74D-67F1-482D-D7C4-BED18793DD50}"/>
                </a:ext>
              </a:extLst>
            </p:cNvPr>
            <p:cNvSpPr/>
            <p:nvPr/>
          </p:nvSpPr>
          <p:spPr>
            <a:xfrm>
              <a:off x="15711054" y="1108363"/>
              <a:ext cx="2632364" cy="1524000"/>
            </a:xfrm>
            <a:prstGeom prst="roundRect">
              <a:avLst/>
            </a:prstGeom>
            <a:noFill/>
            <a:ln w="38100" cap="flat">
              <a:solidFill>
                <a:schemeClr val="bg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620B842A-B822-D1C8-DF1B-CAF628DF7DB3}"/>
                </a:ext>
              </a:extLst>
            </p:cNvPr>
            <p:cNvSpPr/>
            <p:nvPr/>
          </p:nvSpPr>
          <p:spPr>
            <a:xfrm>
              <a:off x="18121745" y="2144514"/>
              <a:ext cx="444467" cy="154932"/>
            </a:xfrm>
            <a:prstGeom prst="rect">
              <a:avLst/>
            </a:prstGeom>
            <a:solidFill>
              <a:srgbClr val="C0C0C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DE06943C-851E-5C2F-1143-B67D7004524A}"/>
                </a:ext>
              </a:extLst>
            </p:cNvPr>
            <p:cNvSpPr/>
            <p:nvPr/>
          </p:nvSpPr>
          <p:spPr>
            <a:xfrm>
              <a:off x="17621860" y="2414839"/>
              <a:ext cx="444467" cy="511875"/>
            </a:xfrm>
            <a:prstGeom prst="rect">
              <a:avLst/>
            </a:prstGeom>
            <a:solidFill>
              <a:srgbClr val="C0C0C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pic>
          <p:nvPicPr>
            <p:cNvPr id="33" name="Grafik 32" descr="Verwirrte Person Silhouette">
              <a:extLst>
                <a:ext uri="{FF2B5EF4-FFF2-40B4-BE49-F238E27FC236}">
                  <a16:creationId xmlns:a16="http://schemas.microsoft.com/office/drawing/2014/main" id="{99F5283E-8AB5-622E-A3CF-ED9655908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6723771" y="1302462"/>
              <a:ext cx="2226318" cy="2224754"/>
            </a:xfrm>
            <a:prstGeom prst="rect">
              <a:avLst/>
            </a:prstGeom>
          </p:spPr>
        </p:pic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770BC742-F616-A1FE-0338-E6CE7AC60638}"/>
              </a:ext>
            </a:extLst>
          </p:cNvPr>
          <p:cNvSpPr txBox="1"/>
          <p:nvPr/>
        </p:nvSpPr>
        <p:spPr>
          <a:xfrm>
            <a:off x="9523479" y="12312184"/>
            <a:ext cx="985350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lang="de-DE" dirty="0"/>
              <a:t>Absprachebedüftige Inhalte im Kontext der 1:1-Ausstattung</a:t>
            </a:r>
          </a:p>
        </p:txBody>
      </p:sp>
    </p:spTree>
    <p:extLst>
      <p:ext uri="{BB962C8B-B14F-4D97-AF65-F5344CB8AC3E}">
        <p14:creationId xmlns:p14="http://schemas.microsoft.com/office/powerpoint/2010/main" val="9000175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</Words>
  <Application>Microsoft Macintosh PowerPoint</Application>
  <PresentationFormat>Benutzerdefiniert</PresentationFormat>
  <Paragraphs>14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4" baseType="lpstr">
      <vt:lpstr>Helvetica Neue</vt:lpstr>
      <vt:lpstr>Helvetica Neue Medium</vt:lpstr>
      <vt:lpstr>21_BasicWhite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Schenke, Nikolaus</dc:creator>
  <cp:lastModifiedBy>Mosch Corinna</cp:lastModifiedBy>
  <cp:revision>11</cp:revision>
  <dcterms:modified xsi:type="dcterms:W3CDTF">2024-02-06T05:15:59Z</dcterms:modified>
</cp:coreProperties>
</file>