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339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F1FB"/>
    <a:srgbClr val="941100"/>
    <a:srgbClr val="226EA9"/>
    <a:srgbClr val="8EC656"/>
    <a:srgbClr val="0FAED9"/>
    <a:srgbClr val="A5C249"/>
    <a:srgbClr val="0FA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066"/>
    <p:restoredTop sz="94943"/>
  </p:normalViewPr>
  <p:slideViewPr>
    <p:cSldViewPr snapToGrid="0">
      <p:cViewPr varScale="1">
        <p:scale>
          <a:sx n="44" d="100"/>
          <a:sy n="44" d="100"/>
        </p:scale>
        <p:origin x="30" y="384"/>
      </p:cViewPr>
      <p:guideLst/>
    </p:cSldViewPr>
  </p:slideViewPr>
  <p:outlineViewPr>
    <p:cViewPr>
      <p:scale>
        <a:sx n="33" d="100"/>
        <a:sy n="33" d="100"/>
      </p:scale>
      <p:origin x="0" y="-77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:in und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1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13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alatschüssel mit gebratenem Reis, gekochten Eiern und Stäbchen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25" name="Schüssel mit Lachsfrikadellen, Salat und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26" name="Schüssel mit Pappardelle, Petersilienbutter, gerösteten Haselnüssen und geriebenem Parmesan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2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titel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43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44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61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Schüssel mit Pappardelle, Petersilienbutter, gerösteten Haselnüssen und geriebenem Parmesan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63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6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8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8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-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Agenda-Titel</a:t>
            </a:r>
          </a:p>
        </p:txBody>
      </p:sp>
      <p:sp>
        <p:nvSpPr>
          <p:cNvPr id="89" name="Agenda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Agenda-Untertitel</a:t>
            </a:r>
          </a:p>
        </p:txBody>
      </p:sp>
      <p:sp>
        <p:nvSpPr>
          <p:cNvPr id="90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Agendathemen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fstel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Aufstellung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kt (gro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kte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Fakten</a:t>
            </a:r>
          </a:p>
        </p:txBody>
      </p:sp>
      <p:sp>
        <p:nvSpPr>
          <p:cNvPr id="10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Quellenangab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Quellenangabe</a:t>
            </a:r>
          </a:p>
        </p:txBody>
      </p:sp>
      <p:sp>
        <p:nvSpPr>
          <p:cNvPr id="116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„Bemerkenswert“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Folientitel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3" r:id="rId11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C75F62AD-9E02-7C3C-5D2F-987EAA4D7E95}"/>
              </a:ext>
            </a:extLst>
          </p:cNvPr>
          <p:cNvSpPr/>
          <p:nvPr/>
        </p:nvSpPr>
        <p:spPr>
          <a:xfrm>
            <a:off x="0" y="-1292384"/>
            <a:ext cx="24384000" cy="17446752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3CD4827-9BD4-6712-A987-EAAC3545051C}"/>
              </a:ext>
            </a:extLst>
          </p:cNvPr>
          <p:cNvSpPr/>
          <p:nvPr/>
        </p:nvSpPr>
        <p:spPr>
          <a:xfrm>
            <a:off x="170121" y="-1292384"/>
            <a:ext cx="24384000" cy="17446752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51" name="Linien"/>
          <p:cNvSpPr/>
          <p:nvPr/>
        </p:nvSpPr>
        <p:spPr>
          <a:xfrm>
            <a:off x="5673999" y="3704940"/>
            <a:ext cx="10666731" cy="1"/>
          </a:xfrm>
          <a:prstGeom prst="line">
            <a:avLst/>
          </a:prstGeom>
          <a:ln w="165100">
            <a:solidFill>
              <a:srgbClr val="0FAFDA"/>
            </a:solidFill>
            <a:miter lim="400000"/>
          </a:ln>
        </p:spPr>
        <p:txBody>
          <a:bodyPr lIns="50800" tIns="50800" rIns="50800" bIns="50800" anchor="ctr"/>
          <a:lstStyle/>
          <a:p>
            <a:endParaRPr dirty="0">
              <a:latin typeface="PT Sans" panose="020B0503020203020204" pitchFamily="34" charset="77"/>
            </a:endParaRPr>
          </a:p>
        </p:txBody>
      </p:sp>
      <p:sp>
        <p:nvSpPr>
          <p:cNvPr id="152" name="Workflow I: Lernplattform/Dateienablage"/>
          <p:cNvSpPr txBox="1"/>
          <p:nvPr/>
        </p:nvSpPr>
        <p:spPr>
          <a:xfrm>
            <a:off x="4483776" y="422528"/>
            <a:ext cx="13322558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929000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b="1" dirty="0">
                <a:solidFill>
                  <a:schemeClr val="accent1"/>
                </a:solidFill>
                <a:latin typeface="PT Sans" panose="020B0503020203020204" pitchFamily="34" charset="77"/>
              </a:rPr>
              <a:t>Verwendung einer einheitlichen Lernumgebung (</a:t>
            </a:r>
            <a:r>
              <a:rPr b="1" dirty="0">
                <a:solidFill>
                  <a:schemeClr val="accent1"/>
                </a:solidFill>
                <a:latin typeface="PT Sans" panose="020B0503020203020204" pitchFamily="34" charset="77"/>
              </a:rPr>
              <a:t>Lernplattform/Dateiablage</a:t>
            </a:r>
            <a:r>
              <a:rPr lang="de-DE" b="1" dirty="0">
                <a:solidFill>
                  <a:schemeClr val="accent1"/>
                </a:solidFill>
                <a:latin typeface="PT Sans" panose="020B0503020203020204" pitchFamily="34" charset="77"/>
              </a:rPr>
              <a:t> etc.)</a:t>
            </a:r>
            <a:endParaRPr b="1" dirty="0">
              <a:solidFill>
                <a:schemeClr val="accent1"/>
              </a:solidFill>
              <a:latin typeface="PT Sans" panose="020B0503020203020204" pitchFamily="34" charset="77"/>
            </a:endParaRPr>
          </a:p>
        </p:txBody>
      </p:sp>
      <p:sp>
        <p:nvSpPr>
          <p:cNvPr id="153" name="Linien"/>
          <p:cNvSpPr/>
          <p:nvPr/>
        </p:nvSpPr>
        <p:spPr>
          <a:xfrm>
            <a:off x="5673999" y="1623862"/>
            <a:ext cx="10701372" cy="1"/>
          </a:xfrm>
          <a:prstGeom prst="line">
            <a:avLst/>
          </a:prstGeom>
          <a:ln w="1651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endParaRPr dirty="0">
              <a:latin typeface="PT Sans" panose="020B0503020203020204" pitchFamily="34" charset="77"/>
            </a:endParaRPr>
          </a:p>
        </p:txBody>
      </p:sp>
      <p:sp>
        <p:nvSpPr>
          <p:cNvPr id="154" name="Linien"/>
          <p:cNvSpPr/>
          <p:nvPr/>
        </p:nvSpPr>
        <p:spPr>
          <a:xfrm>
            <a:off x="5673999" y="12846736"/>
            <a:ext cx="10730075" cy="1"/>
          </a:xfrm>
          <a:prstGeom prst="line">
            <a:avLst/>
          </a:prstGeom>
          <a:ln w="165100">
            <a:solidFill>
              <a:schemeClr val="accent6">
                <a:lumMod val="75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 dirty="0">
              <a:latin typeface="PT Sans" panose="020B0503020203020204" pitchFamily="34" charset="77"/>
            </a:endParaRPr>
          </a:p>
        </p:txBody>
      </p:sp>
      <p:sp>
        <p:nvSpPr>
          <p:cNvPr id="155" name="Linien"/>
          <p:cNvSpPr/>
          <p:nvPr/>
        </p:nvSpPr>
        <p:spPr>
          <a:xfrm>
            <a:off x="5673999" y="5935497"/>
            <a:ext cx="10616245" cy="1"/>
          </a:xfrm>
          <a:prstGeom prst="line">
            <a:avLst/>
          </a:prstGeom>
          <a:ln w="165100">
            <a:solidFill>
              <a:schemeClr val="accent3">
                <a:lumMod val="75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 dirty="0">
              <a:latin typeface="PT Sans" panose="020B0503020203020204" pitchFamily="34" charset="77"/>
            </a:endParaRPr>
          </a:p>
        </p:txBody>
      </p:sp>
      <p:sp>
        <p:nvSpPr>
          <p:cNvPr id="156" name="Regeln für den Umgang mit den Endgeräten"/>
          <p:cNvSpPr txBox="1"/>
          <p:nvPr/>
        </p:nvSpPr>
        <p:spPr>
          <a:xfrm>
            <a:off x="7712529" y="7093533"/>
            <a:ext cx="732892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009193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b="1" dirty="0">
                <a:solidFill>
                  <a:schemeClr val="accent4">
                    <a:lumMod val="75000"/>
                  </a:schemeClr>
                </a:solidFill>
                <a:latin typeface="PT Sans" panose="020B0503020203020204" pitchFamily="34" charset="77"/>
              </a:rPr>
              <a:t>Regeln für den Umgang mit den Endgeräten</a:t>
            </a:r>
          </a:p>
        </p:txBody>
      </p:sp>
      <p:sp>
        <p:nvSpPr>
          <p:cNvPr id="157" name="Kommunikation und Erreichbarkeit"/>
          <p:cNvSpPr txBox="1"/>
          <p:nvPr/>
        </p:nvSpPr>
        <p:spPr>
          <a:xfrm>
            <a:off x="6082278" y="4850921"/>
            <a:ext cx="10414710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941751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b="1" dirty="0">
                <a:solidFill>
                  <a:schemeClr val="accent3">
                    <a:lumMod val="75000"/>
                  </a:schemeClr>
                </a:solidFill>
                <a:latin typeface="PT Sans" panose="020B0503020203020204" pitchFamily="34" charset="77"/>
              </a:rPr>
              <a:t>Kommunikation und Erreichbarkeit für Lernende und Lehrende</a:t>
            </a:r>
          </a:p>
        </p:txBody>
      </p:sp>
      <p:sp>
        <p:nvSpPr>
          <p:cNvPr id="158" name="Workflow II: Verwendung eines digitalen Heftes"/>
          <p:cNvSpPr txBox="1"/>
          <p:nvPr/>
        </p:nvSpPr>
        <p:spPr>
          <a:xfrm>
            <a:off x="8444299" y="2556741"/>
            <a:ext cx="5865387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008F00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b="1" dirty="0">
                <a:solidFill>
                  <a:srgbClr val="0FAFDA"/>
                </a:solidFill>
                <a:latin typeface="PT Sans" panose="020B0503020203020204" pitchFamily="34" charset="77"/>
              </a:rPr>
              <a:t>Verwendung eines digitalen Heftes</a:t>
            </a:r>
          </a:p>
        </p:txBody>
      </p:sp>
      <p:sp>
        <p:nvSpPr>
          <p:cNvPr id="159" name="Dreieck"/>
          <p:cNvSpPr/>
          <p:nvPr/>
        </p:nvSpPr>
        <p:spPr>
          <a:xfrm rot="18973605">
            <a:off x="10831018" y="2938188"/>
            <a:ext cx="545527" cy="513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4F8F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>
              <a:latin typeface="PT Sans" panose="020B0503020203020204" pitchFamily="34" charset="77"/>
            </a:endParaRPr>
          </a:p>
        </p:txBody>
      </p:sp>
      <p:sp>
        <p:nvSpPr>
          <p:cNvPr id="160" name="Dreieck"/>
          <p:cNvSpPr/>
          <p:nvPr/>
        </p:nvSpPr>
        <p:spPr>
          <a:xfrm rot="18973605">
            <a:off x="10751922" y="878808"/>
            <a:ext cx="545527" cy="5138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rgbClr val="226E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>
              <a:highlight>
                <a:srgbClr val="226EA9"/>
              </a:highlight>
              <a:latin typeface="PT Sans" panose="020B0503020203020204" pitchFamily="34" charset="77"/>
            </a:endParaRPr>
          </a:p>
        </p:txBody>
      </p:sp>
      <p:sp>
        <p:nvSpPr>
          <p:cNvPr id="161" name="Dreieck"/>
          <p:cNvSpPr/>
          <p:nvPr/>
        </p:nvSpPr>
        <p:spPr>
          <a:xfrm rot="18973605">
            <a:off x="13511721" y="12156832"/>
            <a:ext cx="545527" cy="513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>
              <a:latin typeface="PT Sans" panose="020B0503020203020204" pitchFamily="34" charset="77"/>
            </a:endParaRPr>
          </a:p>
        </p:txBody>
      </p:sp>
      <p:sp>
        <p:nvSpPr>
          <p:cNvPr id="162" name="Dreieck"/>
          <p:cNvSpPr/>
          <p:nvPr/>
        </p:nvSpPr>
        <p:spPr>
          <a:xfrm rot="18973605">
            <a:off x="10834971" y="5171180"/>
            <a:ext cx="545527" cy="513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8F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>
              <a:latin typeface="PT Sans" panose="020B0503020203020204" pitchFamily="34" charset="77"/>
            </a:endParaRPr>
          </a:p>
        </p:txBody>
      </p:sp>
      <p:sp>
        <p:nvSpPr>
          <p:cNvPr id="163" name="offen"/>
          <p:cNvSpPr txBox="1"/>
          <p:nvPr/>
        </p:nvSpPr>
        <p:spPr>
          <a:xfrm>
            <a:off x="3833652" y="1787008"/>
            <a:ext cx="208390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frei wählbar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64" name="kooperativ gepflegt"/>
          <p:cNvSpPr txBox="1"/>
          <p:nvPr/>
        </p:nvSpPr>
        <p:spPr>
          <a:xfrm>
            <a:off x="16356162" y="1787008"/>
            <a:ext cx="4329711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detailliert vorgeschrieben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65" name="individuell"/>
          <p:cNvSpPr txBox="1"/>
          <p:nvPr/>
        </p:nvSpPr>
        <p:spPr>
          <a:xfrm>
            <a:off x="3968305" y="8373488"/>
            <a:ext cx="194925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r"/>
            <a:r>
              <a:rPr lang="da-DK" dirty="0">
                <a:latin typeface="PT Sans" panose="020B0503020203020204" pitchFamily="34" charset="77"/>
              </a:rPr>
              <a:t>individuell </a:t>
            </a:r>
          </a:p>
        </p:txBody>
      </p:sp>
      <p:sp>
        <p:nvSpPr>
          <p:cNvPr id="166" name="gemeinsam erarbeitet und getragen"/>
          <p:cNvSpPr txBox="1"/>
          <p:nvPr/>
        </p:nvSpPr>
        <p:spPr>
          <a:xfrm>
            <a:off x="9576609" y="8373488"/>
            <a:ext cx="356026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gemeinsam getragen</a:t>
            </a:r>
          </a:p>
        </p:txBody>
      </p:sp>
      <p:sp>
        <p:nvSpPr>
          <p:cNvPr id="167" name="geregelt"/>
          <p:cNvSpPr txBox="1"/>
          <p:nvPr/>
        </p:nvSpPr>
        <p:spPr>
          <a:xfrm>
            <a:off x="8456911" y="6047768"/>
            <a:ext cx="579966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verlässlicher Orientierungsrahmen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68" name="unbeschränkt"/>
          <p:cNvSpPr txBox="1"/>
          <p:nvPr/>
        </p:nvSpPr>
        <p:spPr>
          <a:xfrm>
            <a:off x="3602821" y="6047768"/>
            <a:ext cx="2314736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unbeschränkt</a:t>
            </a:r>
          </a:p>
        </p:txBody>
      </p:sp>
      <p:sp>
        <p:nvSpPr>
          <p:cNvPr id="169" name="keine Verwendung"/>
          <p:cNvSpPr txBox="1"/>
          <p:nvPr/>
        </p:nvSpPr>
        <p:spPr>
          <a:xfrm>
            <a:off x="4955754" y="3848464"/>
            <a:ext cx="961803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offen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71" name="Linien"/>
          <p:cNvSpPr/>
          <p:nvPr/>
        </p:nvSpPr>
        <p:spPr>
          <a:xfrm>
            <a:off x="5673999" y="8231174"/>
            <a:ext cx="10701371" cy="1"/>
          </a:xfrm>
          <a:prstGeom prst="line">
            <a:avLst/>
          </a:prstGeom>
          <a:ln w="165100">
            <a:solidFill>
              <a:schemeClr val="accent4">
                <a:lumMod val="75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 dirty="0">
              <a:latin typeface="PT Sans" panose="020B0503020203020204" pitchFamily="34" charset="77"/>
            </a:endParaRPr>
          </a:p>
        </p:txBody>
      </p:sp>
      <p:sp>
        <p:nvSpPr>
          <p:cNvPr id="172" name="Heranführung der Lernenden an die Arbeitsform"/>
          <p:cNvSpPr txBox="1"/>
          <p:nvPr/>
        </p:nvSpPr>
        <p:spPr>
          <a:xfrm>
            <a:off x="7356668" y="9517642"/>
            <a:ext cx="801501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005493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b="1" dirty="0">
                <a:solidFill>
                  <a:schemeClr val="accent5">
                    <a:lumMod val="75000"/>
                  </a:schemeClr>
                </a:solidFill>
                <a:latin typeface="PT Sans" panose="020B0503020203020204" pitchFamily="34" charset="77"/>
                <a:sym typeface="Helvetica Neue"/>
              </a:rPr>
              <a:t>Heranführung der Lernenden an die</a:t>
            </a:r>
            <a:r>
              <a:rPr lang="de-DE" b="1" dirty="0">
                <a:solidFill>
                  <a:schemeClr val="accent4">
                    <a:lumMod val="75000"/>
                  </a:schemeClr>
                </a:solidFill>
                <a:latin typeface="PT Sans" panose="020B0503020203020204" pitchFamily="34" charset="77"/>
              </a:rPr>
              <a:t> </a:t>
            </a:r>
            <a:r>
              <a:rPr lang="de-DE" b="1" dirty="0">
                <a:solidFill>
                  <a:schemeClr val="accent5">
                    <a:lumMod val="75000"/>
                  </a:schemeClr>
                </a:solidFill>
                <a:latin typeface="PT Sans" panose="020B0503020203020204" pitchFamily="34" charset="77"/>
              </a:rPr>
              <a:t>Arbeitsform</a:t>
            </a:r>
          </a:p>
        </p:txBody>
      </p:sp>
      <p:sp>
        <p:nvSpPr>
          <p:cNvPr id="173" name="Dreieck"/>
          <p:cNvSpPr/>
          <p:nvPr/>
        </p:nvSpPr>
        <p:spPr>
          <a:xfrm rot="18973605">
            <a:off x="10834170" y="7469462"/>
            <a:ext cx="545527" cy="513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12700">
            <a:solidFill>
              <a:schemeClr val="accent4">
                <a:lumMod val="75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chemeClr val="accent3">
                    <a:hueOff val="-274225"/>
                    <a:satOff val="26768"/>
                    <a:lumOff val="11368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>
              <a:latin typeface="PT Sans" panose="020B0503020203020204" pitchFamily="34" charset="77"/>
            </a:endParaRPr>
          </a:p>
        </p:txBody>
      </p:sp>
      <p:sp>
        <p:nvSpPr>
          <p:cNvPr id="174" name="offen"/>
          <p:cNvSpPr txBox="1"/>
          <p:nvPr/>
        </p:nvSpPr>
        <p:spPr>
          <a:xfrm>
            <a:off x="4955755" y="10760726"/>
            <a:ext cx="96180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dirty="0">
                <a:latin typeface="PT Sans" panose="020B0503020203020204" pitchFamily="34" charset="77"/>
              </a:rPr>
              <a:t>offen</a:t>
            </a:r>
          </a:p>
        </p:txBody>
      </p:sp>
      <p:sp>
        <p:nvSpPr>
          <p:cNvPr id="175" name="gemeinsam geplant"/>
          <p:cNvSpPr txBox="1"/>
          <p:nvPr/>
        </p:nvSpPr>
        <p:spPr>
          <a:xfrm>
            <a:off x="16251745" y="10760726"/>
            <a:ext cx="4167808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differenziert vorgegeben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76" name="Linien"/>
          <p:cNvSpPr/>
          <p:nvPr/>
        </p:nvSpPr>
        <p:spPr>
          <a:xfrm>
            <a:off x="5673999" y="10593851"/>
            <a:ext cx="10730075" cy="1"/>
          </a:xfrm>
          <a:prstGeom prst="line">
            <a:avLst/>
          </a:prstGeom>
          <a:ln w="165100">
            <a:solidFill>
              <a:schemeClr val="accent5">
                <a:lumMod val="75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 dirty="0">
              <a:latin typeface="PT Sans" panose="020B0503020203020204" pitchFamily="34" charset="77"/>
            </a:endParaRPr>
          </a:p>
        </p:txBody>
      </p:sp>
      <p:sp>
        <p:nvSpPr>
          <p:cNvPr id="177" name="Strukturen für den Support:…"/>
          <p:cNvSpPr txBox="1"/>
          <p:nvPr/>
        </p:nvSpPr>
        <p:spPr>
          <a:xfrm>
            <a:off x="5800429" y="11666571"/>
            <a:ext cx="10895610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>
                <a:solidFill>
                  <a:srgbClr val="531B93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pPr>
            <a:r>
              <a:rPr lang="de-DE" sz="3000" b="1" dirty="0">
                <a:solidFill>
                  <a:schemeClr val="accent6">
                    <a:lumMod val="75000"/>
                  </a:schemeClr>
                </a:solidFill>
                <a:latin typeface="PT Sans" panose="020B0503020203020204" pitchFamily="34" charset="77"/>
                <a:ea typeface="Helvetica Neue Bold Condensed"/>
                <a:cs typeface="Helvetica Neue Bold Condensed"/>
                <a:sym typeface="Helvetica Neue Bold Condensed"/>
              </a:rPr>
              <a:t>Etablierung schulinterner</a:t>
            </a:r>
            <a:r>
              <a:rPr sz="3000" b="1" dirty="0">
                <a:solidFill>
                  <a:schemeClr val="accent6">
                    <a:lumMod val="75000"/>
                  </a:schemeClr>
                </a:solidFill>
                <a:latin typeface="PT Sans" panose="020B0503020203020204" pitchFamily="34" charset="77"/>
                <a:ea typeface="Helvetica Neue Bold Condensed"/>
                <a:cs typeface="Helvetica Neue Bold Condensed"/>
                <a:sym typeface="Helvetica Neue Bold Condensed"/>
              </a:rPr>
              <a:t> Unterstützungsangebote an der Schule</a:t>
            </a:r>
          </a:p>
        </p:txBody>
      </p:sp>
      <p:sp>
        <p:nvSpPr>
          <p:cNvPr id="178" name="differenziert festgelegt und kommuniziert"/>
          <p:cNvSpPr txBox="1"/>
          <p:nvPr/>
        </p:nvSpPr>
        <p:spPr>
          <a:xfrm>
            <a:off x="16251745" y="12968724"/>
            <a:ext cx="416780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dirty="0">
                <a:latin typeface="PT Sans" panose="020B0503020203020204" pitchFamily="34" charset="77"/>
              </a:rPr>
              <a:t>differenziert </a:t>
            </a:r>
            <a:r>
              <a:rPr lang="de-DE" dirty="0">
                <a:latin typeface="PT Sans" panose="020B0503020203020204" pitchFamily="34" charset="77"/>
              </a:rPr>
              <a:t>vorgegeben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79" name="formlos"/>
          <p:cNvSpPr txBox="1"/>
          <p:nvPr/>
        </p:nvSpPr>
        <p:spPr>
          <a:xfrm>
            <a:off x="4955755" y="12968724"/>
            <a:ext cx="96180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offen</a:t>
            </a:r>
          </a:p>
        </p:txBody>
      </p:sp>
      <p:sp>
        <p:nvSpPr>
          <p:cNvPr id="180" name="Dreieck"/>
          <p:cNvSpPr/>
          <p:nvPr/>
        </p:nvSpPr>
        <p:spPr>
          <a:xfrm rot="18973605">
            <a:off x="13450921" y="9883807"/>
            <a:ext cx="545526" cy="513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chemeClr val="accent4">
                    <a:hueOff val="348544"/>
                    <a:lumOff val="7139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>
              <a:latin typeface="PT Sans" panose="020B0503020203020204" pitchFamily="34" charset="77"/>
            </a:endParaRPr>
          </a:p>
        </p:txBody>
      </p:sp>
      <p:sp>
        <p:nvSpPr>
          <p:cNvPr id="3" name="kooperativ gepflegt">
            <a:extLst>
              <a:ext uri="{FF2B5EF4-FFF2-40B4-BE49-F238E27FC236}">
                <a16:creationId xmlns:a16="http://schemas.microsoft.com/office/drawing/2014/main" id="{3D426F19-63C9-BCF0-DED2-A47308BF6A6F}"/>
              </a:ext>
            </a:extLst>
          </p:cNvPr>
          <p:cNvSpPr txBox="1"/>
          <p:nvPr/>
        </p:nvSpPr>
        <p:spPr>
          <a:xfrm>
            <a:off x="9506076" y="1787008"/>
            <a:ext cx="3701334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verbindlich festgelegt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4" name="kooperativ gepflegt">
            <a:extLst>
              <a:ext uri="{FF2B5EF4-FFF2-40B4-BE49-F238E27FC236}">
                <a16:creationId xmlns:a16="http://schemas.microsoft.com/office/drawing/2014/main" id="{0953637B-0128-5B00-7790-048A7817BC84}"/>
              </a:ext>
            </a:extLst>
          </p:cNvPr>
          <p:cNvSpPr txBox="1"/>
          <p:nvPr/>
        </p:nvSpPr>
        <p:spPr>
          <a:xfrm>
            <a:off x="9506076" y="3848464"/>
            <a:ext cx="3701334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verbindlich festgelegt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5" name="kooperativ gepflegt">
            <a:extLst>
              <a:ext uri="{FF2B5EF4-FFF2-40B4-BE49-F238E27FC236}">
                <a16:creationId xmlns:a16="http://schemas.microsoft.com/office/drawing/2014/main" id="{21846E88-0A30-8986-724D-E92A8EAF8A72}"/>
              </a:ext>
            </a:extLst>
          </p:cNvPr>
          <p:cNvSpPr txBox="1"/>
          <p:nvPr/>
        </p:nvSpPr>
        <p:spPr>
          <a:xfrm>
            <a:off x="16251745" y="3848464"/>
            <a:ext cx="416780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differenziert vorgegeben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6" name="geregelt">
            <a:extLst>
              <a:ext uri="{FF2B5EF4-FFF2-40B4-BE49-F238E27FC236}">
                <a16:creationId xmlns:a16="http://schemas.microsoft.com/office/drawing/2014/main" id="{FEDDD24F-2E16-C7D4-0252-B520B712FBDB}"/>
              </a:ext>
            </a:extLst>
          </p:cNvPr>
          <p:cNvSpPr txBox="1"/>
          <p:nvPr/>
        </p:nvSpPr>
        <p:spPr>
          <a:xfrm>
            <a:off x="16251745" y="6047768"/>
            <a:ext cx="359874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differenziert </a:t>
            </a:r>
            <a:r>
              <a:rPr dirty="0">
                <a:latin typeface="PT Sans" panose="020B0503020203020204" pitchFamily="34" charset="77"/>
              </a:rPr>
              <a:t>geregelt</a:t>
            </a:r>
          </a:p>
        </p:txBody>
      </p:sp>
      <p:sp>
        <p:nvSpPr>
          <p:cNvPr id="7" name="gemeinsam erarbeitet und getragen">
            <a:extLst>
              <a:ext uri="{FF2B5EF4-FFF2-40B4-BE49-F238E27FC236}">
                <a16:creationId xmlns:a16="http://schemas.microsoft.com/office/drawing/2014/main" id="{B30F50A1-57F0-EDA3-3A30-3ACC00460F59}"/>
              </a:ext>
            </a:extLst>
          </p:cNvPr>
          <p:cNvSpPr txBox="1"/>
          <p:nvPr/>
        </p:nvSpPr>
        <p:spPr>
          <a:xfrm>
            <a:off x="16251745" y="8373488"/>
            <a:ext cx="375743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detailliert vorgegeben</a:t>
            </a:r>
          </a:p>
        </p:txBody>
      </p:sp>
      <p:sp>
        <p:nvSpPr>
          <p:cNvPr id="8" name="differenziert festgelegt und kommuniziert">
            <a:extLst>
              <a:ext uri="{FF2B5EF4-FFF2-40B4-BE49-F238E27FC236}">
                <a16:creationId xmlns:a16="http://schemas.microsoft.com/office/drawing/2014/main" id="{0F0774DF-16CF-7EA3-61A1-0314DCDCC933}"/>
              </a:ext>
            </a:extLst>
          </p:cNvPr>
          <p:cNvSpPr txBox="1"/>
          <p:nvPr/>
        </p:nvSpPr>
        <p:spPr>
          <a:xfrm>
            <a:off x="8928996" y="12968724"/>
            <a:ext cx="485549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festgelegt</a:t>
            </a:r>
            <a:r>
              <a:rPr dirty="0">
                <a:latin typeface="PT Sans" panose="020B0503020203020204" pitchFamily="34" charset="77"/>
              </a:rPr>
              <a:t> und </a:t>
            </a:r>
            <a:r>
              <a:rPr lang="de-DE" dirty="0">
                <a:latin typeface="PT Sans" panose="020B0503020203020204" pitchFamily="34" charset="77"/>
              </a:rPr>
              <a:t>kommuniziert</a:t>
            </a:r>
          </a:p>
        </p:txBody>
      </p:sp>
      <p:sp>
        <p:nvSpPr>
          <p:cNvPr id="10" name="kooperativ gepflegt">
            <a:extLst>
              <a:ext uri="{FF2B5EF4-FFF2-40B4-BE49-F238E27FC236}">
                <a16:creationId xmlns:a16="http://schemas.microsoft.com/office/drawing/2014/main" id="{C819A5E0-53B3-3FE4-366E-E60781AF8ED8}"/>
              </a:ext>
            </a:extLst>
          </p:cNvPr>
          <p:cNvSpPr txBox="1"/>
          <p:nvPr/>
        </p:nvSpPr>
        <p:spPr>
          <a:xfrm>
            <a:off x="9177461" y="10760726"/>
            <a:ext cx="435856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festgelegt und organisiert</a:t>
            </a:r>
            <a:endParaRPr dirty="0">
              <a:latin typeface="PT Sans" panose="020B0503020203020204" pitchFamily="34" charset="77"/>
            </a:endParaRPr>
          </a:p>
        </p:txBody>
      </p:sp>
      <p:grpSp>
        <p:nvGrpSpPr>
          <p:cNvPr id="35" name="Gruppieren 34">
            <a:extLst>
              <a:ext uri="{FF2B5EF4-FFF2-40B4-BE49-F238E27FC236}">
                <a16:creationId xmlns:a16="http://schemas.microsoft.com/office/drawing/2014/main" id="{8909CC16-2321-7A3A-6065-F7A4E7F92B98}"/>
              </a:ext>
            </a:extLst>
          </p:cNvPr>
          <p:cNvGrpSpPr/>
          <p:nvPr/>
        </p:nvGrpSpPr>
        <p:grpSpPr>
          <a:xfrm>
            <a:off x="5571295" y="1456146"/>
            <a:ext cx="10873737" cy="325878"/>
            <a:chOff x="5571295" y="1456146"/>
            <a:chExt cx="10873737" cy="325878"/>
          </a:xfrm>
          <a:solidFill>
            <a:schemeClr val="accent1"/>
          </a:solidFill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299D2067-38E2-B4AB-B87A-2CEA178858A8}"/>
                </a:ext>
              </a:extLst>
            </p:cNvPr>
            <p:cNvSpPr/>
            <p:nvPr/>
          </p:nvSpPr>
          <p:spPr>
            <a:xfrm>
              <a:off x="5571295" y="145614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437C617-5D2A-7958-E3A2-D61944D4BEA2}"/>
                </a:ext>
              </a:extLst>
            </p:cNvPr>
            <p:cNvSpPr/>
            <p:nvPr/>
          </p:nvSpPr>
          <p:spPr>
            <a:xfrm>
              <a:off x="10848675" y="145614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E24671F-4392-896D-BCAF-4F0D3F544840}"/>
                </a:ext>
              </a:extLst>
            </p:cNvPr>
            <p:cNvSpPr/>
            <p:nvPr/>
          </p:nvSpPr>
          <p:spPr>
            <a:xfrm>
              <a:off x="16126055" y="145614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D2B73758-E3F3-2A71-662F-BF4CDF1926A9}"/>
              </a:ext>
            </a:extLst>
          </p:cNvPr>
          <p:cNvGrpSpPr/>
          <p:nvPr/>
        </p:nvGrpSpPr>
        <p:grpSpPr>
          <a:xfrm>
            <a:off x="5662735" y="3528786"/>
            <a:ext cx="10873737" cy="325878"/>
            <a:chOff x="5662735" y="3528786"/>
            <a:chExt cx="10873737" cy="325878"/>
          </a:xfrm>
          <a:solidFill>
            <a:schemeClr val="accent2"/>
          </a:solidFill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DE08DCB-60FF-DF76-C447-8F2782B1AA3A}"/>
                </a:ext>
              </a:extLst>
            </p:cNvPr>
            <p:cNvSpPr/>
            <p:nvPr/>
          </p:nvSpPr>
          <p:spPr>
            <a:xfrm>
              <a:off x="566273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308CF6E-7413-8B37-C4A0-E2ED9C161905}"/>
                </a:ext>
              </a:extLst>
            </p:cNvPr>
            <p:cNvSpPr/>
            <p:nvPr/>
          </p:nvSpPr>
          <p:spPr>
            <a:xfrm>
              <a:off x="1094011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5EEE7A3-0B4D-C043-1830-7A7148BCFF0F}"/>
                </a:ext>
              </a:extLst>
            </p:cNvPr>
            <p:cNvSpPr/>
            <p:nvPr/>
          </p:nvSpPr>
          <p:spPr>
            <a:xfrm>
              <a:off x="1621749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E5AB0637-9278-E718-F072-E476632C1D7E}"/>
              </a:ext>
            </a:extLst>
          </p:cNvPr>
          <p:cNvGrpSpPr/>
          <p:nvPr/>
        </p:nvGrpSpPr>
        <p:grpSpPr>
          <a:xfrm>
            <a:off x="5636658" y="5784168"/>
            <a:ext cx="10873737" cy="325878"/>
            <a:chOff x="5662735" y="3528786"/>
            <a:chExt cx="10873737" cy="325878"/>
          </a:xfrm>
          <a:solidFill>
            <a:schemeClr val="accent3">
              <a:lumMod val="75000"/>
            </a:schemeClr>
          </a:solidFill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F068C6B2-32B6-58A2-B0FE-6BAB03AB4FF2}"/>
                </a:ext>
              </a:extLst>
            </p:cNvPr>
            <p:cNvSpPr/>
            <p:nvPr/>
          </p:nvSpPr>
          <p:spPr>
            <a:xfrm>
              <a:off x="566273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9A0F02E-27FA-2235-DA74-5E5A12CE6E8A}"/>
                </a:ext>
              </a:extLst>
            </p:cNvPr>
            <p:cNvSpPr/>
            <p:nvPr/>
          </p:nvSpPr>
          <p:spPr>
            <a:xfrm>
              <a:off x="1094011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1F3C71A-A7DE-C91B-D64F-A5D59F9057D0}"/>
                </a:ext>
              </a:extLst>
            </p:cNvPr>
            <p:cNvSpPr/>
            <p:nvPr/>
          </p:nvSpPr>
          <p:spPr>
            <a:xfrm>
              <a:off x="1621749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6DA45B9E-1293-EA85-113A-E8A26A58017E}"/>
              </a:ext>
            </a:extLst>
          </p:cNvPr>
          <p:cNvGrpSpPr/>
          <p:nvPr/>
        </p:nvGrpSpPr>
        <p:grpSpPr>
          <a:xfrm>
            <a:off x="5636658" y="8069430"/>
            <a:ext cx="10873737" cy="325878"/>
            <a:chOff x="5662735" y="3528786"/>
            <a:chExt cx="10873737" cy="325878"/>
          </a:xfrm>
          <a:solidFill>
            <a:schemeClr val="accent4">
              <a:lumMod val="75000"/>
            </a:schemeClr>
          </a:solidFill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AC88475A-F4E8-D81C-E4C0-1B33290EC3A1}"/>
                </a:ext>
              </a:extLst>
            </p:cNvPr>
            <p:cNvSpPr/>
            <p:nvPr/>
          </p:nvSpPr>
          <p:spPr>
            <a:xfrm>
              <a:off x="566273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C8890D77-F276-723A-1CFC-AD7C030BE407}"/>
                </a:ext>
              </a:extLst>
            </p:cNvPr>
            <p:cNvSpPr/>
            <p:nvPr/>
          </p:nvSpPr>
          <p:spPr>
            <a:xfrm>
              <a:off x="1094011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0EA6286-BFB4-5A13-4298-917E97902D5A}"/>
                </a:ext>
              </a:extLst>
            </p:cNvPr>
            <p:cNvSpPr/>
            <p:nvPr/>
          </p:nvSpPr>
          <p:spPr>
            <a:xfrm>
              <a:off x="1621749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5CD0A6B0-108F-04B1-C049-F380657D92C6}"/>
              </a:ext>
            </a:extLst>
          </p:cNvPr>
          <p:cNvGrpSpPr/>
          <p:nvPr/>
        </p:nvGrpSpPr>
        <p:grpSpPr>
          <a:xfrm>
            <a:off x="5669823" y="10443896"/>
            <a:ext cx="10873737" cy="325878"/>
            <a:chOff x="5662735" y="3528786"/>
            <a:chExt cx="10873737" cy="325878"/>
          </a:xfrm>
          <a:solidFill>
            <a:schemeClr val="accent5">
              <a:lumMod val="75000"/>
            </a:schemeClr>
          </a:solidFill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11FB5DA-D3A4-29EB-5265-B95ED486704D}"/>
                </a:ext>
              </a:extLst>
            </p:cNvPr>
            <p:cNvSpPr/>
            <p:nvPr/>
          </p:nvSpPr>
          <p:spPr>
            <a:xfrm>
              <a:off x="566273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ED81EF0-59C4-5074-FB3D-8CD6A769961D}"/>
                </a:ext>
              </a:extLst>
            </p:cNvPr>
            <p:cNvSpPr/>
            <p:nvPr/>
          </p:nvSpPr>
          <p:spPr>
            <a:xfrm>
              <a:off x="1094011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4AF0F3E0-AF8C-92DD-9FC5-315C09EB0C0A}"/>
                </a:ext>
              </a:extLst>
            </p:cNvPr>
            <p:cNvSpPr/>
            <p:nvPr/>
          </p:nvSpPr>
          <p:spPr>
            <a:xfrm>
              <a:off x="1621749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5A36E4B7-3508-DAD2-7900-84FC27DD5841}"/>
              </a:ext>
            </a:extLst>
          </p:cNvPr>
          <p:cNvGrpSpPr/>
          <p:nvPr/>
        </p:nvGrpSpPr>
        <p:grpSpPr>
          <a:xfrm>
            <a:off x="5634453" y="12673645"/>
            <a:ext cx="10873737" cy="325878"/>
            <a:chOff x="5662735" y="3528786"/>
            <a:chExt cx="10873737" cy="325878"/>
          </a:xfrm>
          <a:solidFill>
            <a:schemeClr val="accent6">
              <a:lumMod val="75000"/>
            </a:schemeClr>
          </a:solidFill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DC79C40-4685-E164-1CF5-E396C3076ED4}"/>
                </a:ext>
              </a:extLst>
            </p:cNvPr>
            <p:cNvSpPr/>
            <p:nvPr/>
          </p:nvSpPr>
          <p:spPr>
            <a:xfrm>
              <a:off x="566273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13DD87A8-2724-105E-5884-DA384B8BFC2D}"/>
                </a:ext>
              </a:extLst>
            </p:cNvPr>
            <p:cNvSpPr/>
            <p:nvPr/>
          </p:nvSpPr>
          <p:spPr>
            <a:xfrm>
              <a:off x="1094011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C530D46-B791-D0F4-90C6-9FF5CF4CDA71}"/>
                </a:ext>
              </a:extLst>
            </p:cNvPr>
            <p:cNvSpPr/>
            <p:nvPr/>
          </p:nvSpPr>
          <p:spPr>
            <a:xfrm>
              <a:off x="1621749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  <p:pic>
        <p:nvPicPr>
          <p:cNvPr id="36" name="Grafik 35" descr="Ein Bild, das Schrift, Grafiken, Text, Typografie enthält.&#10;&#10;Automatisch generierte Beschreibung">
            <a:extLst>
              <a:ext uri="{FF2B5EF4-FFF2-40B4-BE49-F238E27FC236}">
                <a16:creationId xmlns:a16="http://schemas.microsoft.com/office/drawing/2014/main" id="{AD473B81-BDB4-5F11-CE15-18D080EEBB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2329" y="414026"/>
            <a:ext cx="1597660" cy="34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54087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Benutzerdefiniert 3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226EA8"/>
      </a:accent1>
      <a:accent2>
        <a:srgbClr val="0FAE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4C4C4B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Benutzerdefiniert</PresentationFormat>
  <Paragraphs>24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Helvetica Neue</vt:lpstr>
      <vt:lpstr>Helvetica Neue Medium</vt:lpstr>
      <vt:lpstr>PT Sans</vt:lpstr>
      <vt:lpstr>21_BasicWhite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Tjaart Stahler</cp:lastModifiedBy>
  <cp:revision>78</cp:revision>
  <cp:lastPrinted>2023-05-09T19:42:32Z</cp:lastPrinted>
  <dcterms:modified xsi:type="dcterms:W3CDTF">2025-03-26T16:29:24Z</dcterms:modified>
</cp:coreProperties>
</file>