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83" r:id="rId3"/>
    <p:sldId id="275" r:id="rId4"/>
    <p:sldId id="284" r:id="rId5"/>
    <p:sldId id="291" r:id="rId6"/>
    <p:sldId id="281" r:id="rId7"/>
    <p:sldId id="285" r:id="rId8"/>
    <p:sldId id="287" r:id="rId9"/>
    <p:sldId id="289" r:id="rId10"/>
    <p:sldId id="288" r:id="rId11"/>
    <p:sldId id="290" r:id="rId12"/>
    <p:sldId id="292" r:id="rId13"/>
    <p:sldId id="273" r:id="rId14"/>
    <p:sldId id="274" r:id="rId1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245" autoAdjust="0"/>
    <p:restoredTop sz="94660"/>
  </p:normalViewPr>
  <p:slideViewPr>
    <p:cSldViewPr snapToGrid="0">
      <p:cViewPr varScale="1">
        <p:scale>
          <a:sx n="105" d="100"/>
          <a:sy n="105" d="100"/>
        </p:scale>
        <p:origin x="27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2E3BAE-C630-41CF-8B95-96E0675BBAC2}" type="datetimeFigureOut">
              <a:rPr lang="de-DE" smtClean="0"/>
              <a:t>06.02.2025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78172E-01B0-4C66-9C63-62AC4CEE7527}" type="slidenum">
              <a:rPr lang="de-DE" smtClean="0"/>
              <a:t>‹Nr.›</a:t>
            </a:fld>
            <a:endParaRPr lang="de-DE"/>
          </a:p>
        </p:txBody>
      </p:sp>
    </p:spTree>
    <p:extLst>
      <p:ext uri="{BB962C8B-B14F-4D97-AF65-F5344CB8AC3E}">
        <p14:creationId xmlns:p14="http://schemas.microsoft.com/office/powerpoint/2010/main" val="5818761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Zu klären sind die Bereiche (s. hierzu Erläuterungen im Entwurf): </a:t>
            </a:r>
          </a:p>
          <a:p>
            <a:r>
              <a:rPr lang="de-DE" dirty="0"/>
              <a:t>Jugendschutzgesetz</a:t>
            </a:r>
          </a:p>
          <a:p>
            <a:r>
              <a:rPr lang="de-DE" dirty="0"/>
              <a:t>Recht der persönlichen Ehre </a:t>
            </a:r>
          </a:p>
        </p:txBody>
      </p:sp>
      <p:sp>
        <p:nvSpPr>
          <p:cNvPr id="4" name="Foliennummernplatzhalter 3"/>
          <p:cNvSpPr>
            <a:spLocks noGrp="1"/>
          </p:cNvSpPr>
          <p:nvPr>
            <p:ph type="sldNum" sz="quarter" idx="5"/>
          </p:nvPr>
        </p:nvSpPr>
        <p:spPr/>
        <p:txBody>
          <a:bodyPr/>
          <a:lstStyle/>
          <a:p>
            <a:fld id="{CE78172E-01B0-4C66-9C63-62AC4CEE7527}" type="slidenum">
              <a:rPr lang="de-DE" smtClean="0"/>
              <a:t>6</a:t>
            </a:fld>
            <a:endParaRPr lang="de-DE"/>
          </a:p>
        </p:txBody>
      </p:sp>
    </p:spTree>
    <p:extLst>
      <p:ext uri="{BB962C8B-B14F-4D97-AF65-F5344CB8AC3E}">
        <p14:creationId xmlns:p14="http://schemas.microsoft.com/office/powerpoint/2010/main" val="1688618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382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29AFAA-9BBE-47EE-BC62-46FF2FF09C68}"/>
              </a:ext>
            </a:extLst>
          </p:cNvPr>
          <p:cNvSpPr>
            <a:spLocks noGrp="1"/>
          </p:cNvSpPr>
          <p:nvPr>
            <p:ph type="title"/>
          </p:nvPr>
        </p:nvSpPr>
        <p:spPr>
          <a:xfrm>
            <a:off x="838200"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de-DE" dirty="0"/>
              <a:t>Mastertitelformat bearbeiten</a:t>
            </a:r>
          </a:p>
        </p:txBody>
      </p:sp>
      <p:sp>
        <p:nvSpPr>
          <p:cNvPr id="3" name="Inhaltsplatzhalter 2">
            <a:extLst>
              <a:ext uri="{FF2B5EF4-FFF2-40B4-BE49-F238E27FC236}">
                <a16:creationId xmlns:a16="http://schemas.microsoft.com/office/drawing/2014/main" id="{5B652B30-99BE-477D-859B-7E833BDECF82}"/>
              </a:ext>
            </a:extLst>
          </p:cNvPr>
          <p:cNvSpPr>
            <a:spLocks noGrp="1"/>
          </p:cNvSpPr>
          <p:nvPr>
            <p:ph idx="1"/>
          </p:nvPr>
        </p:nvSpPr>
        <p:spPr>
          <a:xfrm>
            <a:off x="838200" y="1825625"/>
            <a:ext cx="10515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13A791FF-ABFC-42B0-890B-000BBA4C8B97}"/>
              </a:ext>
            </a:extLst>
          </p:cNvPr>
          <p:cNvSpPr>
            <a:spLocks noGrp="1"/>
          </p:cNvSpPr>
          <p:nvPr>
            <p:ph type="dt" sz="half" idx="10"/>
          </p:nvPr>
        </p:nvSpPr>
        <p:spPr>
          <a:xfrm>
            <a:off x="838200" y="6356350"/>
            <a:ext cx="2743200" cy="365125"/>
          </a:xfrm>
          <a:prstGeom prst="rect">
            <a:avLst/>
          </a:prstGeom>
        </p:spPr>
        <p:txBody>
          <a:bodyPr/>
          <a:lstStyle/>
          <a:p>
            <a:fld id="{645091C5-ED85-481D-827A-0F8B76C05C06}" type="datetimeFigureOut">
              <a:rPr lang="de-DE" smtClean="0"/>
              <a:t>06.02.2025</a:t>
            </a:fld>
            <a:endParaRPr lang="de-DE"/>
          </a:p>
        </p:txBody>
      </p:sp>
      <p:sp>
        <p:nvSpPr>
          <p:cNvPr id="5" name="Fußzeilenplatzhalter 4">
            <a:extLst>
              <a:ext uri="{FF2B5EF4-FFF2-40B4-BE49-F238E27FC236}">
                <a16:creationId xmlns:a16="http://schemas.microsoft.com/office/drawing/2014/main" id="{662929F7-1BA9-4B28-B4CA-BB1F70B8723A}"/>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B0E23B97-D320-4598-B2FE-753F17C89D4B}"/>
              </a:ext>
            </a:extLst>
          </p:cNvPr>
          <p:cNvSpPr>
            <a:spLocks noGrp="1"/>
          </p:cNvSpPr>
          <p:nvPr>
            <p:ph type="sldNum" sz="quarter" idx="12"/>
          </p:nvPr>
        </p:nvSpPr>
        <p:spPr>
          <a:xfrm>
            <a:off x="8610600" y="6356350"/>
            <a:ext cx="2743200" cy="365125"/>
          </a:xfrm>
          <a:prstGeom prst="rect">
            <a:avLst/>
          </a:prstGeom>
        </p:spPr>
        <p:txBody>
          <a:bodyPr/>
          <a:lstStyle/>
          <a:p>
            <a:fld id="{63EE1BBA-F88F-4D44-8D8D-8BC0C6D210A6}" type="slidenum">
              <a:rPr lang="de-DE" smtClean="0"/>
              <a:t>‹Nr.›</a:t>
            </a:fld>
            <a:endParaRPr lang="de-DE"/>
          </a:p>
        </p:txBody>
      </p:sp>
    </p:spTree>
    <p:extLst>
      <p:ext uri="{BB962C8B-B14F-4D97-AF65-F5344CB8AC3E}">
        <p14:creationId xmlns:p14="http://schemas.microsoft.com/office/powerpoint/2010/main" val="3608547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575306-EFD4-4D54-AF33-1632B8273DE8}"/>
              </a:ext>
            </a:extLst>
          </p:cNvPr>
          <p:cNvSpPr>
            <a:spLocks noGrp="1"/>
          </p:cNvSpPr>
          <p:nvPr>
            <p:ph type="title"/>
          </p:nvPr>
        </p:nvSpPr>
        <p:spPr>
          <a:xfrm>
            <a:off x="831850" y="1709738"/>
            <a:ext cx="10515600" cy="2852737"/>
          </a:xfrm>
          <a:prstGeom prst="rect">
            <a:avLst/>
          </a:prstGeom>
        </p:spPr>
        <p:txBody>
          <a:bodyPr anchor="b"/>
          <a:lstStyle>
            <a:lvl1pPr>
              <a:defRPr sz="6000">
                <a:latin typeface="Arial" panose="020B0604020202020204" pitchFamily="34" charset="0"/>
                <a:cs typeface="Arial" panose="020B0604020202020204" pitchFamily="34" charset="0"/>
              </a:defRPr>
            </a:lvl1pPr>
          </a:lstStyle>
          <a:p>
            <a:r>
              <a:rPr lang="de-DE" dirty="0"/>
              <a:t>Mastertitelformat bearbeiten</a:t>
            </a:r>
          </a:p>
        </p:txBody>
      </p:sp>
      <p:sp>
        <p:nvSpPr>
          <p:cNvPr id="3" name="Textplatzhalter 2">
            <a:extLst>
              <a:ext uri="{FF2B5EF4-FFF2-40B4-BE49-F238E27FC236}">
                <a16:creationId xmlns:a16="http://schemas.microsoft.com/office/drawing/2014/main" id="{BD5D1008-A0C8-4790-972A-2B2A6ECDF51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Mastertextformat bearbeiten</a:t>
            </a:r>
          </a:p>
        </p:txBody>
      </p:sp>
    </p:spTree>
    <p:extLst>
      <p:ext uri="{BB962C8B-B14F-4D97-AF65-F5344CB8AC3E}">
        <p14:creationId xmlns:p14="http://schemas.microsoft.com/office/powerpoint/2010/main" val="736914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F934D2-AAFC-4114-9CDC-3828731EE364}"/>
              </a:ext>
            </a:extLst>
          </p:cNvPr>
          <p:cNvSpPr>
            <a:spLocks noGrp="1"/>
          </p:cNvSpPr>
          <p:nvPr>
            <p:ph type="title"/>
          </p:nvPr>
        </p:nvSpPr>
        <p:spPr>
          <a:xfrm>
            <a:off x="838200"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de-DE" dirty="0"/>
              <a:t>Mastertitelformat bearbeiten</a:t>
            </a:r>
          </a:p>
        </p:txBody>
      </p:sp>
      <p:sp>
        <p:nvSpPr>
          <p:cNvPr id="3" name="Inhaltsplatzhalter 2">
            <a:extLst>
              <a:ext uri="{FF2B5EF4-FFF2-40B4-BE49-F238E27FC236}">
                <a16:creationId xmlns:a16="http://schemas.microsoft.com/office/drawing/2014/main" id="{262A0235-45BC-440E-AAF4-723CC0A54215}"/>
              </a:ext>
            </a:extLst>
          </p:cNvPr>
          <p:cNvSpPr>
            <a:spLocks noGrp="1"/>
          </p:cNvSpPr>
          <p:nvPr>
            <p:ph sz="half" idx="1"/>
          </p:nvPr>
        </p:nvSpPr>
        <p:spPr>
          <a:xfrm>
            <a:off x="838200" y="1825625"/>
            <a:ext cx="5181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a:extLst>
              <a:ext uri="{FF2B5EF4-FFF2-40B4-BE49-F238E27FC236}">
                <a16:creationId xmlns:a16="http://schemas.microsoft.com/office/drawing/2014/main" id="{6736CD9D-B741-44C8-8E35-1BC3D57C3182}"/>
              </a:ext>
            </a:extLst>
          </p:cNvPr>
          <p:cNvSpPr>
            <a:spLocks noGrp="1"/>
          </p:cNvSpPr>
          <p:nvPr>
            <p:ph sz="half" idx="2"/>
          </p:nvPr>
        </p:nvSpPr>
        <p:spPr>
          <a:xfrm>
            <a:off x="6172200" y="1825625"/>
            <a:ext cx="5181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333335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8427AC-9839-4219-9A0F-73207DE99C76}"/>
              </a:ext>
            </a:extLst>
          </p:cNvPr>
          <p:cNvSpPr>
            <a:spLocks noGrp="1"/>
          </p:cNvSpPr>
          <p:nvPr>
            <p:ph type="title"/>
          </p:nvPr>
        </p:nvSpPr>
        <p:spPr>
          <a:xfrm>
            <a:off x="838200"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de-DE" dirty="0"/>
              <a:t>Mastertitelformat bearbeiten</a:t>
            </a:r>
          </a:p>
        </p:txBody>
      </p:sp>
    </p:spTree>
    <p:extLst>
      <p:ext uri="{BB962C8B-B14F-4D97-AF65-F5344CB8AC3E}">
        <p14:creationId xmlns:p14="http://schemas.microsoft.com/office/powerpoint/2010/main" val="1120899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1243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sv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Grafik 6" descr="Ein Pinselstrich">
            <a:extLst>
              <a:ext uri="{FF2B5EF4-FFF2-40B4-BE49-F238E27FC236}">
                <a16:creationId xmlns:a16="http://schemas.microsoft.com/office/drawing/2014/main" id="{7008F972-9B76-4015-868C-BBE8F604C2D6}"/>
              </a:ext>
            </a:extLst>
          </p:cNvPr>
          <p:cNvPicPr>
            <a:picLocks noChangeAspect="1"/>
          </p:cNvPicPr>
          <p:nvPr userDrawn="1"/>
        </p:nvPicPr>
        <p:blipFill>
          <a:blip r:embed="rId8">
            <a:extLst>
              <a:ext uri="{96DAC541-7B7A-43D3-8B79-37D633B846F1}">
                <asvg:svgBlip xmlns:asvg="http://schemas.microsoft.com/office/drawing/2016/SVG/main" r:embed="rId9"/>
              </a:ext>
            </a:extLst>
          </a:blip>
          <a:stretch/>
        </p:blipFill>
        <p:spPr bwMode="auto">
          <a:xfrm>
            <a:off x="4137197" y="6088478"/>
            <a:ext cx="3590234" cy="944310"/>
          </a:xfrm>
          <a:prstGeom prst="rect">
            <a:avLst/>
          </a:prstGeom>
        </p:spPr>
      </p:pic>
      <p:sp>
        <p:nvSpPr>
          <p:cNvPr id="8" name="Slide Number Placeholder 5">
            <a:extLst>
              <a:ext uri="{FF2B5EF4-FFF2-40B4-BE49-F238E27FC236}">
                <a16:creationId xmlns:a16="http://schemas.microsoft.com/office/drawing/2014/main" id="{7B1F0C98-E287-4848-A344-09F890479653}"/>
              </a:ext>
            </a:extLst>
          </p:cNvPr>
          <p:cNvSpPr txBox="1"/>
          <p:nvPr userDrawn="1"/>
        </p:nvSpPr>
        <p:spPr bwMode="auto">
          <a:xfrm>
            <a:off x="4498462" y="6466152"/>
            <a:ext cx="2212789" cy="188964"/>
          </a:xfrm>
          <a:prstGeom prst="rect">
            <a:avLst/>
          </a:prstGeom>
          <a:grpFill/>
        </p:spPr>
        <p:txBody>
          <a:bodyPr vert="horz" lIns="91440" tIns="45720" rIns="91440" bIns="45720" rtlCol="0" anchor="ctr"/>
          <a:lstStyle>
            <a:defPPr>
              <a:defRPr lang="en-US"/>
            </a:defPPr>
            <a:lvl1pPr marL="0" algn="r" defTabSz="457200">
              <a:defRPr sz="1100">
                <a:solidFill>
                  <a:srgbClr val="8C98C5"/>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a:lstStyle>
          <a:p>
            <a:pPr>
              <a:defRPr/>
            </a:pPr>
            <a:r>
              <a:rPr lang="de-DE" sz="600" b="0" dirty="0">
                <a:solidFill>
                  <a:schemeClr val="bg1"/>
                </a:solidFill>
                <a:latin typeface="Arial"/>
                <a:ea typeface="Calibri"/>
                <a:cs typeface="Arial"/>
              </a:rPr>
              <a:t>www.politischebildung.schule.bayern.de</a:t>
            </a:r>
            <a:endParaRPr sz="1050" dirty="0"/>
          </a:p>
        </p:txBody>
      </p:sp>
      <p:pic>
        <p:nvPicPr>
          <p:cNvPr id="9" name="Grafik 8" descr="Ein Pinselstrich">
            <a:extLst>
              <a:ext uri="{FF2B5EF4-FFF2-40B4-BE49-F238E27FC236}">
                <a16:creationId xmlns:a16="http://schemas.microsoft.com/office/drawing/2014/main" id="{7FDA39BC-BE98-435A-BC33-E85D11D1275A}"/>
              </a:ext>
            </a:extLst>
          </p:cNvPr>
          <p:cNvPicPr>
            <a:picLocks noChangeAspect="1"/>
          </p:cNvPicPr>
          <p:nvPr userDrawn="1"/>
        </p:nvPicPr>
        <p:blipFill>
          <a:blip r:embed="rId10">
            <a:extLst>
              <a:ext uri="{96DAC541-7B7A-43D3-8B79-37D633B846F1}">
                <asvg:svgBlip xmlns:asvg="http://schemas.microsoft.com/office/drawing/2016/SVG/main" r:embed="rId11"/>
              </a:ext>
            </a:extLst>
          </a:blip>
          <a:stretch/>
        </p:blipFill>
        <p:spPr bwMode="auto">
          <a:xfrm>
            <a:off x="338983" y="6281628"/>
            <a:ext cx="4244335" cy="466878"/>
          </a:xfrm>
          <a:prstGeom prst="rect">
            <a:avLst/>
          </a:prstGeom>
        </p:spPr>
      </p:pic>
      <p:pic>
        <p:nvPicPr>
          <p:cNvPr id="10" name="Grafik 9" descr="Ein Pinselstrich">
            <a:extLst>
              <a:ext uri="{FF2B5EF4-FFF2-40B4-BE49-F238E27FC236}">
                <a16:creationId xmlns:a16="http://schemas.microsoft.com/office/drawing/2014/main" id="{0C2AAF5E-8FF3-4D66-8639-03C6929170D6}"/>
              </a:ext>
            </a:extLst>
          </p:cNvPr>
          <p:cNvPicPr>
            <a:picLocks noChangeAspect="1"/>
          </p:cNvPicPr>
          <p:nvPr userDrawn="1"/>
        </p:nvPicPr>
        <p:blipFill>
          <a:blip r:embed="rId10">
            <a:extLst>
              <a:ext uri="{96DAC541-7B7A-43D3-8B79-37D633B846F1}">
                <asvg:svgBlip xmlns:asvg="http://schemas.microsoft.com/office/drawing/2016/SVG/main" r:embed="rId11"/>
              </a:ext>
            </a:extLst>
          </a:blip>
          <a:stretch/>
        </p:blipFill>
        <p:spPr bwMode="auto">
          <a:xfrm>
            <a:off x="6940684" y="6327194"/>
            <a:ext cx="4912333" cy="466878"/>
          </a:xfrm>
          <a:prstGeom prst="rect">
            <a:avLst/>
          </a:prstGeom>
        </p:spPr>
      </p:pic>
      <p:pic>
        <p:nvPicPr>
          <p:cNvPr id="3" name="Grafik 2">
            <a:extLst>
              <a:ext uri="{FF2B5EF4-FFF2-40B4-BE49-F238E27FC236}">
                <a16:creationId xmlns:a16="http://schemas.microsoft.com/office/drawing/2014/main" id="{108CF5A1-5613-4C54-B25E-8A34897FCEB9}"/>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31918" y="6358056"/>
            <a:ext cx="390450" cy="390450"/>
          </a:xfrm>
          <a:prstGeom prst="rect">
            <a:avLst/>
          </a:prstGeom>
        </p:spPr>
      </p:pic>
    </p:spTree>
    <p:extLst>
      <p:ext uri="{BB962C8B-B14F-4D97-AF65-F5344CB8AC3E}">
        <p14:creationId xmlns:p14="http://schemas.microsoft.com/office/powerpoint/2010/main" val="3757143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hyperlink" Target="https://www.gesetze-im-internet.de/gg/art_5.html" TargetMode="External"/><Relationship Id="rId2" Type="http://schemas.openxmlformats.org/officeDocument/2006/relationships/hyperlink" Target="https://www.bpb.de/kurz-knapp/lexika/lexikon-in-einfacher-sprache/249965/meinungsfreiheit/" TargetMode="External"/><Relationship Id="rId1" Type="http://schemas.openxmlformats.org/officeDocument/2006/relationships/slideLayout" Target="../slideLayouts/slideLayout2.xml"/><Relationship Id="rId4" Type="http://schemas.openxmlformats.org/officeDocument/2006/relationships/hyperlink" Target="https://www.bpb.de/themen/politisches-system/abdelkratie/311350/meinungsfreiheit/"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7469676-6126-4408-83BC-0E3E5F2BEE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3726" y="1242204"/>
            <a:ext cx="9784548" cy="4153288"/>
          </a:xfrm>
          <a:prstGeom prst="rect">
            <a:avLst/>
          </a:prstGeom>
        </p:spPr>
      </p:pic>
    </p:spTree>
    <p:extLst>
      <p:ext uri="{BB962C8B-B14F-4D97-AF65-F5344CB8AC3E}">
        <p14:creationId xmlns:p14="http://schemas.microsoft.com/office/powerpoint/2010/main" val="36946979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a:extLst>
              <a:ext uri="{FF2B5EF4-FFF2-40B4-BE49-F238E27FC236}">
                <a16:creationId xmlns:a16="http://schemas.microsoft.com/office/drawing/2014/main" id="{8C210535-E90F-40D8-8A7B-8FA263D962E8}"/>
              </a:ext>
            </a:extLst>
          </p:cNvPr>
          <p:cNvSpPr txBox="1"/>
          <p:nvPr/>
        </p:nvSpPr>
        <p:spPr>
          <a:xfrm>
            <a:off x="712175" y="5499603"/>
            <a:ext cx="10023231" cy="461665"/>
          </a:xfrm>
          <a:prstGeom prst="rect">
            <a:avLst/>
          </a:prstGeom>
          <a:noFill/>
        </p:spPr>
        <p:txBody>
          <a:bodyPr wrap="square" rtlCol="0">
            <a:spAutoFit/>
          </a:bodyPr>
          <a:lstStyle/>
          <a:p>
            <a:r>
              <a:rPr lang="de-DE" sz="2400" b="1" dirty="0">
                <a:latin typeface="Arial" panose="020B0604020202020204" pitchFamily="34" charset="0"/>
                <a:cs typeface="Arial" panose="020B0604020202020204" pitchFamily="34" charset="0"/>
              </a:rPr>
              <a:t>Ordne die genannten Beispiele den entsprechenden Kategorien zu!</a:t>
            </a:r>
          </a:p>
        </p:txBody>
      </p:sp>
      <p:sp>
        <p:nvSpPr>
          <p:cNvPr id="11" name="Textfeld 10">
            <a:extLst>
              <a:ext uri="{FF2B5EF4-FFF2-40B4-BE49-F238E27FC236}">
                <a16:creationId xmlns:a16="http://schemas.microsoft.com/office/drawing/2014/main" id="{54F63351-F766-4E7D-A7D2-3DBE9EB21D33}"/>
              </a:ext>
            </a:extLst>
          </p:cNvPr>
          <p:cNvSpPr txBox="1"/>
          <p:nvPr/>
        </p:nvSpPr>
        <p:spPr>
          <a:xfrm>
            <a:off x="8056762" y="1411718"/>
            <a:ext cx="3423064" cy="830997"/>
          </a:xfrm>
          <a:prstGeom prst="rect">
            <a:avLst/>
          </a:prstGeom>
          <a:solidFill>
            <a:schemeClr val="accent2"/>
          </a:solidFill>
          <a:ln w="19050">
            <a:noFill/>
          </a:ln>
        </p:spPr>
        <p:txBody>
          <a:bodyPr wrap="square" rtlCol="0">
            <a:spAutoFit/>
          </a:bodyPr>
          <a:lstStyle/>
          <a:p>
            <a:pPr algn="ctr"/>
            <a:r>
              <a:rPr lang="de-DE" sz="2400" b="1" i="0" dirty="0">
                <a:solidFill>
                  <a:srgbClr val="000000"/>
                </a:solidFill>
                <a:effectLst/>
                <a:latin typeface="Arial" panose="020B0604020202020204" pitchFamily="34" charset="0"/>
                <a:cs typeface="Arial" panose="020B0604020202020204" pitchFamily="34" charset="0"/>
              </a:rPr>
              <a:t>Mobbing über </a:t>
            </a:r>
            <a:r>
              <a:rPr lang="de-DE" sz="2400" b="1" i="0" dirty="0" err="1">
                <a:solidFill>
                  <a:srgbClr val="000000"/>
                </a:solidFill>
                <a:effectLst/>
                <a:latin typeface="Arial" panose="020B0604020202020204" pitchFamily="34" charset="0"/>
                <a:cs typeface="Arial" panose="020B0604020202020204" pitchFamily="34" charset="0"/>
              </a:rPr>
              <a:t>Social</a:t>
            </a:r>
            <a:r>
              <a:rPr lang="de-DE" sz="2400" b="1" i="0" dirty="0">
                <a:solidFill>
                  <a:srgbClr val="000000"/>
                </a:solidFill>
                <a:effectLst/>
                <a:latin typeface="Arial" panose="020B0604020202020204" pitchFamily="34" charset="0"/>
                <a:cs typeface="Arial" panose="020B0604020202020204" pitchFamily="34" charset="0"/>
              </a:rPr>
              <a:t> Media</a:t>
            </a:r>
            <a:endParaRPr lang="de-DE" sz="2400" b="0" i="0" dirty="0">
              <a:solidFill>
                <a:srgbClr val="000000"/>
              </a:solidFill>
              <a:effectLst/>
              <a:latin typeface="Arial" panose="020B0604020202020204" pitchFamily="34" charset="0"/>
              <a:cs typeface="Arial" panose="020B0604020202020204" pitchFamily="34" charset="0"/>
            </a:endParaRPr>
          </a:p>
        </p:txBody>
      </p:sp>
      <p:sp>
        <p:nvSpPr>
          <p:cNvPr id="12" name="Textfeld 11">
            <a:extLst>
              <a:ext uri="{FF2B5EF4-FFF2-40B4-BE49-F238E27FC236}">
                <a16:creationId xmlns:a16="http://schemas.microsoft.com/office/drawing/2014/main" id="{A603A2F6-E6C2-4828-9CB6-A68EABAC0865}"/>
              </a:ext>
            </a:extLst>
          </p:cNvPr>
          <p:cNvSpPr txBox="1"/>
          <p:nvPr/>
        </p:nvSpPr>
        <p:spPr>
          <a:xfrm>
            <a:off x="8056762" y="426959"/>
            <a:ext cx="3423064" cy="830997"/>
          </a:xfrm>
          <a:prstGeom prst="rect">
            <a:avLst/>
          </a:prstGeom>
          <a:solidFill>
            <a:schemeClr val="accent2"/>
          </a:solidFill>
          <a:ln w="19050">
            <a:noFill/>
          </a:ln>
        </p:spPr>
        <p:txBody>
          <a:bodyPr wrap="square" rtlCol="0">
            <a:spAutoFit/>
          </a:bodyPr>
          <a:lstStyle/>
          <a:p>
            <a:pPr algn="ctr"/>
            <a:r>
              <a:rPr lang="de-DE" sz="2400" b="1" i="0" dirty="0">
                <a:solidFill>
                  <a:srgbClr val="000000"/>
                </a:solidFill>
                <a:effectLst/>
                <a:latin typeface="Arial" panose="020B0604020202020204" pitchFamily="34" charset="0"/>
                <a:cs typeface="Arial" panose="020B0604020202020204" pitchFamily="34" charset="0"/>
              </a:rPr>
              <a:t>Aufruf zu Gewalt oder </a:t>
            </a:r>
            <a:r>
              <a:rPr lang="de-DE" sz="2400" b="1" dirty="0">
                <a:solidFill>
                  <a:srgbClr val="000000"/>
                </a:solidFill>
                <a:latin typeface="Arial" panose="020B0604020202020204" pitchFamily="34" charset="0"/>
                <a:cs typeface="Arial" panose="020B0604020202020204" pitchFamily="34" charset="0"/>
              </a:rPr>
              <a:t>S</a:t>
            </a:r>
            <a:r>
              <a:rPr lang="de-DE" sz="2400" b="1" i="0" dirty="0">
                <a:solidFill>
                  <a:srgbClr val="000000"/>
                </a:solidFill>
                <a:effectLst/>
                <a:latin typeface="Arial" panose="020B0604020202020204" pitchFamily="34" charset="0"/>
                <a:cs typeface="Arial" panose="020B0604020202020204" pitchFamily="34" charset="0"/>
              </a:rPr>
              <a:t>törungen</a:t>
            </a:r>
            <a:endParaRPr lang="de-DE" sz="2400" b="0" i="0" dirty="0">
              <a:solidFill>
                <a:srgbClr val="000000"/>
              </a:solidFill>
              <a:effectLst/>
              <a:latin typeface="Arial" panose="020B0604020202020204" pitchFamily="34" charset="0"/>
              <a:cs typeface="Arial" panose="020B0604020202020204" pitchFamily="34" charset="0"/>
            </a:endParaRPr>
          </a:p>
        </p:txBody>
      </p:sp>
      <p:sp>
        <p:nvSpPr>
          <p:cNvPr id="13" name="Textfeld 12">
            <a:extLst>
              <a:ext uri="{FF2B5EF4-FFF2-40B4-BE49-F238E27FC236}">
                <a16:creationId xmlns:a16="http://schemas.microsoft.com/office/drawing/2014/main" id="{FD86DCEF-51A6-4B05-A81E-25B9C31EC093}"/>
              </a:ext>
            </a:extLst>
          </p:cNvPr>
          <p:cNvSpPr txBox="1"/>
          <p:nvPr/>
        </p:nvSpPr>
        <p:spPr>
          <a:xfrm>
            <a:off x="8056762" y="2396477"/>
            <a:ext cx="3423064" cy="830997"/>
          </a:xfrm>
          <a:prstGeom prst="rect">
            <a:avLst/>
          </a:prstGeom>
          <a:solidFill>
            <a:schemeClr val="accent2"/>
          </a:solidFill>
          <a:ln w="19050">
            <a:noFill/>
          </a:ln>
        </p:spPr>
        <p:txBody>
          <a:bodyPr wrap="square" rtlCol="0">
            <a:spAutoFit/>
          </a:bodyPr>
          <a:lstStyle/>
          <a:p>
            <a:pPr algn="ctr"/>
            <a:r>
              <a:rPr lang="de-DE" sz="2400" b="1" i="0" dirty="0">
                <a:solidFill>
                  <a:srgbClr val="000000"/>
                </a:solidFill>
                <a:effectLst/>
                <a:latin typeface="Arial" panose="020B0604020202020204" pitchFamily="34" charset="0"/>
                <a:cs typeface="Arial" panose="020B0604020202020204" pitchFamily="34" charset="0"/>
              </a:rPr>
              <a:t>Jugendgefährdende Aussagen</a:t>
            </a:r>
            <a:endParaRPr lang="de-DE" sz="2400" b="0" i="0" dirty="0">
              <a:solidFill>
                <a:srgbClr val="000000"/>
              </a:solidFill>
              <a:effectLst/>
              <a:latin typeface="Arial" panose="020B0604020202020204" pitchFamily="34" charset="0"/>
              <a:cs typeface="Arial" panose="020B0604020202020204" pitchFamily="34" charset="0"/>
            </a:endParaRPr>
          </a:p>
        </p:txBody>
      </p:sp>
      <p:sp>
        <p:nvSpPr>
          <p:cNvPr id="14" name="Textfeld 13">
            <a:extLst>
              <a:ext uri="{FF2B5EF4-FFF2-40B4-BE49-F238E27FC236}">
                <a16:creationId xmlns:a16="http://schemas.microsoft.com/office/drawing/2014/main" id="{EB25516F-052F-4B76-A942-37C05332D627}"/>
              </a:ext>
            </a:extLst>
          </p:cNvPr>
          <p:cNvSpPr txBox="1"/>
          <p:nvPr/>
        </p:nvSpPr>
        <p:spPr>
          <a:xfrm>
            <a:off x="8056762" y="3381236"/>
            <a:ext cx="3423064" cy="830997"/>
          </a:xfrm>
          <a:prstGeom prst="rect">
            <a:avLst/>
          </a:prstGeom>
          <a:solidFill>
            <a:schemeClr val="accent2"/>
          </a:solidFill>
          <a:ln w="19050">
            <a:noFill/>
          </a:ln>
        </p:spPr>
        <p:txBody>
          <a:bodyPr wrap="square" rtlCol="0">
            <a:spAutoFit/>
          </a:bodyPr>
          <a:lstStyle/>
          <a:p>
            <a:pPr algn="ctr"/>
            <a:r>
              <a:rPr lang="de-DE" sz="2400" b="1" dirty="0">
                <a:solidFill>
                  <a:srgbClr val="000000"/>
                </a:solidFill>
                <a:latin typeface="Arial" panose="020B0604020202020204" pitchFamily="34" charset="0"/>
                <a:cs typeface="Arial" panose="020B0604020202020204" pitchFamily="34" charset="0"/>
              </a:rPr>
              <a:t>Rassistische Äußerungen</a:t>
            </a:r>
            <a:endParaRPr lang="de-DE" sz="2400" b="0" i="0" dirty="0">
              <a:solidFill>
                <a:srgbClr val="000000"/>
              </a:solidFill>
              <a:effectLst/>
              <a:latin typeface="Arial" panose="020B0604020202020204" pitchFamily="34" charset="0"/>
              <a:cs typeface="Arial" panose="020B0604020202020204" pitchFamily="34" charset="0"/>
            </a:endParaRPr>
          </a:p>
        </p:txBody>
      </p:sp>
      <p:sp>
        <p:nvSpPr>
          <p:cNvPr id="15" name="Textfeld 14">
            <a:extLst>
              <a:ext uri="{FF2B5EF4-FFF2-40B4-BE49-F238E27FC236}">
                <a16:creationId xmlns:a16="http://schemas.microsoft.com/office/drawing/2014/main" id="{E5BE9FCC-C8F4-4C5D-9E2C-F9D28080A198}"/>
              </a:ext>
            </a:extLst>
          </p:cNvPr>
          <p:cNvSpPr txBox="1"/>
          <p:nvPr/>
        </p:nvSpPr>
        <p:spPr>
          <a:xfrm>
            <a:off x="4986701" y="426958"/>
            <a:ext cx="2945503" cy="830997"/>
          </a:xfrm>
          <a:prstGeom prst="rect">
            <a:avLst/>
          </a:prstGeom>
          <a:solidFill>
            <a:schemeClr val="accent2"/>
          </a:solidFill>
          <a:ln w="19050">
            <a:noFill/>
          </a:ln>
        </p:spPr>
        <p:txBody>
          <a:bodyPr wrap="square" rtlCol="0">
            <a:spAutoFit/>
          </a:bodyPr>
          <a:lstStyle/>
          <a:p>
            <a:pPr algn="ctr"/>
            <a:r>
              <a:rPr lang="de-DE" sz="2400" b="1" i="0" dirty="0">
                <a:solidFill>
                  <a:srgbClr val="000000"/>
                </a:solidFill>
                <a:effectLst/>
                <a:latin typeface="Arial" panose="020B0604020202020204" pitchFamily="34" charset="0"/>
                <a:cs typeface="Arial" panose="020B0604020202020204" pitchFamily="34" charset="0"/>
              </a:rPr>
              <a:t>Beleidigung</a:t>
            </a:r>
          </a:p>
          <a:p>
            <a:pPr algn="ctr"/>
            <a:endParaRPr lang="de-DE" sz="2400" b="0" i="0" dirty="0">
              <a:solidFill>
                <a:srgbClr val="000000"/>
              </a:solidFill>
              <a:effectLst/>
              <a:latin typeface="Arial" panose="020B0604020202020204" pitchFamily="34" charset="0"/>
              <a:cs typeface="Arial" panose="020B0604020202020204" pitchFamily="34" charset="0"/>
            </a:endParaRPr>
          </a:p>
        </p:txBody>
      </p:sp>
      <p:sp>
        <p:nvSpPr>
          <p:cNvPr id="17" name="Textfeld 16">
            <a:extLst>
              <a:ext uri="{FF2B5EF4-FFF2-40B4-BE49-F238E27FC236}">
                <a16:creationId xmlns:a16="http://schemas.microsoft.com/office/drawing/2014/main" id="{DF0D457C-4726-412C-A87B-D3FD7238E49D}"/>
              </a:ext>
            </a:extLst>
          </p:cNvPr>
          <p:cNvSpPr txBox="1"/>
          <p:nvPr/>
        </p:nvSpPr>
        <p:spPr>
          <a:xfrm>
            <a:off x="4986700" y="1411718"/>
            <a:ext cx="2945503" cy="830997"/>
          </a:xfrm>
          <a:prstGeom prst="rect">
            <a:avLst/>
          </a:prstGeom>
          <a:solidFill>
            <a:schemeClr val="accent2"/>
          </a:solidFill>
          <a:ln w="19050">
            <a:noFill/>
          </a:ln>
        </p:spPr>
        <p:txBody>
          <a:bodyPr wrap="square" rtlCol="0">
            <a:spAutoFit/>
          </a:bodyPr>
          <a:lstStyle/>
          <a:p>
            <a:pPr algn="ctr"/>
            <a:r>
              <a:rPr lang="de-DE" sz="2400" b="1" i="0" dirty="0">
                <a:solidFill>
                  <a:srgbClr val="000000"/>
                </a:solidFill>
                <a:effectLst/>
                <a:latin typeface="Arial" panose="020B0604020202020204" pitchFamily="34" charset="0"/>
                <a:cs typeface="Arial" panose="020B0604020202020204" pitchFamily="34" charset="0"/>
              </a:rPr>
              <a:t>Aufforderung zu illegalem Verhalten</a:t>
            </a:r>
            <a:endParaRPr lang="de-DE" sz="2400" b="0" i="0" dirty="0">
              <a:solidFill>
                <a:srgbClr val="000000"/>
              </a:solidFill>
              <a:effectLst/>
              <a:latin typeface="Arial" panose="020B0604020202020204" pitchFamily="34" charset="0"/>
              <a:cs typeface="Arial" panose="020B0604020202020204" pitchFamily="34" charset="0"/>
            </a:endParaRPr>
          </a:p>
        </p:txBody>
      </p:sp>
      <p:sp>
        <p:nvSpPr>
          <p:cNvPr id="18" name="Textfeld 17">
            <a:extLst>
              <a:ext uri="{FF2B5EF4-FFF2-40B4-BE49-F238E27FC236}">
                <a16:creationId xmlns:a16="http://schemas.microsoft.com/office/drawing/2014/main" id="{14BAFD88-6542-4FAF-BD64-5DA6F5B1948B}"/>
              </a:ext>
            </a:extLst>
          </p:cNvPr>
          <p:cNvSpPr txBox="1"/>
          <p:nvPr/>
        </p:nvSpPr>
        <p:spPr>
          <a:xfrm>
            <a:off x="4986700" y="2396476"/>
            <a:ext cx="2945503" cy="1200329"/>
          </a:xfrm>
          <a:prstGeom prst="rect">
            <a:avLst/>
          </a:prstGeom>
          <a:solidFill>
            <a:schemeClr val="accent2"/>
          </a:solidFill>
          <a:ln w="19050">
            <a:noFill/>
          </a:ln>
        </p:spPr>
        <p:txBody>
          <a:bodyPr wrap="square" rtlCol="0">
            <a:spAutoFit/>
          </a:bodyPr>
          <a:lstStyle/>
          <a:p>
            <a:pPr algn="ctr"/>
            <a:r>
              <a:rPr lang="de-DE" sz="2400" b="1" i="0" dirty="0">
                <a:solidFill>
                  <a:srgbClr val="000000"/>
                </a:solidFill>
                <a:effectLst/>
                <a:latin typeface="Arial" panose="020B0604020202020204" pitchFamily="34" charset="0"/>
                <a:cs typeface="Arial" panose="020B0604020202020204" pitchFamily="34" charset="0"/>
              </a:rPr>
              <a:t>Falsche Tatsachen-behauptungen</a:t>
            </a:r>
            <a:endParaRPr lang="de-DE" sz="2400" b="0" i="0" dirty="0">
              <a:solidFill>
                <a:srgbClr val="000000"/>
              </a:solidFill>
              <a:effectLst/>
              <a:latin typeface="Arial" panose="020B0604020202020204" pitchFamily="34" charset="0"/>
              <a:cs typeface="Arial" panose="020B0604020202020204" pitchFamily="34" charset="0"/>
            </a:endParaRPr>
          </a:p>
        </p:txBody>
      </p:sp>
      <p:sp>
        <p:nvSpPr>
          <p:cNvPr id="16" name="Textfeld 15">
            <a:extLst>
              <a:ext uri="{FF2B5EF4-FFF2-40B4-BE49-F238E27FC236}">
                <a16:creationId xmlns:a16="http://schemas.microsoft.com/office/drawing/2014/main" id="{0ACFB2B4-E291-414A-9472-D4EB4A33001B}"/>
              </a:ext>
            </a:extLst>
          </p:cNvPr>
          <p:cNvSpPr txBox="1"/>
          <p:nvPr/>
        </p:nvSpPr>
        <p:spPr>
          <a:xfrm>
            <a:off x="888025" y="596218"/>
            <a:ext cx="3657598" cy="3785652"/>
          </a:xfrm>
          <a:prstGeom prst="rect">
            <a:avLst/>
          </a:prstGeom>
          <a:noFill/>
        </p:spPr>
        <p:txBody>
          <a:bodyPr wrap="square" rtlCol="0">
            <a:spAutoFit/>
          </a:bodyPr>
          <a:lstStyle/>
          <a:p>
            <a:r>
              <a:rPr lang="de-DE" sz="2400" dirty="0">
                <a:latin typeface="Arial" panose="020B0604020202020204" pitchFamily="34" charset="0"/>
                <a:cs typeface="Arial" panose="020B0604020202020204" pitchFamily="34" charset="0"/>
              </a:rPr>
              <a:t>In einem Post zu einem Fußballspiel äußert sich ein Nutzer wie folgt:</a:t>
            </a:r>
          </a:p>
          <a:p>
            <a:r>
              <a:rPr lang="de-DE" sz="2400" dirty="0">
                <a:latin typeface="Arial" panose="020B0604020202020204" pitchFamily="34" charset="0"/>
                <a:cs typeface="Arial" panose="020B0604020202020204" pitchFamily="34" charset="0"/>
              </a:rPr>
              <a:t>„Rausfinden wo der Typ wohnt und einfach mal Selbstjustiz ausüben, aber so dass es keine Zeugen gibt. #Schiri, wir wissen wo dein Auto steht.“</a:t>
            </a:r>
          </a:p>
        </p:txBody>
      </p:sp>
    </p:spTree>
    <p:extLst>
      <p:ext uri="{BB962C8B-B14F-4D97-AF65-F5344CB8AC3E}">
        <p14:creationId xmlns:p14="http://schemas.microsoft.com/office/powerpoint/2010/main" val="3193667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8"/>
                                        </p:tgtEl>
                                      </p:cBhvr>
                                    </p:animEffect>
                                    <p:set>
                                      <p:cBhvr>
                                        <p:cTn id="10" dur="1" fill="hold">
                                          <p:stCondLst>
                                            <p:cond delay="499"/>
                                          </p:stCondLst>
                                        </p:cTn>
                                        <p:tgtEl>
                                          <p:spTgt spid="18"/>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3"/>
                                        </p:tgtEl>
                                      </p:cBhvr>
                                    </p:animEffect>
                                    <p:set>
                                      <p:cBhvr>
                                        <p:cTn id="16" dur="1" fill="hold">
                                          <p:stCondLst>
                                            <p:cond delay="499"/>
                                          </p:stCondLst>
                                        </p:cTn>
                                        <p:tgtEl>
                                          <p:spTgt spid="13"/>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a:extLst>
              <a:ext uri="{FF2B5EF4-FFF2-40B4-BE49-F238E27FC236}">
                <a16:creationId xmlns:a16="http://schemas.microsoft.com/office/drawing/2014/main" id="{8C210535-E90F-40D8-8A7B-8FA263D962E8}"/>
              </a:ext>
            </a:extLst>
          </p:cNvPr>
          <p:cNvSpPr txBox="1"/>
          <p:nvPr/>
        </p:nvSpPr>
        <p:spPr>
          <a:xfrm>
            <a:off x="712175" y="5499603"/>
            <a:ext cx="10023231" cy="461665"/>
          </a:xfrm>
          <a:prstGeom prst="rect">
            <a:avLst/>
          </a:prstGeom>
          <a:noFill/>
        </p:spPr>
        <p:txBody>
          <a:bodyPr wrap="square" rtlCol="0">
            <a:spAutoFit/>
          </a:bodyPr>
          <a:lstStyle/>
          <a:p>
            <a:r>
              <a:rPr lang="de-DE" sz="2400" b="1" dirty="0">
                <a:latin typeface="Arial" panose="020B0604020202020204" pitchFamily="34" charset="0"/>
                <a:cs typeface="Arial" panose="020B0604020202020204" pitchFamily="34" charset="0"/>
              </a:rPr>
              <a:t>Ordne die genannten Beispiele den entsprechenden Kategorien zu!</a:t>
            </a:r>
          </a:p>
        </p:txBody>
      </p:sp>
      <p:sp>
        <p:nvSpPr>
          <p:cNvPr id="11" name="Textfeld 10">
            <a:extLst>
              <a:ext uri="{FF2B5EF4-FFF2-40B4-BE49-F238E27FC236}">
                <a16:creationId xmlns:a16="http://schemas.microsoft.com/office/drawing/2014/main" id="{54F63351-F766-4E7D-A7D2-3DBE9EB21D33}"/>
              </a:ext>
            </a:extLst>
          </p:cNvPr>
          <p:cNvSpPr txBox="1"/>
          <p:nvPr/>
        </p:nvSpPr>
        <p:spPr>
          <a:xfrm>
            <a:off x="8056762" y="1411718"/>
            <a:ext cx="3423064" cy="830997"/>
          </a:xfrm>
          <a:prstGeom prst="rect">
            <a:avLst/>
          </a:prstGeom>
          <a:solidFill>
            <a:schemeClr val="accent2"/>
          </a:solidFill>
          <a:ln w="19050">
            <a:noFill/>
          </a:ln>
        </p:spPr>
        <p:txBody>
          <a:bodyPr wrap="square" rtlCol="0">
            <a:spAutoFit/>
          </a:bodyPr>
          <a:lstStyle/>
          <a:p>
            <a:pPr algn="ctr"/>
            <a:r>
              <a:rPr lang="de-DE" sz="2400" b="1" i="0" dirty="0">
                <a:solidFill>
                  <a:srgbClr val="000000"/>
                </a:solidFill>
                <a:effectLst/>
                <a:latin typeface="Arial" panose="020B0604020202020204" pitchFamily="34" charset="0"/>
                <a:cs typeface="Arial" panose="020B0604020202020204" pitchFamily="34" charset="0"/>
              </a:rPr>
              <a:t>Mobbing über </a:t>
            </a:r>
            <a:r>
              <a:rPr lang="de-DE" sz="2400" b="1" i="0" dirty="0" err="1">
                <a:solidFill>
                  <a:srgbClr val="000000"/>
                </a:solidFill>
                <a:effectLst/>
                <a:latin typeface="Arial" panose="020B0604020202020204" pitchFamily="34" charset="0"/>
                <a:cs typeface="Arial" panose="020B0604020202020204" pitchFamily="34" charset="0"/>
              </a:rPr>
              <a:t>Social</a:t>
            </a:r>
            <a:r>
              <a:rPr lang="de-DE" sz="2400" b="1" i="0" dirty="0">
                <a:solidFill>
                  <a:srgbClr val="000000"/>
                </a:solidFill>
                <a:effectLst/>
                <a:latin typeface="Arial" panose="020B0604020202020204" pitchFamily="34" charset="0"/>
                <a:cs typeface="Arial" panose="020B0604020202020204" pitchFamily="34" charset="0"/>
              </a:rPr>
              <a:t> Media</a:t>
            </a:r>
            <a:endParaRPr lang="de-DE" sz="2400" b="0" i="0" dirty="0">
              <a:solidFill>
                <a:srgbClr val="000000"/>
              </a:solidFill>
              <a:effectLst/>
              <a:latin typeface="Arial" panose="020B0604020202020204" pitchFamily="34" charset="0"/>
              <a:cs typeface="Arial" panose="020B0604020202020204" pitchFamily="34" charset="0"/>
            </a:endParaRPr>
          </a:p>
        </p:txBody>
      </p:sp>
      <p:sp>
        <p:nvSpPr>
          <p:cNvPr id="12" name="Textfeld 11">
            <a:extLst>
              <a:ext uri="{FF2B5EF4-FFF2-40B4-BE49-F238E27FC236}">
                <a16:creationId xmlns:a16="http://schemas.microsoft.com/office/drawing/2014/main" id="{A603A2F6-E6C2-4828-9CB6-A68EABAC0865}"/>
              </a:ext>
            </a:extLst>
          </p:cNvPr>
          <p:cNvSpPr txBox="1"/>
          <p:nvPr/>
        </p:nvSpPr>
        <p:spPr>
          <a:xfrm>
            <a:off x="8056762" y="426959"/>
            <a:ext cx="3423064" cy="830997"/>
          </a:xfrm>
          <a:prstGeom prst="rect">
            <a:avLst/>
          </a:prstGeom>
          <a:solidFill>
            <a:schemeClr val="accent2"/>
          </a:solidFill>
          <a:ln w="19050">
            <a:noFill/>
          </a:ln>
        </p:spPr>
        <p:txBody>
          <a:bodyPr wrap="square" rtlCol="0">
            <a:spAutoFit/>
          </a:bodyPr>
          <a:lstStyle/>
          <a:p>
            <a:pPr algn="ctr"/>
            <a:r>
              <a:rPr lang="de-DE" sz="2400" b="1" i="0" dirty="0">
                <a:solidFill>
                  <a:srgbClr val="000000"/>
                </a:solidFill>
                <a:effectLst/>
                <a:latin typeface="Arial" panose="020B0604020202020204" pitchFamily="34" charset="0"/>
                <a:cs typeface="Arial" panose="020B0604020202020204" pitchFamily="34" charset="0"/>
              </a:rPr>
              <a:t>Aufruf zu Gewalt oder </a:t>
            </a:r>
            <a:r>
              <a:rPr lang="de-DE" sz="2400" b="1" dirty="0">
                <a:solidFill>
                  <a:srgbClr val="000000"/>
                </a:solidFill>
                <a:latin typeface="Arial" panose="020B0604020202020204" pitchFamily="34" charset="0"/>
                <a:cs typeface="Arial" panose="020B0604020202020204" pitchFamily="34" charset="0"/>
              </a:rPr>
              <a:t>S</a:t>
            </a:r>
            <a:r>
              <a:rPr lang="de-DE" sz="2400" b="1" i="0" dirty="0">
                <a:solidFill>
                  <a:srgbClr val="000000"/>
                </a:solidFill>
                <a:effectLst/>
                <a:latin typeface="Arial" panose="020B0604020202020204" pitchFamily="34" charset="0"/>
                <a:cs typeface="Arial" panose="020B0604020202020204" pitchFamily="34" charset="0"/>
              </a:rPr>
              <a:t>törungen</a:t>
            </a:r>
            <a:endParaRPr lang="de-DE" sz="2400" b="0" i="0" dirty="0">
              <a:solidFill>
                <a:srgbClr val="000000"/>
              </a:solidFill>
              <a:effectLst/>
              <a:latin typeface="Arial" panose="020B0604020202020204" pitchFamily="34" charset="0"/>
              <a:cs typeface="Arial" panose="020B0604020202020204" pitchFamily="34" charset="0"/>
            </a:endParaRPr>
          </a:p>
        </p:txBody>
      </p:sp>
      <p:sp>
        <p:nvSpPr>
          <p:cNvPr id="13" name="Textfeld 12">
            <a:extLst>
              <a:ext uri="{FF2B5EF4-FFF2-40B4-BE49-F238E27FC236}">
                <a16:creationId xmlns:a16="http://schemas.microsoft.com/office/drawing/2014/main" id="{FD86DCEF-51A6-4B05-A81E-25B9C31EC093}"/>
              </a:ext>
            </a:extLst>
          </p:cNvPr>
          <p:cNvSpPr txBox="1"/>
          <p:nvPr/>
        </p:nvSpPr>
        <p:spPr>
          <a:xfrm>
            <a:off x="8056762" y="2396477"/>
            <a:ext cx="3423064" cy="830997"/>
          </a:xfrm>
          <a:prstGeom prst="rect">
            <a:avLst/>
          </a:prstGeom>
          <a:solidFill>
            <a:schemeClr val="accent2"/>
          </a:solidFill>
          <a:ln w="19050">
            <a:noFill/>
          </a:ln>
        </p:spPr>
        <p:txBody>
          <a:bodyPr wrap="square" rtlCol="0">
            <a:spAutoFit/>
          </a:bodyPr>
          <a:lstStyle/>
          <a:p>
            <a:pPr algn="ctr"/>
            <a:r>
              <a:rPr lang="de-DE" sz="2400" b="1" i="0" dirty="0">
                <a:solidFill>
                  <a:srgbClr val="000000"/>
                </a:solidFill>
                <a:effectLst/>
                <a:latin typeface="Arial" panose="020B0604020202020204" pitchFamily="34" charset="0"/>
                <a:cs typeface="Arial" panose="020B0604020202020204" pitchFamily="34" charset="0"/>
              </a:rPr>
              <a:t>Jugendgefährdende Aussagen</a:t>
            </a:r>
            <a:endParaRPr lang="de-DE" sz="2400" b="0" i="0" dirty="0">
              <a:solidFill>
                <a:srgbClr val="000000"/>
              </a:solidFill>
              <a:effectLst/>
              <a:latin typeface="Arial" panose="020B0604020202020204" pitchFamily="34" charset="0"/>
              <a:cs typeface="Arial" panose="020B0604020202020204" pitchFamily="34" charset="0"/>
            </a:endParaRPr>
          </a:p>
        </p:txBody>
      </p:sp>
      <p:sp>
        <p:nvSpPr>
          <p:cNvPr id="14" name="Textfeld 13">
            <a:extLst>
              <a:ext uri="{FF2B5EF4-FFF2-40B4-BE49-F238E27FC236}">
                <a16:creationId xmlns:a16="http://schemas.microsoft.com/office/drawing/2014/main" id="{EB25516F-052F-4B76-A942-37C05332D627}"/>
              </a:ext>
            </a:extLst>
          </p:cNvPr>
          <p:cNvSpPr txBox="1"/>
          <p:nvPr/>
        </p:nvSpPr>
        <p:spPr>
          <a:xfrm>
            <a:off x="8056762" y="3381236"/>
            <a:ext cx="3423064" cy="830997"/>
          </a:xfrm>
          <a:prstGeom prst="rect">
            <a:avLst/>
          </a:prstGeom>
          <a:solidFill>
            <a:schemeClr val="accent2"/>
          </a:solidFill>
          <a:ln w="19050">
            <a:noFill/>
          </a:ln>
        </p:spPr>
        <p:txBody>
          <a:bodyPr wrap="square" rtlCol="0">
            <a:spAutoFit/>
          </a:bodyPr>
          <a:lstStyle/>
          <a:p>
            <a:pPr algn="ctr"/>
            <a:r>
              <a:rPr lang="de-DE" sz="2400" b="1" dirty="0">
                <a:solidFill>
                  <a:srgbClr val="000000"/>
                </a:solidFill>
                <a:latin typeface="Arial" panose="020B0604020202020204" pitchFamily="34" charset="0"/>
                <a:cs typeface="Arial" panose="020B0604020202020204" pitchFamily="34" charset="0"/>
              </a:rPr>
              <a:t>Rassistische Äußerungen</a:t>
            </a:r>
            <a:endParaRPr lang="de-DE" sz="2400" b="0" i="0" dirty="0">
              <a:solidFill>
                <a:srgbClr val="000000"/>
              </a:solidFill>
              <a:effectLst/>
              <a:latin typeface="Arial" panose="020B0604020202020204" pitchFamily="34" charset="0"/>
              <a:cs typeface="Arial" panose="020B0604020202020204" pitchFamily="34" charset="0"/>
            </a:endParaRPr>
          </a:p>
        </p:txBody>
      </p:sp>
      <p:sp>
        <p:nvSpPr>
          <p:cNvPr id="15" name="Textfeld 14">
            <a:extLst>
              <a:ext uri="{FF2B5EF4-FFF2-40B4-BE49-F238E27FC236}">
                <a16:creationId xmlns:a16="http://schemas.microsoft.com/office/drawing/2014/main" id="{E5BE9FCC-C8F4-4C5D-9E2C-F9D28080A198}"/>
              </a:ext>
            </a:extLst>
          </p:cNvPr>
          <p:cNvSpPr txBox="1"/>
          <p:nvPr/>
        </p:nvSpPr>
        <p:spPr>
          <a:xfrm>
            <a:off x="4986701" y="426958"/>
            <a:ext cx="2945503" cy="830997"/>
          </a:xfrm>
          <a:prstGeom prst="rect">
            <a:avLst/>
          </a:prstGeom>
          <a:solidFill>
            <a:schemeClr val="accent2"/>
          </a:solidFill>
          <a:ln w="19050">
            <a:noFill/>
          </a:ln>
        </p:spPr>
        <p:txBody>
          <a:bodyPr wrap="square" rtlCol="0">
            <a:spAutoFit/>
          </a:bodyPr>
          <a:lstStyle/>
          <a:p>
            <a:pPr algn="ctr"/>
            <a:r>
              <a:rPr lang="de-DE" sz="2400" b="1" i="0" dirty="0">
                <a:solidFill>
                  <a:srgbClr val="000000"/>
                </a:solidFill>
                <a:effectLst/>
                <a:latin typeface="Arial" panose="020B0604020202020204" pitchFamily="34" charset="0"/>
                <a:cs typeface="Arial" panose="020B0604020202020204" pitchFamily="34" charset="0"/>
              </a:rPr>
              <a:t>Beleidigung</a:t>
            </a:r>
          </a:p>
          <a:p>
            <a:pPr algn="ctr"/>
            <a:endParaRPr lang="de-DE" sz="2400" b="0" i="0" dirty="0">
              <a:solidFill>
                <a:srgbClr val="000000"/>
              </a:solidFill>
              <a:effectLst/>
              <a:latin typeface="Arial" panose="020B0604020202020204" pitchFamily="34" charset="0"/>
              <a:cs typeface="Arial" panose="020B0604020202020204" pitchFamily="34" charset="0"/>
            </a:endParaRPr>
          </a:p>
        </p:txBody>
      </p:sp>
      <p:sp>
        <p:nvSpPr>
          <p:cNvPr id="17" name="Textfeld 16">
            <a:extLst>
              <a:ext uri="{FF2B5EF4-FFF2-40B4-BE49-F238E27FC236}">
                <a16:creationId xmlns:a16="http://schemas.microsoft.com/office/drawing/2014/main" id="{DF0D457C-4726-412C-A87B-D3FD7238E49D}"/>
              </a:ext>
            </a:extLst>
          </p:cNvPr>
          <p:cNvSpPr txBox="1"/>
          <p:nvPr/>
        </p:nvSpPr>
        <p:spPr>
          <a:xfrm>
            <a:off x="4986700" y="1411718"/>
            <a:ext cx="2945503" cy="830997"/>
          </a:xfrm>
          <a:prstGeom prst="rect">
            <a:avLst/>
          </a:prstGeom>
          <a:solidFill>
            <a:schemeClr val="accent2"/>
          </a:solidFill>
          <a:ln w="19050">
            <a:noFill/>
          </a:ln>
        </p:spPr>
        <p:txBody>
          <a:bodyPr wrap="square" rtlCol="0">
            <a:spAutoFit/>
          </a:bodyPr>
          <a:lstStyle/>
          <a:p>
            <a:pPr algn="ctr"/>
            <a:r>
              <a:rPr lang="de-DE" sz="2400" b="1" i="0" dirty="0">
                <a:solidFill>
                  <a:srgbClr val="000000"/>
                </a:solidFill>
                <a:effectLst/>
                <a:latin typeface="Arial" panose="020B0604020202020204" pitchFamily="34" charset="0"/>
                <a:cs typeface="Arial" panose="020B0604020202020204" pitchFamily="34" charset="0"/>
              </a:rPr>
              <a:t>Aufforderung zu illegalem Verhalten</a:t>
            </a:r>
            <a:endParaRPr lang="de-DE" sz="2400" b="0" i="0" dirty="0">
              <a:solidFill>
                <a:srgbClr val="000000"/>
              </a:solidFill>
              <a:effectLst/>
              <a:latin typeface="Arial" panose="020B0604020202020204" pitchFamily="34" charset="0"/>
              <a:cs typeface="Arial" panose="020B0604020202020204" pitchFamily="34" charset="0"/>
            </a:endParaRPr>
          </a:p>
        </p:txBody>
      </p:sp>
      <p:sp>
        <p:nvSpPr>
          <p:cNvPr id="18" name="Textfeld 17">
            <a:extLst>
              <a:ext uri="{FF2B5EF4-FFF2-40B4-BE49-F238E27FC236}">
                <a16:creationId xmlns:a16="http://schemas.microsoft.com/office/drawing/2014/main" id="{14BAFD88-6542-4FAF-BD64-5DA6F5B1948B}"/>
              </a:ext>
            </a:extLst>
          </p:cNvPr>
          <p:cNvSpPr txBox="1"/>
          <p:nvPr/>
        </p:nvSpPr>
        <p:spPr>
          <a:xfrm>
            <a:off x="4986700" y="2396476"/>
            <a:ext cx="2945503" cy="1200329"/>
          </a:xfrm>
          <a:prstGeom prst="rect">
            <a:avLst/>
          </a:prstGeom>
          <a:solidFill>
            <a:schemeClr val="accent2"/>
          </a:solidFill>
          <a:ln w="19050">
            <a:noFill/>
          </a:ln>
        </p:spPr>
        <p:txBody>
          <a:bodyPr wrap="square" rtlCol="0">
            <a:spAutoFit/>
          </a:bodyPr>
          <a:lstStyle/>
          <a:p>
            <a:pPr algn="ctr"/>
            <a:r>
              <a:rPr lang="de-DE" sz="2400" b="1" i="0" dirty="0">
                <a:solidFill>
                  <a:srgbClr val="000000"/>
                </a:solidFill>
                <a:effectLst/>
                <a:latin typeface="Arial" panose="020B0604020202020204" pitchFamily="34" charset="0"/>
                <a:cs typeface="Arial" panose="020B0604020202020204" pitchFamily="34" charset="0"/>
              </a:rPr>
              <a:t>Falsche Tatsachen-behauptungen</a:t>
            </a:r>
            <a:endParaRPr lang="de-DE" sz="2400" b="0" i="0" dirty="0">
              <a:solidFill>
                <a:srgbClr val="000000"/>
              </a:solidFill>
              <a:effectLst/>
              <a:latin typeface="Arial" panose="020B0604020202020204" pitchFamily="34" charset="0"/>
              <a:cs typeface="Arial" panose="020B0604020202020204" pitchFamily="34" charset="0"/>
            </a:endParaRPr>
          </a:p>
        </p:txBody>
      </p:sp>
      <p:sp>
        <p:nvSpPr>
          <p:cNvPr id="16" name="Textfeld 15">
            <a:extLst>
              <a:ext uri="{FF2B5EF4-FFF2-40B4-BE49-F238E27FC236}">
                <a16:creationId xmlns:a16="http://schemas.microsoft.com/office/drawing/2014/main" id="{0ACFB2B4-E291-414A-9472-D4EB4A33001B}"/>
              </a:ext>
            </a:extLst>
          </p:cNvPr>
          <p:cNvSpPr txBox="1"/>
          <p:nvPr/>
        </p:nvSpPr>
        <p:spPr>
          <a:xfrm>
            <a:off x="888025" y="596218"/>
            <a:ext cx="3657598" cy="3785652"/>
          </a:xfrm>
          <a:prstGeom prst="rect">
            <a:avLst/>
          </a:prstGeom>
          <a:noFill/>
        </p:spPr>
        <p:txBody>
          <a:bodyPr wrap="square" rtlCol="0">
            <a:spAutoFit/>
          </a:bodyPr>
          <a:lstStyle/>
          <a:p>
            <a:r>
              <a:rPr lang="de-DE" sz="2400" dirty="0">
                <a:latin typeface="Arial" panose="020B0604020202020204" pitchFamily="34" charset="0"/>
                <a:cs typeface="Arial" panose="020B0604020202020204" pitchFamily="34" charset="0"/>
              </a:rPr>
              <a:t>Eine Mitschülerin behauptet in verschiedenen Situationen immer wieder gegenüber anderen Schülerinnen und Schülern: „Tom betrügt bei jeder Klassenarbeit. Und die Lehrer schauen immer weg.“</a:t>
            </a:r>
          </a:p>
        </p:txBody>
      </p:sp>
    </p:spTree>
    <p:extLst>
      <p:ext uri="{BB962C8B-B14F-4D97-AF65-F5344CB8AC3E}">
        <p14:creationId xmlns:p14="http://schemas.microsoft.com/office/powerpoint/2010/main" val="223822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7"/>
                                        </p:tgtEl>
                                      </p:cBhvr>
                                    </p:animEffect>
                                    <p:set>
                                      <p:cBhvr>
                                        <p:cTn id="10" dur="1" fill="hold">
                                          <p:stCondLst>
                                            <p:cond delay="499"/>
                                          </p:stCondLst>
                                        </p:cTn>
                                        <p:tgtEl>
                                          <p:spTgt spid="17"/>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3"/>
                                        </p:tgtEl>
                                      </p:cBhvr>
                                    </p:animEffect>
                                    <p:set>
                                      <p:cBhvr>
                                        <p:cTn id="19" dur="1" fill="hold">
                                          <p:stCondLst>
                                            <p:cond delay="499"/>
                                          </p:stCondLst>
                                        </p:cTn>
                                        <p:tgtEl>
                                          <p:spTgt spid="13"/>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einungsfreiheit [Final]">
            <a:hlinkClick r:id="" action="ppaction://media"/>
            <a:extLst>
              <a:ext uri="{FF2B5EF4-FFF2-40B4-BE49-F238E27FC236}">
                <a16:creationId xmlns:a16="http://schemas.microsoft.com/office/drawing/2014/main" id="{7F54B666-D952-43CF-91C5-50570FD1EC78}"/>
              </a:ext>
            </a:extLst>
          </p:cNvPr>
          <p:cNvPicPr>
            <a:picLocks noChangeAspect="1"/>
          </p:cNvPicPr>
          <p:nvPr>
            <a:videoFile r:link="rId1"/>
            <p:extLst>
              <p:ext uri="{DAA4B4D4-6D71-4841-9C94-3DE7FCFB9230}">
                <p14:media xmlns:p14="http://schemas.microsoft.com/office/powerpoint/2010/main" r:embed="rId2">
                  <p14:trim st="65680" end="243016"/>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27119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4018AB28-87D5-4A04-AFD5-F6A3BA97D66F}"/>
              </a:ext>
            </a:extLst>
          </p:cNvPr>
          <p:cNvSpPr txBox="1">
            <a:spLocks/>
          </p:cNvSpPr>
          <p:nvPr/>
        </p:nvSpPr>
        <p:spPr>
          <a:xfrm>
            <a:off x="892594" y="4348748"/>
            <a:ext cx="10515600" cy="474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400" dirty="0">
                <a:latin typeface="Arial" panose="020B0604020202020204" pitchFamily="34" charset="0"/>
                <a:cs typeface="Arial" panose="020B0604020202020204" pitchFamily="34" charset="0"/>
              </a:rPr>
              <a:t>Verwendete Literatur</a:t>
            </a:r>
          </a:p>
        </p:txBody>
      </p:sp>
      <p:sp>
        <p:nvSpPr>
          <p:cNvPr id="6" name="Textfeld 5">
            <a:extLst>
              <a:ext uri="{FF2B5EF4-FFF2-40B4-BE49-F238E27FC236}">
                <a16:creationId xmlns:a16="http://schemas.microsoft.com/office/drawing/2014/main" id="{8480EF60-D003-4B86-A955-C830B0172A37}"/>
              </a:ext>
            </a:extLst>
          </p:cNvPr>
          <p:cNvSpPr txBox="1"/>
          <p:nvPr/>
        </p:nvSpPr>
        <p:spPr>
          <a:xfrm>
            <a:off x="892594" y="4887356"/>
            <a:ext cx="10110651" cy="738664"/>
          </a:xfrm>
          <a:prstGeom prst="rect">
            <a:avLst/>
          </a:prstGeom>
          <a:noFill/>
        </p:spPr>
        <p:txBody>
          <a:bodyPr wrap="square" rtlCol="0">
            <a:spAutoFit/>
          </a:bodyPr>
          <a:lstStyle/>
          <a:p>
            <a:r>
              <a:rPr lang="de-DE" sz="1400" dirty="0">
                <a:latin typeface="Arial" panose="020B0604020202020204" pitchFamily="34" charset="0"/>
                <a:cs typeface="Arial" panose="020B0604020202020204" pitchFamily="34" charset="0"/>
                <a:hlinkClick r:id="rId2"/>
              </a:rPr>
              <a:t>https://www.bpb.de/kurz-knapp/lexika/lexikon-in-einfacher-sprache/249965/meinungsfreiheit/</a:t>
            </a:r>
            <a:r>
              <a:rPr lang="de-DE" sz="1400" dirty="0">
                <a:latin typeface="Arial" panose="020B0604020202020204" pitchFamily="34" charset="0"/>
                <a:cs typeface="Arial" panose="020B0604020202020204" pitchFamily="34" charset="0"/>
              </a:rPr>
              <a:t> (DL vom 23.01.2025) </a:t>
            </a:r>
            <a:r>
              <a:rPr lang="de-DE" sz="1400" dirty="0">
                <a:solidFill>
                  <a:srgbClr val="0563C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https://www.gesetze-im-internet.de/gg/art_5.html</a:t>
            </a:r>
            <a:r>
              <a:rPr lang="de-DE" sz="1400" dirty="0">
                <a:solidFill>
                  <a:srgbClr val="0563C1"/>
                </a:solidFill>
                <a:latin typeface="Arial" panose="020B0604020202020204" pitchFamily="34" charset="0"/>
                <a:cs typeface="Arial" panose="020B0604020202020204" pitchFamily="34" charset="0"/>
              </a:rPr>
              <a:t> </a:t>
            </a:r>
            <a:r>
              <a:rPr lang="de-DE" sz="1400" dirty="0">
                <a:latin typeface="Arial" panose="020B0604020202020204" pitchFamily="34" charset="0"/>
                <a:cs typeface="Arial" panose="020B0604020202020204" pitchFamily="34" charset="0"/>
              </a:rPr>
              <a:t>(DL vom 23.01.2025)</a:t>
            </a:r>
          </a:p>
          <a:p>
            <a:endParaRPr lang="de-DE" sz="1400" dirty="0">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id="{F9D8307B-33E9-4D16-A9CA-F21D66E79FFE}"/>
              </a:ext>
            </a:extLst>
          </p:cNvPr>
          <p:cNvSpPr txBox="1">
            <a:spLocks/>
          </p:cNvSpPr>
          <p:nvPr/>
        </p:nvSpPr>
        <p:spPr>
          <a:xfrm>
            <a:off x="838200" y="550940"/>
            <a:ext cx="10515600" cy="474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400" dirty="0">
                <a:latin typeface="Arial" panose="020B0604020202020204" pitchFamily="34" charset="0"/>
                <a:cs typeface="Arial" panose="020B0604020202020204" pitchFamily="34" charset="0"/>
              </a:rPr>
              <a:t>Bildquellen</a:t>
            </a:r>
          </a:p>
        </p:txBody>
      </p:sp>
      <p:sp>
        <p:nvSpPr>
          <p:cNvPr id="7" name="Textfeld 6">
            <a:extLst>
              <a:ext uri="{FF2B5EF4-FFF2-40B4-BE49-F238E27FC236}">
                <a16:creationId xmlns:a16="http://schemas.microsoft.com/office/drawing/2014/main" id="{471D915C-E588-40BB-AA5F-B8829C3887F8}"/>
              </a:ext>
            </a:extLst>
          </p:cNvPr>
          <p:cNvSpPr txBox="1"/>
          <p:nvPr/>
        </p:nvSpPr>
        <p:spPr>
          <a:xfrm>
            <a:off x="892594" y="1089548"/>
            <a:ext cx="10110651" cy="738664"/>
          </a:xfrm>
          <a:prstGeom prst="rect">
            <a:avLst/>
          </a:prstGeom>
          <a:noFill/>
        </p:spPr>
        <p:txBody>
          <a:bodyPr wrap="square" rtlCol="0">
            <a:spAutoFit/>
          </a:bodyPr>
          <a:lstStyle/>
          <a:p>
            <a:r>
              <a:rPr lang="de-DE" sz="1400" dirty="0">
                <a:latin typeface="Arial" panose="020B0604020202020204" pitchFamily="34" charset="0"/>
                <a:cs typeface="Arial" panose="020B0604020202020204" pitchFamily="34" charset="0"/>
              </a:rPr>
              <a:t>Folie 2 Bundeszentrale für politische Bildung, </a:t>
            </a:r>
            <a:r>
              <a:rPr lang="de-DE" sz="1400" dirty="0" err="1">
                <a:latin typeface="Arial" panose="020B0604020202020204" pitchFamily="34" charset="0"/>
                <a:cs typeface="Arial" panose="020B0604020202020204" pitchFamily="34" charset="0"/>
              </a:rPr>
              <a:t>Abdelkratie</a:t>
            </a:r>
            <a:r>
              <a:rPr lang="de-DE" sz="1400" dirty="0">
                <a:latin typeface="Arial" panose="020B0604020202020204" pitchFamily="34" charset="0"/>
                <a:cs typeface="Arial" panose="020B0604020202020204" pitchFamily="34" charset="0"/>
              </a:rPr>
              <a:t>, Meinungsfreiheit, CC-BY-NC-ND 4.0, </a:t>
            </a:r>
            <a:r>
              <a:rPr lang="de-DE" sz="1400" dirty="0">
                <a:latin typeface="Arial" panose="020B0604020202020204" pitchFamily="34" charset="0"/>
                <a:cs typeface="Arial" panose="020B0604020202020204" pitchFamily="34" charset="0"/>
                <a:hlinkClick r:id="rId4"/>
              </a:rPr>
              <a:t>https://www.bpb.de/themen/politisches-system/abdelkratie/311350/meinungsfreiheit/</a:t>
            </a:r>
            <a:r>
              <a:rPr lang="de-DE" sz="1400" dirty="0">
                <a:latin typeface="Arial" panose="020B0604020202020204" pitchFamily="34" charset="0"/>
                <a:cs typeface="Arial" panose="020B0604020202020204" pitchFamily="34" charset="0"/>
              </a:rPr>
              <a:t> (DL vom 5.2.2025)</a:t>
            </a:r>
          </a:p>
          <a:p>
            <a:endParaRPr lang="de-DE"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36068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40C73E3-138E-4A69-89A8-9720B76450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2424" y="2371113"/>
            <a:ext cx="4593336" cy="1322324"/>
          </a:xfrm>
          <a:prstGeom prst="rect">
            <a:avLst/>
          </a:prstGeom>
        </p:spPr>
      </p:pic>
      <p:sp>
        <p:nvSpPr>
          <p:cNvPr id="6" name="Textfeld 5">
            <a:extLst>
              <a:ext uri="{FF2B5EF4-FFF2-40B4-BE49-F238E27FC236}">
                <a16:creationId xmlns:a16="http://schemas.microsoft.com/office/drawing/2014/main" id="{AEAC8428-AEA9-4B82-8EC6-909ACC209338}"/>
              </a:ext>
            </a:extLst>
          </p:cNvPr>
          <p:cNvSpPr txBox="1"/>
          <p:nvPr/>
        </p:nvSpPr>
        <p:spPr>
          <a:xfrm>
            <a:off x="1280160" y="3949469"/>
            <a:ext cx="9500616" cy="369332"/>
          </a:xfrm>
          <a:prstGeom prst="rect">
            <a:avLst/>
          </a:prstGeom>
          <a:noFill/>
        </p:spPr>
        <p:txBody>
          <a:bodyPr wrap="square" rtlCol="0">
            <a:spAutoFit/>
          </a:bodyPr>
          <a:lstStyle/>
          <a:p>
            <a:pPr algn="ctr"/>
            <a:r>
              <a:rPr lang="de-DE" dirty="0">
                <a:latin typeface="Arial" panose="020B0604020202020204" pitchFamily="34" charset="0"/>
                <a:cs typeface="Arial" panose="020B0604020202020204" pitchFamily="34" charset="0"/>
              </a:rPr>
              <a:t>Dieses Material wurde im Arbeitskreis Politische Bildung erstellt. </a:t>
            </a:r>
          </a:p>
        </p:txBody>
      </p:sp>
    </p:spTree>
    <p:extLst>
      <p:ext uri="{BB962C8B-B14F-4D97-AF65-F5344CB8AC3E}">
        <p14:creationId xmlns:p14="http://schemas.microsoft.com/office/powerpoint/2010/main" val="14243522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einungsfreiheit [Final]">
            <a:hlinkClick r:id="" action="ppaction://media"/>
            <a:extLst>
              <a:ext uri="{FF2B5EF4-FFF2-40B4-BE49-F238E27FC236}">
                <a16:creationId xmlns:a16="http://schemas.microsoft.com/office/drawing/2014/main" id="{7F54B666-D952-43CF-91C5-50570FD1EC78}"/>
              </a:ext>
            </a:extLst>
          </p:cNvPr>
          <p:cNvPicPr>
            <a:picLocks noChangeAspect="1"/>
          </p:cNvPicPr>
          <p:nvPr>
            <a:videoFile r:link="rId1"/>
            <p:extLst>
              <p:ext uri="{DAA4B4D4-6D71-4841-9C94-3DE7FCFB9230}">
                <p14:media xmlns:p14="http://schemas.microsoft.com/office/powerpoint/2010/main" r:embed="rId2">
                  <p14:trim st="16080" end="276216"/>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14514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F93CF54A-7874-0659-23FE-6B208F24FBBB}"/>
              </a:ext>
            </a:extLst>
          </p:cNvPr>
          <p:cNvSpPr txBox="1"/>
          <p:nvPr/>
        </p:nvSpPr>
        <p:spPr>
          <a:xfrm>
            <a:off x="1530178" y="1477055"/>
            <a:ext cx="9131643" cy="1938992"/>
          </a:xfrm>
          <a:prstGeom prst="rect">
            <a:avLst/>
          </a:prstGeom>
          <a:noFill/>
          <a:ln w="19050">
            <a:solidFill>
              <a:schemeClr val="accent1">
                <a:shade val="15000"/>
              </a:schemeClr>
            </a:solidFill>
          </a:ln>
        </p:spPr>
        <p:txBody>
          <a:bodyPr wrap="square" rtlCol="0">
            <a:spAutoFit/>
          </a:bodyPr>
          <a:lstStyle/>
          <a:p>
            <a:pPr algn="ctr"/>
            <a:r>
              <a:rPr lang="de-DE" sz="2400" b="1" i="0" dirty="0">
                <a:solidFill>
                  <a:srgbClr val="000000"/>
                </a:solidFill>
                <a:effectLst/>
                <a:latin typeface="Arial" panose="020B0604020202020204" pitchFamily="34" charset="0"/>
                <a:cs typeface="Arial" panose="020B0604020202020204" pitchFamily="34" charset="0"/>
              </a:rPr>
              <a:t>Grundgesetz für die Bundesrepublik Deutschland</a:t>
            </a:r>
            <a:br>
              <a:rPr lang="de-DE" sz="2400" b="1" i="0" dirty="0">
                <a:solidFill>
                  <a:srgbClr val="000000"/>
                </a:solidFill>
                <a:effectLst/>
                <a:latin typeface="Arial" panose="020B0604020202020204" pitchFamily="34" charset="0"/>
                <a:cs typeface="Arial" panose="020B0604020202020204" pitchFamily="34" charset="0"/>
              </a:rPr>
            </a:br>
            <a:r>
              <a:rPr lang="de-DE" sz="2400" b="1" i="0" dirty="0">
                <a:solidFill>
                  <a:srgbClr val="000000"/>
                </a:solidFill>
                <a:effectLst/>
                <a:latin typeface="Arial" panose="020B0604020202020204" pitchFamily="34" charset="0"/>
                <a:cs typeface="Arial" panose="020B0604020202020204" pitchFamily="34" charset="0"/>
              </a:rPr>
              <a:t>Art. 5 </a:t>
            </a:r>
          </a:p>
          <a:p>
            <a:pPr marL="457200" indent="-457200" algn="l">
              <a:buAutoNum type="arabicParenBoth"/>
            </a:pPr>
            <a:r>
              <a:rPr lang="de-DE" sz="2400" b="0" i="0" dirty="0">
                <a:solidFill>
                  <a:srgbClr val="000000"/>
                </a:solidFill>
                <a:effectLst/>
                <a:latin typeface="Arial" panose="020B0604020202020204" pitchFamily="34" charset="0"/>
                <a:cs typeface="Arial" panose="020B0604020202020204" pitchFamily="34" charset="0"/>
              </a:rPr>
              <a:t>Jeder hat das Recht, seine </a:t>
            </a:r>
            <a:r>
              <a:rPr lang="de-DE" sz="2400" b="1" i="0" dirty="0">
                <a:solidFill>
                  <a:srgbClr val="000000"/>
                </a:solidFill>
                <a:effectLst/>
                <a:latin typeface="Arial" panose="020B0604020202020204" pitchFamily="34" charset="0"/>
                <a:cs typeface="Arial" panose="020B0604020202020204" pitchFamily="34" charset="0"/>
              </a:rPr>
              <a:t>Meinung</a:t>
            </a:r>
            <a:r>
              <a:rPr lang="de-DE" sz="2400" b="0" i="0" dirty="0">
                <a:solidFill>
                  <a:srgbClr val="000000"/>
                </a:solidFill>
                <a:effectLst/>
                <a:latin typeface="Arial" panose="020B0604020202020204" pitchFamily="34" charset="0"/>
                <a:cs typeface="Arial" panose="020B0604020202020204" pitchFamily="34" charset="0"/>
              </a:rPr>
              <a:t> in </a:t>
            </a:r>
            <a:r>
              <a:rPr lang="de-DE" sz="2400" b="1" i="0" dirty="0">
                <a:solidFill>
                  <a:srgbClr val="000000"/>
                </a:solidFill>
                <a:effectLst/>
                <a:latin typeface="Arial" panose="020B0604020202020204" pitchFamily="34" charset="0"/>
                <a:cs typeface="Arial" panose="020B0604020202020204" pitchFamily="34" charset="0"/>
              </a:rPr>
              <a:t>Wort, Schrift und Bild frei</a:t>
            </a:r>
            <a:r>
              <a:rPr lang="de-DE" sz="2400" b="0" i="0" dirty="0">
                <a:solidFill>
                  <a:srgbClr val="000000"/>
                </a:solidFill>
                <a:effectLst/>
                <a:latin typeface="Arial" panose="020B0604020202020204" pitchFamily="34" charset="0"/>
                <a:cs typeface="Arial" panose="020B0604020202020204" pitchFamily="34" charset="0"/>
              </a:rPr>
              <a:t> zu </a:t>
            </a:r>
            <a:r>
              <a:rPr lang="de-DE" sz="2400" b="1" i="0" dirty="0">
                <a:solidFill>
                  <a:srgbClr val="000000"/>
                </a:solidFill>
                <a:effectLst/>
                <a:latin typeface="Arial" panose="020B0604020202020204" pitchFamily="34" charset="0"/>
                <a:cs typeface="Arial" panose="020B0604020202020204" pitchFamily="34" charset="0"/>
              </a:rPr>
              <a:t>äußern</a:t>
            </a:r>
            <a:r>
              <a:rPr lang="de-DE" sz="2400" b="0" i="0" dirty="0">
                <a:solidFill>
                  <a:srgbClr val="000000"/>
                </a:solidFill>
                <a:effectLst/>
                <a:latin typeface="Arial" panose="020B0604020202020204" pitchFamily="34" charset="0"/>
                <a:cs typeface="Arial" panose="020B0604020202020204" pitchFamily="34" charset="0"/>
              </a:rPr>
              <a:t> und zu </a:t>
            </a:r>
            <a:r>
              <a:rPr lang="de-DE" sz="2400" b="1" i="0" dirty="0">
                <a:solidFill>
                  <a:srgbClr val="000000"/>
                </a:solidFill>
                <a:effectLst/>
                <a:latin typeface="Arial" panose="020B0604020202020204" pitchFamily="34" charset="0"/>
                <a:cs typeface="Arial" panose="020B0604020202020204" pitchFamily="34" charset="0"/>
              </a:rPr>
              <a:t>verbreiten</a:t>
            </a:r>
            <a:r>
              <a:rPr lang="de-DE" sz="2400" b="0" i="0" dirty="0">
                <a:solidFill>
                  <a:srgbClr val="000000"/>
                </a:solidFill>
                <a:effectLst/>
                <a:latin typeface="Arial" panose="020B0604020202020204" pitchFamily="34" charset="0"/>
                <a:cs typeface="Arial" panose="020B0604020202020204" pitchFamily="34" charset="0"/>
              </a:rPr>
              <a:t> und sich aus allgemein zugänglichen Quellen ungehindert zu unterrichten.</a:t>
            </a:r>
          </a:p>
        </p:txBody>
      </p:sp>
      <p:sp>
        <p:nvSpPr>
          <p:cNvPr id="3" name="Textfeld 2">
            <a:extLst>
              <a:ext uri="{FF2B5EF4-FFF2-40B4-BE49-F238E27FC236}">
                <a16:creationId xmlns:a16="http://schemas.microsoft.com/office/drawing/2014/main" id="{1C052AE2-EA84-98A7-6C83-C44389E37D24}"/>
              </a:ext>
            </a:extLst>
          </p:cNvPr>
          <p:cNvSpPr txBox="1"/>
          <p:nvPr/>
        </p:nvSpPr>
        <p:spPr>
          <a:xfrm>
            <a:off x="1621618" y="3756682"/>
            <a:ext cx="8200056" cy="461665"/>
          </a:xfrm>
          <a:prstGeom prst="rect">
            <a:avLst/>
          </a:prstGeom>
          <a:noFill/>
          <a:ln w="19050">
            <a:noFill/>
          </a:ln>
        </p:spPr>
        <p:txBody>
          <a:bodyPr wrap="square" rtlCol="0">
            <a:spAutoFit/>
          </a:bodyPr>
          <a:lstStyle/>
          <a:p>
            <a:r>
              <a:rPr lang="de-DE" sz="2400" i="0" dirty="0">
                <a:solidFill>
                  <a:srgbClr val="000000"/>
                </a:solidFill>
                <a:effectLst/>
                <a:latin typeface="Arial" panose="020B0604020202020204" pitchFamily="34" charset="0"/>
                <a:cs typeface="Arial" panose="020B0604020202020204" pitchFamily="34" charset="0"/>
              </a:rPr>
              <a:t>Was versteht man unter dem Begriff „Meinung“?</a:t>
            </a:r>
          </a:p>
        </p:txBody>
      </p:sp>
      <p:sp>
        <p:nvSpPr>
          <p:cNvPr id="4" name="Textfeld 3">
            <a:extLst>
              <a:ext uri="{FF2B5EF4-FFF2-40B4-BE49-F238E27FC236}">
                <a16:creationId xmlns:a16="http://schemas.microsoft.com/office/drawing/2014/main" id="{10284C1D-60F0-5CF7-DBFD-33FDFAA5A6E5}"/>
              </a:ext>
            </a:extLst>
          </p:cNvPr>
          <p:cNvSpPr txBox="1"/>
          <p:nvPr/>
        </p:nvSpPr>
        <p:spPr>
          <a:xfrm>
            <a:off x="1621618" y="4348671"/>
            <a:ext cx="9500603" cy="1569660"/>
          </a:xfrm>
          <a:prstGeom prst="rect">
            <a:avLst/>
          </a:prstGeom>
          <a:noFill/>
          <a:ln w="19050">
            <a:noFill/>
          </a:ln>
        </p:spPr>
        <p:txBody>
          <a:bodyPr wrap="square" rtlCol="0">
            <a:spAutoFit/>
          </a:bodyPr>
          <a:lstStyle/>
          <a:p>
            <a:r>
              <a:rPr lang="de-DE" sz="2400" i="0" dirty="0">
                <a:solidFill>
                  <a:srgbClr val="000000"/>
                </a:solidFill>
                <a:effectLst/>
                <a:latin typeface="Arial" panose="020B0604020202020204" pitchFamily="34" charset="0"/>
                <a:cs typeface="Arial" panose="020B0604020202020204" pitchFamily="34" charset="0"/>
              </a:rPr>
              <a:t>Was bedeutet „Wort, Schrift und Bild“?</a:t>
            </a:r>
            <a:r>
              <a:rPr lang="de-DE" sz="2400" dirty="0">
                <a:solidFill>
                  <a:srgbClr val="000000"/>
                </a:solidFill>
                <a:latin typeface="Arial" panose="020B0604020202020204" pitchFamily="34" charset="0"/>
                <a:cs typeface="Arial" panose="020B0604020202020204" pitchFamily="34" charset="0"/>
              </a:rPr>
              <a:t> Fallen dir hierzu Beispiele ein?</a:t>
            </a:r>
            <a:r>
              <a:rPr lang="de-DE" sz="2400" i="0" dirty="0">
                <a:solidFill>
                  <a:srgbClr val="000000"/>
                </a:solidFill>
                <a:effectLst/>
                <a:latin typeface="Arial" panose="020B0604020202020204" pitchFamily="34" charset="0"/>
                <a:cs typeface="Arial" panose="020B0604020202020204" pitchFamily="34" charset="0"/>
              </a:rPr>
              <a:t> </a:t>
            </a:r>
          </a:p>
          <a:p>
            <a:endParaRPr lang="de-DE" sz="2400" dirty="0">
              <a:solidFill>
                <a:srgbClr val="000000"/>
              </a:solidFill>
              <a:latin typeface="Arial" panose="020B0604020202020204" pitchFamily="34" charset="0"/>
              <a:cs typeface="Arial" panose="020B0604020202020204" pitchFamily="34" charset="0"/>
            </a:endParaRPr>
          </a:p>
          <a:p>
            <a:r>
              <a:rPr lang="de-DE" sz="2400" i="0" dirty="0">
                <a:solidFill>
                  <a:srgbClr val="000000"/>
                </a:solidFill>
                <a:effectLst/>
                <a:latin typeface="Arial" panose="020B0604020202020204" pitchFamily="34" charset="0"/>
                <a:cs typeface="Arial" panose="020B0604020202020204" pitchFamily="34" charset="0"/>
              </a:rPr>
              <a:t>Was bedeutet demnach „Meinungsfreiheit“?</a:t>
            </a:r>
          </a:p>
        </p:txBody>
      </p:sp>
    </p:spTree>
    <p:extLst>
      <p:ext uri="{BB962C8B-B14F-4D97-AF65-F5344CB8AC3E}">
        <p14:creationId xmlns:p14="http://schemas.microsoft.com/office/powerpoint/2010/main" val="1196918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408674F3-53D7-4290-B3D3-118D18E5CD4D}"/>
              </a:ext>
            </a:extLst>
          </p:cNvPr>
          <p:cNvSpPr txBox="1"/>
          <p:nvPr/>
        </p:nvSpPr>
        <p:spPr>
          <a:xfrm>
            <a:off x="712174" y="473126"/>
            <a:ext cx="4149969" cy="1569660"/>
          </a:xfrm>
          <a:prstGeom prst="rect">
            <a:avLst/>
          </a:prstGeom>
          <a:noFill/>
        </p:spPr>
        <p:txBody>
          <a:bodyPr wrap="square" rtlCol="0">
            <a:spAutoFit/>
          </a:bodyPr>
          <a:lstStyle/>
          <a:p>
            <a:r>
              <a:rPr lang="de-DE" sz="2400" dirty="0">
                <a:latin typeface="Arial" panose="020B0604020202020204" pitchFamily="34" charset="0"/>
                <a:cs typeface="Arial" panose="020B0604020202020204" pitchFamily="34" charset="0"/>
              </a:rPr>
              <a:t>Ein Schüler aus der 7. Klasse bezeichnet einen Mitschüler im Klassenchat als „Schwachkopf“.</a:t>
            </a:r>
          </a:p>
        </p:txBody>
      </p:sp>
      <p:sp>
        <p:nvSpPr>
          <p:cNvPr id="5" name="Textfeld 4">
            <a:extLst>
              <a:ext uri="{FF2B5EF4-FFF2-40B4-BE49-F238E27FC236}">
                <a16:creationId xmlns:a16="http://schemas.microsoft.com/office/drawing/2014/main" id="{460C609C-6304-42B7-8E4C-5BD45A6639B9}"/>
              </a:ext>
            </a:extLst>
          </p:cNvPr>
          <p:cNvSpPr txBox="1"/>
          <p:nvPr/>
        </p:nvSpPr>
        <p:spPr>
          <a:xfrm>
            <a:off x="5090748" y="473126"/>
            <a:ext cx="6450622" cy="1938992"/>
          </a:xfrm>
          <a:prstGeom prst="rect">
            <a:avLst/>
          </a:prstGeom>
          <a:noFill/>
        </p:spPr>
        <p:txBody>
          <a:bodyPr wrap="square" rtlCol="0">
            <a:spAutoFit/>
          </a:bodyPr>
          <a:lstStyle/>
          <a:p>
            <a:r>
              <a:rPr lang="de-DE" sz="2400" dirty="0">
                <a:latin typeface="Arial" panose="020B0604020202020204" pitchFamily="34" charset="0"/>
                <a:cs typeface="Arial" panose="020B0604020202020204" pitchFamily="34" charset="0"/>
              </a:rPr>
              <a:t>Ein bekannter Rapper veröffentlicht einen neuen Song mit hemmungslosen Gewaltdarstellungen. Eine Schülerband findet den Song „cool“ und möchte diesen beim nächsten Schulfest spielen.</a:t>
            </a:r>
          </a:p>
        </p:txBody>
      </p:sp>
      <p:sp>
        <p:nvSpPr>
          <p:cNvPr id="6" name="Textfeld 5">
            <a:extLst>
              <a:ext uri="{FF2B5EF4-FFF2-40B4-BE49-F238E27FC236}">
                <a16:creationId xmlns:a16="http://schemas.microsoft.com/office/drawing/2014/main" id="{2C52D834-59C1-4D4F-A17A-363DF084FF88}"/>
              </a:ext>
            </a:extLst>
          </p:cNvPr>
          <p:cNvSpPr txBox="1"/>
          <p:nvPr/>
        </p:nvSpPr>
        <p:spPr>
          <a:xfrm>
            <a:off x="712174" y="2821947"/>
            <a:ext cx="3461240" cy="2308324"/>
          </a:xfrm>
          <a:prstGeom prst="rect">
            <a:avLst/>
          </a:prstGeom>
          <a:noFill/>
        </p:spPr>
        <p:txBody>
          <a:bodyPr wrap="square" rtlCol="0">
            <a:spAutoFit/>
          </a:bodyPr>
          <a:lstStyle/>
          <a:p>
            <a:r>
              <a:rPr lang="de-DE" sz="2400" dirty="0">
                <a:latin typeface="Arial" panose="020B0604020202020204" pitchFamily="34" charset="0"/>
                <a:cs typeface="Arial" panose="020B0604020202020204" pitchFamily="34" charset="0"/>
              </a:rPr>
              <a:t>Auf einer </a:t>
            </a:r>
            <a:r>
              <a:rPr lang="de-DE" sz="2400" dirty="0" err="1">
                <a:latin typeface="Arial" panose="020B0604020202020204" pitchFamily="34" charset="0"/>
                <a:cs typeface="Arial" panose="020B0604020202020204" pitchFamily="34" charset="0"/>
              </a:rPr>
              <a:t>Fridays</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for</a:t>
            </a:r>
            <a:r>
              <a:rPr lang="de-DE" sz="2400" dirty="0">
                <a:latin typeface="Arial" panose="020B0604020202020204" pitchFamily="34" charset="0"/>
                <a:cs typeface="Arial" panose="020B0604020202020204" pitchFamily="34" charset="0"/>
              </a:rPr>
              <a:t> Future-Demonstration äußert sich eine Schülerin kritisch über die Politik der Regierung.</a:t>
            </a:r>
          </a:p>
        </p:txBody>
      </p:sp>
      <p:sp>
        <p:nvSpPr>
          <p:cNvPr id="7" name="Textfeld 6">
            <a:extLst>
              <a:ext uri="{FF2B5EF4-FFF2-40B4-BE49-F238E27FC236}">
                <a16:creationId xmlns:a16="http://schemas.microsoft.com/office/drawing/2014/main" id="{1E8B6FBD-F902-4EB9-9272-6B21BC8A9810}"/>
              </a:ext>
            </a:extLst>
          </p:cNvPr>
          <p:cNvSpPr txBox="1"/>
          <p:nvPr/>
        </p:nvSpPr>
        <p:spPr>
          <a:xfrm>
            <a:off x="8185638" y="2754238"/>
            <a:ext cx="3657604" cy="2677656"/>
          </a:xfrm>
          <a:prstGeom prst="rect">
            <a:avLst/>
          </a:prstGeom>
          <a:noFill/>
        </p:spPr>
        <p:txBody>
          <a:bodyPr wrap="square" rtlCol="0">
            <a:spAutoFit/>
          </a:bodyPr>
          <a:lstStyle/>
          <a:p>
            <a:r>
              <a:rPr lang="de-DE" sz="2400" dirty="0">
                <a:latin typeface="Arial" panose="020B0604020202020204" pitchFamily="34" charset="0"/>
                <a:cs typeface="Arial" panose="020B0604020202020204" pitchFamily="34" charset="0"/>
              </a:rPr>
              <a:t>Die Schülerinnen und Schüler der Klasse 8b sind der Meinung, dass sie mehr praktische Beispiele im Mathematikunterricht rechnen müssen.</a:t>
            </a:r>
          </a:p>
        </p:txBody>
      </p:sp>
      <p:sp>
        <p:nvSpPr>
          <p:cNvPr id="8" name="Textfeld 7">
            <a:extLst>
              <a:ext uri="{FF2B5EF4-FFF2-40B4-BE49-F238E27FC236}">
                <a16:creationId xmlns:a16="http://schemas.microsoft.com/office/drawing/2014/main" id="{0F98AC22-6976-4550-9C7A-B84366AB03F1}"/>
              </a:ext>
            </a:extLst>
          </p:cNvPr>
          <p:cNvSpPr txBox="1"/>
          <p:nvPr/>
        </p:nvSpPr>
        <p:spPr>
          <a:xfrm>
            <a:off x="4613032" y="2781450"/>
            <a:ext cx="2860430" cy="1938992"/>
          </a:xfrm>
          <a:prstGeom prst="rect">
            <a:avLst/>
          </a:prstGeom>
          <a:noFill/>
        </p:spPr>
        <p:txBody>
          <a:bodyPr wrap="square" rtlCol="0">
            <a:spAutoFit/>
          </a:bodyPr>
          <a:lstStyle/>
          <a:p>
            <a:r>
              <a:rPr lang="de-DE" sz="2400" dirty="0">
                <a:latin typeface="Arial" panose="020B0604020202020204" pitchFamily="34" charset="0"/>
                <a:cs typeface="Arial" panose="020B0604020202020204" pitchFamily="34" charset="0"/>
              </a:rPr>
              <a:t>Lehrkraft: „Unsere Schule sollte mehr Geld für</a:t>
            </a:r>
          </a:p>
          <a:p>
            <a:r>
              <a:rPr lang="de-DE" sz="2400" dirty="0">
                <a:latin typeface="Arial" panose="020B0604020202020204" pitchFamily="34" charset="0"/>
                <a:cs typeface="Arial" panose="020B0604020202020204" pitchFamily="34" charset="0"/>
              </a:rPr>
              <a:t>Sportgeräte ausgeben.“</a:t>
            </a:r>
          </a:p>
        </p:txBody>
      </p:sp>
      <p:sp>
        <p:nvSpPr>
          <p:cNvPr id="9" name="Textfeld 8">
            <a:extLst>
              <a:ext uri="{FF2B5EF4-FFF2-40B4-BE49-F238E27FC236}">
                <a16:creationId xmlns:a16="http://schemas.microsoft.com/office/drawing/2014/main" id="{8C210535-E90F-40D8-8A7B-8FA263D962E8}"/>
              </a:ext>
            </a:extLst>
          </p:cNvPr>
          <p:cNvSpPr txBox="1"/>
          <p:nvPr/>
        </p:nvSpPr>
        <p:spPr>
          <a:xfrm>
            <a:off x="712175" y="5499603"/>
            <a:ext cx="10023231" cy="461665"/>
          </a:xfrm>
          <a:prstGeom prst="rect">
            <a:avLst/>
          </a:prstGeom>
          <a:noFill/>
        </p:spPr>
        <p:txBody>
          <a:bodyPr wrap="square" rtlCol="0">
            <a:spAutoFit/>
          </a:bodyPr>
          <a:lstStyle/>
          <a:p>
            <a:r>
              <a:rPr lang="de-DE" sz="2400" b="1" dirty="0">
                <a:latin typeface="Arial" panose="020B0604020202020204" pitchFamily="34" charset="0"/>
                <a:cs typeface="Arial" panose="020B0604020202020204" pitchFamily="34" charset="0"/>
              </a:rPr>
              <a:t>Meinung oder nicht? Was meinst du?</a:t>
            </a:r>
          </a:p>
        </p:txBody>
      </p:sp>
      <p:sp>
        <p:nvSpPr>
          <p:cNvPr id="10" name="Textfeld 9">
            <a:extLst>
              <a:ext uri="{FF2B5EF4-FFF2-40B4-BE49-F238E27FC236}">
                <a16:creationId xmlns:a16="http://schemas.microsoft.com/office/drawing/2014/main" id="{8596797A-AEC3-4FEA-B9FA-7B2D33C4CB17}"/>
              </a:ext>
            </a:extLst>
          </p:cNvPr>
          <p:cNvSpPr txBox="1"/>
          <p:nvPr/>
        </p:nvSpPr>
        <p:spPr>
          <a:xfrm>
            <a:off x="712174" y="5868935"/>
            <a:ext cx="10023231" cy="461665"/>
          </a:xfrm>
          <a:prstGeom prst="rect">
            <a:avLst/>
          </a:prstGeom>
          <a:noFill/>
        </p:spPr>
        <p:txBody>
          <a:bodyPr wrap="square" rtlCol="0">
            <a:spAutoFit/>
          </a:bodyPr>
          <a:lstStyle/>
          <a:p>
            <a:r>
              <a:rPr lang="de-DE" sz="2400" b="1" dirty="0">
                <a:latin typeface="Arial" panose="020B0604020202020204" pitchFamily="34" charset="0"/>
                <a:cs typeface="Arial" panose="020B0604020202020204" pitchFamily="34" charset="0"/>
              </a:rPr>
              <a:t>Was unterscheidet die Beispiele voneinander?</a:t>
            </a:r>
          </a:p>
        </p:txBody>
      </p:sp>
    </p:spTree>
    <p:extLst>
      <p:ext uri="{BB962C8B-B14F-4D97-AF65-F5344CB8AC3E}">
        <p14:creationId xmlns:p14="http://schemas.microsoft.com/office/powerpoint/2010/main" val="9334771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408674F3-53D7-4290-B3D3-118D18E5CD4D}"/>
              </a:ext>
            </a:extLst>
          </p:cNvPr>
          <p:cNvSpPr txBox="1"/>
          <p:nvPr/>
        </p:nvSpPr>
        <p:spPr>
          <a:xfrm>
            <a:off x="712174" y="473126"/>
            <a:ext cx="4149969" cy="1569660"/>
          </a:xfrm>
          <a:prstGeom prst="rect">
            <a:avLst/>
          </a:prstGeom>
          <a:noFill/>
        </p:spPr>
        <p:txBody>
          <a:bodyPr wrap="square" rtlCol="0">
            <a:spAutoFit/>
          </a:bodyPr>
          <a:lstStyle/>
          <a:p>
            <a:r>
              <a:rPr lang="de-DE" sz="2400" dirty="0">
                <a:solidFill>
                  <a:srgbClr val="FF0000"/>
                </a:solidFill>
                <a:latin typeface="Arial" panose="020B0604020202020204" pitchFamily="34" charset="0"/>
                <a:cs typeface="Arial" panose="020B0604020202020204" pitchFamily="34" charset="0"/>
              </a:rPr>
              <a:t>Ein Schüler aus der 7. Klasse bezeichnet einen Mitschüler im Klassenchat als „Schwachkopf“.</a:t>
            </a:r>
          </a:p>
        </p:txBody>
      </p:sp>
      <p:sp>
        <p:nvSpPr>
          <p:cNvPr id="5" name="Textfeld 4">
            <a:extLst>
              <a:ext uri="{FF2B5EF4-FFF2-40B4-BE49-F238E27FC236}">
                <a16:creationId xmlns:a16="http://schemas.microsoft.com/office/drawing/2014/main" id="{460C609C-6304-42B7-8E4C-5BD45A6639B9}"/>
              </a:ext>
            </a:extLst>
          </p:cNvPr>
          <p:cNvSpPr txBox="1"/>
          <p:nvPr/>
        </p:nvSpPr>
        <p:spPr>
          <a:xfrm>
            <a:off x="5090748" y="473126"/>
            <a:ext cx="6450622" cy="1938992"/>
          </a:xfrm>
          <a:prstGeom prst="rect">
            <a:avLst/>
          </a:prstGeom>
          <a:noFill/>
        </p:spPr>
        <p:txBody>
          <a:bodyPr wrap="square" rtlCol="0">
            <a:spAutoFit/>
          </a:bodyPr>
          <a:lstStyle/>
          <a:p>
            <a:r>
              <a:rPr lang="de-DE" sz="2400" dirty="0">
                <a:solidFill>
                  <a:srgbClr val="FF0000"/>
                </a:solidFill>
                <a:latin typeface="Arial" panose="020B0604020202020204" pitchFamily="34" charset="0"/>
                <a:cs typeface="Arial" panose="020B0604020202020204" pitchFamily="34" charset="0"/>
              </a:rPr>
              <a:t>Ein bekannter Rapper veröffentlicht einen neuen Song mit hemmungslosen Gewaltdarstellungen. Eine Schülerband findet den Song „cool“ und möchte diesen beim nächsten Schulfest spielen.</a:t>
            </a:r>
          </a:p>
        </p:txBody>
      </p:sp>
      <p:sp>
        <p:nvSpPr>
          <p:cNvPr id="6" name="Textfeld 5">
            <a:extLst>
              <a:ext uri="{FF2B5EF4-FFF2-40B4-BE49-F238E27FC236}">
                <a16:creationId xmlns:a16="http://schemas.microsoft.com/office/drawing/2014/main" id="{2C52D834-59C1-4D4F-A17A-363DF084FF88}"/>
              </a:ext>
            </a:extLst>
          </p:cNvPr>
          <p:cNvSpPr txBox="1"/>
          <p:nvPr/>
        </p:nvSpPr>
        <p:spPr>
          <a:xfrm>
            <a:off x="712174" y="2821947"/>
            <a:ext cx="3461240" cy="2308324"/>
          </a:xfrm>
          <a:prstGeom prst="rect">
            <a:avLst/>
          </a:prstGeom>
          <a:noFill/>
        </p:spPr>
        <p:txBody>
          <a:bodyPr wrap="square" rtlCol="0">
            <a:spAutoFit/>
          </a:bodyPr>
          <a:lstStyle/>
          <a:p>
            <a:r>
              <a:rPr lang="de-DE" sz="2400" dirty="0">
                <a:solidFill>
                  <a:srgbClr val="00B050"/>
                </a:solidFill>
                <a:latin typeface="Arial" panose="020B0604020202020204" pitchFamily="34" charset="0"/>
                <a:cs typeface="Arial" panose="020B0604020202020204" pitchFamily="34" charset="0"/>
              </a:rPr>
              <a:t>Auf einer </a:t>
            </a:r>
            <a:r>
              <a:rPr lang="de-DE" sz="2400" dirty="0" err="1">
                <a:solidFill>
                  <a:srgbClr val="00B050"/>
                </a:solidFill>
                <a:latin typeface="Arial" panose="020B0604020202020204" pitchFamily="34" charset="0"/>
                <a:cs typeface="Arial" panose="020B0604020202020204" pitchFamily="34" charset="0"/>
              </a:rPr>
              <a:t>Fridays</a:t>
            </a:r>
            <a:r>
              <a:rPr lang="de-DE" sz="2400" dirty="0">
                <a:solidFill>
                  <a:srgbClr val="00B050"/>
                </a:solidFill>
                <a:latin typeface="Arial" panose="020B0604020202020204" pitchFamily="34" charset="0"/>
                <a:cs typeface="Arial" panose="020B0604020202020204" pitchFamily="34" charset="0"/>
              </a:rPr>
              <a:t> </a:t>
            </a:r>
            <a:r>
              <a:rPr lang="de-DE" sz="2400" dirty="0" err="1">
                <a:solidFill>
                  <a:srgbClr val="00B050"/>
                </a:solidFill>
                <a:latin typeface="Arial" panose="020B0604020202020204" pitchFamily="34" charset="0"/>
                <a:cs typeface="Arial" panose="020B0604020202020204" pitchFamily="34" charset="0"/>
              </a:rPr>
              <a:t>for</a:t>
            </a:r>
            <a:r>
              <a:rPr lang="de-DE" sz="2400" dirty="0">
                <a:solidFill>
                  <a:srgbClr val="00B050"/>
                </a:solidFill>
                <a:latin typeface="Arial" panose="020B0604020202020204" pitchFamily="34" charset="0"/>
                <a:cs typeface="Arial" panose="020B0604020202020204" pitchFamily="34" charset="0"/>
              </a:rPr>
              <a:t> Future-Demonstration äußert sich eine Schülerin kritisch über die Politik der Regierung.</a:t>
            </a:r>
          </a:p>
        </p:txBody>
      </p:sp>
      <p:sp>
        <p:nvSpPr>
          <p:cNvPr id="7" name="Textfeld 6">
            <a:extLst>
              <a:ext uri="{FF2B5EF4-FFF2-40B4-BE49-F238E27FC236}">
                <a16:creationId xmlns:a16="http://schemas.microsoft.com/office/drawing/2014/main" id="{1E8B6FBD-F902-4EB9-9272-6B21BC8A9810}"/>
              </a:ext>
            </a:extLst>
          </p:cNvPr>
          <p:cNvSpPr txBox="1"/>
          <p:nvPr/>
        </p:nvSpPr>
        <p:spPr>
          <a:xfrm>
            <a:off x="8185638" y="2754238"/>
            <a:ext cx="3657604" cy="2677656"/>
          </a:xfrm>
          <a:prstGeom prst="rect">
            <a:avLst/>
          </a:prstGeom>
          <a:noFill/>
        </p:spPr>
        <p:txBody>
          <a:bodyPr wrap="square" rtlCol="0">
            <a:spAutoFit/>
          </a:bodyPr>
          <a:lstStyle/>
          <a:p>
            <a:r>
              <a:rPr lang="de-DE" sz="2400" dirty="0">
                <a:solidFill>
                  <a:srgbClr val="00B050"/>
                </a:solidFill>
                <a:latin typeface="Arial" panose="020B0604020202020204" pitchFamily="34" charset="0"/>
                <a:cs typeface="Arial" panose="020B0604020202020204" pitchFamily="34" charset="0"/>
              </a:rPr>
              <a:t>Die Schülerinnen und Schüler der Klasse 8b sind der Meinung, dass sie mehr praktische Beispiele im Mathematikunterricht rechnen müssen.</a:t>
            </a:r>
          </a:p>
        </p:txBody>
      </p:sp>
      <p:sp>
        <p:nvSpPr>
          <p:cNvPr id="8" name="Textfeld 7">
            <a:extLst>
              <a:ext uri="{FF2B5EF4-FFF2-40B4-BE49-F238E27FC236}">
                <a16:creationId xmlns:a16="http://schemas.microsoft.com/office/drawing/2014/main" id="{0F98AC22-6976-4550-9C7A-B84366AB03F1}"/>
              </a:ext>
            </a:extLst>
          </p:cNvPr>
          <p:cNvSpPr txBox="1"/>
          <p:nvPr/>
        </p:nvSpPr>
        <p:spPr>
          <a:xfrm>
            <a:off x="4613032" y="2781450"/>
            <a:ext cx="2860430" cy="1938992"/>
          </a:xfrm>
          <a:prstGeom prst="rect">
            <a:avLst/>
          </a:prstGeom>
          <a:noFill/>
        </p:spPr>
        <p:txBody>
          <a:bodyPr wrap="square" rtlCol="0">
            <a:spAutoFit/>
          </a:bodyPr>
          <a:lstStyle/>
          <a:p>
            <a:r>
              <a:rPr lang="de-DE" sz="2400" dirty="0">
                <a:solidFill>
                  <a:srgbClr val="00B050"/>
                </a:solidFill>
                <a:latin typeface="Arial" panose="020B0604020202020204" pitchFamily="34" charset="0"/>
                <a:cs typeface="Arial" panose="020B0604020202020204" pitchFamily="34" charset="0"/>
              </a:rPr>
              <a:t>Lehrkraft: „Unsere Schule sollte mehr Geld für</a:t>
            </a:r>
          </a:p>
          <a:p>
            <a:r>
              <a:rPr lang="de-DE" sz="2400" dirty="0">
                <a:solidFill>
                  <a:srgbClr val="00B050"/>
                </a:solidFill>
                <a:latin typeface="Arial" panose="020B0604020202020204" pitchFamily="34" charset="0"/>
                <a:cs typeface="Arial" panose="020B0604020202020204" pitchFamily="34" charset="0"/>
              </a:rPr>
              <a:t>Sportgeräte ausgeben.“</a:t>
            </a:r>
          </a:p>
        </p:txBody>
      </p:sp>
      <p:sp>
        <p:nvSpPr>
          <p:cNvPr id="9" name="Textfeld 8">
            <a:extLst>
              <a:ext uri="{FF2B5EF4-FFF2-40B4-BE49-F238E27FC236}">
                <a16:creationId xmlns:a16="http://schemas.microsoft.com/office/drawing/2014/main" id="{8C210535-E90F-40D8-8A7B-8FA263D962E8}"/>
              </a:ext>
            </a:extLst>
          </p:cNvPr>
          <p:cNvSpPr txBox="1"/>
          <p:nvPr/>
        </p:nvSpPr>
        <p:spPr>
          <a:xfrm>
            <a:off x="712175" y="5499603"/>
            <a:ext cx="10023231" cy="461665"/>
          </a:xfrm>
          <a:prstGeom prst="rect">
            <a:avLst/>
          </a:prstGeom>
          <a:noFill/>
        </p:spPr>
        <p:txBody>
          <a:bodyPr wrap="square" rtlCol="0">
            <a:spAutoFit/>
          </a:bodyPr>
          <a:lstStyle/>
          <a:p>
            <a:r>
              <a:rPr lang="de-DE" sz="2400" b="1" dirty="0">
                <a:latin typeface="Arial" panose="020B0604020202020204" pitchFamily="34" charset="0"/>
                <a:cs typeface="Arial" panose="020B0604020202020204" pitchFamily="34" charset="0"/>
              </a:rPr>
              <a:t>Meinung oder nicht? Was meinst du?</a:t>
            </a:r>
          </a:p>
        </p:txBody>
      </p:sp>
      <p:sp>
        <p:nvSpPr>
          <p:cNvPr id="10" name="Textfeld 9">
            <a:extLst>
              <a:ext uri="{FF2B5EF4-FFF2-40B4-BE49-F238E27FC236}">
                <a16:creationId xmlns:a16="http://schemas.microsoft.com/office/drawing/2014/main" id="{8596797A-AEC3-4FEA-B9FA-7B2D33C4CB17}"/>
              </a:ext>
            </a:extLst>
          </p:cNvPr>
          <p:cNvSpPr txBox="1"/>
          <p:nvPr/>
        </p:nvSpPr>
        <p:spPr>
          <a:xfrm>
            <a:off x="712174" y="5868935"/>
            <a:ext cx="10023231" cy="461665"/>
          </a:xfrm>
          <a:prstGeom prst="rect">
            <a:avLst/>
          </a:prstGeom>
          <a:noFill/>
        </p:spPr>
        <p:txBody>
          <a:bodyPr wrap="square" rtlCol="0">
            <a:spAutoFit/>
          </a:bodyPr>
          <a:lstStyle/>
          <a:p>
            <a:r>
              <a:rPr lang="de-DE" sz="2400" b="1" dirty="0">
                <a:latin typeface="Arial" panose="020B0604020202020204" pitchFamily="34" charset="0"/>
                <a:cs typeface="Arial" panose="020B0604020202020204" pitchFamily="34" charset="0"/>
              </a:rPr>
              <a:t>Was unterscheidet die Beispiele voneinander?</a:t>
            </a:r>
          </a:p>
        </p:txBody>
      </p:sp>
    </p:spTree>
    <p:extLst>
      <p:ext uri="{BB962C8B-B14F-4D97-AF65-F5344CB8AC3E}">
        <p14:creationId xmlns:p14="http://schemas.microsoft.com/office/powerpoint/2010/main" val="26628832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4FED6587-F7DD-80C9-3356-5F6E476763C5}"/>
              </a:ext>
            </a:extLst>
          </p:cNvPr>
          <p:cNvSpPr txBox="1"/>
          <p:nvPr/>
        </p:nvSpPr>
        <p:spPr>
          <a:xfrm>
            <a:off x="1692874" y="667179"/>
            <a:ext cx="9131643" cy="1938992"/>
          </a:xfrm>
          <a:prstGeom prst="rect">
            <a:avLst/>
          </a:prstGeom>
          <a:noFill/>
          <a:ln w="19050">
            <a:solidFill>
              <a:schemeClr val="accent1">
                <a:shade val="15000"/>
              </a:schemeClr>
            </a:solidFill>
          </a:ln>
        </p:spPr>
        <p:txBody>
          <a:bodyPr wrap="square" rtlCol="0">
            <a:spAutoFit/>
          </a:bodyPr>
          <a:lstStyle/>
          <a:p>
            <a:pPr algn="ctr"/>
            <a:r>
              <a:rPr lang="de-DE" sz="2400" b="1" i="0" dirty="0">
                <a:solidFill>
                  <a:srgbClr val="000000"/>
                </a:solidFill>
                <a:effectLst/>
                <a:latin typeface="Arial" panose="020B0604020202020204" pitchFamily="34" charset="0"/>
                <a:cs typeface="Arial" panose="020B0604020202020204" pitchFamily="34" charset="0"/>
              </a:rPr>
              <a:t>Grundgesetz für die Bundesrepublik Deutschland</a:t>
            </a:r>
            <a:br>
              <a:rPr lang="de-DE" sz="2400" b="1" i="0" dirty="0">
                <a:solidFill>
                  <a:srgbClr val="000000"/>
                </a:solidFill>
                <a:effectLst/>
                <a:latin typeface="Arial" panose="020B0604020202020204" pitchFamily="34" charset="0"/>
                <a:cs typeface="Arial" panose="020B0604020202020204" pitchFamily="34" charset="0"/>
              </a:rPr>
            </a:br>
            <a:r>
              <a:rPr lang="de-DE" sz="2400" b="1" i="0" dirty="0">
                <a:solidFill>
                  <a:srgbClr val="000000"/>
                </a:solidFill>
                <a:effectLst/>
                <a:latin typeface="Arial" panose="020B0604020202020204" pitchFamily="34" charset="0"/>
                <a:cs typeface="Arial" panose="020B0604020202020204" pitchFamily="34" charset="0"/>
              </a:rPr>
              <a:t>Art. 5 </a:t>
            </a:r>
          </a:p>
          <a:p>
            <a:pPr algn="l"/>
            <a:r>
              <a:rPr lang="de-DE" sz="2400" b="0" i="0" dirty="0">
                <a:solidFill>
                  <a:srgbClr val="000000"/>
                </a:solidFill>
                <a:effectLst/>
                <a:latin typeface="Arial" panose="020B0604020202020204" pitchFamily="34" charset="0"/>
                <a:cs typeface="Arial" panose="020B0604020202020204" pitchFamily="34" charset="0"/>
              </a:rPr>
              <a:t>(2) Diese Rechte finden ihre Schranken in den Vorschriften der allgemeinen Gesetze, den gesetzlichen Bestimmungen zum Schutze der Jugend und in dem Recht der persönlichen Ehre.</a:t>
            </a:r>
          </a:p>
        </p:txBody>
      </p:sp>
      <p:sp>
        <p:nvSpPr>
          <p:cNvPr id="5" name="Textfeld 4">
            <a:extLst>
              <a:ext uri="{FF2B5EF4-FFF2-40B4-BE49-F238E27FC236}">
                <a16:creationId xmlns:a16="http://schemas.microsoft.com/office/drawing/2014/main" id="{2545A5DA-30A0-C2EE-C274-96888BA55971}"/>
              </a:ext>
            </a:extLst>
          </p:cNvPr>
          <p:cNvSpPr txBox="1"/>
          <p:nvPr/>
        </p:nvSpPr>
        <p:spPr>
          <a:xfrm>
            <a:off x="1558768" y="4337571"/>
            <a:ext cx="2257170" cy="461665"/>
          </a:xfrm>
          <a:prstGeom prst="rect">
            <a:avLst/>
          </a:prstGeom>
          <a:solidFill>
            <a:schemeClr val="accent2"/>
          </a:solidFill>
          <a:ln w="19050">
            <a:noFill/>
          </a:ln>
        </p:spPr>
        <p:txBody>
          <a:bodyPr wrap="square" rtlCol="0">
            <a:spAutoFit/>
          </a:bodyPr>
          <a:lstStyle/>
          <a:p>
            <a:pPr algn="ctr"/>
            <a:r>
              <a:rPr lang="de-DE" sz="2400" b="1" i="0" dirty="0">
                <a:solidFill>
                  <a:srgbClr val="000000"/>
                </a:solidFill>
                <a:effectLst/>
                <a:latin typeface="Arial" panose="020B0604020202020204" pitchFamily="34" charset="0"/>
                <a:cs typeface="Arial" panose="020B0604020202020204" pitchFamily="34" charset="0"/>
              </a:rPr>
              <a:t>Beleidigung</a:t>
            </a:r>
            <a:endParaRPr lang="de-DE" sz="2400" b="0" i="0" dirty="0">
              <a:solidFill>
                <a:srgbClr val="000000"/>
              </a:solidFill>
              <a:effectLst/>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401D37F8-A56F-F589-3AB4-90F0004B33E7}"/>
              </a:ext>
            </a:extLst>
          </p:cNvPr>
          <p:cNvSpPr txBox="1"/>
          <p:nvPr/>
        </p:nvSpPr>
        <p:spPr>
          <a:xfrm>
            <a:off x="4438134" y="2916707"/>
            <a:ext cx="3315732" cy="830997"/>
          </a:xfrm>
          <a:prstGeom prst="rect">
            <a:avLst/>
          </a:prstGeom>
          <a:solidFill>
            <a:schemeClr val="accent2"/>
          </a:solidFill>
          <a:ln w="19050">
            <a:noFill/>
          </a:ln>
        </p:spPr>
        <p:txBody>
          <a:bodyPr wrap="square" rtlCol="0">
            <a:spAutoFit/>
          </a:bodyPr>
          <a:lstStyle/>
          <a:p>
            <a:pPr algn="ctr"/>
            <a:r>
              <a:rPr lang="de-DE" sz="2400" b="1" i="0" dirty="0">
                <a:solidFill>
                  <a:srgbClr val="000000"/>
                </a:solidFill>
                <a:effectLst/>
                <a:latin typeface="Arial" panose="020B0604020202020204" pitchFamily="34" charset="0"/>
                <a:cs typeface="Arial" panose="020B0604020202020204" pitchFamily="34" charset="0"/>
              </a:rPr>
              <a:t>Aufruf zu Gewalt oder </a:t>
            </a:r>
            <a:r>
              <a:rPr lang="de-DE" sz="2400" b="1" dirty="0">
                <a:solidFill>
                  <a:srgbClr val="000000"/>
                </a:solidFill>
                <a:latin typeface="Arial" panose="020B0604020202020204" pitchFamily="34" charset="0"/>
                <a:cs typeface="Arial" panose="020B0604020202020204" pitchFamily="34" charset="0"/>
              </a:rPr>
              <a:t>S</a:t>
            </a:r>
            <a:r>
              <a:rPr lang="de-DE" sz="2400" b="1" i="0" dirty="0">
                <a:solidFill>
                  <a:srgbClr val="000000"/>
                </a:solidFill>
                <a:effectLst/>
                <a:latin typeface="Arial" panose="020B0604020202020204" pitchFamily="34" charset="0"/>
                <a:cs typeface="Arial" panose="020B0604020202020204" pitchFamily="34" charset="0"/>
              </a:rPr>
              <a:t>törungen</a:t>
            </a:r>
            <a:endParaRPr lang="de-DE" sz="2400" b="0" i="0" dirty="0">
              <a:solidFill>
                <a:srgbClr val="000000"/>
              </a:solidFill>
              <a:effectLst/>
              <a:latin typeface="Arial" panose="020B0604020202020204" pitchFamily="34" charset="0"/>
              <a:cs typeface="Arial" panose="020B0604020202020204" pitchFamily="34" charset="0"/>
            </a:endParaRPr>
          </a:p>
        </p:txBody>
      </p:sp>
      <p:sp>
        <p:nvSpPr>
          <p:cNvPr id="7" name="Textfeld 6">
            <a:extLst>
              <a:ext uri="{FF2B5EF4-FFF2-40B4-BE49-F238E27FC236}">
                <a16:creationId xmlns:a16="http://schemas.microsoft.com/office/drawing/2014/main" id="{ED4220CA-38A8-3CB6-5C94-B87DC6BBD4CF}"/>
              </a:ext>
            </a:extLst>
          </p:cNvPr>
          <p:cNvSpPr txBox="1"/>
          <p:nvPr/>
        </p:nvSpPr>
        <p:spPr>
          <a:xfrm>
            <a:off x="7339909" y="5100501"/>
            <a:ext cx="3484608" cy="830997"/>
          </a:xfrm>
          <a:prstGeom prst="rect">
            <a:avLst/>
          </a:prstGeom>
          <a:solidFill>
            <a:schemeClr val="accent2"/>
          </a:solidFill>
          <a:ln w="19050">
            <a:noFill/>
          </a:ln>
        </p:spPr>
        <p:txBody>
          <a:bodyPr wrap="square" rtlCol="0">
            <a:spAutoFit/>
          </a:bodyPr>
          <a:lstStyle/>
          <a:p>
            <a:pPr algn="ctr"/>
            <a:r>
              <a:rPr lang="de-DE" sz="2400" b="1" i="0" dirty="0">
                <a:solidFill>
                  <a:srgbClr val="000000"/>
                </a:solidFill>
                <a:effectLst/>
                <a:latin typeface="Arial" panose="020B0604020202020204" pitchFamily="34" charset="0"/>
                <a:cs typeface="Arial" panose="020B0604020202020204" pitchFamily="34" charset="0"/>
              </a:rPr>
              <a:t>Falsche Tatsachen-behauptungen</a:t>
            </a:r>
            <a:endParaRPr lang="de-DE" sz="2400" b="0" i="0" dirty="0">
              <a:solidFill>
                <a:srgbClr val="000000"/>
              </a:solidFill>
              <a:effectLst/>
              <a:latin typeface="Arial" panose="020B0604020202020204" pitchFamily="34" charset="0"/>
              <a:cs typeface="Arial" panose="020B0604020202020204" pitchFamily="34" charset="0"/>
            </a:endParaRPr>
          </a:p>
        </p:txBody>
      </p:sp>
      <p:sp>
        <p:nvSpPr>
          <p:cNvPr id="8" name="Textfeld 7">
            <a:extLst>
              <a:ext uri="{FF2B5EF4-FFF2-40B4-BE49-F238E27FC236}">
                <a16:creationId xmlns:a16="http://schemas.microsoft.com/office/drawing/2014/main" id="{32EFE924-269F-104F-8788-99029D725C98}"/>
              </a:ext>
            </a:extLst>
          </p:cNvPr>
          <p:cNvSpPr txBox="1"/>
          <p:nvPr/>
        </p:nvSpPr>
        <p:spPr>
          <a:xfrm>
            <a:off x="8394354" y="2916707"/>
            <a:ext cx="3484608" cy="830997"/>
          </a:xfrm>
          <a:prstGeom prst="rect">
            <a:avLst/>
          </a:prstGeom>
          <a:solidFill>
            <a:schemeClr val="accent2"/>
          </a:solidFill>
          <a:ln w="19050">
            <a:noFill/>
          </a:ln>
        </p:spPr>
        <p:txBody>
          <a:bodyPr wrap="square" rtlCol="0">
            <a:spAutoFit/>
          </a:bodyPr>
          <a:lstStyle/>
          <a:p>
            <a:pPr algn="ctr"/>
            <a:r>
              <a:rPr lang="de-DE" sz="2400" b="1" i="0" dirty="0">
                <a:solidFill>
                  <a:srgbClr val="000000"/>
                </a:solidFill>
                <a:effectLst/>
                <a:latin typeface="Arial" panose="020B0604020202020204" pitchFamily="34" charset="0"/>
                <a:cs typeface="Arial" panose="020B0604020202020204" pitchFamily="34" charset="0"/>
              </a:rPr>
              <a:t>Jugendgefährdende Aussagen</a:t>
            </a:r>
            <a:endParaRPr lang="de-DE" sz="2400" b="0" i="0" dirty="0">
              <a:solidFill>
                <a:srgbClr val="000000"/>
              </a:solidFill>
              <a:effectLst/>
              <a:latin typeface="Arial" panose="020B0604020202020204" pitchFamily="34" charset="0"/>
              <a:cs typeface="Arial" panose="020B0604020202020204" pitchFamily="34" charset="0"/>
            </a:endParaRPr>
          </a:p>
        </p:txBody>
      </p:sp>
      <p:sp>
        <p:nvSpPr>
          <p:cNvPr id="9" name="Textfeld 8">
            <a:extLst>
              <a:ext uri="{FF2B5EF4-FFF2-40B4-BE49-F238E27FC236}">
                <a16:creationId xmlns:a16="http://schemas.microsoft.com/office/drawing/2014/main" id="{04A1F597-2F71-04C9-8BCC-E564B44D2AB2}"/>
              </a:ext>
            </a:extLst>
          </p:cNvPr>
          <p:cNvSpPr txBox="1"/>
          <p:nvPr/>
        </p:nvSpPr>
        <p:spPr>
          <a:xfrm>
            <a:off x="4621422" y="4008604"/>
            <a:ext cx="3484608" cy="830997"/>
          </a:xfrm>
          <a:prstGeom prst="rect">
            <a:avLst/>
          </a:prstGeom>
          <a:solidFill>
            <a:schemeClr val="accent2"/>
          </a:solidFill>
          <a:ln w="19050">
            <a:noFill/>
          </a:ln>
        </p:spPr>
        <p:txBody>
          <a:bodyPr wrap="square" rtlCol="0">
            <a:spAutoFit/>
          </a:bodyPr>
          <a:lstStyle/>
          <a:p>
            <a:pPr algn="ctr"/>
            <a:r>
              <a:rPr lang="de-DE" sz="2400" b="1" dirty="0">
                <a:solidFill>
                  <a:srgbClr val="000000"/>
                </a:solidFill>
                <a:latin typeface="Arial" panose="020B0604020202020204" pitchFamily="34" charset="0"/>
                <a:cs typeface="Arial" panose="020B0604020202020204" pitchFamily="34" charset="0"/>
              </a:rPr>
              <a:t>Rassistische Äußerungen</a:t>
            </a:r>
            <a:endParaRPr lang="de-DE" sz="2400" b="0" i="0" dirty="0">
              <a:solidFill>
                <a:srgbClr val="000000"/>
              </a:solidFill>
              <a:effectLst/>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DEFB2AA0-8480-A714-3A4A-CB9D644E94F4}"/>
              </a:ext>
            </a:extLst>
          </p:cNvPr>
          <p:cNvSpPr txBox="1"/>
          <p:nvPr/>
        </p:nvSpPr>
        <p:spPr>
          <a:xfrm>
            <a:off x="443889" y="3065842"/>
            <a:ext cx="3484608" cy="830997"/>
          </a:xfrm>
          <a:prstGeom prst="rect">
            <a:avLst/>
          </a:prstGeom>
          <a:solidFill>
            <a:schemeClr val="accent2"/>
          </a:solidFill>
          <a:ln w="19050">
            <a:noFill/>
          </a:ln>
        </p:spPr>
        <p:txBody>
          <a:bodyPr wrap="square" rtlCol="0">
            <a:spAutoFit/>
          </a:bodyPr>
          <a:lstStyle/>
          <a:p>
            <a:pPr algn="ctr"/>
            <a:r>
              <a:rPr lang="de-DE" sz="2400" b="1" i="0" dirty="0">
                <a:solidFill>
                  <a:srgbClr val="000000"/>
                </a:solidFill>
                <a:effectLst/>
                <a:latin typeface="Arial" panose="020B0604020202020204" pitchFamily="34" charset="0"/>
                <a:cs typeface="Arial" panose="020B0604020202020204" pitchFamily="34" charset="0"/>
              </a:rPr>
              <a:t>Mobbing über </a:t>
            </a:r>
            <a:r>
              <a:rPr lang="de-DE" sz="2400" b="1" i="0" dirty="0" err="1">
                <a:solidFill>
                  <a:srgbClr val="000000"/>
                </a:solidFill>
                <a:effectLst/>
                <a:latin typeface="Arial" panose="020B0604020202020204" pitchFamily="34" charset="0"/>
                <a:cs typeface="Arial" panose="020B0604020202020204" pitchFamily="34" charset="0"/>
              </a:rPr>
              <a:t>Social</a:t>
            </a:r>
            <a:r>
              <a:rPr lang="de-DE" sz="2400" b="1" i="0" dirty="0">
                <a:solidFill>
                  <a:srgbClr val="000000"/>
                </a:solidFill>
                <a:effectLst/>
                <a:latin typeface="Arial" panose="020B0604020202020204" pitchFamily="34" charset="0"/>
                <a:cs typeface="Arial" panose="020B0604020202020204" pitchFamily="34" charset="0"/>
              </a:rPr>
              <a:t> Media</a:t>
            </a:r>
            <a:endParaRPr lang="de-DE" sz="2400" b="0" i="0" dirty="0">
              <a:solidFill>
                <a:srgbClr val="000000"/>
              </a:solidFill>
              <a:effectLst/>
              <a:latin typeface="Arial" panose="020B0604020202020204" pitchFamily="34" charset="0"/>
              <a:cs typeface="Arial" panose="020B0604020202020204" pitchFamily="34" charset="0"/>
            </a:endParaRPr>
          </a:p>
        </p:txBody>
      </p:sp>
      <p:sp>
        <p:nvSpPr>
          <p:cNvPr id="11" name="Textfeld 10">
            <a:extLst>
              <a:ext uri="{FF2B5EF4-FFF2-40B4-BE49-F238E27FC236}">
                <a16:creationId xmlns:a16="http://schemas.microsoft.com/office/drawing/2014/main" id="{B36555E4-CFFB-EA55-B6CE-69186B6D60AA}"/>
              </a:ext>
            </a:extLst>
          </p:cNvPr>
          <p:cNvSpPr txBox="1"/>
          <p:nvPr/>
        </p:nvSpPr>
        <p:spPr>
          <a:xfrm>
            <a:off x="2879118" y="5100500"/>
            <a:ext cx="3484608" cy="830997"/>
          </a:xfrm>
          <a:prstGeom prst="rect">
            <a:avLst/>
          </a:prstGeom>
          <a:solidFill>
            <a:schemeClr val="accent2"/>
          </a:solidFill>
          <a:ln w="19050">
            <a:noFill/>
          </a:ln>
        </p:spPr>
        <p:txBody>
          <a:bodyPr wrap="square" rtlCol="0">
            <a:spAutoFit/>
          </a:bodyPr>
          <a:lstStyle/>
          <a:p>
            <a:pPr algn="ctr"/>
            <a:r>
              <a:rPr lang="de-DE" sz="2400" b="1" i="0" dirty="0">
                <a:solidFill>
                  <a:srgbClr val="000000"/>
                </a:solidFill>
                <a:effectLst/>
                <a:latin typeface="Arial" panose="020B0604020202020204" pitchFamily="34" charset="0"/>
                <a:cs typeface="Arial" panose="020B0604020202020204" pitchFamily="34" charset="0"/>
              </a:rPr>
              <a:t>Aufforderung zu illegalem Verhalten</a:t>
            </a:r>
            <a:endParaRPr lang="de-DE" sz="2400" b="0" i="0" dirty="0">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927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408674F3-53D7-4290-B3D3-118D18E5CD4D}"/>
              </a:ext>
            </a:extLst>
          </p:cNvPr>
          <p:cNvSpPr txBox="1"/>
          <p:nvPr/>
        </p:nvSpPr>
        <p:spPr>
          <a:xfrm>
            <a:off x="712174" y="473126"/>
            <a:ext cx="4149969" cy="1569660"/>
          </a:xfrm>
          <a:prstGeom prst="rect">
            <a:avLst/>
          </a:prstGeom>
          <a:noFill/>
        </p:spPr>
        <p:txBody>
          <a:bodyPr wrap="square" rtlCol="0">
            <a:spAutoFit/>
          </a:bodyPr>
          <a:lstStyle/>
          <a:p>
            <a:r>
              <a:rPr lang="de-DE" sz="2400" dirty="0">
                <a:latin typeface="Arial" panose="020B0604020202020204" pitchFamily="34" charset="0"/>
                <a:cs typeface="Arial" panose="020B0604020202020204" pitchFamily="34" charset="0"/>
              </a:rPr>
              <a:t>Ein Schüler aus der 7. Klasse bezeichnet einen Mitschüler im Klassenchat als „Schwachkopf“.</a:t>
            </a:r>
          </a:p>
        </p:txBody>
      </p:sp>
      <p:sp>
        <p:nvSpPr>
          <p:cNvPr id="9" name="Textfeld 8">
            <a:extLst>
              <a:ext uri="{FF2B5EF4-FFF2-40B4-BE49-F238E27FC236}">
                <a16:creationId xmlns:a16="http://schemas.microsoft.com/office/drawing/2014/main" id="{8C210535-E90F-40D8-8A7B-8FA263D962E8}"/>
              </a:ext>
            </a:extLst>
          </p:cNvPr>
          <p:cNvSpPr txBox="1"/>
          <p:nvPr/>
        </p:nvSpPr>
        <p:spPr>
          <a:xfrm>
            <a:off x="712175" y="5499603"/>
            <a:ext cx="10023231" cy="461665"/>
          </a:xfrm>
          <a:prstGeom prst="rect">
            <a:avLst/>
          </a:prstGeom>
          <a:noFill/>
        </p:spPr>
        <p:txBody>
          <a:bodyPr wrap="square" rtlCol="0">
            <a:spAutoFit/>
          </a:bodyPr>
          <a:lstStyle/>
          <a:p>
            <a:r>
              <a:rPr lang="de-DE" sz="2400" b="1" dirty="0">
                <a:latin typeface="Arial" panose="020B0604020202020204" pitchFamily="34" charset="0"/>
                <a:cs typeface="Arial" panose="020B0604020202020204" pitchFamily="34" charset="0"/>
              </a:rPr>
              <a:t>Ordne die genannten Beispiele den entsprechenden Kategorien zu!</a:t>
            </a:r>
          </a:p>
        </p:txBody>
      </p:sp>
      <p:sp>
        <p:nvSpPr>
          <p:cNvPr id="11" name="Textfeld 10">
            <a:extLst>
              <a:ext uri="{FF2B5EF4-FFF2-40B4-BE49-F238E27FC236}">
                <a16:creationId xmlns:a16="http://schemas.microsoft.com/office/drawing/2014/main" id="{54F63351-F766-4E7D-A7D2-3DBE9EB21D33}"/>
              </a:ext>
            </a:extLst>
          </p:cNvPr>
          <p:cNvSpPr txBox="1"/>
          <p:nvPr/>
        </p:nvSpPr>
        <p:spPr>
          <a:xfrm>
            <a:off x="8056762" y="1411718"/>
            <a:ext cx="3423064" cy="830997"/>
          </a:xfrm>
          <a:prstGeom prst="rect">
            <a:avLst/>
          </a:prstGeom>
          <a:solidFill>
            <a:schemeClr val="accent2"/>
          </a:solidFill>
          <a:ln w="19050">
            <a:noFill/>
          </a:ln>
        </p:spPr>
        <p:txBody>
          <a:bodyPr wrap="square" rtlCol="0">
            <a:spAutoFit/>
          </a:bodyPr>
          <a:lstStyle/>
          <a:p>
            <a:pPr algn="ctr"/>
            <a:r>
              <a:rPr lang="de-DE" sz="2400" b="1" i="0" dirty="0">
                <a:solidFill>
                  <a:srgbClr val="000000"/>
                </a:solidFill>
                <a:effectLst/>
                <a:latin typeface="Arial" panose="020B0604020202020204" pitchFamily="34" charset="0"/>
                <a:cs typeface="Arial" panose="020B0604020202020204" pitchFamily="34" charset="0"/>
              </a:rPr>
              <a:t>Mobbing über </a:t>
            </a:r>
            <a:r>
              <a:rPr lang="de-DE" sz="2400" b="1" i="0" dirty="0" err="1">
                <a:solidFill>
                  <a:srgbClr val="000000"/>
                </a:solidFill>
                <a:effectLst/>
                <a:latin typeface="Arial" panose="020B0604020202020204" pitchFamily="34" charset="0"/>
                <a:cs typeface="Arial" panose="020B0604020202020204" pitchFamily="34" charset="0"/>
              </a:rPr>
              <a:t>Social</a:t>
            </a:r>
            <a:r>
              <a:rPr lang="de-DE" sz="2400" b="1" i="0" dirty="0">
                <a:solidFill>
                  <a:srgbClr val="000000"/>
                </a:solidFill>
                <a:effectLst/>
                <a:latin typeface="Arial" panose="020B0604020202020204" pitchFamily="34" charset="0"/>
                <a:cs typeface="Arial" panose="020B0604020202020204" pitchFamily="34" charset="0"/>
              </a:rPr>
              <a:t> Media</a:t>
            </a:r>
            <a:endParaRPr lang="de-DE" sz="2400" b="0" i="0" dirty="0">
              <a:solidFill>
                <a:srgbClr val="000000"/>
              </a:solidFill>
              <a:effectLst/>
              <a:latin typeface="Arial" panose="020B0604020202020204" pitchFamily="34" charset="0"/>
              <a:cs typeface="Arial" panose="020B0604020202020204" pitchFamily="34" charset="0"/>
            </a:endParaRPr>
          </a:p>
        </p:txBody>
      </p:sp>
      <p:sp>
        <p:nvSpPr>
          <p:cNvPr id="12" name="Textfeld 11">
            <a:extLst>
              <a:ext uri="{FF2B5EF4-FFF2-40B4-BE49-F238E27FC236}">
                <a16:creationId xmlns:a16="http://schemas.microsoft.com/office/drawing/2014/main" id="{A603A2F6-E6C2-4828-9CB6-A68EABAC0865}"/>
              </a:ext>
            </a:extLst>
          </p:cNvPr>
          <p:cNvSpPr txBox="1"/>
          <p:nvPr/>
        </p:nvSpPr>
        <p:spPr>
          <a:xfrm>
            <a:off x="8056762" y="426959"/>
            <a:ext cx="3423064" cy="830997"/>
          </a:xfrm>
          <a:prstGeom prst="rect">
            <a:avLst/>
          </a:prstGeom>
          <a:solidFill>
            <a:schemeClr val="accent2"/>
          </a:solidFill>
          <a:ln w="19050">
            <a:noFill/>
          </a:ln>
        </p:spPr>
        <p:txBody>
          <a:bodyPr wrap="square" rtlCol="0">
            <a:spAutoFit/>
          </a:bodyPr>
          <a:lstStyle/>
          <a:p>
            <a:pPr algn="ctr"/>
            <a:r>
              <a:rPr lang="de-DE" sz="2400" b="1" i="0" dirty="0">
                <a:solidFill>
                  <a:srgbClr val="000000"/>
                </a:solidFill>
                <a:effectLst/>
                <a:latin typeface="Arial" panose="020B0604020202020204" pitchFamily="34" charset="0"/>
                <a:cs typeface="Arial" panose="020B0604020202020204" pitchFamily="34" charset="0"/>
              </a:rPr>
              <a:t>Aufruf zu Gewalt oder </a:t>
            </a:r>
            <a:r>
              <a:rPr lang="de-DE" sz="2400" b="1" dirty="0">
                <a:solidFill>
                  <a:srgbClr val="000000"/>
                </a:solidFill>
                <a:latin typeface="Arial" panose="020B0604020202020204" pitchFamily="34" charset="0"/>
                <a:cs typeface="Arial" panose="020B0604020202020204" pitchFamily="34" charset="0"/>
              </a:rPr>
              <a:t>S</a:t>
            </a:r>
            <a:r>
              <a:rPr lang="de-DE" sz="2400" b="1" i="0" dirty="0">
                <a:solidFill>
                  <a:srgbClr val="000000"/>
                </a:solidFill>
                <a:effectLst/>
                <a:latin typeface="Arial" panose="020B0604020202020204" pitchFamily="34" charset="0"/>
                <a:cs typeface="Arial" panose="020B0604020202020204" pitchFamily="34" charset="0"/>
              </a:rPr>
              <a:t>törungen</a:t>
            </a:r>
            <a:endParaRPr lang="de-DE" sz="2400" b="0" i="0" dirty="0">
              <a:solidFill>
                <a:srgbClr val="000000"/>
              </a:solidFill>
              <a:effectLst/>
              <a:latin typeface="Arial" panose="020B0604020202020204" pitchFamily="34" charset="0"/>
              <a:cs typeface="Arial" panose="020B0604020202020204" pitchFamily="34" charset="0"/>
            </a:endParaRPr>
          </a:p>
        </p:txBody>
      </p:sp>
      <p:sp>
        <p:nvSpPr>
          <p:cNvPr id="13" name="Textfeld 12">
            <a:extLst>
              <a:ext uri="{FF2B5EF4-FFF2-40B4-BE49-F238E27FC236}">
                <a16:creationId xmlns:a16="http://schemas.microsoft.com/office/drawing/2014/main" id="{FD86DCEF-51A6-4B05-A81E-25B9C31EC093}"/>
              </a:ext>
            </a:extLst>
          </p:cNvPr>
          <p:cNvSpPr txBox="1"/>
          <p:nvPr/>
        </p:nvSpPr>
        <p:spPr>
          <a:xfrm>
            <a:off x="8056762" y="2396477"/>
            <a:ext cx="3423064" cy="830997"/>
          </a:xfrm>
          <a:prstGeom prst="rect">
            <a:avLst/>
          </a:prstGeom>
          <a:solidFill>
            <a:schemeClr val="accent2"/>
          </a:solidFill>
          <a:ln w="19050">
            <a:noFill/>
          </a:ln>
        </p:spPr>
        <p:txBody>
          <a:bodyPr wrap="square" rtlCol="0">
            <a:spAutoFit/>
          </a:bodyPr>
          <a:lstStyle/>
          <a:p>
            <a:pPr algn="ctr"/>
            <a:r>
              <a:rPr lang="de-DE" sz="2400" b="1" i="0" dirty="0">
                <a:solidFill>
                  <a:srgbClr val="000000"/>
                </a:solidFill>
                <a:effectLst/>
                <a:latin typeface="Arial" panose="020B0604020202020204" pitchFamily="34" charset="0"/>
                <a:cs typeface="Arial" panose="020B0604020202020204" pitchFamily="34" charset="0"/>
              </a:rPr>
              <a:t>Jugendgefährdende Aussagen</a:t>
            </a:r>
            <a:endParaRPr lang="de-DE" sz="2400" b="0" i="0" dirty="0">
              <a:solidFill>
                <a:srgbClr val="000000"/>
              </a:solidFill>
              <a:effectLst/>
              <a:latin typeface="Arial" panose="020B0604020202020204" pitchFamily="34" charset="0"/>
              <a:cs typeface="Arial" panose="020B0604020202020204" pitchFamily="34" charset="0"/>
            </a:endParaRPr>
          </a:p>
        </p:txBody>
      </p:sp>
      <p:sp>
        <p:nvSpPr>
          <p:cNvPr id="14" name="Textfeld 13">
            <a:extLst>
              <a:ext uri="{FF2B5EF4-FFF2-40B4-BE49-F238E27FC236}">
                <a16:creationId xmlns:a16="http://schemas.microsoft.com/office/drawing/2014/main" id="{EB25516F-052F-4B76-A942-37C05332D627}"/>
              </a:ext>
            </a:extLst>
          </p:cNvPr>
          <p:cNvSpPr txBox="1"/>
          <p:nvPr/>
        </p:nvSpPr>
        <p:spPr>
          <a:xfrm>
            <a:off x="8056762" y="3381236"/>
            <a:ext cx="3423064" cy="830997"/>
          </a:xfrm>
          <a:prstGeom prst="rect">
            <a:avLst/>
          </a:prstGeom>
          <a:solidFill>
            <a:schemeClr val="accent2"/>
          </a:solidFill>
          <a:ln w="19050">
            <a:noFill/>
          </a:ln>
        </p:spPr>
        <p:txBody>
          <a:bodyPr wrap="square" rtlCol="0">
            <a:spAutoFit/>
          </a:bodyPr>
          <a:lstStyle/>
          <a:p>
            <a:pPr algn="ctr"/>
            <a:r>
              <a:rPr lang="de-DE" sz="2400" b="1" dirty="0">
                <a:solidFill>
                  <a:srgbClr val="000000"/>
                </a:solidFill>
                <a:latin typeface="Arial" panose="020B0604020202020204" pitchFamily="34" charset="0"/>
                <a:cs typeface="Arial" panose="020B0604020202020204" pitchFamily="34" charset="0"/>
              </a:rPr>
              <a:t>Rassistische Äußerungen</a:t>
            </a:r>
            <a:endParaRPr lang="de-DE" sz="2400" b="0" i="0" dirty="0">
              <a:solidFill>
                <a:srgbClr val="000000"/>
              </a:solidFill>
              <a:effectLst/>
              <a:latin typeface="Arial" panose="020B0604020202020204" pitchFamily="34" charset="0"/>
              <a:cs typeface="Arial" panose="020B0604020202020204" pitchFamily="34" charset="0"/>
            </a:endParaRPr>
          </a:p>
        </p:txBody>
      </p:sp>
      <p:sp>
        <p:nvSpPr>
          <p:cNvPr id="15" name="Textfeld 14">
            <a:extLst>
              <a:ext uri="{FF2B5EF4-FFF2-40B4-BE49-F238E27FC236}">
                <a16:creationId xmlns:a16="http://schemas.microsoft.com/office/drawing/2014/main" id="{E5BE9FCC-C8F4-4C5D-9E2C-F9D28080A198}"/>
              </a:ext>
            </a:extLst>
          </p:cNvPr>
          <p:cNvSpPr txBox="1"/>
          <p:nvPr/>
        </p:nvSpPr>
        <p:spPr>
          <a:xfrm>
            <a:off x="4986701" y="426958"/>
            <a:ext cx="2945503" cy="830997"/>
          </a:xfrm>
          <a:prstGeom prst="rect">
            <a:avLst/>
          </a:prstGeom>
          <a:solidFill>
            <a:schemeClr val="accent2"/>
          </a:solidFill>
          <a:ln w="19050">
            <a:noFill/>
          </a:ln>
        </p:spPr>
        <p:txBody>
          <a:bodyPr wrap="square" rtlCol="0">
            <a:spAutoFit/>
          </a:bodyPr>
          <a:lstStyle/>
          <a:p>
            <a:pPr algn="ctr"/>
            <a:r>
              <a:rPr lang="de-DE" sz="2400" b="1" i="0" dirty="0">
                <a:solidFill>
                  <a:srgbClr val="000000"/>
                </a:solidFill>
                <a:effectLst/>
                <a:latin typeface="Arial" panose="020B0604020202020204" pitchFamily="34" charset="0"/>
                <a:cs typeface="Arial" panose="020B0604020202020204" pitchFamily="34" charset="0"/>
              </a:rPr>
              <a:t>Beleidigung</a:t>
            </a:r>
          </a:p>
          <a:p>
            <a:pPr algn="ctr"/>
            <a:endParaRPr lang="de-DE" sz="2400" b="0" i="0" dirty="0">
              <a:solidFill>
                <a:srgbClr val="000000"/>
              </a:solidFill>
              <a:effectLst/>
              <a:latin typeface="Arial" panose="020B0604020202020204" pitchFamily="34" charset="0"/>
              <a:cs typeface="Arial" panose="020B0604020202020204" pitchFamily="34" charset="0"/>
            </a:endParaRPr>
          </a:p>
        </p:txBody>
      </p:sp>
      <p:sp>
        <p:nvSpPr>
          <p:cNvPr id="17" name="Textfeld 16">
            <a:extLst>
              <a:ext uri="{FF2B5EF4-FFF2-40B4-BE49-F238E27FC236}">
                <a16:creationId xmlns:a16="http://schemas.microsoft.com/office/drawing/2014/main" id="{DF0D457C-4726-412C-A87B-D3FD7238E49D}"/>
              </a:ext>
            </a:extLst>
          </p:cNvPr>
          <p:cNvSpPr txBox="1"/>
          <p:nvPr/>
        </p:nvSpPr>
        <p:spPr>
          <a:xfrm>
            <a:off x="4986700" y="1411718"/>
            <a:ext cx="2945503" cy="830997"/>
          </a:xfrm>
          <a:prstGeom prst="rect">
            <a:avLst/>
          </a:prstGeom>
          <a:solidFill>
            <a:schemeClr val="accent2"/>
          </a:solidFill>
          <a:ln w="19050">
            <a:noFill/>
          </a:ln>
        </p:spPr>
        <p:txBody>
          <a:bodyPr wrap="square" rtlCol="0">
            <a:spAutoFit/>
          </a:bodyPr>
          <a:lstStyle/>
          <a:p>
            <a:pPr algn="ctr"/>
            <a:r>
              <a:rPr lang="de-DE" sz="2400" b="1" i="0" dirty="0">
                <a:solidFill>
                  <a:srgbClr val="000000"/>
                </a:solidFill>
                <a:effectLst/>
                <a:latin typeface="Arial" panose="020B0604020202020204" pitchFamily="34" charset="0"/>
                <a:cs typeface="Arial" panose="020B0604020202020204" pitchFamily="34" charset="0"/>
              </a:rPr>
              <a:t>Aufforderung zu illegalem Verhalten</a:t>
            </a:r>
            <a:endParaRPr lang="de-DE" sz="2400" b="0" i="0" dirty="0">
              <a:solidFill>
                <a:srgbClr val="000000"/>
              </a:solidFill>
              <a:effectLst/>
              <a:latin typeface="Arial" panose="020B0604020202020204" pitchFamily="34" charset="0"/>
              <a:cs typeface="Arial" panose="020B0604020202020204" pitchFamily="34" charset="0"/>
            </a:endParaRPr>
          </a:p>
        </p:txBody>
      </p:sp>
      <p:sp>
        <p:nvSpPr>
          <p:cNvPr id="18" name="Textfeld 17">
            <a:extLst>
              <a:ext uri="{FF2B5EF4-FFF2-40B4-BE49-F238E27FC236}">
                <a16:creationId xmlns:a16="http://schemas.microsoft.com/office/drawing/2014/main" id="{14BAFD88-6542-4FAF-BD64-5DA6F5B1948B}"/>
              </a:ext>
            </a:extLst>
          </p:cNvPr>
          <p:cNvSpPr txBox="1"/>
          <p:nvPr/>
        </p:nvSpPr>
        <p:spPr>
          <a:xfrm>
            <a:off x="4986700" y="2396476"/>
            <a:ext cx="2945503" cy="1200329"/>
          </a:xfrm>
          <a:prstGeom prst="rect">
            <a:avLst/>
          </a:prstGeom>
          <a:solidFill>
            <a:schemeClr val="accent2"/>
          </a:solidFill>
          <a:ln w="19050">
            <a:noFill/>
          </a:ln>
        </p:spPr>
        <p:txBody>
          <a:bodyPr wrap="square" rtlCol="0">
            <a:spAutoFit/>
          </a:bodyPr>
          <a:lstStyle/>
          <a:p>
            <a:pPr algn="ctr"/>
            <a:r>
              <a:rPr lang="de-DE" sz="2400" b="1" i="0" dirty="0">
                <a:solidFill>
                  <a:srgbClr val="000000"/>
                </a:solidFill>
                <a:effectLst/>
                <a:latin typeface="Arial" panose="020B0604020202020204" pitchFamily="34" charset="0"/>
                <a:cs typeface="Arial" panose="020B0604020202020204" pitchFamily="34" charset="0"/>
              </a:rPr>
              <a:t>Falsche Tatsachen-behauptungen</a:t>
            </a:r>
            <a:endParaRPr lang="de-DE" sz="2400" b="0" i="0" dirty="0">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3966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8"/>
                                        </p:tgtEl>
                                      </p:cBhvr>
                                    </p:animEffect>
                                    <p:set>
                                      <p:cBhvr>
                                        <p:cTn id="10" dur="1" fill="hold">
                                          <p:stCondLst>
                                            <p:cond delay="499"/>
                                          </p:stCondLst>
                                        </p:cTn>
                                        <p:tgtEl>
                                          <p:spTgt spid="18"/>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3"/>
                                        </p:tgtEl>
                                      </p:cBhvr>
                                    </p:animEffect>
                                    <p:set>
                                      <p:cBhvr>
                                        <p:cTn id="16" dur="1" fill="hold">
                                          <p:stCondLst>
                                            <p:cond delay="499"/>
                                          </p:stCondLst>
                                        </p:cTn>
                                        <p:tgtEl>
                                          <p:spTgt spid="13"/>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a:extLst>
              <a:ext uri="{FF2B5EF4-FFF2-40B4-BE49-F238E27FC236}">
                <a16:creationId xmlns:a16="http://schemas.microsoft.com/office/drawing/2014/main" id="{8C210535-E90F-40D8-8A7B-8FA263D962E8}"/>
              </a:ext>
            </a:extLst>
          </p:cNvPr>
          <p:cNvSpPr txBox="1"/>
          <p:nvPr/>
        </p:nvSpPr>
        <p:spPr>
          <a:xfrm>
            <a:off x="712175" y="5499603"/>
            <a:ext cx="10023231" cy="461665"/>
          </a:xfrm>
          <a:prstGeom prst="rect">
            <a:avLst/>
          </a:prstGeom>
          <a:noFill/>
        </p:spPr>
        <p:txBody>
          <a:bodyPr wrap="square" rtlCol="0">
            <a:spAutoFit/>
          </a:bodyPr>
          <a:lstStyle/>
          <a:p>
            <a:r>
              <a:rPr lang="de-DE" sz="2400" b="1" dirty="0">
                <a:latin typeface="Arial" panose="020B0604020202020204" pitchFamily="34" charset="0"/>
                <a:cs typeface="Arial" panose="020B0604020202020204" pitchFamily="34" charset="0"/>
              </a:rPr>
              <a:t>Ordne die genannten Beispiele den entsprechenden Kategorien zu!</a:t>
            </a:r>
          </a:p>
        </p:txBody>
      </p:sp>
      <p:sp>
        <p:nvSpPr>
          <p:cNvPr id="11" name="Textfeld 10">
            <a:extLst>
              <a:ext uri="{FF2B5EF4-FFF2-40B4-BE49-F238E27FC236}">
                <a16:creationId xmlns:a16="http://schemas.microsoft.com/office/drawing/2014/main" id="{54F63351-F766-4E7D-A7D2-3DBE9EB21D33}"/>
              </a:ext>
            </a:extLst>
          </p:cNvPr>
          <p:cNvSpPr txBox="1"/>
          <p:nvPr/>
        </p:nvSpPr>
        <p:spPr>
          <a:xfrm>
            <a:off x="8056762" y="1411718"/>
            <a:ext cx="3423064" cy="830997"/>
          </a:xfrm>
          <a:prstGeom prst="rect">
            <a:avLst/>
          </a:prstGeom>
          <a:solidFill>
            <a:schemeClr val="accent2"/>
          </a:solidFill>
          <a:ln w="19050">
            <a:noFill/>
          </a:ln>
        </p:spPr>
        <p:txBody>
          <a:bodyPr wrap="square" rtlCol="0">
            <a:spAutoFit/>
          </a:bodyPr>
          <a:lstStyle/>
          <a:p>
            <a:pPr algn="ctr"/>
            <a:r>
              <a:rPr lang="de-DE" sz="2400" b="1" i="0" dirty="0">
                <a:solidFill>
                  <a:srgbClr val="000000"/>
                </a:solidFill>
                <a:effectLst/>
                <a:latin typeface="Arial" panose="020B0604020202020204" pitchFamily="34" charset="0"/>
                <a:cs typeface="Arial" panose="020B0604020202020204" pitchFamily="34" charset="0"/>
              </a:rPr>
              <a:t>Mobbing über </a:t>
            </a:r>
            <a:r>
              <a:rPr lang="de-DE" sz="2400" b="1" i="0" dirty="0" err="1">
                <a:solidFill>
                  <a:srgbClr val="000000"/>
                </a:solidFill>
                <a:effectLst/>
                <a:latin typeface="Arial" panose="020B0604020202020204" pitchFamily="34" charset="0"/>
                <a:cs typeface="Arial" panose="020B0604020202020204" pitchFamily="34" charset="0"/>
              </a:rPr>
              <a:t>Social</a:t>
            </a:r>
            <a:r>
              <a:rPr lang="de-DE" sz="2400" b="1" i="0" dirty="0">
                <a:solidFill>
                  <a:srgbClr val="000000"/>
                </a:solidFill>
                <a:effectLst/>
                <a:latin typeface="Arial" panose="020B0604020202020204" pitchFamily="34" charset="0"/>
                <a:cs typeface="Arial" panose="020B0604020202020204" pitchFamily="34" charset="0"/>
              </a:rPr>
              <a:t> Media</a:t>
            </a:r>
            <a:endParaRPr lang="de-DE" sz="2400" b="0" i="0" dirty="0">
              <a:solidFill>
                <a:srgbClr val="000000"/>
              </a:solidFill>
              <a:effectLst/>
              <a:latin typeface="Arial" panose="020B0604020202020204" pitchFamily="34" charset="0"/>
              <a:cs typeface="Arial" panose="020B0604020202020204" pitchFamily="34" charset="0"/>
            </a:endParaRPr>
          </a:p>
        </p:txBody>
      </p:sp>
      <p:sp>
        <p:nvSpPr>
          <p:cNvPr id="12" name="Textfeld 11">
            <a:extLst>
              <a:ext uri="{FF2B5EF4-FFF2-40B4-BE49-F238E27FC236}">
                <a16:creationId xmlns:a16="http://schemas.microsoft.com/office/drawing/2014/main" id="{A603A2F6-E6C2-4828-9CB6-A68EABAC0865}"/>
              </a:ext>
            </a:extLst>
          </p:cNvPr>
          <p:cNvSpPr txBox="1"/>
          <p:nvPr/>
        </p:nvSpPr>
        <p:spPr>
          <a:xfrm>
            <a:off x="8056762" y="426959"/>
            <a:ext cx="3423064" cy="830997"/>
          </a:xfrm>
          <a:prstGeom prst="rect">
            <a:avLst/>
          </a:prstGeom>
          <a:solidFill>
            <a:schemeClr val="accent2"/>
          </a:solidFill>
          <a:ln w="19050">
            <a:noFill/>
          </a:ln>
        </p:spPr>
        <p:txBody>
          <a:bodyPr wrap="square" rtlCol="0">
            <a:spAutoFit/>
          </a:bodyPr>
          <a:lstStyle/>
          <a:p>
            <a:pPr algn="ctr"/>
            <a:r>
              <a:rPr lang="de-DE" sz="2400" b="1" i="0" dirty="0">
                <a:solidFill>
                  <a:srgbClr val="000000"/>
                </a:solidFill>
                <a:effectLst/>
                <a:latin typeface="Arial" panose="020B0604020202020204" pitchFamily="34" charset="0"/>
                <a:cs typeface="Arial" panose="020B0604020202020204" pitchFamily="34" charset="0"/>
              </a:rPr>
              <a:t>Aufruf zu Gewalt oder </a:t>
            </a:r>
            <a:r>
              <a:rPr lang="de-DE" sz="2400" b="1" dirty="0">
                <a:solidFill>
                  <a:srgbClr val="000000"/>
                </a:solidFill>
                <a:latin typeface="Arial" panose="020B0604020202020204" pitchFamily="34" charset="0"/>
                <a:cs typeface="Arial" panose="020B0604020202020204" pitchFamily="34" charset="0"/>
              </a:rPr>
              <a:t>S</a:t>
            </a:r>
            <a:r>
              <a:rPr lang="de-DE" sz="2400" b="1" i="0" dirty="0">
                <a:solidFill>
                  <a:srgbClr val="000000"/>
                </a:solidFill>
                <a:effectLst/>
                <a:latin typeface="Arial" panose="020B0604020202020204" pitchFamily="34" charset="0"/>
                <a:cs typeface="Arial" panose="020B0604020202020204" pitchFamily="34" charset="0"/>
              </a:rPr>
              <a:t>törungen</a:t>
            </a:r>
            <a:endParaRPr lang="de-DE" sz="2400" b="0" i="0" dirty="0">
              <a:solidFill>
                <a:srgbClr val="000000"/>
              </a:solidFill>
              <a:effectLst/>
              <a:latin typeface="Arial" panose="020B0604020202020204" pitchFamily="34" charset="0"/>
              <a:cs typeface="Arial" panose="020B0604020202020204" pitchFamily="34" charset="0"/>
            </a:endParaRPr>
          </a:p>
        </p:txBody>
      </p:sp>
      <p:sp>
        <p:nvSpPr>
          <p:cNvPr id="13" name="Textfeld 12">
            <a:extLst>
              <a:ext uri="{FF2B5EF4-FFF2-40B4-BE49-F238E27FC236}">
                <a16:creationId xmlns:a16="http://schemas.microsoft.com/office/drawing/2014/main" id="{FD86DCEF-51A6-4B05-A81E-25B9C31EC093}"/>
              </a:ext>
            </a:extLst>
          </p:cNvPr>
          <p:cNvSpPr txBox="1"/>
          <p:nvPr/>
        </p:nvSpPr>
        <p:spPr>
          <a:xfrm>
            <a:off x="8056762" y="2396477"/>
            <a:ext cx="3423064" cy="830997"/>
          </a:xfrm>
          <a:prstGeom prst="rect">
            <a:avLst/>
          </a:prstGeom>
          <a:solidFill>
            <a:schemeClr val="accent2"/>
          </a:solidFill>
          <a:ln w="19050">
            <a:noFill/>
          </a:ln>
        </p:spPr>
        <p:txBody>
          <a:bodyPr wrap="square" rtlCol="0">
            <a:spAutoFit/>
          </a:bodyPr>
          <a:lstStyle/>
          <a:p>
            <a:pPr algn="ctr"/>
            <a:r>
              <a:rPr lang="de-DE" sz="2400" b="1" i="0" dirty="0">
                <a:solidFill>
                  <a:srgbClr val="000000"/>
                </a:solidFill>
                <a:effectLst/>
                <a:latin typeface="Arial" panose="020B0604020202020204" pitchFamily="34" charset="0"/>
                <a:cs typeface="Arial" panose="020B0604020202020204" pitchFamily="34" charset="0"/>
              </a:rPr>
              <a:t>Jugendgefährdende Aussagen</a:t>
            </a:r>
            <a:endParaRPr lang="de-DE" sz="2400" b="0" i="0" dirty="0">
              <a:solidFill>
                <a:srgbClr val="000000"/>
              </a:solidFill>
              <a:effectLst/>
              <a:latin typeface="Arial" panose="020B0604020202020204" pitchFamily="34" charset="0"/>
              <a:cs typeface="Arial" panose="020B0604020202020204" pitchFamily="34" charset="0"/>
            </a:endParaRPr>
          </a:p>
        </p:txBody>
      </p:sp>
      <p:sp>
        <p:nvSpPr>
          <p:cNvPr id="14" name="Textfeld 13">
            <a:extLst>
              <a:ext uri="{FF2B5EF4-FFF2-40B4-BE49-F238E27FC236}">
                <a16:creationId xmlns:a16="http://schemas.microsoft.com/office/drawing/2014/main" id="{EB25516F-052F-4B76-A942-37C05332D627}"/>
              </a:ext>
            </a:extLst>
          </p:cNvPr>
          <p:cNvSpPr txBox="1"/>
          <p:nvPr/>
        </p:nvSpPr>
        <p:spPr>
          <a:xfrm>
            <a:off x="8056762" y="3381236"/>
            <a:ext cx="3423064" cy="830997"/>
          </a:xfrm>
          <a:prstGeom prst="rect">
            <a:avLst/>
          </a:prstGeom>
          <a:solidFill>
            <a:schemeClr val="accent2"/>
          </a:solidFill>
          <a:ln w="19050">
            <a:noFill/>
          </a:ln>
        </p:spPr>
        <p:txBody>
          <a:bodyPr wrap="square" rtlCol="0">
            <a:spAutoFit/>
          </a:bodyPr>
          <a:lstStyle/>
          <a:p>
            <a:pPr algn="ctr"/>
            <a:r>
              <a:rPr lang="de-DE" sz="2400" b="1" dirty="0">
                <a:solidFill>
                  <a:srgbClr val="000000"/>
                </a:solidFill>
                <a:latin typeface="Arial" panose="020B0604020202020204" pitchFamily="34" charset="0"/>
                <a:cs typeface="Arial" panose="020B0604020202020204" pitchFamily="34" charset="0"/>
              </a:rPr>
              <a:t>Rassistische Äußerungen</a:t>
            </a:r>
            <a:endParaRPr lang="de-DE" sz="2400" b="0" i="0" dirty="0">
              <a:solidFill>
                <a:srgbClr val="000000"/>
              </a:solidFill>
              <a:effectLst/>
              <a:latin typeface="Arial" panose="020B0604020202020204" pitchFamily="34" charset="0"/>
              <a:cs typeface="Arial" panose="020B0604020202020204" pitchFamily="34" charset="0"/>
            </a:endParaRPr>
          </a:p>
        </p:txBody>
      </p:sp>
      <p:sp>
        <p:nvSpPr>
          <p:cNvPr id="15" name="Textfeld 14">
            <a:extLst>
              <a:ext uri="{FF2B5EF4-FFF2-40B4-BE49-F238E27FC236}">
                <a16:creationId xmlns:a16="http://schemas.microsoft.com/office/drawing/2014/main" id="{E5BE9FCC-C8F4-4C5D-9E2C-F9D28080A198}"/>
              </a:ext>
            </a:extLst>
          </p:cNvPr>
          <p:cNvSpPr txBox="1"/>
          <p:nvPr/>
        </p:nvSpPr>
        <p:spPr>
          <a:xfrm>
            <a:off x="4986701" y="426958"/>
            <a:ext cx="2945503" cy="830997"/>
          </a:xfrm>
          <a:prstGeom prst="rect">
            <a:avLst/>
          </a:prstGeom>
          <a:solidFill>
            <a:schemeClr val="accent2"/>
          </a:solidFill>
          <a:ln w="19050">
            <a:noFill/>
          </a:ln>
        </p:spPr>
        <p:txBody>
          <a:bodyPr wrap="square" rtlCol="0">
            <a:spAutoFit/>
          </a:bodyPr>
          <a:lstStyle/>
          <a:p>
            <a:pPr algn="ctr"/>
            <a:r>
              <a:rPr lang="de-DE" sz="2400" b="1" i="0" dirty="0">
                <a:solidFill>
                  <a:srgbClr val="000000"/>
                </a:solidFill>
                <a:effectLst/>
                <a:latin typeface="Arial" panose="020B0604020202020204" pitchFamily="34" charset="0"/>
                <a:cs typeface="Arial" panose="020B0604020202020204" pitchFamily="34" charset="0"/>
              </a:rPr>
              <a:t>Beleidigung</a:t>
            </a:r>
          </a:p>
          <a:p>
            <a:pPr algn="ctr"/>
            <a:endParaRPr lang="de-DE" sz="2400" b="0" i="0" dirty="0">
              <a:solidFill>
                <a:srgbClr val="000000"/>
              </a:solidFill>
              <a:effectLst/>
              <a:latin typeface="Arial" panose="020B0604020202020204" pitchFamily="34" charset="0"/>
              <a:cs typeface="Arial" panose="020B0604020202020204" pitchFamily="34" charset="0"/>
            </a:endParaRPr>
          </a:p>
        </p:txBody>
      </p:sp>
      <p:sp>
        <p:nvSpPr>
          <p:cNvPr id="17" name="Textfeld 16">
            <a:extLst>
              <a:ext uri="{FF2B5EF4-FFF2-40B4-BE49-F238E27FC236}">
                <a16:creationId xmlns:a16="http://schemas.microsoft.com/office/drawing/2014/main" id="{DF0D457C-4726-412C-A87B-D3FD7238E49D}"/>
              </a:ext>
            </a:extLst>
          </p:cNvPr>
          <p:cNvSpPr txBox="1"/>
          <p:nvPr/>
        </p:nvSpPr>
        <p:spPr>
          <a:xfrm>
            <a:off x="4986700" y="1411718"/>
            <a:ext cx="2945503" cy="830997"/>
          </a:xfrm>
          <a:prstGeom prst="rect">
            <a:avLst/>
          </a:prstGeom>
          <a:solidFill>
            <a:schemeClr val="accent2"/>
          </a:solidFill>
          <a:ln w="19050">
            <a:noFill/>
          </a:ln>
        </p:spPr>
        <p:txBody>
          <a:bodyPr wrap="square" rtlCol="0">
            <a:spAutoFit/>
          </a:bodyPr>
          <a:lstStyle/>
          <a:p>
            <a:pPr algn="ctr"/>
            <a:r>
              <a:rPr lang="de-DE" sz="2400" b="1" i="0" dirty="0">
                <a:solidFill>
                  <a:srgbClr val="000000"/>
                </a:solidFill>
                <a:effectLst/>
                <a:latin typeface="Arial" panose="020B0604020202020204" pitchFamily="34" charset="0"/>
                <a:cs typeface="Arial" panose="020B0604020202020204" pitchFamily="34" charset="0"/>
              </a:rPr>
              <a:t>Aufforderung zu illegalem Verhalten</a:t>
            </a:r>
            <a:endParaRPr lang="de-DE" sz="2400" b="0" i="0" dirty="0">
              <a:solidFill>
                <a:srgbClr val="000000"/>
              </a:solidFill>
              <a:effectLst/>
              <a:latin typeface="Arial" panose="020B0604020202020204" pitchFamily="34" charset="0"/>
              <a:cs typeface="Arial" panose="020B0604020202020204" pitchFamily="34" charset="0"/>
            </a:endParaRPr>
          </a:p>
        </p:txBody>
      </p:sp>
      <p:sp>
        <p:nvSpPr>
          <p:cNvPr id="18" name="Textfeld 17">
            <a:extLst>
              <a:ext uri="{FF2B5EF4-FFF2-40B4-BE49-F238E27FC236}">
                <a16:creationId xmlns:a16="http://schemas.microsoft.com/office/drawing/2014/main" id="{14BAFD88-6542-4FAF-BD64-5DA6F5B1948B}"/>
              </a:ext>
            </a:extLst>
          </p:cNvPr>
          <p:cNvSpPr txBox="1"/>
          <p:nvPr/>
        </p:nvSpPr>
        <p:spPr>
          <a:xfrm>
            <a:off x="4986700" y="2396476"/>
            <a:ext cx="2945503" cy="1200329"/>
          </a:xfrm>
          <a:prstGeom prst="rect">
            <a:avLst/>
          </a:prstGeom>
          <a:solidFill>
            <a:schemeClr val="accent2"/>
          </a:solidFill>
          <a:ln w="19050">
            <a:noFill/>
          </a:ln>
        </p:spPr>
        <p:txBody>
          <a:bodyPr wrap="square" rtlCol="0">
            <a:spAutoFit/>
          </a:bodyPr>
          <a:lstStyle/>
          <a:p>
            <a:pPr algn="ctr"/>
            <a:r>
              <a:rPr lang="de-DE" sz="2400" b="1" i="0" dirty="0">
                <a:solidFill>
                  <a:srgbClr val="000000"/>
                </a:solidFill>
                <a:effectLst/>
                <a:latin typeface="Arial" panose="020B0604020202020204" pitchFamily="34" charset="0"/>
                <a:cs typeface="Arial" panose="020B0604020202020204" pitchFamily="34" charset="0"/>
              </a:rPr>
              <a:t>Falsche Tatsachen-behauptungen</a:t>
            </a:r>
            <a:endParaRPr lang="de-DE" sz="2400" b="0" i="0" dirty="0">
              <a:solidFill>
                <a:srgbClr val="000000"/>
              </a:solidFill>
              <a:effectLst/>
              <a:latin typeface="Arial" panose="020B0604020202020204" pitchFamily="34" charset="0"/>
              <a:cs typeface="Arial" panose="020B0604020202020204" pitchFamily="34" charset="0"/>
            </a:endParaRPr>
          </a:p>
        </p:txBody>
      </p:sp>
      <p:sp>
        <p:nvSpPr>
          <p:cNvPr id="16" name="Textfeld 15">
            <a:extLst>
              <a:ext uri="{FF2B5EF4-FFF2-40B4-BE49-F238E27FC236}">
                <a16:creationId xmlns:a16="http://schemas.microsoft.com/office/drawing/2014/main" id="{0ACFB2B4-E291-414A-9472-D4EB4A33001B}"/>
              </a:ext>
            </a:extLst>
          </p:cNvPr>
          <p:cNvSpPr txBox="1"/>
          <p:nvPr/>
        </p:nvSpPr>
        <p:spPr>
          <a:xfrm>
            <a:off x="888025" y="596218"/>
            <a:ext cx="3657598" cy="3785652"/>
          </a:xfrm>
          <a:prstGeom prst="rect">
            <a:avLst/>
          </a:prstGeom>
          <a:noFill/>
        </p:spPr>
        <p:txBody>
          <a:bodyPr wrap="square" rtlCol="0">
            <a:spAutoFit/>
          </a:bodyPr>
          <a:lstStyle/>
          <a:p>
            <a:r>
              <a:rPr lang="de-DE" sz="2400" dirty="0">
                <a:latin typeface="Arial" panose="020B0604020202020204" pitchFamily="34" charset="0"/>
                <a:cs typeface="Arial" panose="020B0604020202020204" pitchFamily="34" charset="0"/>
              </a:rPr>
              <a:t>Ein bekannter Rapper veröffentlicht einen neuen Song mit hemmungslosen Gewaltdarstellungen. Eine Schülerband findet den Song „cool“ und möchte diesen beim nächsten Schulfest spielen.</a:t>
            </a:r>
          </a:p>
        </p:txBody>
      </p:sp>
    </p:spTree>
    <p:extLst>
      <p:ext uri="{BB962C8B-B14F-4D97-AF65-F5344CB8AC3E}">
        <p14:creationId xmlns:p14="http://schemas.microsoft.com/office/powerpoint/2010/main" val="166493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7"/>
                                        </p:tgtEl>
                                      </p:cBhvr>
                                    </p:animEffect>
                                    <p:set>
                                      <p:cBhvr>
                                        <p:cTn id="10" dur="1" fill="hold">
                                          <p:stCondLst>
                                            <p:cond delay="499"/>
                                          </p:stCondLst>
                                        </p:cTn>
                                        <p:tgtEl>
                                          <p:spTgt spid="17"/>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5" grpId="0" animBg="1"/>
      <p:bldP spid="17"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a:extLst>
              <a:ext uri="{FF2B5EF4-FFF2-40B4-BE49-F238E27FC236}">
                <a16:creationId xmlns:a16="http://schemas.microsoft.com/office/drawing/2014/main" id="{8C210535-E90F-40D8-8A7B-8FA263D962E8}"/>
              </a:ext>
            </a:extLst>
          </p:cNvPr>
          <p:cNvSpPr txBox="1"/>
          <p:nvPr/>
        </p:nvSpPr>
        <p:spPr>
          <a:xfrm>
            <a:off x="712175" y="5499603"/>
            <a:ext cx="10023231" cy="461665"/>
          </a:xfrm>
          <a:prstGeom prst="rect">
            <a:avLst/>
          </a:prstGeom>
          <a:noFill/>
        </p:spPr>
        <p:txBody>
          <a:bodyPr wrap="square" rtlCol="0">
            <a:spAutoFit/>
          </a:bodyPr>
          <a:lstStyle/>
          <a:p>
            <a:r>
              <a:rPr lang="de-DE" sz="2400" b="1" dirty="0">
                <a:latin typeface="Arial" panose="020B0604020202020204" pitchFamily="34" charset="0"/>
                <a:cs typeface="Arial" panose="020B0604020202020204" pitchFamily="34" charset="0"/>
              </a:rPr>
              <a:t>Ordne die genannten Beispiele den entsprechenden Kategorien zu!</a:t>
            </a:r>
          </a:p>
        </p:txBody>
      </p:sp>
      <p:sp>
        <p:nvSpPr>
          <p:cNvPr id="11" name="Textfeld 10">
            <a:extLst>
              <a:ext uri="{FF2B5EF4-FFF2-40B4-BE49-F238E27FC236}">
                <a16:creationId xmlns:a16="http://schemas.microsoft.com/office/drawing/2014/main" id="{54F63351-F766-4E7D-A7D2-3DBE9EB21D33}"/>
              </a:ext>
            </a:extLst>
          </p:cNvPr>
          <p:cNvSpPr txBox="1"/>
          <p:nvPr/>
        </p:nvSpPr>
        <p:spPr>
          <a:xfrm>
            <a:off x="8056762" y="1411718"/>
            <a:ext cx="3423064" cy="830997"/>
          </a:xfrm>
          <a:prstGeom prst="rect">
            <a:avLst/>
          </a:prstGeom>
          <a:solidFill>
            <a:schemeClr val="accent2"/>
          </a:solidFill>
          <a:ln w="19050">
            <a:noFill/>
          </a:ln>
        </p:spPr>
        <p:txBody>
          <a:bodyPr wrap="square" rtlCol="0">
            <a:spAutoFit/>
          </a:bodyPr>
          <a:lstStyle/>
          <a:p>
            <a:pPr algn="ctr"/>
            <a:r>
              <a:rPr lang="de-DE" sz="2400" b="1" i="0" dirty="0">
                <a:solidFill>
                  <a:srgbClr val="000000"/>
                </a:solidFill>
                <a:effectLst/>
                <a:latin typeface="Arial" panose="020B0604020202020204" pitchFamily="34" charset="0"/>
                <a:cs typeface="Arial" panose="020B0604020202020204" pitchFamily="34" charset="0"/>
              </a:rPr>
              <a:t>Mobbing über </a:t>
            </a:r>
            <a:r>
              <a:rPr lang="de-DE" sz="2400" b="1" i="0" dirty="0" err="1">
                <a:solidFill>
                  <a:srgbClr val="000000"/>
                </a:solidFill>
                <a:effectLst/>
                <a:latin typeface="Arial" panose="020B0604020202020204" pitchFamily="34" charset="0"/>
                <a:cs typeface="Arial" panose="020B0604020202020204" pitchFamily="34" charset="0"/>
              </a:rPr>
              <a:t>Social</a:t>
            </a:r>
            <a:r>
              <a:rPr lang="de-DE" sz="2400" b="1" i="0" dirty="0">
                <a:solidFill>
                  <a:srgbClr val="000000"/>
                </a:solidFill>
                <a:effectLst/>
                <a:latin typeface="Arial" panose="020B0604020202020204" pitchFamily="34" charset="0"/>
                <a:cs typeface="Arial" panose="020B0604020202020204" pitchFamily="34" charset="0"/>
              </a:rPr>
              <a:t> Media</a:t>
            </a:r>
            <a:endParaRPr lang="de-DE" sz="2400" b="0" i="0" dirty="0">
              <a:solidFill>
                <a:srgbClr val="000000"/>
              </a:solidFill>
              <a:effectLst/>
              <a:latin typeface="Arial" panose="020B0604020202020204" pitchFamily="34" charset="0"/>
              <a:cs typeface="Arial" panose="020B0604020202020204" pitchFamily="34" charset="0"/>
            </a:endParaRPr>
          </a:p>
        </p:txBody>
      </p:sp>
      <p:sp>
        <p:nvSpPr>
          <p:cNvPr id="12" name="Textfeld 11">
            <a:extLst>
              <a:ext uri="{FF2B5EF4-FFF2-40B4-BE49-F238E27FC236}">
                <a16:creationId xmlns:a16="http://schemas.microsoft.com/office/drawing/2014/main" id="{A603A2F6-E6C2-4828-9CB6-A68EABAC0865}"/>
              </a:ext>
            </a:extLst>
          </p:cNvPr>
          <p:cNvSpPr txBox="1"/>
          <p:nvPr/>
        </p:nvSpPr>
        <p:spPr>
          <a:xfrm>
            <a:off x="8056762" y="426959"/>
            <a:ext cx="3423064" cy="830997"/>
          </a:xfrm>
          <a:prstGeom prst="rect">
            <a:avLst/>
          </a:prstGeom>
          <a:solidFill>
            <a:schemeClr val="accent2"/>
          </a:solidFill>
          <a:ln w="19050">
            <a:noFill/>
          </a:ln>
        </p:spPr>
        <p:txBody>
          <a:bodyPr wrap="square" rtlCol="0">
            <a:spAutoFit/>
          </a:bodyPr>
          <a:lstStyle/>
          <a:p>
            <a:pPr algn="ctr"/>
            <a:r>
              <a:rPr lang="de-DE" sz="2400" b="1" i="0" dirty="0">
                <a:solidFill>
                  <a:srgbClr val="000000"/>
                </a:solidFill>
                <a:effectLst/>
                <a:latin typeface="Arial" panose="020B0604020202020204" pitchFamily="34" charset="0"/>
                <a:cs typeface="Arial" panose="020B0604020202020204" pitchFamily="34" charset="0"/>
              </a:rPr>
              <a:t>Aufruf zu Gewalt oder </a:t>
            </a:r>
            <a:r>
              <a:rPr lang="de-DE" sz="2400" b="1" dirty="0">
                <a:solidFill>
                  <a:srgbClr val="000000"/>
                </a:solidFill>
                <a:latin typeface="Arial" panose="020B0604020202020204" pitchFamily="34" charset="0"/>
                <a:cs typeface="Arial" panose="020B0604020202020204" pitchFamily="34" charset="0"/>
              </a:rPr>
              <a:t>S</a:t>
            </a:r>
            <a:r>
              <a:rPr lang="de-DE" sz="2400" b="1" i="0" dirty="0">
                <a:solidFill>
                  <a:srgbClr val="000000"/>
                </a:solidFill>
                <a:effectLst/>
                <a:latin typeface="Arial" panose="020B0604020202020204" pitchFamily="34" charset="0"/>
                <a:cs typeface="Arial" panose="020B0604020202020204" pitchFamily="34" charset="0"/>
              </a:rPr>
              <a:t>törungen</a:t>
            </a:r>
            <a:endParaRPr lang="de-DE" sz="2400" b="0" i="0" dirty="0">
              <a:solidFill>
                <a:srgbClr val="000000"/>
              </a:solidFill>
              <a:effectLst/>
              <a:latin typeface="Arial" panose="020B0604020202020204" pitchFamily="34" charset="0"/>
              <a:cs typeface="Arial" panose="020B0604020202020204" pitchFamily="34" charset="0"/>
            </a:endParaRPr>
          </a:p>
        </p:txBody>
      </p:sp>
      <p:sp>
        <p:nvSpPr>
          <p:cNvPr id="13" name="Textfeld 12">
            <a:extLst>
              <a:ext uri="{FF2B5EF4-FFF2-40B4-BE49-F238E27FC236}">
                <a16:creationId xmlns:a16="http://schemas.microsoft.com/office/drawing/2014/main" id="{FD86DCEF-51A6-4B05-A81E-25B9C31EC093}"/>
              </a:ext>
            </a:extLst>
          </p:cNvPr>
          <p:cNvSpPr txBox="1"/>
          <p:nvPr/>
        </p:nvSpPr>
        <p:spPr>
          <a:xfrm>
            <a:off x="8056762" y="2396477"/>
            <a:ext cx="3423064" cy="830997"/>
          </a:xfrm>
          <a:prstGeom prst="rect">
            <a:avLst/>
          </a:prstGeom>
          <a:solidFill>
            <a:schemeClr val="accent2"/>
          </a:solidFill>
          <a:ln w="19050">
            <a:noFill/>
          </a:ln>
        </p:spPr>
        <p:txBody>
          <a:bodyPr wrap="square" rtlCol="0">
            <a:spAutoFit/>
          </a:bodyPr>
          <a:lstStyle/>
          <a:p>
            <a:pPr algn="ctr"/>
            <a:r>
              <a:rPr lang="de-DE" sz="2400" b="1" i="0" dirty="0">
                <a:solidFill>
                  <a:srgbClr val="000000"/>
                </a:solidFill>
                <a:effectLst/>
                <a:latin typeface="Arial" panose="020B0604020202020204" pitchFamily="34" charset="0"/>
                <a:cs typeface="Arial" panose="020B0604020202020204" pitchFamily="34" charset="0"/>
              </a:rPr>
              <a:t>Jugendgefährdende Aussagen</a:t>
            </a:r>
            <a:endParaRPr lang="de-DE" sz="2400" b="0" i="0" dirty="0">
              <a:solidFill>
                <a:srgbClr val="000000"/>
              </a:solidFill>
              <a:effectLst/>
              <a:latin typeface="Arial" panose="020B0604020202020204" pitchFamily="34" charset="0"/>
              <a:cs typeface="Arial" panose="020B0604020202020204" pitchFamily="34" charset="0"/>
            </a:endParaRPr>
          </a:p>
        </p:txBody>
      </p:sp>
      <p:sp>
        <p:nvSpPr>
          <p:cNvPr id="14" name="Textfeld 13">
            <a:extLst>
              <a:ext uri="{FF2B5EF4-FFF2-40B4-BE49-F238E27FC236}">
                <a16:creationId xmlns:a16="http://schemas.microsoft.com/office/drawing/2014/main" id="{EB25516F-052F-4B76-A942-37C05332D627}"/>
              </a:ext>
            </a:extLst>
          </p:cNvPr>
          <p:cNvSpPr txBox="1"/>
          <p:nvPr/>
        </p:nvSpPr>
        <p:spPr>
          <a:xfrm>
            <a:off x="8056762" y="3381236"/>
            <a:ext cx="3423064" cy="830997"/>
          </a:xfrm>
          <a:prstGeom prst="rect">
            <a:avLst/>
          </a:prstGeom>
          <a:solidFill>
            <a:schemeClr val="accent2"/>
          </a:solidFill>
          <a:ln w="19050">
            <a:noFill/>
          </a:ln>
        </p:spPr>
        <p:txBody>
          <a:bodyPr wrap="square" rtlCol="0">
            <a:spAutoFit/>
          </a:bodyPr>
          <a:lstStyle/>
          <a:p>
            <a:pPr algn="ctr"/>
            <a:r>
              <a:rPr lang="de-DE" sz="2400" b="1" dirty="0">
                <a:solidFill>
                  <a:srgbClr val="000000"/>
                </a:solidFill>
                <a:latin typeface="Arial" panose="020B0604020202020204" pitchFamily="34" charset="0"/>
                <a:cs typeface="Arial" panose="020B0604020202020204" pitchFamily="34" charset="0"/>
              </a:rPr>
              <a:t>Rassistische Äußerungen</a:t>
            </a:r>
            <a:endParaRPr lang="de-DE" sz="2400" b="0" i="0" dirty="0">
              <a:solidFill>
                <a:srgbClr val="000000"/>
              </a:solidFill>
              <a:effectLst/>
              <a:latin typeface="Arial" panose="020B0604020202020204" pitchFamily="34" charset="0"/>
              <a:cs typeface="Arial" panose="020B0604020202020204" pitchFamily="34" charset="0"/>
            </a:endParaRPr>
          </a:p>
        </p:txBody>
      </p:sp>
      <p:sp>
        <p:nvSpPr>
          <p:cNvPr id="15" name="Textfeld 14">
            <a:extLst>
              <a:ext uri="{FF2B5EF4-FFF2-40B4-BE49-F238E27FC236}">
                <a16:creationId xmlns:a16="http://schemas.microsoft.com/office/drawing/2014/main" id="{E5BE9FCC-C8F4-4C5D-9E2C-F9D28080A198}"/>
              </a:ext>
            </a:extLst>
          </p:cNvPr>
          <p:cNvSpPr txBox="1"/>
          <p:nvPr/>
        </p:nvSpPr>
        <p:spPr>
          <a:xfrm>
            <a:off x="4986701" y="426958"/>
            <a:ext cx="2945503" cy="830997"/>
          </a:xfrm>
          <a:prstGeom prst="rect">
            <a:avLst/>
          </a:prstGeom>
          <a:solidFill>
            <a:schemeClr val="accent2"/>
          </a:solidFill>
          <a:ln w="19050">
            <a:noFill/>
          </a:ln>
        </p:spPr>
        <p:txBody>
          <a:bodyPr wrap="square" rtlCol="0">
            <a:spAutoFit/>
          </a:bodyPr>
          <a:lstStyle/>
          <a:p>
            <a:pPr algn="ctr"/>
            <a:r>
              <a:rPr lang="de-DE" sz="2400" b="1" i="0" dirty="0">
                <a:solidFill>
                  <a:srgbClr val="000000"/>
                </a:solidFill>
                <a:effectLst/>
                <a:latin typeface="Arial" panose="020B0604020202020204" pitchFamily="34" charset="0"/>
                <a:cs typeface="Arial" panose="020B0604020202020204" pitchFamily="34" charset="0"/>
              </a:rPr>
              <a:t>Beleidigung</a:t>
            </a:r>
          </a:p>
          <a:p>
            <a:pPr algn="ctr"/>
            <a:endParaRPr lang="de-DE" sz="2400" b="0" i="0" dirty="0">
              <a:solidFill>
                <a:srgbClr val="000000"/>
              </a:solidFill>
              <a:effectLst/>
              <a:latin typeface="Arial" panose="020B0604020202020204" pitchFamily="34" charset="0"/>
              <a:cs typeface="Arial" panose="020B0604020202020204" pitchFamily="34" charset="0"/>
            </a:endParaRPr>
          </a:p>
        </p:txBody>
      </p:sp>
      <p:sp>
        <p:nvSpPr>
          <p:cNvPr id="17" name="Textfeld 16">
            <a:extLst>
              <a:ext uri="{FF2B5EF4-FFF2-40B4-BE49-F238E27FC236}">
                <a16:creationId xmlns:a16="http://schemas.microsoft.com/office/drawing/2014/main" id="{DF0D457C-4726-412C-A87B-D3FD7238E49D}"/>
              </a:ext>
            </a:extLst>
          </p:cNvPr>
          <p:cNvSpPr txBox="1"/>
          <p:nvPr/>
        </p:nvSpPr>
        <p:spPr>
          <a:xfrm>
            <a:off x="4986700" y="1411718"/>
            <a:ext cx="2945503" cy="830997"/>
          </a:xfrm>
          <a:prstGeom prst="rect">
            <a:avLst/>
          </a:prstGeom>
          <a:solidFill>
            <a:schemeClr val="accent2"/>
          </a:solidFill>
          <a:ln w="19050">
            <a:noFill/>
          </a:ln>
        </p:spPr>
        <p:txBody>
          <a:bodyPr wrap="square" rtlCol="0">
            <a:spAutoFit/>
          </a:bodyPr>
          <a:lstStyle/>
          <a:p>
            <a:pPr algn="ctr"/>
            <a:r>
              <a:rPr lang="de-DE" sz="2400" b="1" i="0" dirty="0">
                <a:solidFill>
                  <a:srgbClr val="000000"/>
                </a:solidFill>
                <a:effectLst/>
                <a:latin typeface="Arial" panose="020B0604020202020204" pitchFamily="34" charset="0"/>
                <a:cs typeface="Arial" panose="020B0604020202020204" pitchFamily="34" charset="0"/>
              </a:rPr>
              <a:t>Aufforderung zu illegalem Verhalten</a:t>
            </a:r>
            <a:endParaRPr lang="de-DE" sz="2400" b="0" i="0" dirty="0">
              <a:solidFill>
                <a:srgbClr val="000000"/>
              </a:solidFill>
              <a:effectLst/>
              <a:latin typeface="Arial" panose="020B0604020202020204" pitchFamily="34" charset="0"/>
              <a:cs typeface="Arial" panose="020B0604020202020204" pitchFamily="34" charset="0"/>
            </a:endParaRPr>
          </a:p>
        </p:txBody>
      </p:sp>
      <p:sp>
        <p:nvSpPr>
          <p:cNvPr id="18" name="Textfeld 17">
            <a:extLst>
              <a:ext uri="{FF2B5EF4-FFF2-40B4-BE49-F238E27FC236}">
                <a16:creationId xmlns:a16="http://schemas.microsoft.com/office/drawing/2014/main" id="{14BAFD88-6542-4FAF-BD64-5DA6F5B1948B}"/>
              </a:ext>
            </a:extLst>
          </p:cNvPr>
          <p:cNvSpPr txBox="1"/>
          <p:nvPr/>
        </p:nvSpPr>
        <p:spPr>
          <a:xfrm>
            <a:off x="4986700" y="2396476"/>
            <a:ext cx="2945503" cy="1200329"/>
          </a:xfrm>
          <a:prstGeom prst="rect">
            <a:avLst/>
          </a:prstGeom>
          <a:solidFill>
            <a:schemeClr val="accent2"/>
          </a:solidFill>
          <a:ln w="19050">
            <a:noFill/>
          </a:ln>
        </p:spPr>
        <p:txBody>
          <a:bodyPr wrap="square" rtlCol="0">
            <a:spAutoFit/>
          </a:bodyPr>
          <a:lstStyle/>
          <a:p>
            <a:pPr algn="ctr"/>
            <a:r>
              <a:rPr lang="de-DE" sz="2400" b="1" i="0" dirty="0">
                <a:solidFill>
                  <a:srgbClr val="000000"/>
                </a:solidFill>
                <a:effectLst/>
                <a:latin typeface="Arial" panose="020B0604020202020204" pitchFamily="34" charset="0"/>
                <a:cs typeface="Arial" panose="020B0604020202020204" pitchFamily="34" charset="0"/>
              </a:rPr>
              <a:t>Falsche Tatsachen-behauptungen</a:t>
            </a:r>
            <a:endParaRPr lang="de-DE" sz="2400" b="0" i="0" dirty="0">
              <a:solidFill>
                <a:srgbClr val="000000"/>
              </a:solidFill>
              <a:effectLst/>
              <a:latin typeface="Arial" panose="020B0604020202020204" pitchFamily="34" charset="0"/>
              <a:cs typeface="Arial" panose="020B0604020202020204" pitchFamily="34" charset="0"/>
            </a:endParaRPr>
          </a:p>
        </p:txBody>
      </p:sp>
      <p:sp>
        <p:nvSpPr>
          <p:cNvPr id="19" name="Textfeld 18">
            <a:extLst>
              <a:ext uri="{FF2B5EF4-FFF2-40B4-BE49-F238E27FC236}">
                <a16:creationId xmlns:a16="http://schemas.microsoft.com/office/drawing/2014/main" id="{91A9598D-C043-4B89-BC84-84A7306D0A17}"/>
              </a:ext>
            </a:extLst>
          </p:cNvPr>
          <p:cNvSpPr txBox="1"/>
          <p:nvPr/>
        </p:nvSpPr>
        <p:spPr>
          <a:xfrm>
            <a:off x="888025" y="596218"/>
            <a:ext cx="3657598" cy="4154984"/>
          </a:xfrm>
          <a:prstGeom prst="rect">
            <a:avLst/>
          </a:prstGeom>
          <a:noFill/>
        </p:spPr>
        <p:txBody>
          <a:bodyPr wrap="square" rtlCol="0">
            <a:spAutoFit/>
          </a:bodyPr>
          <a:lstStyle/>
          <a:p>
            <a:r>
              <a:rPr lang="de-DE" sz="2400" dirty="0">
                <a:latin typeface="Arial" panose="020B0604020202020204" pitchFamily="34" charset="0"/>
                <a:cs typeface="Arial" panose="020B0604020202020204" pitchFamily="34" charset="0"/>
              </a:rPr>
              <a:t>In einem Klassenchat schaukelt sich die Diskussion zwischen drei Schülern emotional hoch. Am Ende schickt ein Schüler seinem Mitschüler ein Bild, auf dem zu sehen ist, wie jemand einem anderen eine Pistole an den Kopf hält. </a:t>
            </a:r>
          </a:p>
        </p:txBody>
      </p:sp>
    </p:spTree>
    <p:extLst>
      <p:ext uri="{BB962C8B-B14F-4D97-AF65-F5344CB8AC3E}">
        <p14:creationId xmlns:p14="http://schemas.microsoft.com/office/powerpoint/2010/main" val="3901772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5"/>
                                        </p:tgtEl>
                                      </p:cBhvr>
                                    </p:animEffect>
                                    <p:set>
                                      <p:cBhvr>
                                        <p:cTn id="10" dur="1" fill="hold">
                                          <p:stCondLst>
                                            <p:cond delay="499"/>
                                          </p:stCondLst>
                                        </p:cTn>
                                        <p:tgtEl>
                                          <p:spTgt spid="15"/>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8"/>
                                        </p:tgtEl>
                                      </p:cBhvr>
                                    </p:animEffect>
                                    <p:set>
                                      <p:cBhvr>
                                        <p:cTn id="16" dur="1" fill="hold">
                                          <p:stCondLst>
                                            <p:cond delay="499"/>
                                          </p:stCondLst>
                                        </p:cTn>
                                        <p:tgtEl>
                                          <p:spTgt spid="18"/>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5" grpId="0" animBg="1"/>
      <p:bldP spid="17" grpId="0" animBg="1"/>
      <p:bldP spid="18" grpId="0" animBg="1"/>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751</Words>
  <Application>Microsoft Office PowerPoint</Application>
  <PresentationFormat>Breitbild</PresentationFormat>
  <Paragraphs>86</Paragraphs>
  <Slides>14</Slides>
  <Notes>1</Notes>
  <HiddenSlides>0</HiddenSlides>
  <MMClips>2</MMClips>
  <ScaleCrop>false</ScaleCrop>
  <HeadingPairs>
    <vt:vector size="6" baseType="variant">
      <vt:variant>
        <vt:lpstr>Verwendete Schriftarten</vt:lpstr>
      </vt:variant>
      <vt:variant>
        <vt:i4>2</vt:i4>
      </vt:variant>
      <vt:variant>
        <vt:lpstr>Design</vt:lpstr>
      </vt:variant>
      <vt:variant>
        <vt:i4>1</vt:i4>
      </vt:variant>
      <vt:variant>
        <vt:lpstr>Folientitel</vt:lpstr>
      </vt:variant>
      <vt:variant>
        <vt:i4>14</vt:i4>
      </vt:variant>
    </vt:vector>
  </HeadingPairs>
  <TitlesOfParts>
    <vt:vector size="17" baseType="lpstr">
      <vt:lpstr>Arial</vt:lpstr>
      <vt:lpstr>Calibri</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Weber, Alexandra</dc:creator>
  <cp:lastModifiedBy>Weber, Alexandra</cp:lastModifiedBy>
  <cp:revision>33</cp:revision>
  <dcterms:created xsi:type="dcterms:W3CDTF">2024-06-12T15:52:19Z</dcterms:created>
  <dcterms:modified xsi:type="dcterms:W3CDTF">2025-02-06T11:00:21Z</dcterms:modified>
</cp:coreProperties>
</file>