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75" r:id="rId3"/>
    <p:sldId id="301" r:id="rId4"/>
    <p:sldId id="298" r:id="rId5"/>
    <p:sldId id="305" r:id="rId6"/>
    <p:sldId id="306" r:id="rId7"/>
    <p:sldId id="300" r:id="rId8"/>
    <p:sldId id="297" r:id="rId9"/>
    <p:sldId id="274"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3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959" autoAdjust="0"/>
  </p:normalViewPr>
  <p:slideViewPr>
    <p:cSldViewPr snapToGrid="0">
      <p:cViewPr varScale="1">
        <p:scale>
          <a:sx n="55" d="100"/>
          <a:sy n="55" d="100"/>
        </p:scale>
        <p:origin x="139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F6118-E177-46A9-A0BF-E7688A84B6AB}" type="datetimeFigureOut">
              <a:rPr lang="de-DE" smtClean="0"/>
              <a:t>11.04.2025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36E1C-B30D-4D47-9A02-55AD4F714B85}" type="slidenum">
              <a:rPr lang="de-DE" smtClean="0"/>
              <a:t>‹Nr.›</a:t>
            </a:fld>
            <a:endParaRPr lang="de-DE"/>
          </a:p>
        </p:txBody>
      </p:sp>
    </p:spTree>
    <p:extLst>
      <p:ext uri="{BB962C8B-B14F-4D97-AF65-F5344CB8AC3E}">
        <p14:creationId xmlns:p14="http://schemas.microsoft.com/office/powerpoint/2010/main" val="473908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0236E1C-B30D-4D47-9A02-55AD4F714B85}" type="slidenum">
              <a:rPr lang="de-DE" smtClean="0"/>
              <a:t>2</a:t>
            </a:fld>
            <a:endParaRPr lang="de-DE"/>
          </a:p>
        </p:txBody>
      </p:sp>
    </p:spTree>
    <p:extLst>
      <p:ext uri="{BB962C8B-B14F-4D97-AF65-F5344CB8AC3E}">
        <p14:creationId xmlns:p14="http://schemas.microsoft.com/office/powerpoint/2010/main" val="81762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Pressefreiheit bedeutet, dass Journalistinnen und Journalisten frei berichten dürfen, ohne Zensur oder staatliche Kontrolle. Sie können kritisch über Politik, Wirtschaft und Gesellschaft informieren.</a:t>
            </a:r>
          </a:p>
          <a:p>
            <a:r>
              <a:rPr lang="de-DE" b="1" dirty="0"/>
              <a:t>Funktionen von Zeitungen, Nachrichten und Medien:</a:t>
            </a:r>
            <a:endParaRPr lang="de-DE" dirty="0"/>
          </a:p>
          <a:p>
            <a:r>
              <a:rPr lang="de-DE" b="1" dirty="0"/>
              <a:t>Information:</a:t>
            </a:r>
            <a:r>
              <a:rPr lang="de-DE" dirty="0"/>
              <a:t> Medien versorgen die Gesellschaft mit aktuellen Nachrichten und Fakten.</a:t>
            </a:r>
          </a:p>
          <a:p>
            <a:r>
              <a:rPr lang="de-DE" b="1" dirty="0"/>
              <a:t>Meinungsbildung:</a:t>
            </a:r>
            <a:r>
              <a:rPr lang="de-DE" dirty="0"/>
              <a:t> Sie helfen Menschen, sich eine eigene Meinung zu bilden.</a:t>
            </a:r>
          </a:p>
          <a:p>
            <a:r>
              <a:rPr lang="de-DE" dirty="0"/>
              <a:t>Weitere Funktionen:</a:t>
            </a:r>
          </a:p>
          <a:p>
            <a:r>
              <a:rPr lang="de-DE" b="1" dirty="0"/>
              <a:t>Kontrolle:</a:t>
            </a:r>
            <a:r>
              <a:rPr lang="de-DE" dirty="0"/>
              <a:t> Medien überwachen Regierung und Machtstrukturen und decken Missstände auf (sogenannte „vierte Gewalt“).</a:t>
            </a:r>
          </a:p>
          <a:p>
            <a:r>
              <a:rPr lang="de-DE" b="1" dirty="0"/>
              <a:t>Unterhaltung:</a:t>
            </a:r>
            <a:r>
              <a:rPr lang="de-DE" dirty="0"/>
              <a:t> Sie bieten auch Unterhaltung, z. B. durch Kultur, Sport oder Reportagen.</a:t>
            </a:r>
          </a:p>
          <a:p>
            <a:r>
              <a:rPr lang="de-DE" b="1" dirty="0"/>
              <a:t>Bildung:</a:t>
            </a:r>
            <a:r>
              <a:rPr lang="de-DE" dirty="0"/>
              <a:t> Medien vermitteln Wissen und fördern gesellschaftliche Diskussionen.</a:t>
            </a:r>
          </a:p>
          <a:p>
            <a:endParaRPr lang="de-DE" dirty="0"/>
          </a:p>
        </p:txBody>
      </p:sp>
      <p:sp>
        <p:nvSpPr>
          <p:cNvPr id="4" name="Foliennummernplatzhalter 3"/>
          <p:cNvSpPr>
            <a:spLocks noGrp="1"/>
          </p:cNvSpPr>
          <p:nvPr>
            <p:ph type="sldNum" sz="quarter" idx="5"/>
          </p:nvPr>
        </p:nvSpPr>
        <p:spPr/>
        <p:txBody>
          <a:bodyPr/>
          <a:lstStyle/>
          <a:p>
            <a:fld id="{80236E1C-B30D-4D47-9A02-55AD4F714B85}" type="slidenum">
              <a:rPr lang="de-DE" smtClean="0"/>
              <a:t>4</a:t>
            </a:fld>
            <a:endParaRPr lang="de-DE"/>
          </a:p>
        </p:txBody>
      </p:sp>
    </p:spTree>
    <p:extLst>
      <p:ext uri="{BB962C8B-B14F-4D97-AF65-F5344CB8AC3E}">
        <p14:creationId xmlns:p14="http://schemas.microsoft.com/office/powerpoint/2010/main" val="82340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Absender prüfen:</a:t>
            </a:r>
            <a:r>
              <a:rPr lang="de-DE" dirty="0"/>
              <a:t> Wer steckt hinter der Nachricht? Seriöse Medien haben klare Impressen und bekannte Journalisten </a:t>
            </a:r>
            <a:r>
              <a:rPr lang="de-DE"/>
              <a:t>und Journalistinnen</a:t>
            </a:r>
            <a:br>
              <a:rPr lang="de-DE" dirty="0"/>
            </a:br>
            <a:r>
              <a:rPr lang="de-DE" b="1" dirty="0"/>
              <a:t>Quellen checken:</a:t>
            </a:r>
            <a:r>
              <a:rPr lang="de-DE" dirty="0"/>
              <a:t> Gibt es Belege oder wird nur Behauptungen aufgestellt?</a:t>
            </a:r>
            <a:br>
              <a:rPr lang="de-DE" dirty="0"/>
            </a:br>
            <a:r>
              <a:rPr lang="de-DE" b="1" dirty="0"/>
              <a:t>Vergleich mit anderen Medien:</a:t>
            </a:r>
            <a:r>
              <a:rPr lang="de-DE" dirty="0"/>
              <a:t> Berichten auch andere vertrauenswürdige Quellen darüber?</a:t>
            </a:r>
            <a:br>
              <a:rPr lang="de-DE" dirty="0"/>
            </a:br>
            <a:r>
              <a:rPr lang="de-DE" b="1" dirty="0"/>
              <a:t>Sprache analysieren:</a:t>
            </a:r>
            <a:r>
              <a:rPr lang="de-DE" dirty="0"/>
              <a:t> Seriöse Artikel sind sachlich, nicht emotional oder reißerisch.</a:t>
            </a:r>
            <a:br>
              <a:rPr lang="de-DE" dirty="0"/>
            </a:br>
            <a:r>
              <a:rPr lang="de-DE" b="1" dirty="0"/>
              <a:t>Bildmaterial prüfen:</a:t>
            </a:r>
            <a:r>
              <a:rPr lang="de-DE" dirty="0"/>
              <a:t> Sind Bilder echt oder aus dem Zusammenhang gerissen? (z. B. mit Bilder-Rückwärtssuche).</a:t>
            </a:r>
            <a:br>
              <a:rPr lang="de-DE" dirty="0"/>
            </a:br>
            <a:r>
              <a:rPr lang="de-DE" b="1" dirty="0"/>
              <a:t>Faktenchecks nutzen:</a:t>
            </a:r>
            <a:r>
              <a:rPr lang="de-DE" dirty="0"/>
              <a:t> hierfür gibt es Seiten, die bei der Überprüfung helfen.</a:t>
            </a:r>
          </a:p>
        </p:txBody>
      </p:sp>
      <p:sp>
        <p:nvSpPr>
          <p:cNvPr id="4" name="Foliennummernplatzhalter 3"/>
          <p:cNvSpPr>
            <a:spLocks noGrp="1"/>
          </p:cNvSpPr>
          <p:nvPr>
            <p:ph type="sldNum" sz="quarter" idx="5"/>
          </p:nvPr>
        </p:nvSpPr>
        <p:spPr/>
        <p:txBody>
          <a:bodyPr/>
          <a:lstStyle/>
          <a:p>
            <a:fld id="{80236E1C-B30D-4D47-9A02-55AD4F714B85}" type="slidenum">
              <a:rPr lang="de-DE" smtClean="0"/>
              <a:t>7</a:t>
            </a:fld>
            <a:endParaRPr lang="de-DE"/>
          </a:p>
        </p:txBody>
      </p:sp>
    </p:spTree>
    <p:extLst>
      <p:ext uri="{BB962C8B-B14F-4D97-AF65-F5344CB8AC3E}">
        <p14:creationId xmlns:p14="http://schemas.microsoft.com/office/powerpoint/2010/main" val="19036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11.04.2025</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creativecommons.org/licenses/by/2.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107C36B-A0B4-4EED-B8E6-EA4D6FCCB8D5}"/>
              </a:ext>
            </a:extLst>
          </p:cNvPr>
          <p:cNvPicPr>
            <a:picLocks noChangeAspect="1"/>
          </p:cNvPicPr>
          <p:nvPr/>
        </p:nvPicPr>
        <p:blipFill rotWithShape="1">
          <a:blip r:embed="rId3">
            <a:extLst>
              <a:ext uri="{28A0092B-C50C-407E-A947-70E740481C1C}">
                <a14:useLocalDpi xmlns:a14="http://schemas.microsoft.com/office/drawing/2010/main" val="0"/>
              </a:ext>
            </a:extLst>
          </a:blip>
          <a:srcRect t="18667"/>
          <a:stretch/>
        </p:blipFill>
        <p:spPr>
          <a:xfrm>
            <a:off x="952500" y="525780"/>
            <a:ext cx="10287000" cy="5577840"/>
          </a:xfrm>
          <a:prstGeom prst="rect">
            <a:avLst/>
          </a:prstGeom>
        </p:spPr>
      </p:pic>
    </p:spTree>
    <p:extLst>
      <p:ext uri="{BB962C8B-B14F-4D97-AF65-F5344CB8AC3E}">
        <p14:creationId xmlns:p14="http://schemas.microsoft.com/office/powerpoint/2010/main" val="251294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8CC97AEE-5E83-4F73-8000-1385B932B9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8299" y="716120"/>
            <a:ext cx="4838859" cy="4838859"/>
          </a:xfrm>
        </p:spPr>
      </p:pic>
      <p:sp>
        <p:nvSpPr>
          <p:cNvPr id="6" name="Textfeld 5">
            <a:extLst>
              <a:ext uri="{FF2B5EF4-FFF2-40B4-BE49-F238E27FC236}">
                <a16:creationId xmlns:a16="http://schemas.microsoft.com/office/drawing/2014/main" id="{A376973E-C456-49F1-A467-E2E00D1FDC03}"/>
              </a:ext>
            </a:extLst>
          </p:cNvPr>
          <p:cNvSpPr txBox="1"/>
          <p:nvPr/>
        </p:nvSpPr>
        <p:spPr>
          <a:xfrm>
            <a:off x="6845141" y="5281503"/>
            <a:ext cx="4401039"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Michael </a:t>
            </a:r>
            <a:r>
              <a:rPr lang="de-DE" dirty="0" err="1">
                <a:latin typeface="Arial" panose="020B0604020202020204" pitchFamily="34" charset="0"/>
                <a:cs typeface="Arial" panose="020B0604020202020204" pitchFamily="34" charset="0"/>
              </a:rPr>
              <a:t>Husarek</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Chefredakteur Nürnberger Nachrichten</a:t>
            </a: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858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66C3200-4174-43E0-83BB-0993EFB76037}"/>
              </a:ext>
            </a:extLst>
          </p:cNvPr>
          <p:cNvSpPr txBox="1"/>
          <p:nvPr/>
        </p:nvSpPr>
        <p:spPr>
          <a:xfrm>
            <a:off x="489583" y="5182953"/>
            <a:ext cx="11212831" cy="1131848"/>
          </a:xfrm>
          <a:prstGeom prst="rect">
            <a:avLst/>
          </a:prstGeom>
          <a:noFill/>
        </p:spPr>
        <p:txBody>
          <a:bodyPr wrap="square" rtlCol="0">
            <a:spAutoFit/>
          </a:bodyPr>
          <a:lstStyle/>
          <a:p>
            <a:pPr marL="457200" indent="-457200">
              <a:lnSpc>
                <a:spcPct val="150000"/>
              </a:lnSpc>
              <a:buAutoNum type="arabicPeriod"/>
            </a:pPr>
            <a:r>
              <a:rPr lang="de-DE" sz="2400" dirty="0">
                <a:latin typeface="Arial" panose="020B0604020202020204" pitchFamily="34" charset="0"/>
                <a:cs typeface="Arial" panose="020B0604020202020204" pitchFamily="34" charset="0"/>
              </a:rPr>
              <a:t>Definiere den Begriff Pressefreiheit.  </a:t>
            </a:r>
          </a:p>
          <a:p>
            <a:pPr marL="457200" indent="-457200">
              <a:lnSpc>
                <a:spcPct val="150000"/>
              </a:lnSpc>
              <a:buAutoNum type="arabicPeriod"/>
            </a:pPr>
            <a:r>
              <a:rPr lang="de-DE" sz="2400" dirty="0">
                <a:latin typeface="Arial" panose="020B0604020202020204" pitchFamily="34" charset="0"/>
                <a:cs typeface="Arial" panose="020B0604020202020204" pitchFamily="34" charset="0"/>
              </a:rPr>
              <a:t>Nenne die Funktionen, die Zeitungen, Nachrichten und Medien erfüllen. </a:t>
            </a:r>
          </a:p>
        </p:txBody>
      </p:sp>
      <p:pic>
        <p:nvPicPr>
          <p:cNvPr id="6" name="Impulsvideo_Verfassungsviertelstunde_Michael_Husarek_111_Bv__4K__Ut">
            <a:hlinkClick r:id="" action="ppaction://media"/>
            <a:extLst>
              <a:ext uri="{FF2B5EF4-FFF2-40B4-BE49-F238E27FC236}">
                <a16:creationId xmlns:a16="http://schemas.microsoft.com/office/drawing/2014/main" id="{F7E1C471-7868-41AC-A65A-E974417ABF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3209" y="173566"/>
            <a:ext cx="8905577" cy="5009387"/>
          </a:xfrm>
          <a:prstGeom prst="rect">
            <a:avLst/>
          </a:prstGeom>
        </p:spPr>
      </p:pic>
    </p:spTree>
    <p:extLst>
      <p:ext uri="{BB962C8B-B14F-4D97-AF65-F5344CB8AC3E}">
        <p14:creationId xmlns:p14="http://schemas.microsoft.com/office/powerpoint/2010/main" val="21278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078D74F-1546-425C-BD8B-FF47DFAFA029}"/>
              </a:ext>
            </a:extLst>
          </p:cNvPr>
          <p:cNvSpPr txBox="1"/>
          <p:nvPr/>
        </p:nvSpPr>
        <p:spPr>
          <a:xfrm>
            <a:off x="997787" y="1902042"/>
            <a:ext cx="10196423" cy="4132670"/>
          </a:xfrm>
          <a:prstGeom prst="rect">
            <a:avLst/>
          </a:prstGeom>
          <a:noFill/>
        </p:spPr>
        <p:txBody>
          <a:bodyPr wrap="square" rtlCol="0">
            <a:spAutoFit/>
          </a:bodyPr>
          <a:lstStyle/>
          <a:p>
            <a:pPr marL="457200" indent="-457200">
              <a:lnSpc>
                <a:spcPct val="150000"/>
              </a:lnSpc>
              <a:buAutoNum type="arabicParenBoth"/>
            </a:pPr>
            <a:r>
              <a:rPr lang="de-DE" sz="2400" dirty="0">
                <a:latin typeface="Arial" panose="020B0604020202020204" pitchFamily="34" charset="0"/>
                <a:cs typeface="Arial" panose="020B0604020202020204" pitchFamily="34" charset="0"/>
              </a:rPr>
              <a:t>Die Presse hat die Aufgabe, im Dienst des demokratischen Gedankens über Vorgänge, Zustände und Einrichtungen und Persönlichkeiten des öffentlichen Lebens wahrheitsgemäß zu berichten.</a:t>
            </a:r>
          </a:p>
          <a:p>
            <a:pPr marL="457200" indent="-457200">
              <a:lnSpc>
                <a:spcPct val="150000"/>
              </a:lnSpc>
              <a:buAutoNum type="arabicParenBoth"/>
            </a:pPr>
            <a:endParaRPr lang="de-DE" sz="1000" dirty="0">
              <a:latin typeface="Arial" panose="020B0604020202020204" pitchFamily="34" charset="0"/>
              <a:cs typeface="Arial" panose="020B0604020202020204" pitchFamily="34" charset="0"/>
            </a:endParaRPr>
          </a:p>
          <a:p>
            <a:pPr marL="457200" indent="-457200">
              <a:lnSpc>
                <a:spcPct val="150000"/>
              </a:lnSpc>
              <a:buAutoNum type="arabicParenBoth"/>
            </a:pPr>
            <a:r>
              <a:rPr lang="de-DE" sz="2400" dirty="0">
                <a:latin typeface="Arial" panose="020B0604020202020204" pitchFamily="34" charset="0"/>
                <a:cs typeface="Arial" panose="020B0604020202020204" pitchFamily="34" charset="0"/>
              </a:rPr>
              <a:t>Vorzensur ist verboten. Gegen polizeiliche Verfügungen, welche die Pressefreiheit berühren, kann gerichtliche Entscheidung verlangt werden. </a:t>
            </a:r>
          </a:p>
        </p:txBody>
      </p:sp>
      <p:sp>
        <p:nvSpPr>
          <p:cNvPr id="5" name="Titel 1">
            <a:extLst>
              <a:ext uri="{FF2B5EF4-FFF2-40B4-BE49-F238E27FC236}">
                <a16:creationId xmlns:a16="http://schemas.microsoft.com/office/drawing/2014/main" id="{2AAB1D1A-4122-4B22-B82B-E19CBFC348BE}"/>
              </a:ext>
            </a:extLst>
          </p:cNvPr>
          <p:cNvSpPr>
            <a:spLocks noGrp="1"/>
          </p:cNvSpPr>
          <p:nvPr>
            <p:ph type="title"/>
          </p:nvPr>
        </p:nvSpPr>
        <p:spPr>
          <a:xfrm>
            <a:off x="778002" y="740293"/>
            <a:ext cx="10416208" cy="689921"/>
          </a:xfrm>
          <a:solidFill>
            <a:srgbClr val="652383"/>
          </a:solidFill>
        </p:spPr>
        <p:txBody>
          <a:bodyPr>
            <a:noAutofit/>
          </a:bodyPr>
          <a:lstStyle/>
          <a:p>
            <a:pPr algn="ctr">
              <a:spcBef>
                <a:spcPts val="600"/>
              </a:spcBef>
            </a:pPr>
            <a:r>
              <a:rPr lang="de-DE" sz="4000" dirty="0">
                <a:solidFill>
                  <a:schemeClr val="bg1"/>
                </a:solidFill>
              </a:rPr>
              <a:t>Art. 111 BV</a:t>
            </a:r>
          </a:p>
        </p:txBody>
      </p:sp>
    </p:spTree>
    <p:extLst>
      <p:ext uri="{BB962C8B-B14F-4D97-AF65-F5344CB8AC3E}">
        <p14:creationId xmlns:p14="http://schemas.microsoft.com/office/powerpoint/2010/main" val="1898030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078D74F-1546-425C-BD8B-FF47DFAFA029}"/>
              </a:ext>
            </a:extLst>
          </p:cNvPr>
          <p:cNvSpPr txBox="1"/>
          <p:nvPr/>
        </p:nvSpPr>
        <p:spPr>
          <a:xfrm>
            <a:off x="997787" y="2071375"/>
            <a:ext cx="10196423" cy="2793842"/>
          </a:xfrm>
          <a:prstGeom prst="rect">
            <a:avLst/>
          </a:prstGeom>
          <a:noFill/>
        </p:spPr>
        <p:txBody>
          <a:bodyPr wrap="square" rtlCol="0">
            <a:spAutoFit/>
          </a:bodyPr>
          <a:lstStyle/>
          <a:p>
            <a:pPr marL="457200" indent="-457200">
              <a:lnSpc>
                <a:spcPct val="150000"/>
              </a:lnSpc>
              <a:buFont typeface="+mj-lt"/>
              <a:buAutoNum type="arabicParenBoth"/>
            </a:pPr>
            <a:r>
              <a:rPr lang="de-DE" sz="2400" dirty="0">
                <a:latin typeface="Arial" panose="020B0604020202020204" pitchFamily="34" charset="0"/>
                <a:cs typeface="Arial" panose="020B0604020202020204" pitchFamily="34" charset="0"/>
              </a:rPr>
              <a:t>Jeder hat das Recht, seine Meinung in Wort, Schrift und Bild frei zu äußern und zu verbreiten und sich aus allgemein zugänglichen Quellen ungehindert zu unterrichten. Die Pressefreiheit und die Freiheit der Berichterstattung durch Rundfunk und Film werden gewährleistet. Eine Zensur findet nicht statt.</a:t>
            </a:r>
          </a:p>
        </p:txBody>
      </p:sp>
      <p:sp>
        <p:nvSpPr>
          <p:cNvPr id="5" name="Titel 1">
            <a:extLst>
              <a:ext uri="{FF2B5EF4-FFF2-40B4-BE49-F238E27FC236}">
                <a16:creationId xmlns:a16="http://schemas.microsoft.com/office/drawing/2014/main" id="{2AAB1D1A-4122-4B22-B82B-E19CBFC348BE}"/>
              </a:ext>
            </a:extLst>
          </p:cNvPr>
          <p:cNvSpPr>
            <a:spLocks noGrp="1"/>
          </p:cNvSpPr>
          <p:nvPr>
            <p:ph type="title"/>
          </p:nvPr>
        </p:nvSpPr>
        <p:spPr>
          <a:xfrm>
            <a:off x="778002" y="740293"/>
            <a:ext cx="10416208" cy="689921"/>
          </a:xfrm>
          <a:solidFill>
            <a:srgbClr val="652383"/>
          </a:solidFill>
        </p:spPr>
        <p:txBody>
          <a:bodyPr>
            <a:noAutofit/>
          </a:bodyPr>
          <a:lstStyle/>
          <a:p>
            <a:pPr algn="ctr">
              <a:spcBef>
                <a:spcPts val="600"/>
              </a:spcBef>
            </a:pPr>
            <a:r>
              <a:rPr lang="de-DE" sz="4000" dirty="0">
                <a:solidFill>
                  <a:schemeClr val="bg1"/>
                </a:solidFill>
              </a:rPr>
              <a:t>Art. 5 GG</a:t>
            </a:r>
          </a:p>
        </p:txBody>
      </p:sp>
    </p:spTree>
    <p:extLst>
      <p:ext uri="{BB962C8B-B14F-4D97-AF65-F5344CB8AC3E}">
        <p14:creationId xmlns:p14="http://schemas.microsoft.com/office/powerpoint/2010/main" val="94957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868065-4CCE-46C5-B535-5061F2B45261}"/>
              </a:ext>
            </a:extLst>
          </p:cNvPr>
          <p:cNvPicPr>
            <a:picLocks noChangeAspect="1"/>
          </p:cNvPicPr>
          <p:nvPr/>
        </p:nvPicPr>
        <p:blipFill>
          <a:blip r:embed="rId3"/>
          <a:stretch>
            <a:fillRect/>
          </a:stretch>
        </p:blipFill>
        <p:spPr>
          <a:xfrm>
            <a:off x="2077466" y="275201"/>
            <a:ext cx="8037068" cy="4520851"/>
          </a:xfrm>
          <a:prstGeom prst="rect">
            <a:avLst/>
          </a:prstGeom>
        </p:spPr>
      </p:pic>
      <p:sp>
        <p:nvSpPr>
          <p:cNvPr id="6" name="Rechteck 5">
            <a:extLst>
              <a:ext uri="{FF2B5EF4-FFF2-40B4-BE49-F238E27FC236}">
                <a16:creationId xmlns:a16="http://schemas.microsoft.com/office/drawing/2014/main" id="{070D379C-4769-480B-A94F-E05EB6501DED}"/>
              </a:ext>
            </a:extLst>
          </p:cNvPr>
          <p:cNvSpPr/>
          <p:nvPr/>
        </p:nvSpPr>
        <p:spPr>
          <a:xfrm>
            <a:off x="787908" y="4699135"/>
            <a:ext cx="10616184" cy="1550676"/>
          </a:xfrm>
          <a:prstGeom prst="rect">
            <a:avLst/>
          </a:prstGeom>
          <a:solidFill>
            <a:srgbClr val="65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6D35263B-8745-408E-8E1D-A83016A8353F}"/>
              </a:ext>
            </a:extLst>
          </p:cNvPr>
          <p:cNvSpPr/>
          <p:nvPr/>
        </p:nvSpPr>
        <p:spPr>
          <a:xfrm>
            <a:off x="1168400" y="4892970"/>
            <a:ext cx="9906000" cy="1200329"/>
          </a:xfrm>
          <a:prstGeom prst="rect">
            <a:avLst/>
          </a:prstGeom>
        </p:spPr>
        <p:txBody>
          <a:bodyPr wrap="square">
            <a:spAutoFit/>
          </a:bodyPr>
          <a:lstStyle/>
          <a:p>
            <a:r>
              <a:rPr lang="de-DE"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wichtig ist, dass ihr zu unterscheiden wisst, was ist eine seriöse Quelle und was ist keine seriöse Quelle. (…) wie kann man denn diese Unterscheidung treffen?“</a:t>
            </a:r>
            <a:endParaRPr lang="de-DE" sz="2400" dirty="0">
              <a:solidFill>
                <a:schemeClr val="bg1"/>
              </a:solidFill>
            </a:endParaRPr>
          </a:p>
        </p:txBody>
      </p:sp>
    </p:spTree>
    <p:extLst>
      <p:ext uri="{BB962C8B-B14F-4D97-AF65-F5344CB8AC3E}">
        <p14:creationId xmlns:p14="http://schemas.microsoft.com/office/powerpoint/2010/main" val="1083314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0BCA57F-240D-415C-82C5-FF6FF18EA67A}"/>
              </a:ext>
            </a:extLst>
          </p:cNvPr>
          <p:cNvSpPr>
            <a:spLocks noGrp="1"/>
          </p:cNvSpPr>
          <p:nvPr>
            <p:ph type="title"/>
          </p:nvPr>
        </p:nvSpPr>
        <p:spPr>
          <a:xfrm>
            <a:off x="838200" y="618327"/>
            <a:ext cx="10515600" cy="501814"/>
          </a:xfrm>
        </p:spPr>
        <p:txBody>
          <a:bodyPr/>
          <a:lstStyle/>
          <a:p>
            <a:r>
              <a:rPr lang="de-DE" sz="2400" dirty="0">
                <a:latin typeface="Arial" panose="020B0604020202020204" pitchFamily="34" charset="0"/>
                <a:cs typeface="Arial" panose="020B0604020202020204" pitchFamily="34" charset="0"/>
              </a:rPr>
              <a:t>Bildquellen/Video</a:t>
            </a:r>
          </a:p>
        </p:txBody>
      </p:sp>
      <p:sp>
        <p:nvSpPr>
          <p:cNvPr id="6" name="Textfeld 5">
            <a:extLst>
              <a:ext uri="{FF2B5EF4-FFF2-40B4-BE49-F238E27FC236}">
                <a16:creationId xmlns:a16="http://schemas.microsoft.com/office/drawing/2014/main" id="{1F7DF0EC-04BC-4ABA-9198-3F3BBEB06E67}"/>
              </a:ext>
            </a:extLst>
          </p:cNvPr>
          <p:cNvSpPr txBox="1"/>
          <p:nvPr/>
        </p:nvSpPr>
        <p:spPr>
          <a:xfrm>
            <a:off x="838200" y="1158240"/>
            <a:ext cx="10219441" cy="523220"/>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Folie 2 Foto Stefanie Eisenschenk via </a:t>
            </a:r>
            <a:r>
              <a:rPr lang="de-DE" sz="1400" dirty="0" err="1">
                <a:latin typeface="Arial" panose="020B0604020202020204" pitchFamily="34" charset="0"/>
                <a:cs typeface="Arial" panose="020B0604020202020204" pitchFamily="34" charset="0"/>
              </a:rPr>
              <a:t>flickr</a:t>
            </a:r>
            <a:r>
              <a:rPr lang="de-DE" sz="140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hlinkClick r:id="rId2"/>
              </a:rPr>
              <a:t>CC BY 2.0</a:t>
            </a:r>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Folie 3 Foto Michael </a:t>
            </a:r>
            <a:r>
              <a:rPr lang="de-DE" sz="1400" dirty="0" err="1">
                <a:latin typeface="Arial" panose="020B0604020202020204" pitchFamily="34" charset="0"/>
                <a:cs typeface="Arial" panose="020B0604020202020204" pitchFamily="34" charset="0"/>
              </a:rPr>
              <a:t>Husarek</a:t>
            </a:r>
            <a:r>
              <a:rPr lang="de-DE" sz="1400" dirty="0">
                <a:latin typeface="Arial" panose="020B0604020202020204" pitchFamily="34" charset="0"/>
                <a:cs typeface="Arial" panose="020B0604020202020204" pitchFamily="34" charset="0"/>
              </a:rPr>
              <a:t>, Nürnberger Nachrichten</a:t>
            </a:r>
          </a:p>
        </p:txBody>
      </p:sp>
    </p:spTree>
    <p:extLst>
      <p:ext uri="{BB962C8B-B14F-4D97-AF65-F5344CB8AC3E}">
        <p14:creationId xmlns:p14="http://schemas.microsoft.com/office/powerpoint/2010/main" val="1825704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0C73E3-138E-4A69-89A8-9720B7645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24" y="2371113"/>
            <a:ext cx="4593336" cy="1322324"/>
          </a:xfrm>
          <a:prstGeom prst="rect">
            <a:avLst/>
          </a:prstGeom>
        </p:spPr>
      </p:pic>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spTree>
    <p:extLst>
      <p:ext uri="{BB962C8B-B14F-4D97-AF65-F5344CB8AC3E}">
        <p14:creationId xmlns:p14="http://schemas.microsoft.com/office/powerpoint/2010/main" val="142435223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392</Words>
  <Application>Microsoft Office PowerPoint</Application>
  <PresentationFormat>Breitbild</PresentationFormat>
  <Paragraphs>27</Paragraphs>
  <Slides>9</Slides>
  <Notes>3</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Arial</vt:lpstr>
      <vt:lpstr>Calibri</vt:lpstr>
      <vt:lpstr>Times New Roman</vt:lpstr>
      <vt:lpstr>Office</vt:lpstr>
      <vt:lpstr>PowerPoint-Präsentation</vt:lpstr>
      <vt:lpstr>PowerPoint-Präsentation</vt:lpstr>
      <vt:lpstr>PowerPoint-Präsentation</vt:lpstr>
      <vt:lpstr>PowerPoint-Präsentation</vt:lpstr>
      <vt:lpstr>Art. 111 BV</vt:lpstr>
      <vt:lpstr>Art. 5 GG</vt:lpstr>
      <vt:lpstr>PowerPoint-Präsentation</vt:lpstr>
      <vt:lpstr>Bildquellen/Video</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ISB München</dc:creator>
  <cp:lastModifiedBy>Weber, Alexandra</cp:lastModifiedBy>
  <cp:revision>28</cp:revision>
  <dcterms:created xsi:type="dcterms:W3CDTF">2024-06-12T15:52:19Z</dcterms:created>
  <dcterms:modified xsi:type="dcterms:W3CDTF">2025-04-11T07:58:31Z</dcterms:modified>
</cp:coreProperties>
</file>