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ka Wiesmeier" initials="V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7637A92-38DF-E443-B27C-F6754D7C8199}" type="datetimeFigureOut">
              <a:rPr lang="de-DE"/>
              <a:t>11.04.2025</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02884B60-65EA-AF4A-A260-9CC8CBD105E0}"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4123D35-E351-D219-A033-E839A5C6EFCD}"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E245BB-450D-B981-C5DD-9C17B22C9810}"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6F6E1D-590E-33AA-FB97-299EDD4A884F}"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64EB1EB-C1DC-F191-C1A7-2269198E532D}"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3EFEA5B-2766-D9D7-8F4C-FF84E3503946}"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AB10CAD-C3E6-4D4D-5813-E4C4ADA01A20}"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7DC1C00-B972-7AED-5776-5F926F4F9E53}"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92AEE64-E18B-0D33-A3CB-F56C1D6AB906}"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11.04.2025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0"/>
          <a:stretch/>
        </p:blipFill>
        <p:spPr bwMode="auto">
          <a:xfrm>
            <a:off x="6940684" y="6327194"/>
            <a:ext cx="4912333" cy="466878"/>
          </a:xfrm>
          <a:prstGeom prst="rect">
            <a:avLst/>
          </a:prstGeom>
        </p:spPr>
      </p:pic>
      <p:pic>
        <p:nvPicPr>
          <p:cNvPr id="3" name="Grafik 2"/>
          <p:cNvPicPr>
            <a:picLocks noChangeAspect="1"/>
          </p:cNvPicPr>
          <p:nvPr userDrawn="1"/>
        </p:nvPicPr>
        <p:blipFill>
          <a:blip r:embed="rId12"/>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presserat.de/presseko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useBgFill="1">
        <p:nvSpPr>
          <p:cNvPr id="12" name="Rectangle 8"/>
          <p:cNvSpPr>
            <a:spLocks noGrp="1" noRot="1" noChangeAspect="1" noMove="1" noResize="1" noEditPoints="1" noAdjustHandles="1" noChangeArrowheads="1" noChangeShapeType="1" noTextEdit="1"/>
          </p:cNvSpPr>
          <p:nvPr/>
        </p:nvSpPr>
        <p:spPr bwMode="auto">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Meiryo"/>
            </a:endParaRPr>
          </a:p>
        </p:txBody>
      </p:sp>
      <p:sp>
        <p:nvSpPr>
          <p:cNvPr id="11" name="Freeform: Shape 10"/>
          <p:cNvSpPr>
            <a:spLocks noGrp="1" noRot="1" noChangeAspect="1" noMove="1" noResize="1" noEditPoints="1" noAdjustHandles="1" noChangeArrowheads="1" noChangeShapeType="1" noTextEdit="1"/>
          </p:cNvSpPr>
          <p:nvPr/>
        </p:nvSpPr>
        <p:spPr bwMode="auto">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extrusionOk="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Meiryo"/>
              <a:ea typeface="+mn-ea"/>
              <a:cs typeface="+mn-cs"/>
            </a:endParaRPr>
          </a:p>
        </p:txBody>
      </p:sp>
      <p:sp>
        <p:nvSpPr>
          <p:cNvPr id="13" name="Freeform: Shape 12"/>
          <p:cNvSpPr>
            <a:spLocks noGrp="1" noRot="1" noChangeAspect="1" noMove="1" noResize="1" noEditPoints="1" noAdjustHandles="1" noChangeArrowheads="1" noChangeShapeType="1" noTextEdit="1"/>
          </p:cNvSpPr>
          <p:nvPr/>
        </p:nvSpPr>
        <p:spPr bwMode="auto">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extrusionOk="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Meiryo"/>
              <a:ea typeface="+mn-ea"/>
              <a:cs typeface="+mn-cs"/>
            </a:endParaRPr>
          </a:p>
        </p:txBody>
      </p:sp>
      <p:pic>
        <p:nvPicPr>
          <p:cNvPr id="4" name="Grafik 3" descr="Ein Bild, das Kleidung, Menschliches Gesicht, Frau, Person enthält.&#10;&#10;KI-generierte Inhalte können fehlerhaft sein."/>
          <p:cNvPicPr>
            <a:picLocks noChangeAspect="1"/>
          </p:cNvPicPr>
          <p:nvPr/>
        </p:nvPicPr>
        <p:blipFill>
          <a:blip r:embed="rId3"/>
          <a:srcRect r="21343"/>
          <a:stretch/>
        </p:blipFill>
        <p:spPr bwMode="auto">
          <a:xfrm>
            <a:off x="2644776" y="10"/>
            <a:ext cx="9547224" cy="6857990"/>
          </a:xfrm>
          <a:custGeom>
            <a:avLst/>
            <a:gdLst/>
            <a:ahLst/>
            <a:cxnLst/>
            <a:rect l="l" t="t" r="r" b="b"/>
            <a:pathLst>
              <a:path w="9547224" h="6858000" extrusionOk="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5" name="Freeform: Shape 14"/>
          <p:cNvSpPr>
            <a:spLocks noGrp="1" noRot="1" noChangeAspect="1" noMove="1" noResize="1" noEditPoints="1" noAdjustHandles="1" noChangeArrowheads="1" noChangeShapeType="1" noTextEdit="1"/>
          </p:cNvSpPr>
          <p:nvPr/>
        </p:nvSpPr>
        <p:spPr bwMode="auto">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extrusionOk="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8" name="Ovale Legende 7"/>
          <p:cNvSpPr/>
          <p:nvPr/>
        </p:nvSpPr>
        <p:spPr bwMode="auto">
          <a:xfrm>
            <a:off x="645459" y="282389"/>
            <a:ext cx="5136777" cy="3213286"/>
          </a:xfrm>
          <a:prstGeom prst="wedgeEllipseCallout">
            <a:avLst>
              <a:gd name="adj1" fmla="val 72832"/>
              <a:gd name="adj2" fmla="val 21435"/>
            </a:avLst>
          </a:prstGeom>
          <a:solidFill>
            <a:srgbClr val="7030A0"/>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de-DE" sz="2000">
                <a:solidFill>
                  <a:schemeClr val="bg1"/>
                </a:solidFill>
                <a:latin typeface="Arial"/>
                <a:cs typeface="Arial"/>
              </a:rPr>
              <a:t>Ich habe aus anonymer Quelle ein Foto erhalten, das einen berühmten Fußballspieler zeigt, der wohl betrunken einen Unfall verursacht hat. Das ist DIE Story für die Titelseite!</a:t>
            </a:r>
            <a:endParaRPr/>
          </a:p>
        </p:txBody>
      </p:sp>
      <p:sp>
        <p:nvSpPr>
          <p:cNvPr id="14" name="Ovale Legende 13"/>
          <p:cNvSpPr/>
          <p:nvPr/>
        </p:nvSpPr>
        <p:spPr bwMode="auto">
          <a:xfrm>
            <a:off x="8046667" y="0"/>
            <a:ext cx="3738283" cy="1290917"/>
          </a:xfrm>
          <a:prstGeom prst="wedgeEllipseCallout">
            <a:avLst>
              <a:gd name="adj1" fmla="val -49970"/>
              <a:gd name="adj2" fmla="val 100893"/>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Was meint ihr? Kann ich die Story bringen?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1"/>
          <p:cNvSpPr txBox="1"/>
          <p:nvPr/>
        </p:nvSpPr>
        <p:spPr bwMode="auto">
          <a:xfrm>
            <a:off x="568692" y="2021757"/>
            <a:ext cx="10515600" cy="450078"/>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a:defRPr/>
            </a:pPr>
            <a:endParaRPr/>
          </a:p>
        </p:txBody>
      </p:sp>
      <p:sp>
        <p:nvSpPr>
          <p:cNvPr id="2" name="Titel 1"/>
          <p:cNvSpPr txBox="1"/>
          <p:nvPr/>
        </p:nvSpPr>
        <p:spPr bwMode="auto">
          <a:xfrm>
            <a:off x="1107708" y="1488141"/>
            <a:ext cx="9772096" cy="1711815"/>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marL="457200" indent="-457200">
              <a:buAutoNum type="arabicParenBoth"/>
              <a:defRPr/>
            </a:pPr>
            <a:r>
              <a:rPr lang="de-DE" sz="2400"/>
              <a:t>Jeder hat das Recht, seine Meinung in Wort, Schrift und Bild frei </a:t>
            </a:r>
            <a:endParaRPr/>
          </a:p>
          <a:p>
            <a:pPr algn="ctr">
              <a:defRPr/>
            </a:pPr>
            <a:r>
              <a:rPr lang="de-DE" sz="2400"/>
              <a:t>zu äußern und zu verbreiten und sich aus allgemein zugänglichen Quellen ungehindert zu unterrichten. Die Pressefreiheit und die Freiheit der Berichterstattung durch Rundfunk und Film werden gewährleistet. Eine Zensur findet nicht statt.</a:t>
            </a:r>
            <a:endParaRPr lang="de-DE" sz="1050"/>
          </a:p>
        </p:txBody>
      </p:sp>
      <p:sp>
        <p:nvSpPr>
          <p:cNvPr id="5" name="Titel 1"/>
          <p:cNvSpPr txBox="1"/>
          <p:nvPr/>
        </p:nvSpPr>
        <p:spPr bwMode="auto">
          <a:xfrm>
            <a:off x="568692" y="4108122"/>
            <a:ext cx="10515600" cy="1711815"/>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a:defRPr/>
            </a:pPr>
            <a:endParaRPr lang="de-DE" sz="1050"/>
          </a:p>
        </p:txBody>
      </p:sp>
      <p:sp>
        <p:nvSpPr>
          <p:cNvPr id="7" name="Titel 1"/>
          <p:cNvSpPr txBox="1"/>
          <p:nvPr/>
        </p:nvSpPr>
        <p:spPr bwMode="auto">
          <a:xfrm>
            <a:off x="838200" y="4108122"/>
            <a:ext cx="10515600" cy="1711815"/>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a:defRPr/>
            </a:pPr>
            <a:endParaRPr lang="de-DE" sz="1050"/>
          </a:p>
        </p:txBody>
      </p:sp>
      <p:sp>
        <p:nvSpPr>
          <p:cNvPr id="9" name="Textfeld 8"/>
          <p:cNvSpPr txBox="1"/>
          <p:nvPr/>
        </p:nvSpPr>
        <p:spPr bwMode="auto">
          <a:xfrm>
            <a:off x="1107708" y="4479321"/>
            <a:ext cx="9772096" cy="1569660"/>
          </a:xfrm>
          <a:prstGeom prst="rect">
            <a:avLst/>
          </a:prstGeom>
          <a:noFill/>
        </p:spPr>
        <p:txBody>
          <a:bodyPr wrap="square">
            <a:spAutoFit/>
          </a:bodyPr>
          <a:lstStyle/>
          <a:p>
            <a:pPr algn="ctr">
              <a:defRPr/>
            </a:pPr>
            <a:r>
              <a:rPr lang="de-DE" sz="2400" b="0" i="0" u="none" strike="noStrike">
                <a:solidFill>
                  <a:srgbClr val="222222"/>
                </a:solidFill>
                <a:latin typeface="Arial"/>
              </a:rPr>
              <a:t>(1) Die Presse hat die Aufgabe, im Dienst des demokratischen Gedankens über Vorgänge, Zustände und Einrichtungen und Persönlichkeiten des öffentlichen Lebens wahrheitsgemäß zu berichten.</a:t>
            </a:r>
            <a:endParaRPr lang="de-DE" sz="2400"/>
          </a:p>
        </p:txBody>
      </p:sp>
      <p:sp>
        <p:nvSpPr>
          <p:cNvPr id="8" name="Rechteck 7"/>
          <p:cNvSpPr/>
          <p:nvPr/>
        </p:nvSpPr>
        <p:spPr bwMode="auto">
          <a:xfrm>
            <a:off x="942975" y="504825"/>
            <a:ext cx="10141317" cy="754272"/>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3600">
                <a:solidFill>
                  <a:schemeClr val="bg1"/>
                </a:solidFill>
                <a:latin typeface="Arial"/>
                <a:cs typeface="Arial"/>
              </a:rPr>
              <a:t>Art. 5 GG</a:t>
            </a:r>
            <a:endParaRPr/>
          </a:p>
        </p:txBody>
      </p:sp>
      <p:sp>
        <p:nvSpPr>
          <p:cNvPr id="10" name="Rechteck 9"/>
          <p:cNvSpPr/>
          <p:nvPr/>
        </p:nvSpPr>
        <p:spPr bwMode="auto">
          <a:xfrm>
            <a:off x="838200" y="3539450"/>
            <a:ext cx="10141317" cy="754272"/>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3600">
                <a:solidFill>
                  <a:schemeClr val="bg1"/>
                </a:solidFill>
                <a:latin typeface="Arial"/>
                <a:cs typeface="Arial"/>
              </a:rPr>
              <a:t>Art. 111 BV</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Abgerundetes Rechteck 1"/>
          <p:cNvSpPr/>
          <p:nvPr/>
        </p:nvSpPr>
        <p:spPr bwMode="auto">
          <a:xfrm>
            <a:off x="327209" y="1725142"/>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Wahrhaftigkeit und Wahrung der Menschenwürde</a:t>
            </a:r>
            <a:endParaRPr/>
          </a:p>
        </p:txBody>
      </p:sp>
      <p:sp>
        <p:nvSpPr>
          <p:cNvPr id="3" name="Abgerundetes Rechteck 2"/>
          <p:cNvSpPr/>
          <p:nvPr/>
        </p:nvSpPr>
        <p:spPr bwMode="auto">
          <a:xfrm>
            <a:off x="327209" y="3069849"/>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Sorgfaltspflicht</a:t>
            </a:r>
            <a:endParaRPr/>
          </a:p>
        </p:txBody>
      </p:sp>
      <p:sp>
        <p:nvSpPr>
          <p:cNvPr id="4" name="Abgerundetes Rechteck 3"/>
          <p:cNvSpPr/>
          <p:nvPr/>
        </p:nvSpPr>
        <p:spPr bwMode="auto">
          <a:xfrm>
            <a:off x="4129926" y="1713373"/>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Keine Sensationsberichterstattung</a:t>
            </a:r>
            <a:endParaRPr/>
          </a:p>
        </p:txBody>
      </p:sp>
      <p:sp>
        <p:nvSpPr>
          <p:cNvPr id="5" name="Abgerundetes Rechteck 1"/>
          <p:cNvSpPr/>
          <p:nvPr/>
        </p:nvSpPr>
        <p:spPr bwMode="auto">
          <a:xfrm>
            <a:off x="4129926" y="3069849"/>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Diskriminierungsverbot</a:t>
            </a:r>
            <a:endParaRPr/>
          </a:p>
        </p:txBody>
      </p:sp>
      <p:sp>
        <p:nvSpPr>
          <p:cNvPr id="6" name="Abgerundetes Rechteck 2"/>
          <p:cNvSpPr/>
          <p:nvPr/>
        </p:nvSpPr>
        <p:spPr bwMode="auto">
          <a:xfrm>
            <a:off x="7932644" y="1713373"/>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Unschuldsvermutung</a:t>
            </a:r>
            <a:endParaRPr/>
          </a:p>
        </p:txBody>
      </p:sp>
      <p:sp>
        <p:nvSpPr>
          <p:cNvPr id="7" name="Abgerundetes Rechteck 3"/>
          <p:cNvSpPr/>
          <p:nvPr/>
        </p:nvSpPr>
        <p:spPr bwMode="auto">
          <a:xfrm>
            <a:off x="7932644" y="3069849"/>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Schutz der Persönlichkeit</a:t>
            </a:r>
            <a:endParaRPr/>
          </a:p>
        </p:txBody>
      </p:sp>
      <p:sp>
        <p:nvSpPr>
          <p:cNvPr id="8" name="Textfeld 7"/>
          <p:cNvSpPr txBox="1"/>
          <p:nvPr/>
        </p:nvSpPr>
        <p:spPr bwMode="auto">
          <a:xfrm>
            <a:off x="3000375" y="617994"/>
            <a:ext cx="5953125" cy="646331"/>
          </a:xfrm>
          <a:prstGeom prst="rect">
            <a:avLst/>
          </a:prstGeom>
          <a:noFill/>
        </p:spPr>
        <p:txBody>
          <a:bodyPr wrap="square" rtlCol="0">
            <a:spAutoFit/>
          </a:bodyPr>
          <a:lstStyle/>
          <a:p>
            <a:pPr algn="ctr">
              <a:defRPr/>
            </a:pPr>
            <a:r>
              <a:rPr lang="de-DE" sz="3600">
                <a:latin typeface="Arial"/>
                <a:cs typeface="Arial"/>
              </a:rPr>
              <a:t>Pressekodex</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Abgerundetes Rechteck 1"/>
          <p:cNvSpPr/>
          <p:nvPr/>
        </p:nvSpPr>
        <p:spPr bwMode="auto">
          <a:xfrm>
            <a:off x="136710" y="632012"/>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Wahrhaftigkeit und Wahrung der Menschenwürde</a:t>
            </a:r>
            <a:endParaRPr/>
          </a:p>
        </p:txBody>
      </p:sp>
      <p:sp>
        <p:nvSpPr>
          <p:cNvPr id="3" name="Abgerundetes Rechteck 2"/>
          <p:cNvSpPr/>
          <p:nvPr/>
        </p:nvSpPr>
        <p:spPr bwMode="auto">
          <a:xfrm>
            <a:off x="4065493" y="632012"/>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Sorgfaltspflicht</a:t>
            </a:r>
            <a:endParaRPr/>
          </a:p>
        </p:txBody>
      </p:sp>
      <p:sp>
        <p:nvSpPr>
          <p:cNvPr id="4" name="Abgerundetes Rechteck 3"/>
          <p:cNvSpPr/>
          <p:nvPr/>
        </p:nvSpPr>
        <p:spPr bwMode="auto">
          <a:xfrm>
            <a:off x="8252010" y="636494"/>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Keine Sensationsberichterstattung</a:t>
            </a:r>
            <a:endParaRPr/>
          </a:p>
        </p:txBody>
      </p:sp>
      <p:sp>
        <p:nvSpPr>
          <p:cNvPr id="5" name="Oval 4"/>
          <p:cNvSpPr/>
          <p:nvPr/>
        </p:nvSpPr>
        <p:spPr bwMode="auto">
          <a:xfrm>
            <a:off x="4112557" y="3294529"/>
            <a:ext cx="3617258" cy="309282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Nach einem Terrorangriff wird vorschnell und ohne bestätigte Quellen berichtet, dass der Täter vor der Tat arabische Sätze gerufen hätte.</a:t>
            </a:r>
            <a:endParaRPr/>
          </a:p>
        </p:txBody>
      </p:sp>
      <p:sp>
        <p:nvSpPr>
          <p:cNvPr id="6" name="Oval 5"/>
          <p:cNvSpPr/>
          <p:nvPr/>
        </p:nvSpPr>
        <p:spPr bwMode="auto">
          <a:xfrm>
            <a:off x="7985312" y="3106271"/>
            <a:ext cx="3727075" cy="328108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Ein Obdachloser rettet eine Frau aus einem brennenden Auto. Die Zeitung schreibt:</a:t>
            </a:r>
            <a:endParaRPr/>
          </a:p>
          <a:p>
            <a:pPr algn="ctr">
              <a:defRPr/>
            </a:pPr>
            <a:r>
              <a:rPr lang="de-DE" sz="2000">
                <a:latin typeface="Arial"/>
                <a:cs typeface="Arial"/>
              </a:rPr>
              <a:t>„Obdachloser Held – der Penner, der plötzlich ein Leben rettete.“</a:t>
            </a:r>
            <a:endParaRPr/>
          </a:p>
        </p:txBody>
      </p:sp>
      <p:sp>
        <p:nvSpPr>
          <p:cNvPr id="7" name="Oval 6"/>
          <p:cNvSpPr/>
          <p:nvPr/>
        </p:nvSpPr>
        <p:spPr bwMode="auto">
          <a:xfrm>
            <a:off x="281266" y="3294529"/>
            <a:ext cx="3481665" cy="309282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Nach einem Amoklauf zeigen die Medien blutige Tatortbilder und nennen Details zum Täter.</a:t>
            </a:r>
            <a:endParaRPr/>
          </a:p>
        </p:txBody>
      </p:sp>
      <p:cxnSp>
        <p:nvCxnSpPr>
          <p:cNvPr id="11" name="Gekrümmte Verbindung 10"/>
          <p:cNvCxnSpPr/>
          <p:nvPr/>
        </p:nvCxnSpPr>
        <p:spPr bwMode="auto">
          <a:xfrm flipV="1">
            <a:off x="2164976" y="1694329"/>
            <a:ext cx="7328648" cy="1584000"/>
          </a:xfrm>
          <a:prstGeom prst="curved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Gekrümmte Verbindung 11"/>
          <p:cNvCxnSpPr/>
          <p:nvPr/>
        </p:nvCxnSpPr>
        <p:spPr bwMode="auto">
          <a:xfrm rot="16199999" flipV="1">
            <a:off x="4797495" y="1979823"/>
            <a:ext cx="1718470" cy="878541"/>
          </a:xfrm>
          <a:prstGeom prst="curved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Gekrümmte Verbindung 14"/>
          <p:cNvCxnSpPr>
            <a:endCxn id="2" idx="2"/>
          </p:cNvCxnSpPr>
          <p:nvPr/>
        </p:nvCxnSpPr>
        <p:spPr bwMode="auto">
          <a:xfrm rot="10800000">
            <a:off x="1945340" y="1559859"/>
            <a:ext cx="7548284" cy="1546412"/>
          </a:xfrm>
          <a:prstGeom prst="curvedConnector2">
            <a:avLst/>
          </a:prstGeom>
          <a:ln w="28575">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Abgerundetes Rechteck 1"/>
          <p:cNvSpPr/>
          <p:nvPr/>
        </p:nvSpPr>
        <p:spPr bwMode="auto">
          <a:xfrm>
            <a:off x="136710" y="632012"/>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Diskriminierungsverbot</a:t>
            </a:r>
            <a:endParaRPr/>
          </a:p>
        </p:txBody>
      </p:sp>
      <p:sp>
        <p:nvSpPr>
          <p:cNvPr id="3" name="Abgerundetes Rechteck 2"/>
          <p:cNvSpPr/>
          <p:nvPr/>
        </p:nvSpPr>
        <p:spPr bwMode="auto">
          <a:xfrm>
            <a:off x="4065493" y="632012"/>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Unschuldsvermutung</a:t>
            </a:r>
            <a:endParaRPr/>
          </a:p>
        </p:txBody>
      </p:sp>
      <p:sp>
        <p:nvSpPr>
          <p:cNvPr id="4" name="Abgerundetes Rechteck 3"/>
          <p:cNvSpPr/>
          <p:nvPr/>
        </p:nvSpPr>
        <p:spPr bwMode="auto">
          <a:xfrm>
            <a:off x="8142194" y="632012"/>
            <a:ext cx="3617259" cy="927846"/>
          </a:xfrm>
          <a:prstGeom prst="roundRect">
            <a:avLst>
              <a:gd name="adj" fmla="val 16667"/>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Schutz der Persönlichkeit</a:t>
            </a:r>
            <a:endParaRPr/>
          </a:p>
        </p:txBody>
      </p:sp>
      <p:sp>
        <p:nvSpPr>
          <p:cNvPr id="5" name="Oval 4"/>
          <p:cNvSpPr/>
          <p:nvPr/>
        </p:nvSpPr>
        <p:spPr bwMode="auto">
          <a:xfrm>
            <a:off x="4112557" y="3079376"/>
            <a:ext cx="3727078" cy="330797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In der Berichterstattung über Kriminalität wird die Nationalität von Verdächtigen hervorgehoben, selbst wenn sie für die Tat keine Rolle spielt.</a:t>
            </a:r>
            <a:endParaRPr/>
          </a:p>
        </p:txBody>
      </p:sp>
      <p:sp>
        <p:nvSpPr>
          <p:cNvPr id="6" name="Oval 5"/>
          <p:cNvSpPr/>
          <p:nvPr/>
        </p:nvSpPr>
        <p:spPr bwMode="auto">
          <a:xfrm>
            <a:off x="8393204" y="3200400"/>
            <a:ext cx="3523130" cy="318695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a:latin typeface="Arial"/>
                <a:cs typeface="Arial"/>
              </a:rPr>
              <a:t>Namen und Bilder von Verdächtigen werden veröffentlicht, bevor ein Urteil gesprochen wurde.</a:t>
            </a:r>
            <a:endParaRPr/>
          </a:p>
        </p:txBody>
      </p:sp>
      <p:sp>
        <p:nvSpPr>
          <p:cNvPr id="7" name="Oval 6"/>
          <p:cNvSpPr/>
          <p:nvPr/>
        </p:nvSpPr>
        <p:spPr bwMode="auto">
          <a:xfrm>
            <a:off x="275665" y="3079376"/>
            <a:ext cx="3617259" cy="330797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000" dirty="0">
                <a:latin typeface="Arial"/>
                <a:cs typeface="Arial"/>
              </a:rPr>
              <a:t>Veröffentlichung von Paparazzi-Fotos, die einen Prominenten mit einer anderen Frau zeigen, die zur Spekulation einer Affäre führen können.</a:t>
            </a:r>
            <a:endParaRPr dirty="0"/>
          </a:p>
        </p:txBody>
      </p:sp>
      <p:cxnSp>
        <p:nvCxnSpPr>
          <p:cNvPr id="8" name="Gekrümmte Verbindung 7"/>
          <p:cNvCxnSpPr/>
          <p:nvPr/>
        </p:nvCxnSpPr>
        <p:spPr bwMode="auto">
          <a:xfrm flipV="1">
            <a:off x="2447365" y="1694329"/>
            <a:ext cx="7046259" cy="1385047"/>
          </a:xfrm>
          <a:prstGeom prst="curved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Gekrümmte Verbindung 9"/>
          <p:cNvCxnSpPr>
            <a:stCxn id="5" idx="0"/>
          </p:cNvCxnSpPr>
          <p:nvPr/>
        </p:nvCxnSpPr>
        <p:spPr bwMode="auto">
          <a:xfrm rot="16199999" flipV="1">
            <a:off x="3142690" y="245969"/>
            <a:ext cx="1452282" cy="4214531"/>
          </a:xfrm>
          <a:prstGeom prst="curved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Gekrümmte Verbindung 12"/>
          <p:cNvCxnSpPr/>
          <p:nvPr/>
        </p:nvCxnSpPr>
        <p:spPr bwMode="auto">
          <a:xfrm rot="10800000">
            <a:off x="5378825" y="1559860"/>
            <a:ext cx="4585449" cy="1640541"/>
          </a:xfrm>
          <a:prstGeom prst="curved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a:latin typeface="Arial"/>
                <a:cs typeface="Arial"/>
              </a:rPr>
              <a:t>Bildquellen</a:t>
            </a:r>
            <a:endParaRPr/>
          </a:p>
        </p:txBody>
      </p:sp>
      <p:sp>
        <p:nvSpPr>
          <p:cNvPr id="4" name="Textfeld 3"/>
          <p:cNvSpPr txBox="1"/>
          <p:nvPr/>
        </p:nvSpPr>
        <p:spPr bwMode="auto">
          <a:xfrm>
            <a:off x="838200" y="1127218"/>
            <a:ext cx="10737215" cy="307777"/>
          </a:xfrm>
          <a:prstGeom prst="rect">
            <a:avLst/>
          </a:prstGeom>
          <a:noFill/>
        </p:spPr>
        <p:txBody>
          <a:bodyPr wrap="square" rtlCol="0">
            <a:spAutoFit/>
          </a:bodyPr>
          <a:lstStyle/>
          <a:p>
            <a:pPr>
              <a:defRPr/>
            </a:pPr>
            <a:r>
              <a:rPr lang="de-DE" sz="1400">
                <a:latin typeface="Arial"/>
                <a:cs typeface="Arial"/>
              </a:rPr>
              <a:t>Folie 2: </a:t>
            </a:r>
            <a:r>
              <a:rPr lang="de-DE" sz="1400" i="0">
                <a:solidFill>
                  <a:srgbClr val="212124"/>
                </a:solidFill>
                <a:latin typeface="Arial"/>
                <a:cs typeface="Arial"/>
              </a:rPr>
              <a:t>Nachdenklicher Reporter, erstellt mit KI Dreamlab von canva.com, </a:t>
            </a:r>
            <a:r>
              <a:rPr lang="de-DE" sz="1400">
                <a:latin typeface="Arial"/>
                <a:cs typeface="Arial"/>
              </a:rPr>
              <a:t>DL vom 24.02.2025.</a:t>
            </a:r>
            <a:endParaRPr/>
          </a:p>
        </p:txBody>
      </p:sp>
      <p:sp>
        <p:nvSpPr>
          <p:cNvPr id="3" name="Titel 1"/>
          <p:cNvSpPr txBox="1"/>
          <p:nvPr/>
        </p:nvSpPr>
        <p:spPr bwMode="auto">
          <a:xfrm>
            <a:off x="838200" y="3944232"/>
            <a:ext cx="10515600" cy="1325563"/>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a:defRPr/>
            </a:pPr>
            <a:r>
              <a:rPr lang="de-DE" sz="2400"/>
              <a:t>Verwendete Literatur/Links</a:t>
            </a:r>
            <a:endParaRPr/>
          </a:p>
          <a:p>
            <a:pPr>
              <a:defRPr/>
            </a:pPr>
            <a:endParaRPr lang="de-DE" sz="2400"/>
          </a:p>
          <a:p>
            <a:pPr>
              <a:defRPr/>
            </a:pPr>
            <a:r>
              <a:rPr lang="de-DE" sz="1400" u="sng">
                <a:hlinkClick r:id="rId3" tooltip="https://www.presserat.de/pressekodex.html"/>
              </a:rPr>
              <a:t>https://www.presserat.de/pressekodex.html</a:t>
            </a:r>
            <a:r>
              <a:rPr lang="de-DE" sz="1400"/>
              <a:t>, DL vom 24.02.2025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Breitbild</PresentationFormat>
  <Paragraphs>41</Paragraphs>
  <Slides>8</Slides>
  <Notes>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Meiryo</vt:lpstr>
      <vt:lpstr>Aptos</vt: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33</cp:revision>
  <dcterms:created xsi:type="dcterms:W3CDTF">2024-06-12T15:52:19Z</dcterms:created>
  <dcterms:modified xsi:type="dcterms:W3CDTF">2025-04-11T08:13:36Z</dcterms:modified>
</cp:coreProperties>
</file>