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3" r:id="rId5"/>
    <p:sldId id="278" r:id="rId6"/>
    <p:sldId id="279" r:id="rId7"/>
    <p:sldId id="260" r:id="rId8"/>
    <p:sldId id="261" r:id="rId9"/>
    <p:sldId id="262" r:id="rId1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s Ceeh" initials="D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66" d="100"/>
          <a:sy n="66" d="100"/>
        </p:scale>
        <p:origin x="1243" y="2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1-07T09:43:43" idx="1">
    <p:pos x="10" y="10"/>
    <p:text>Formatierung?</p:text>
    <p:extLst>
      <p:ext uri="{C676402C-5697-4E1C-873F-D02D1690AC5C}">
        <p15:threadingInfo xmlns:p15="http://schemas.microsoft.com/office/powerpoint/2012/main" timeZoneBias="-60"/>
      </p:ext>
      <p:ext uri="{19B8F6BF-5375-455C-9EA6-DF929625EA0E}">
        <p15:presenceInfo xmlns="" xmlns:m="http://schemas.openxmlformats.org/officeDocument/2006/math" xmlns:w="http://schemas.openxmlformats.org/wordprocessingml/2006/main" xmlns:p15="http://schemas.microsoft.com/office/powerpoint/2012/main" userId="teamlab_data:0;1;1;1;10;Doris Ceeh;2;1;0;3;20;2024-11-07T08:43:43Z;4;38;{0058004E-0098-4ED9-84AE-001900750058};" providerId="AD"/>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11-07T09:57:34" idx="2">
    <p:pos x="1802" y="876"/>
    <p:text>Das "fakultativ" würde ich weglassen. Die Lehrkraft kann ja ohnehin machen, was sie will. Aber irgendetwas muss sie ja zum Zitat fragen.</p:text>
    <p:extLst>
      <p:ext uri="{C676402C-5697-4E1C-873F-D02D1690AC5C}">
        <p15:threadingInfo xmlns:p15="http://schemas.microsoft.com/office/powerpoint/2012/main" timeZoneBias="-60"/>
      </p:ext>
      <p:ext uri="{19B8F6BF-5375-455C-9EA6-DF929625EA0E}">
        <p15:presenceInfo xmlns="" xmlns:m="http://schemas.openxmlformats.org/officeDocument/2006/math" xmlns:w="http://schemas.openxmlformats.org/wordprocessingml/2006/main" xmlns:p15="http://schemas.microsoft.com/office/powerpoint/2012/main" userId="teamlab_data:0;1;1;1;10;Doris Ceeh;2;1;0;3;20;2024-11-07T08:57:34Z;4;38;{005700B0-0011-4732-A564-000100DC006C};" providerId="AD"/>
      </p:ext>
    </p:extLst>
  </p:cm>
  <p:cm authorId="1" dt="2024-11-07T09:58:37" idx="3">
    <p:pos x="6994" y="1222"/>
    <p:text>Anmerkungen zu den Fragen siehe Dok. "Imppuls".</p:text>
    <p:extLst>
      <p:ext uri="{C676402C-5697-4E1C-873F-D02D1690AC5C}">
        <p15:threadingInfo xmlns:p15="http://schemas.microsoft.com/office/powerpoint/2012/main" timeZoneBias="-60"/>
      </p:ext>
      <p:ext uri="{19B8F6BF-5375-455C-9EA6-DF929625EA0E}">
        <p15:presenceInfo xmlns="" xmlns:m="http://schemas.openxmlformats.org/officeDocument/2006/math" xmlns:w="http://schemas.openxmlformats.org/wordprocessingml/2006/main" xmlns:p15="http://schemas.microsoft.com/office/powerpoint/2012/main" userId="teamlab_data:0;1;1;1;10;Doris Ceeh;2;1;0;3;20;2024-11-07T08:58:37Z;4;38;{006600F3-004D-4D65-B839-0068006600EC};" providerId="AD"/>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00B819C-D114-B6D2-4890-28B64B3520BC}"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5C2673E-AA08-017B-C3D4-F04F9B534C3B}"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E6ED884-7179-2840-29F7-A8A38034791E}"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7C94F-F034-0504-0966-CE23F4643417}"/>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FAB09FAE-63FA-9167-25DF-810A3DD33D0B}"/>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BFC1A526-D518-472F-F83A-FD22E1F9B6A5}"/>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C2476C3C-BDA3-37B4-1095-94BF1ECB7E36}"/>
              </a:ext>
            </a:extLst>
          </p:cNvPr>
          <p:cNvSpPr>
            <a:spLocks noGrp="1"/>
          </p:cNvSpPr>
          <p:nvPr>
            <p:ph type="sldNum" sz="quarter" idx="10"/>
          </p:nvPr>
        </p:nvSpPr>
        <p:spPr bwMode="auto"/>
        <p:txBody>
          <a:bodyPr/>
          <a:lstStyle/>
          <a:p>
            <a:pPr>
              <a:defRPr/>
            </a:pPr>
            <a:fld id="{7E6ED884-7179-2840-29F7-A8A38034791E}" type="slidenum">
              <a:rPr/>
              <a:t>4</a:t>
            </a:fld>
            <a:endParaRPr/>
          </a:p>
        </p:txBody>
      </p:sp>
    </p:spTree>
    <p:extLst>
      <p:ext uri="{BB962C8B-B14F-4D97-AF65-F5344CB8AC3E}">
        <p14:creationId xmlns:p14="http://schemas.microsoft.com/office/powerpoint/2010/main" val="48776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A92F3E1-559F-77EA-8A82-DD978B009C2C}" type="slidenum">
              <a:rPr/>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C3A1819-69F8-F1EE-83F9-6295C9A24746}" type="slidenum">
              <a:rPr/>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C792B0A-2C16-3FE0-D87C-1948B6070856}"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06.02.2025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riedenspreis-des-deutschen-buchhandels.de/alle-preistraeger-seit-1950/2020-2029/willi-web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1"/>
          <p:cNvSpPr txBox="1"/>
          <p:nvPr/>
        </p:nvSpPr>
        <p:spPr bwMode="auto">
          <a:xfrm>
            <a:off x="329379" y="3529100"/>
            <a:ext cx="11677812" cy="2490362"/>
          </a:xfrm>
          <a:prstGeom prst="rect">
            <a:avLst/>
          </a:prstGeom>
          <a:noFill/>
        </p:spPr>
        <p:txBody>
          <a:bodyPr wrap="square" rtlCol="0">
            <a:spAutoFit/>
          </a:bodyPr>
          <a:lstStyle/>
          <a:p>
            <a:pPr algn="ctr">
              <a:lnSpc>
                <a:spcPct val="114999"/>
              </a:lnSpc>
              <a:spcAft>
                <a:spcPts val="1000"/>
              </a:spcAft>
              <a:defRPr/>
            </a:pPr>
            <a:r>
              <a:rPr lang="de-DE" sz="4400" b="1">
                <a:latin typeface="Arial"/>
                <a:ea typeface="Calibri"/>
                <a:cs typeface="Times New Roman"/>
              </a:rPr>
              <a:t>„Die demokratische Welt schwankt“ – Anne Applebaum </a:t>
            </a:r>
            <a:endParaRPr lang="de-DE" sz="4400">
              <a:latin typeface="Arial"/>
              <a:ea typeface="Calibri"/>
              <a:cs typeface="Times New Roman"/>
            </a:endParaRPr>
          </a:p>
          <a:p>
            <a:pPr algn="ctr">
              <a:lnSpc>
                <a:spcPct val="114999"/>
              </a:lnSpc>
              <a:spcAft>
                <a:spcPts val="1000"/>
              </a:spcAft>
              <a:defRPr/>
            </a:pPr>
            <a:r>
              <a:rPr lang="de-DE" sz="4400" b="1">
                <a:latin typeface="Arial"/>
                <a:ea typeface="Calibri"/>
                <a:cs typeface="Times New Roman"/>
              </a:rPr>
              <a:t>zur Verteidigung der Demokratie</a:t>
            </a:r>
            <a:endParaRPr lang="de-DE" sz="4400">
              <a:latin typeface="Arial"/>
              <a:ea typeface="Calibri"/>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Grafik 6"/>
          <p:cNvPicPr>
            <a:picLocks noChangeAspect="1"/>
          </p:cNvPicPr>
          <p:nvPr/>
        </p:nvPicPr>
        <p:blipFill>
          <a:blip r:embed="rId3"/>
          <a:stretch/>
        </p:blipFill>
        <p:spPr bwMode="auto">
          <a:xfrm>
            <a:off x="4448175" y="1200150"/>
            <a:ext cx="3295650" cy="4457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1191D58-1A27-19AB-B402-B27CBC31269D}"/>
            </a:ext>
          </a:extLst>
        </p:cNvPr>
        <p:cNvGrpSpPr/>
        <p:nvPr/>
      </p:nvGrpSpPr>
      <p:grpSpPr bwMode="auto">
        <a:xfrm>
          <a:off x="0" y="0"/>
          <a:ext cx="0" cy="0"/>
          <a:chOff x="0" y="0"/>
          <a:chExt cx="0" cy="0"/>
        </a:xfrm>
      </p:grpSpPr>
      <p:sp>
        <p:nvSpPr>
          <p:cNvPr id="5" name="Textfeld 4">
            <a:extLst>
              <a:ext uri="{FF2B5EF4-FFF2-40B4-BE49-F238E27FC236}">
                <a16:creationId xmlns:a16="http://schemas.microsoft.com/office/drawing/2014/main" id="{3163601F-D717-CE35-BE3B-0DEBDEB7570A}"/>
              </a:ext>
            </a:extLst>
          </p:cNvPr>
          <p:cNvSpPr txBox="1"/>
          <p:nvPr/>
        </p:nvSpPr>
        <p:spPr bwMode="auto">
          <a:xfrm>
            <a:off x="4733925" y="2508519"/>
            <a:ext cx="6078070" cy="2308068"/>
          </a:xfrm>
          <a:prstGeom prst="rect">
            <a:avLst/>
          </a:prstGeom>
          <a:noFill/>
        </p:spPr>
        <p:txBody>
          <a:bodyPr wrap="square">
            <a:spAutoFit/>
          </a:bodyPr>
          <a:lstStyle/>
          <a:p>
            <a:pPr algn="just">
              <a:lnSpc>
                <a:spcPct val="114999"/>
              </a:lnSpc>
              <a:spcAft>
                <a:spcPts val="1000"/>
              </a:spcAft>
              <a:tabLst>
                <a:tab pos="4448810" algn="l"/>
              </a:tabLst>
              <a:defRPr/>
            </a:pPr>
            <a:r>
              <a:rPr lang="de-DE" sz="2400">
                <a:latin typeface="Arial"/>
                <a:ea typeface="Calibri"/>
                <a:cs typeface="Times New Roman"/>
              </a:rPr>
              <a:t>„Heute stehen wir vor der größten Herausforderung für unsere Werte und Interessen zu unseren Lebzeiten, und die demokratische Welt schwankt.“ </a:t>
            </a:r>
            <a:endParaRPr/>
          </a:p>
          <a:p>
            <a:pPr algn="r">
              <a:lnSpc>
                <a:spcPct val="114999"/>
              </a:lnSpc>
              <a:spcAft>
                <a:spcPts val="1000"/>
              </a:spcAft>
              <a:tabLst>
                <a:tab pos="4448810" algn="l"/>
              </a:tabLst>
              <a:defRPr/>
            </a:pPr>
            <a:r>
              <a:rPr lang="de-DE" sz="2400">
                <a:latin typeface="Arial"/>
                <a:ea typeface="Calibri"/>
                <a:cs typeface="Times New Roman"/>
              </a:rPr>
              <a:t>Anne Applebaum</a:t>
            </a:r>
            <a:endParaRPr lang="de-DE" sz="2800">
              <a:latin typeface="Arial"/>
              <a:ea typeface="Calibri"/>
              <a:cs typeface="Times New Roman"/>
            </a:endParaRPr>
          </a:p>
        </p:txBody>
      </p:sp>
      <p:pic>
        <p:nvPicPr>
          <p:cNvPr id="7" name="Grafik 6">
            <a:extLst>
              <a:ext uri="{FF2B5EF4-FFF2-40B4-BE49-F238E27FC236}">
                <a16:creationId xmlns:a16="http://schemas.microsoft.com/office/drawing/2014/main" id="{88619B96-E426-E76F-9D1D-C7582FCA28EF}"/>
              </a:ext>
            </a:extLst>
          </p:cNvPr>
          <p:cNvPicPr>
            <a:picLocks noChangeAspect="1"/>
          </p:cNvPicPr>
          <p:nvPr/>
        </p:nvPicPr>
        <p:blipFill>
          <a:blip r:embed="rId3"/>
          <a:stretch/>
        </p:blipFill>
        <p:spPr bwMode="auto">
          <a:xfrm>
            <a:off x="990600" y="1438478"/>
            <a:ext cx="3295650" cy="4457700"/>
          </a:xfrm>
          <a:prstGeom prst="rect">
            <a:avLst/>
          </a:prstGeom>
        </p:spPr>
      </p:pic>
    </p:spTree>
    <p:extLst>
      <p:ext uri="{BB962C8B-B14F-4D97-AF65-F5344CB8AC3E}">
        <p14:creationId xmlns:p14="http://schemas.microsoft.com/office/powerpoint/2010/main" val="146749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090A52D-D8C1-4FEB-A14C-0BA930138099}"/>
              </a:ext>
            </a:extLst>
          </p:cNvPr>
          <p:cNvSpPr/>
          <p:nvPr/>
        </p:nvSpPr>
        <p:spPr bwMode="auto">
          <a:xfrm>
            <a:off x="637563" y="419450"/>
            <a:ext cx="10515600" cy="77122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Artikel 20 GG</a:t>
            </a:r>
          </a:p>
        </p:txBody>
      </p:sp>
      <p:sp>
        <p:nvSpPr>
          <p:cNvPr id="3" name="Textfeld 2">
            <a:extLst>
              <a:ext uri="{FF2B5EF4-FFF2-40B4-BE49-F238E27FC236}">
                <a16:creationId xmlns:a16="http://schemas.microsoft.com/office/drawing/2014/main" id="{05F39B9F-5A96-B689-2033-7D724AD9D7C3}"/>
              </a:ext>
            </a:extLst>
          </p:cNvPr>
          <p:cNvSpPr txBox="1"/>
          <p:nvPr/>
        </p:nvSpPr>
        <p:spPr>
          <a:xfrm>
            <a:off x="3047036" y="2906172"/>
            <a:ext cx="6094070" cy="830997"/>
          </a:xfrm>
          <a:prstGeom prst="rect">
            <a:avLst/>
          </a:prstGeom>
          <a:noFill/>
        </p:spPr>
        <p:txBody>
          <a:bodyPr wrap="square">
            <a:spAutoFit/>
          </a:bodyPr>
          <a:lstStyle/>
          <a:p>
            <a:pPr marL="0" indent="0">
              <a:buNone/>
              <a:defRPr/>
            </a:pPr>
            <a:r>
              <a:rPr lang="de-DE" sz="2400" dirty="0">
                <a:latin typeface="Arial" panose="020B0604020202020204" pitchFamily="34" charset="0"/>
                <a:cs typeface="Arial" panose="020B0604020202020204" pitchFamily="34" charset="0"/>
              </a:rPr>
              <a:t>(1) Die Bundesrepublik Deutschland ist ein demokratischer und sozialer Bundesstaat.</a:t>
            </a:r>
          </a:p>
        </p:txBody>
      </p:sp>
    </p:spTree>
    <p:extLst>
      <p:ext uri="{BB962C8B-B14F-4D97-AF65-F5344CB8AC3E}">
        <p14:creationId xmlns:p14="http://schemas.microsoft.com/office/powerpoint/2010/main" val="93581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CBB16-A40B-8E06-60FB-42EF3B1685F6}"/>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A47CF799-7668-46A9-D1F0-A9786DD7816A}"/>
              </a:ext>
            </a:extLst>
          </p:cNvPr>
          <p:cNvSpPr/>
          <p:nvPr/>
        </p:nvSpPr>
        <p:spPr bwMode="auto">
          <a:xfrm>
            <a:off x="637563" y="419450"/>
            <a:ext cx="10515600" cy="77122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Präambel BV</a:t>
            </a:r>
          </a:p>
        </p:txBody>
      </p:sp>
      <p:sp>
        <p:nvSpPr>
          <p:cNvPr id="3" name="Textfeld 2">
            <a:extLst>
              <a:ext uri="{FF2B5EF4-FFF2-40B4-BE49-F238E27FC236}">
                <a16:creationId xmlns:a16="http://schemas.microsoft.com/office/drawing/2014/main" id="{2F61C53A-393D-5CF6-BB11-A53795FC56C2}"/>
              </a:ext>
            </a:extLst>
          </p:cNvPr>
          <p:cNvSpPr txBox="1"/>
          <p:nvPr/>
        </p:nvSpPr>
        <p:spPr>
          <a:xfrm>
            <a:off x="2063188" y="2257989"/>
            <a:ext cx="8400326" cy="3416320"/>
          </a:xfrm>
          <a:prstGeom prst="rect">
            <a:avLst/>
          </a:prstGeom>
          <a:noFill/>
        </p:spPr>
        <p:txBody>
          <a:bodyPr wrap="square">
            <a:spAutoFit/>
          </a:bodyPr>
          <a:lstStyle/>
          <a:p>
            <a:pPr marL="0" indent="0">
              <a:buNone/>
              <a:defRPr/>
            </a:pPr>
            <a:r>
              <a:rPr lang="de-DE" sz="2400" dirty="0">
                <a:latin typeface="Arial" panose="020B0604020202020204" pitchFamily="34" charset="0"/>
                <a:cs typeface="Arial" panose="020B0604020202020204" pitchFamily="34" charset="0"/>
              </a:rPr>
              <a:t>Angesichts des Trümmerfeldes, zu dem eine Staats- und Gesellschaftsordnung ohne Gott, ohne Gewissen und ohne Achtung vor der Würde des Menschen die Überlebenden des zweiten Weltkrieges geführt hat, in dem festen Entschlusse, den kommenden deutschen Geschlechtern die Segnungen des Friedens, der Menschlichkeit und des Rechtes dauernd zu sichern, gibt sich das Bayerische Volk, eingedenk seiner mehr als tausendjährigen Geschichte, nachstehende demokratische Verfassung.</a:t>
            </a:r>
          </a:p>
        </p:txBody>
      </p:sp>
    </p:spTree>
    <p:extLst>
      <p:ext uri="{BB962C8B-B14F-4D97-AF65-F5344CB8AC3E}">
        <p14:creationId xmlns:p14="http://schemas.microsoft.com/office/powerpoint/2010/main" val="117978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838200" y="1348972"/>
            <a:ext cx="10515600" cy="4351338"/>
          </a:xfrm>
        </p:spPr>
        <p:txBody>
          <a:bodyPr/>
          <a:lstStyle/>
          <a:p>
            <a:pPr marL="0" indent="0">
              <a:lnSpc>
                <a:spcPct val="114999"/>
              </a:lnSpc>
              <a:spcAft>
                <a:spcPts val="1000"/>
              </a:spcAft>
              <a:buNone/>
              <a:tabLst>
                <a:tab pos="4448810" algn="l"/>
              </a:tabLst>
              <a:defRPr/>
            </a:pPr>
            <a:r>
              <a:rPr lang="de-DE" sz="2400" u="sng">
                <a:latin typeface="Arial"/>
                <a:ea typeface="Calibri"/>
                <a:cs typeface="Times New Roman"/>
              </a:rPr>
              <a:t>Impulsfragen:</a:t>
            </a:r>
            <a:endParaRPr lang="de-DE" sz="2400">
              <a:latin typeface="Arial"/>
              <a:ea typeface="Calibri"/>
              <a:cs typeface="Times New Roman"/>
            </a:endParaRPr>
          </a:p>
          <a:p>
            <a:pPr marL="342900" lvl="0" indent="-342900">
              <a:lnSpc>
                <a:spcPct val="114999"/>
              </a:lnSpc>
              <a:buFont typeface="+mj-lt"/>
              <a:buAutoNum type="arabicParenBoth"/>
              <a:tabLst>
                <a:tab pos="4448810" algn="l"/>
              </a:tabLst>
              <a:defRPr/>
            </a:pPr>
            <a:r>
              <a:rPr lang="de-DE" sz="2400">
                <a:latin typeface="Arial"/>
                <a:ea typeface="Calibri"/>
                <a:cs typeface="Times New Roman"/>
              </a:rPr>
              <a:t> Welche Werte und Interessen könnte Applebaum hier meinen?</a:t>
            </a:r>
            <a:endParaRPr/>
          </a:p>
          <a:p>
            <a:pPr marL="342900" lvl="0" indent="-342900">
              <a:lnSpc>
                <a:spcPct val="114999"/>
              </a:lnSpc>
              <a:buFont typeface="+mj-lt"/>
              <a:buAutoNum type="arabicParenBoth"/>
              <a:tabLst>
                <a:tab pos="4448810" algn="l"/>
              </a:tabLst>
              <a:defRPr/>
            </a:pPr>
            <a:r>
              <a:rPr lang="de-DE" sz="2400">
                <a:latin typeface="Arial"/>
                <a:ea typeface="Calibri"/>
                <a:cs typeface="Times New Roman"/>
              </a:rPr>
              <a:t> Wie ist die Aussage zu verstehen, dass „die demokratische Welt schwankt“?</a:t>
            </a:r>
            <a:endParaRPr/>
          </a:p>
          <a:p>
            <a:pPr marL="342900" lvl="0" indent="-342900">
              <a:lnSpc>
                <a:spcPct val="114999"/>
              </a:lnSpc>
              <a:spcAft>
                <a:spcPts val="1000"/>
              </a:spcAft>
              <a:buFont typeface="+mj-lt"/>
              <a:buAutoNum type="arabicParenBoth"/>
              <a:tabLst>
                <a:tab pos="4448810" algn="l"/>
              </a:tabLst>
              <a:defRPr/>
            </a:pPr>
            <a:r>
              <a:rPr lang="de-DE" sz="2400">
                <a:latin typeface="Arial"/>
                <a:ea typeface="Calibri"/>
                <a:cs typeface="Times New Roman"/>
              </a:rPr>
              <a:t> Anne Applebaum stellt ihre Rede unter das Motto „Gegen den Pessimismus“. Wie lässt sich das zusammendenken mit der drastischen Analyse der derzeitigen Weltsituation im o.g. Zitat?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92594" y="1353874"/>
            <a:ext cx="10515600" cy="1325563"/>
          </a:xfrm>
        </p:spPr>
        <p:txBody>
          <a:bodyPr/>
          <a:lstStyle/>
          <a:p>
            <a:pPr>
              <a:defRPr/>
            </a:pPr>
            <a:r>
              <a:rPr lang="de-DE" sz="1400" u="sng">
                <a:latin typeface="Arial"/>
                <a:cs typeface="Arial"/>
                <a:hlinkClick r:id="rId3" tooltip="https://www.friedenspreis-des-deutschen-buchhandels.de/alle-preistraeger-seit-1950/2020-2029/willi-weber"/>
              </a:rPr>
              <a:t>https://www.friedenspreis-des-deutschen-buchhandels.de/alle-preistraeger-seit-1950/2020-2029/willi-weber</a:t>
            </a:r>
            <a:r>
              <a:rPr lang="de-DE" sz="1400">
                <a:latin typeface="Arial"/>
                <a:cs typeface="Arial"/>
              </a:rPr>
              <a:t> </a:t>
            </a:r>
            <a:endParaRPr/>
          </a:p>
        </p:txBody>
      </p:sp>
      <p:sp>
        <p:nvSpPr>
          <p:cNvPr id="4" name="Textfeld 3"/>
          <p:cNvSpPr txBox="1"/>
          <p:nvPr/>
        </p:nvSpPr>
        <p:spPr bwMode="auto">
          <a:xfrm>
            <a:off x="838200" y="949723"/>
            <a:ext cx="10219441" cy="461665"/>
          </a:xfrm>
          <a:prstGeom prst="rect">
            <a:avLst/>
          </a:prstGeom>
          <a:noFill/>
        </p:spPr>
        <p:txBody>
          <a:bodyPr wrap="square" rtlCol="0">
            <a:spAutoFit/>
          </a:bodyPr>
          <a:lstStyle/>
          <a:p>
            <a:pPr>
              <a:defRPr/>
            </a:pPr>
            <a:r>
              <a:rPr lang="de-DE" sz="1400">
                <a:latin typeface="Arial"/>
                <a:cs typeface="Arial"/>
              </a:rPr>
              <a:t> </a:t>
            </a:r>
            <a:r>
              <a:rPr lang="de-DE" sz="2400">
                <a:latin typeface="Arial"/>
                <a:ea typeface="Arial"/>
                <a:cs typeface="Arial"/>
              </a:rPr>
              <a:t>Bildnachweis: </a:t>
            </a:r>
            <a:r>
              <a:rPr lang="de-DE" sz="1400">
                <a:latin typeface="Arial"/>
                <a:cs typeface="Arial"/>
              </a:rPr>
              <a:t>Folie 3</a:t>
            </a:r>
            <a:endParaRPr/>
          </a:p>
        </p:txBody>
      </p:sp>
      <p:sp>
        <p:nvSpPr>
          <p:cNvPr id="5" name="Titel 1"/>
          <p:cNvSpPr txBox="1"/>
          <p:nvPr/>
        </p:nvSpPr>
        <p:spPr bwMode="auto">
          <a:xfrm>
            <a:off x="838200" y="4412756"/>
            <a:ext cx="10515600" cy="47460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2400">
                <a:latin typeface="Arial"/>
                <a:cs typeface="Arial"/>
              </a:rPr>
              <a:t>Verwendete Literatur</a:t>
            </a:r>
            <a:endParaRPr/>
          </a:p>
        </p:txBody>
      </p:sp>
      <p:sp>
        <p:nvSpPr>
          <p:cNvPr id="6" name="Textfeld 5"/>
          <p:cNvSpPr txBox="1"/>
          <p:nvPr/>
        </p:nvSpPr>
        <p:spPr bwMode="auto">
          <a:xfrm>
            <a:off x="892594" y="4887356"/>
            <a:ext cx="10110651" cy="1020921"/>
          </a:xfrm>
          <a:prstGeom prst="rect">
            <a:avLst/>
          </a:prstGeom>
          <a:noFill/>
        </p:spPr>
        <p:txBody>
          <a:bodyPr wrap="square" rtlCol="0">
            <a:spAutoFit/>
          </a:bodyPr>
          <a:lstStyle/>
          <a:p>
            <a:pPr algn="just">
              <a:lnSpc>
                <a:spcPct val="114999"/>
              </a:lnSpc>
              <a:spcAft>
                <a:spcPts val="1000"/>
              </a:spcAft>
              <a:defRPr/>
            </a:pPr>
            <a:r>
              <a:rPr lang="de-DE" sz="1800">
                <a:latin typeface="Arial"/>
                <a:ea typeface="Calibri"/>
                <a:cs typeface="Times New Roman"/>
              </a:rPr>
              <a:t>Applebaum, Anne: Gegen den Pessimismus. Dankesrede zur Verleihung des Friedenspreises des Deutschen Buchhandels am 20.10.2024. Abrufbar unter: </a:t>
            </a:r>
            <a:r>
              <a:rPr lang="de-DE" sz="1800" u="sng">
                <a:solidFill>
                  <a:srgbClr val="0000FF"/>
                </a:solidFill>
                <a:latin typeface="Arial"/>
                <a:ea typeface="Calibri"/>
                <a:cs typeface="Times New Roman"/>
                <a:hlinkClick r:id="rId3" tooltip="https://www.friedenspreis-des-deutschen-buchhandels.de/alle-preistraeger-seit-1950/2020-2029/willi-weber"/>
              </a:rPr>
              <a:t>https://www.friedenspreis-des-deutschen-buchhandels.de/alle-preistraeger-seit-1950/2020-2029/willi-weber</a:t>
            </a:r>
            <a:r>
              <a:rPr lang="de-DE" sz="1800">
                <a:latin typeface="Arial"/>
                <a:ea typeface="Calibri"/>
                <a:cs typeface="Times New Roman"/>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Werte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253</Words>
  <Application>Microsoft Office PowerPoint</Application>
  <DocSecurity>0</DocSecurity>
  <PresentationFormat>Breitbild</PresentationFormat>
  <Paragraphs>24</Paragraphs>
  <Slides>9</Slides>
  <Notes>7</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9</vt:i4>
      </vt:variant>
    </vt:vector>
  </HeadingPairs>
  <TitlesOfParts>
    <vt:vector size="12" baseType="lpstr">
      <vt:lpstr>Arial</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https://www.friedenspreis-des-deutschen-buchhandels.de/alle-preistraeger-seit-1950/2020-2029/willi-weber </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Weber, Alexandra</dc:creator>
  <cp:keywords/>
  <dc:description/>
  <cp:lastModifiedBy>Eva Hammer-Bernhard</cp:lastModifiedBy>
  <cp:revision>19</cp:revision>
  <dcterms:created xsi:type="dcterms:W3CDTF">2024-06-12T15:52:19Z</dcterms:created>
  <dcterms:modified xsi:type="dcterms:W3CDTF">2025-02-06T07:58:20Z</dcterms:modified>
  <cp:category/>
  <dc:identifier/>
  <cp:contentStatus/>
  <dc:language/>
  <cp:version/>
</cp:coreProperties>
</file>