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svg" ContentType="image/svg+xml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0" r:id="rId2"/>
    <p:sldMasterId id="2147483664" r:id="rId3"/>
  </p:sldMasterIdLst>
  <p:notesMasterIdLst>
    <p:notesMasterId r:id="rId39"/>
  </p:notesMasterIdLst>
  <p:sldIdLst>
    <p:sldId id="268" r:id="rId4"/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72" r:id="rId15"/>
    <p:sldId id="270" r:id="rId16"/>
    <p:sldId id="271" r:id="rId17"/>
    <p:sldId id="274" r:id="rId18"/>
    <p:sldId id="273" r:id="rId19"/>
    <p:sldId id="275" r:id="rId20"/>
    <p:sldId id="276" r:id="rId21"/>
    <p:sldId id="277" r:id="rId22"/>
    <p:sldId id="278" r:id="rId23"/>
    <p:sldId id="279" r:id="rId24"/>
    <p:sldId id="291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66" r:id="rId37"/>
    <p:sldId id="267" r:id="rId38"/>
  </p:sldIdLst>
  <p:sldSz cx="12192000" cy="6858000"/>
  <p:notesSz cx="6858000" cy="9144000"/>
  <p:defaultTextStyle>
    <a:defPPr>
      <a:defRPr lang="de-DE"/>
    </a:defPPr>
    <a:lvl1pPr marL="0" algn="l" defTabSz="914400">
      <a:defRPr sz="18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8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8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8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8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8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8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8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8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40">
          <p15:clr>
            <a:srgbClr val="A4A3A4"/>
          </p15:clr>
        </p15:guide>
        <p15:guide id="2" orient="horz" pos="107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115" d="100"/>
          <a:sy n="115" d="100"/>
        </p:scale>
        <p:origin x="634" y="86"/>
      </p:cViewPr>
      <p:guideLst>
        <p:guide pos="3840"/>
        <p:guide orient="horz" pos="107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ableStyles" Target="tableStyle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B469428-3EB0-4A7D-A4C3-105F04356751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 bwMode="auto"/>
      <dgm:t>
        <a:bodyPr/>
        <a:lstStyle/>
        <a:p>
          <a:pPr>
            <a:defRPr/>
          </a:pPr>
          <a:endParaRPr lang="de-DE"/>
        </a:p>
      </dgm:t>
    </dgm:pt>
    <dgm:pt modelId="{763CDE82-0520-4605-8D14-72F9E5AFD0AB}">
      <dgm:prSet phldrT="[Text]"/>
      <dgm:spPr bwMode="auto">
        <a:solidFill>
          <a:srgbClr val="DEC628"/>
        </a:solidFill>
      </dgm:spPr>
      <dgm:t>
        <a:bodyPr/>
        <a:lstStyle/>
        <a:p>
          <a:pPr>
            <a:defRPr/>
          </a:pPr>
          <a:r>
            <a:rPr lang="de-DE" b="1"/>
            <a:t>Individualisiertes und differenziertes Lernen</a:t>
          </a:r>
          <a:endParaRPr lang="de-DE"/>
        </a:p>
      </dgm:t>
    </dgm:pt>
    <dgm:pt modelId="{CA7FD0A2-2989-45BE-AAA7-A013EE4792CC}" type="parTrans" cxnId="{FE2CF023-821F-40F4-B6E2-BBB07DADF0A1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87E78405-EF28-4535-BA3E-FEA6FAFAFEC9}" type="sibTrans" cxnId="{FE2CF023-821F-40F4-B6E2-BBB07DADF0A1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1D0A4298-8FF2-43F4-8D81-8A7A158B07F5}">
      <dgm:prSet phldrT="[Text]"/>
      <dgm:spPr bwMode="auto">
        <a:solidFill>
          <a:schemeClr val="accent4">
            <a:lumMod val="60000"/>
            <a:lumOff val="40000"/>
          </a:schemeClr>
        </a:solidFill>
      </dgm:spPr>
      <dgm:t>
        <a:bodyPr/>
        <a:lstStyle/>
        <a:p>
          <a:pPr>
            <a:defRPr/>
          </a:pPr>
          <a:r>
            <a:rPr lang="de-DE" b="1"/>
            <a:t>Unterstützung bei Routineaufgaben</a:t>
          </a:r>
          <a:endParaRPr lang="de-DE"/>
        </a:p>
      </dgm:t>
    </dgm:pt>
    <dgm:pt modelId="{4E9A9390-6B94-4C8E-96FD-028E887B13C6}" type="parTrans" cxnId="{142A41C2-EDA4-4114-A399-04B111950160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C92FE0D9-90CD-4782-A987-EE2F298F043B}" type="sibTrans" cxnId="{142A41C2-EDA4-4114-A399-04B111950160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0C82D2DA-F89C-493B-9397-65997336A7D5}">
      <dgm:prSet phldrT="[Text]"/>
      <dgm:spPr bwMode="auto"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pPr>
            <a:defRPr/>
          </a:pPr>
          <a:r>
            <a:rPr lang="de-DE" b="1"/>
            <a:t>Förderung digitaler Kompetenzen</a:t>
          </a:r>
          <a:endParaRPr lang="de-DE"/>
        </a:p>
      </dgm:t>
    </dgm:pt>
    <dgm:pt modelId="{F7962206-81B0-4FEC-9BF3-208F2F4A6168}" type="parTrans" cxnId="{8E34B423-14DC-44BD-83C0-1BC4484DA31D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5B4C363F-A0E5-49CD-8CB4-44DE311633E4}" type="sibTrans" cxnId="{8E34B423-14DC-44BD-83C0-1BC4484DA31D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C44FA973-CA96-4F50-82A1-6CD343D1D08D}">
      <dgm:prSet phldrT="[Text]"/>
      <dgm:spPr bwMode="auto">
        <a:solidFill>
          <a:schemeClr val="accent5">
            <a:lumMod val="60000"/>
            <a:lumOff val="40000"/>
          </a:schemeClr>
        </a:solidFill>
      </dgm:spPr>
      <dgm:t>
        <a:bodyPr/>
        <a:lstStyle/>
        <a:p>
          <a:pPr>
            <a:defRPr/>
          </a:pPr>
          <a:r>
            <a:rPr lang="de-DE" b="1"/>
            <a:t>Zugang zu neuen Lernformen</a:t>
          </a:r>
          <a:endParaRPr lang="de-DE"/>
        </a:p>
      </dgm:t>
    </dgm:pt>
    <dgm:pt modelId="{89CC44F2-DF70-434A-9B1C-2EBD0E091AA3}" type="parTrans" cxnId="{FE150E0D-A298-47B0-96AD-B4889721308F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A26A5381-137C-47FC-BEA8-BAF405D607E2}" type="sibTrans" cxnId="{FE150E0D-A298-47B0-96AD-B4889721308F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4795AB35-2F18-4E0F-B4E1-B2B22647BF0D}" type="pres">
      <dgm:prSet presAssocID="{AB469428-3EB0-4A7D-A4C3-105F04356751}" presName="Name0" presStyleCnt="0">
        <dgm:presLayoutVars>
          <dgm:chMax val="7"/>
          <dgm:chPref val="7"/>
          <dgm:dir/>
        </dgm:presLayoutVars>
      </dgm:prSet>
      <dgm:spPr bwMode="auto"/>
    </dgm:pt>
    <dgm:pt modelId="{B3CDF451-ABCF-43B9-8C2C-729B9B15F099}" type="pres">
      <dgm:prSet presAssocID="{AB469428-3EB0-4A7D-A4C3-105F04356751}" presName="Name1" presStyleCnt="0"/>
      <dgm:spPr bwMode="auto"/>
    </dgm:pt>
    <dgm:pt modelId="{56779EDD-1221-4303-B41F-3E5C384C9BFB}" type="pres">
      <dgm:prSet presAssocID="{AB469428-3EB0-4A7D-A4C3-105F04356751}" presName="cycle" presStyleCnt="0"/>
      <dgm:spPr bwMode="auto"/>
    </dgm:pt>
    <dgm:pt modelId="{B7EEC69E-8022-4A64-A912-F5F8369EF086}" type="pres">
      <dgm:prSet presAssocID="{AB469428-3EB0-4A7D-A4C3-105F04356751}" presName="srcNode" presStyleLbl="node1" presStyleIdx="0" presStyleCnt="4"/>
      <dgm:spPr bwMode="auto"/>
    </dgm:pt>
    <dgm:pt modelId="{0B893AD0-0A1C-4ADF-9718-A14AC0683237}" type="pres">
      <dgm:prSet presAssocID="{AB469428-3EB0-4A7D-A4C3-105F04356751}" presName="conn" presStyleLbl="parChTrans1D2" presStyleIdx="0" presStyleCnt="1"/>
      <dgm:spPr bwMode="auto"/>
    </dgm:pt>
    <dgm:pt modelId="{BE45C8A5-1D26-46FF-A10C-8B82359B90E4}" type="pres">
      <dgm:prSet presAssocID="{AB469428-3EB0-4A7D-A4C3-105F04356751}" presName="extraNode" presStyleLbl="node1" presStyleIdx="0" presStyleCnt="4"/>
      <dgm:spPr bwMode="auto"/>
    </dgm:pt>
    <dgm:pt modelId="{848E226B-ADBB-42EA-A806-5A4B9EDE1566}" type="pres">
      <dgm:prSet presAssocID="{AB469428-3EB0-4A7D-A4C3-105F04356751}" presName="dstNode" presStyleLbl="node1" presStyleIdx="0" presStyleCnt="4"/>
      <dgm:spPr bwMode="auto"/>
    </dgm:pt>
    <dgm:pt modelId="{505B6D5A-154B-4BE6-A3A7-88F7CAAC9756}" type="pres">
      <dgm:prSet presAssocID="{763CDE82-0520-4605-8D14-72F9E5AFD0AB}" presName="text_1" presStyleLbl="node1" presStyleIdx="0" presStyleCnt="4">
        <dgm:presLayoutVars>
          <dgm:bulletEnabled val="1"/>
        </dgm:presLayoutVars>
      </dgm:prSet>
      <dgm:spPr bwMode="auto"/>
    </dgm:pt>
    <dgm:pt modelId="{2A6A0ECB-24FC-48C0-AA20-1AAFA76FAB54}" type="pres">
      <dgm:prSet presAssocID="{763CDE82-0520-4605-8D14-72F9E5AFD0AB}" presName="accent_1" presStyleCnt="0"/>
      <dgm:spPr bwMode="auto"/>
    </dgm:pt>
    <dgm:pt modelId="{E7A6BDE6-E41D-4E3A-9BD8-6D83ACC0BD68}" type="pres">
      <dgm:prSet presAssocID="{763CDE82-0520-4605-8D14-72F9E5AFD0AB}" presName="accentRepeatNode" presStyleLbl="solidFgAcc1" presStyleIdx="0" presStyleCnt="4"/>
      <dgm:spPr bwMode="auto"/>
    </dgm:pt>
    <dgm:pt modelId="{C50AFA46-5CCF-4B41-B1F2-2C82A678FF55}" type="pres">
      <dgm:prSet presAssocID="{1D0A4298-8FF2-43F4-8D81-8A7A158B07F5}" presName="text_2" presStyleLbl="node1" presStyleIdx="1" presStyleCnt="4">
        <dgm:presLayoutVars>
          <dgm:bulletEnabled val="1"/>
        </dgm:presLayoutVars>
      </dgm:prSet>
      <dgm:spPr bwMode="auto"/>
    </dgm:pt>
    <dgm:pt modelId="{04D01961-C3B6-464C-9361-109E04C0E126}" type="pres">
      <dgm:prSet presAssocID="{1D0A4298-8FF2-43F4-8D81-8A7A158B07F5}" presName="accent_2" presStyleCnt="0"/>
      <dgm:spPr bwMode="auto"/>
    </dgm:pt>
    <dgm:pt modelId="{E3FADB66-1A74-4BB3-AC5A-EAE2BF244DFF}" type="pres">
      <dgm:prSet presAssocID="{1D0A4298-8FF2-43F4-8D81-8A7A158B07F5}" presName="accentRepeatNode" presStyleLbl="solidFgAcc1" presStyleIdx="1" presStyleCnt="4"/>
      <dgm:spPr bwMode="auto"/>
    </dgm:pt>
    <dgm:pt modelId="{B193DB50-272A-4D4C-A921-5105FA66BD06}" type="pres">
      <dgm:prSet presAssocID="{0C82D2DA-F89C-493B-9397-65997336A7D5}" presName="text_3" presStyleLbl="node1" presStyleIdx="2" presStyleCnt="4">
        <dgm:presLayoutVars>
          <dgm:bulletEnabled val="1"/>
        </dgm:presLayoutVars>
      </dgm:prSet>
      <dgm:spPr bwMode="auto"/>
    </dgm:pt>
    <dgm:pt modelId="{B1703733-CC5C-434D-94C9-7E45BA2BC244}" type="pres">
      <dgm:prSet presAssocID="{0C82D2DA-F89C-493B-9397-65997336A7D5}" presName="accent_3" presStyleCnt="0"/>
      <dgm:spPr bwMode="auto"/>
    </dgm:pt>
    <dgm:pt modelId="{FC8907A0-78FE-4A60-B009-D6682E021638}" type="pres">
      <dgm:prSet presAssocID="{0C82D2DA-F89C-493B-9397-65997336A7D5}" presName="accentRepeatNode" presStyleLbl="solidFgAcc1" presStyleIdx="2" presStyleCnt="4"/>
      <dgm:spPr bwMode="auto"/>
    </dgm:pt>
    <dgm:pt modelId="{E439456E-D7F8-4CCC-8AAF-509C7B533D01}" type="pres">
      <dgm:prSet presAssocID="{C44FA973-CA96-4F50-82A1-6CD343D1D08D}" presName="text_4" presStyleLbl="node1" presStyleIdx="3" presStyleCnt="4">
        <dgm:presLayoutVars>
          <dgm:bulletEnabled val="1"/>
        </dgm:presLayoutVars>
      </dgm:prSet>
      <dgm:spPr bwMode="auto"/>
    </dgm:pt>
    <dgm:pt modelId="{2442D057-F4FA-44D5-A9C7-A184B33B3C70}" type="pres">
      <dgm:prSet presAssocID="{C44FA973-CA96-4F50-82A1-6CD343D1D08D}" presName="accent_4" presStyleCnt="0"/>
      <dgm:spPr bwMode="auto"/>
    </dgm:pt>
    <dgm:pt modelId="{3A2CD447-01DD-4BFE-87AF-B7378F0F7786}" type="pres">
      <dgm:prSet presAssocID="{C44FA973-CA96-4F50-82A1-6CD343D1D08D}" presName="accentRepeatNode" presStyleLbl="solidFgAcc1" presStyleIdx="3" presStyleCnt="4"/>
      <dgm:spPr bwMode="auto"/>
    </dgm:pt>
  </dgm:ptLst>
  <dgm:cxnLst>
    <dgm:cxn modelId="{FE150E0D-A298-47B0-96AD-B4889721308F}" srcId="{AB469428-3EB0-4A7D-A4C3-105F04356751}" destId="{C44FA973-CA96-4F50-82A1-6CD343D1D08D}" srcOrd="3" destOrd="0" parTransId="{89CC44F2-DF70-434A-9B1C-2EBD0E091AA3}" sibTransId="{A26A5381-137C-47FC-BEA8-BAF405D607E2}"/>
    <dgm:cxn modelId="{FCB86022-F2EE-4B16-BB3C-BC95CB909412}" type="presOf" srcId="{87E78405-EF28-4535-BA3E-FEA6FAFAFEC9}" destId="{0B893AD0-0A1C-4ADF-9718-A14AC0683237}" srcOrd="0" destOrd="0" presId="urn:microsoft.com/office/officeart/2008/layout/VerticalCurvedList"/>
    <dgm:cxn modelId="{8E34B423-14DC-44BD-83C0-1BC4484DA31D}" srcId="{AB469428-3EB0-4A7D-A4C3-105F04356751}" destId="{0C82D2DA-F89C-493B-9397-65997336A7D5}" srcOrd="2" destOrd="0" parTransId="{F7962206-81B0-4FEC-9BF3-208F2F4A6168}" sibTransId="{5B4C363F-A0E5-49CD-8CB4-44DE311633E4}"/>
    <dgm:cxn modelId="{FE2CF023-821F-40F4-B6E2-BBB07DADF0A1}" srcId="{AB469428-3EB0-4A7D-A4C3-105F04356751}" destId="{763CDE82-0520-4605-8D14-72F9E5AFD0AB}" srcOrd="0" destOrd="0" parTransId="{CA7FD0A2-2989-45BE-AAA7-A013EE4792CC}" sibTransId="{87E78405-EF28-4535-BA3E-FEA6FAFAFEC9}"/>
    <dgm:cxn modelId="{A73B8F4F-503E-4376-BEE9-E9D2CABFDBE4}" type="presOf" srcId="{C44FA973-CA96-4F50-82A1-6CD343D1D08D}" destId="{E439456E-D7F8-4CCC-8AAF-509C7B533D01}" srcOrd="0" destOrd="0" presId="urn:microsoft.com/office/officeart/2008/layout/VerticalCurvedList"/>
    <dgm:cxn modelId="{A86CE6B0-553C-4B40-BB2E-54C818F0DC1B}" type="presOf" srcId="{AB469428-3EB0-4A7D-A4C3-105F04356751}" destId="{4795AB35-2F18-4E0F-B4E1-B2B22647BF0D}" srcOrd="0" destOrd="0" presId="urn:microsoft.com/office/officeart/2008/layout/VerticalCurvedList"/>
    <dgm:cxn modelId="{42989DBA-ED67-4681-B11A-070B2208342A}" type="presOf" srcId="{1D0A4298-8FF2-43F4-8D81-8A7A158B07F5}" destId="{C50AFA46-5CCF-4B41-B1F2-2C82A678FF55}" srcOrd="0" destOrd="0" presId="urn:microsoft.com/office/officeart/2008/layout/VerticalCurvedList"/>
    <dgm:cxn modelId="{D57BD4C1-1CDF-4B52-967B-6AED92FEAF83}" type="presOf" srcId="{0C82D2DA-F89C-493B-9397-65997336A7D5}" destId="{B193DB50-272A-4D4C-A921-5105FA66BD06}" srcOrd="0" destOrd="0" presId="urn:microsoft.com/office/officeart/2008/layout/VerticalCurvedList"/>
    <dgm:cxn modelId="{142A41C2-EDA4-4114-A399-04B111950160}" srcId="{AB469428-3EB0-4A7D-A4C3-105F04356751}" destId="{1D0A4298-8FF2-43F4-8D81-8A7A158B07F5}" srcOrd="1" destOrd="0" parTransId="{4E9A9390-6B94-4C8E-96FD-028E887B13C6}" sibTransId="{C92FE0D9-90CD-4782-A987-EE2F298F043B}"/>
    <dgm:cxn modelId="{28B09EC3-01BE-4FD0-B783-495EAABF9E52}" type="presOf" srcId="{763CDE82-0520-4605-8D14-72F9E5AFD0AB}" destId="{505B6D5A-154B-4BE6-A3A7-88F7CAAC9756}" srcOrd="0" destOrd="0" presId="urn:microsoft.com/office/officeart/2008/layout/VerticalCurvedList"/>
    <dgm:cxn modelId="{33985C14-CDE2-4796-83C8-052E2BC58C56}" type="presParOf" srcId="{4795AB35-2F18-4E0F-B4E1-B2B22647BF0D}" destId="{B3CDF451-ABCF-43B9-8C2C-729B9B15F099}" srcOrd="0" destOrd="0" presId="urn:microsoft.com/office/officeart/2008/layout/VerticalCurvedList"/>
    <dgm:cxn modelId="{FA16CF52-4D3C-493B-A711-2E5FE9C8FF9C}" type="presParOf" srcId="{B3CDF451-ABCF-43B9-8C2C-729B9B15F099}" destId="{56779EDD-1221-4303-B41F-3E5C384C9BFB}" srcOrd="0" destOrd="0" presId="urn:microsoft.com/office/officeart/2008/layout/VerticalCurvedList"/>
    <dgm:cxn modelId="{4F84503B-F300-4BA6-9E92-FE22B3C0B413}" type="presParOf" srcId="{56779EDD-1221-4303-B41F-3E5C384C9BFB}" destId="{B7EEC69E-8022-4A64-A912-F5F8369EF086}" srcOrd="0" destOrd="0" presId="urn:microsoft.com/office/officeart/2008/layout/VerticalCurvedList"/>
    <dgm:cxn modelId="{B6469A10-8E9D-4EB3-9B16-87873C34AA63}" type="presParOf" srcId="{56779EDD-1221-4303-B41F-3E5C384C9BFB}" destId="{0B893AD0-0A1C-4ADF-9718-A14AC0683237}" srcOrd="1" destOrd="0" presId="urn:microsoft.com/office/officeart/2008/layout/VerticalCurvedList"/>
    <dgm:cxn modelId="{8490E46C-3C05-4860-9F0C-9E40EE9131AC}" type="presParOf" srcId="{56779EDD-1221-4303-B41F-3E5C384C9BFB}" destId="{BE45C8A5-1D26-46FF-A10C-8B82359B90E4}" srcOrd="2" destOrd="0" presId="urn:microsoft.com/office/officeart/2008/layout/VerticalCurvedList"/>
    <dgm:cxn modelId="{126D8F57-9A2B-4E79-B6B5-CFA7974DE160}" type="presParOf" srcId="{56779EDD-1221-4303-B41F-3E5C384C9BFB}" destId="{848E226B-ADBB-42EA-A806-5A4B9EDE1566}" srcOrd="3" destOrd="0" presId="urn:microsoft.com/office/officeart/2008/layout/VerticalCurvedList"/>
    <dgm:cxn modelId="{D3B781AB-53D2-4F4D-8DBC-C4CAD7D9E54E}" type="presParOf" srcId="{B3CDF451-ABCF-43B9-8C2C-729B9B15F099}" destId="{505B6D5A-154B-4BE6-A3A7-88F7CAAC9756}" srcOrd="1" destOrd="0" presId="urn:microsoft.com/office/officeart/2008/layout/VerticalCurvedList"/>
    <dgm:cxn modelId="{0DFCA9CF-D350-4199-954B-123D9D262058}" type="presParOf" srcId="{B3CDF451-ABCF-43B9-8C2C-729B9B15F099}" destId="{2A6A0ECB-24FC-48C0-AA20-1AAFA76FAB54}" srcOrd="2" destOrd="0" presId="urn:microsoft.com/office/officeart/2008/layout/VerticalCurvedList"/>
    <dgm:cxn modelId="{9393A668-C8BD-42E8-9E57-EF87BDBB404A}" type="presParOf" srcId="{2A6A0ECB-24FC-48C0-AA20-1AAFA76FAB54}" destId="{E7A6BDE6-E41D-4E3A-9BD8-6D83ACC0BD68}" srcOrd="0" destOrd="0" presId="urn:microsoft.com/office/officeart/2008/layout/VerticalCurvedList"/>
    <dgm:cxn modelId="{218A50BD-A94F-4B35-BBE8-F16EE7EA99B3}" type="presParOf" srcId="{B3CDF451-ABCF-43B9-8C2C-729B9B15F099}" destId="{C50AFA46-5CCF-4B41-B1F2-2C82A678FF55}" srcOrd="3" destOrd="0" presId="urn:microsoft.com/office/officeart/2008/layout/VerticalCurvedList"/>
    <dgm:cxn modelId="{C8275B1A-6507-4ADF-81AC-6BB17BB74CB5}" type="presParOf" srcId="{B3CDF451-ABCF-43B9-8C2C-729B9B15F099}" destId="{04D01961-C3B6-464C-9361-109E04C0E126}" srcOrd="4" destOrd="0" presId="urn:microsoft.com/office/officeart/2008/layout/VerticalCurvedList"/>
    <dgm:cxn modelId="{E68B11B2-73F4-4D71-A822-ADCAEE2FBD48}" type="presParOf" srcId="{04D01961-C3B6-464C-9361-109E04C0E126}" destId="{E3FADB66-1A74-4BB3-AC5A-EAE2BF244DFF}" srcOrd="0" destOrd="0" presId="urn:microsoft.com/office/officeart/2008/layout/VerticalCurvedList"/>
    <dgm:cxn modelId="{7C2F18E9-03D4-458A-867B-6648C6FFE0C3}" type="presParOf" srcId="{B3CDF451-ABCF-43B9-8C2C-729B9B15F099}" destId="{B193DB50-272A-4D4C-A921-5105FA66BD06}" srcOrd="5" destOrd="0" presId="urn:microsoft.com/office/officeart/2008/layout/VerticalCurvedList"/>
    <dgm:cxn modelId="{D4011F87-99DD-4953-AFB5-9B2029B7F42E}" type="presParOf" srcId="{B3CDF451-ABCF-43B9-8C2C-729B9B15F099}" destId="{B1703733-CC5C-434D-94C9-7E45BA2BC244}" srcOrd="6" destOrd="0" presId="urn:microsoft.com/office/officeart/2008/layout/VerticalCurvedList"/>
    <dgm:cxn modelId="{5CE3C5F5-0D6E-4AC9-B7B7-F9613D1A95BF}" type="presParOf" srcId="{B1703733-CC5C-434D-94C9-7E45BA2BC244}" destId="{FC8907A0-78FE-4A60-B009-D6682E021638}" srcOrd="0" destOrd="0" presId="urn:microsoft.com/office/officeart/2008/layout/VerticalCurvedList"/>
    <dgm:cxn modelId="{B432FF7E-B0C1-4DBD-9DAE-EC9C74F284A9}" type="presParOf" srcId="{B3CDF451-ABCF-43B9-8C2C-729B9B15F099}" destId="{E439456E-D7F8-4CCC-8AAF-509C7B533D01}" srcOrd="7" destOrd="0" presId="urn:microsoft.com/office/officeart/2008/layout/VerticalCurvedList"/>
    <dgm:cxn modelId="{83DEC977-7192-49D4-B9B9-9DCD5A7CDC56}" type="presParOf" srcId="{B3CDF451-ABCF-43B9-8C2C-729B9B15F099}" destId="{2442D057-F4FA-44D5-A9C7-A184B33B3C70}" srcOrd="8" destOrd="0" presId="urn:microsoft.com/office/officeart/2008/layout/VerticalCurvedList"/>
    <dgm:cxn modelId="{20D861AB-10CB-47C8-89BC-5A0B25180585}" type="presParOf" srcId="{2442D057-F4FA-44D5-A9C7-A184B33B3C70}" destId="{3A2CD447-01DD-4BFE-87AF-B7378F0F7786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B893AD0-0A1C-4ADF-9718-A14AC0683237}">
      <dsp:nvSpPr>
        <dsp:cNvPr id="0" name=""/>
        <dsp:cNvSpPr/>
      </dsp:nvSpPr>
      <dsp:spPr bwMode="auto">
        <a:xfrm>
          <a:off x="-5348460" y="-819054"/>
          <a:ext cx="6368661" cy="6368661"/>
        </a:xfrm>
        <a:prstGeom prst="blockArc">
          <a:avLst>
            <a:gd name="adj1" fmla="val 18900000"/>
            <a:gd name="adj2" fmla="val 2700000"/>
            <a:gd name="adj3" fmla="val 339"/>
          </a:avLst>
        </a:prstGeom>
        <a:noFill/>
        <a:ln w="1905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05B6D5A-154B-4BE6-A3A7-88F7CAAC9756}">
      <dsp:nvSpPr>
        <dsp:cNvPr id="0" name=""/>
        <dsp:cNvSpPr/>
      </dsp:nvSpPr>
      <dsp:spPr bwMode="auto">
        <a:xfrm>
          <a:off x="534119" y="363684"/>
          <a:ext cx="6571372" cy="727748"/>
        </a:xfrm>
        <a:prstGeom prst="rect">
          <a:avLst/>
        </a:prstGeom>
        <a:solidFill>
          <a:srgbClr val="DEC628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Individualisiertes und differenziertes Lernen</a:t>
          </a:r>
          <a:endParaRPr lang="de-DE" sz="2200" kern="1200"/>
        </a:p>
      </dsp:txBody>
      <dsp:txXfrm>
        <a:off x="534119" y="363684"/>
        <a:ext cx="6571372" cy="727748"/>
      </dsp:txXfrm>
    </dsp:sp>
    <dsp:sp modelId="{E7A6BDE6-E41D-4E3A-9BD8-6D83ACC0BD68}">
      <dsp:nvSpPr>
        <dsp:cNvPr id="0" name=""/>
        <dsp:cNvSpPr/>
      </dsp:nvSpPr>
      <dsp:spPr bwMode="auto">
        <a:xfrm>
          <a:off x="79277" y="272716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50AFA46-5CCF-4B41-B1F2-2C82A678FF55}">
      <dsp:nvSpPr>
        <dsp:cNvPr id="0" name=""/>
        <dsp:cNvSpPr/>
      </dsp:nvSpPr>
      <dsp:spPr bwMode="auto">
        <a:xfrm>
          <a:off x="951354" y="1455496"/>
          <a:ext cx="6154137" cy="727748"/>
        </a:xfrm>
        <a:prstGeom prst="rect">
          <a:avLst/>
        </a:prstGeom>
        <a:solidFill>
          <a:schemeClr val="accent4">
            <a:lumMod val="60000"/>
            <a:lumOff val="4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Unterstützung bei Routineaufgaben</a:t>
          </a:r>
          <a:endParaRPr lang="de-DE" sz="2200" kern="1200"/>
        </a:p>
      </dsp:txBody>
      <dsp:txXfrm>
        <a:off x="951354" y="1455496"/>
        <a:ext cx="6154137" cy="727748"/>
      </dsp:txXfrm>
    </dsp:sp>
    <dsp:sp modelId="{E3FADB66-1A74-4BB3-AC5A-EAE2BF244DFF}">
      <dsp:nvSpPr>
        <dsp:cNvPr id="0" name=""/>
        <dsp:cNvSpPr/>
      </dsp:nvSpPr>
      <dsp:spPr bwMode="auto">
        <a:xfrm>
          <a:off x="496512" y="1364527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193DB50-272A-4D4C-A921-5105FA66BD06}">
      <dsp:nvSpPr>
        <dsp:cNvPr id="0" name=""/>
        <dsp:cNvSpPr/>
      </dsp:nvSpPr>
      <dsp:spPr bwMode="auto">
        <a:xfrm>
          <a:off x="951354" y="2547307"/>
          <a:ext cx="6154137" cy="727748"/>
        </a:xfrm>
        <a:prstGeom prst="rect">
          <a:avLst/>
        </a:prstGeom>
        <a:solidFill>
          <a:schemeClr val="accent2">
            <a:lumMod val="60000"/>
            <a:lumOff val="4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Förderung digitaler Kompetenzen</a:t>
          </a:r>
          <a:endParaRPr lang="de-DE" sz="2200" kern="1200"/>
        </a:p>
      </dsp:txBody>
      <dsp:txXfrm>
        <a:off x="951354" y="2547307"/>
        <a:ext cx="6154137" cy="727748"/>
      </dsp:txXfrm>
    </dsp:sp>
    <dsp:sp modelId="{FC8907A0-78FE-4A60-B009-D6682E021638}">
      <dsp:nvSpPr>
        <dsp:cNvPr id="0" name=""/>
        <dsp:cNvSpPr/>
      </dsp:nvSpPr>
      <dsp:spPr bwMode="auto">
        <a:xfrm>
          <a:off x="496512" y="2456339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439456E-D7F8-4CCC-8AAF-509C7B533D01}">
      <dsp:nvSpPr>
        <dsp:cNvPr id="0" name=""/>
        <dsp:cNvSpPr/>
      </dsp:nvSpPr>
      <dsp:spPr bwMode="auto">
        <a:xfrm>
          <a:off x="534119" y="3639119"/>
          <a:ext cx="6571372" cy="727748"/>
        </a:xfrm>
        <a:prstGeom prst="rect">
          <a:avLst/>
        </a:prstGeom>
        <a:solidFill>
          <a:schemeClr val="accent5">
            <a:lumMod val="60000"/>
            <a:lumOff val="4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Zugang zu neuen Lernformen</a:t>
          </a:r>
          <a:endParaRPr lang="de-DE" sz="2200" kern="1200"/>
        </a:p>
      </dsp:txBody>
      <dsp:txXfrm>
        <a:off x="534119" y="3639119"/>
        <a:ext cx="6571372" cy="727748"/>
      </dsp:txXfrm>
    </dsp:sp>
    <dsp:sp modelId="{3A2CD447-01DD-4BFE-87AF-B7378F0F7786}">
      <dsp:nvSpPr>
        <dsp:cNvPr id="0" name=""/>
        <dsp:cNvSpPr/>
      </dsp:nvSpPr>
      <dsp:spPr bwMode="auto">
        <a:xfrm>
          <a:off x="79277" y="3548150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AD1FC442-79DA-4C9F-836F-0CB1972FE134}" type="datetimeFigureOut">
              <a:rPr lang="de-DE"/>
              <a:t>21.08.2025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>
              <a:defRPr/>
            </a:pPr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 bwMode="auto"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008EC0F0-6FEC-4115-A888-5C6E15144039}" type="slidenum">
              <a:rPr lang="de-DE"/>
              <a:t>‹Nr.›</a:t>
            </a:fld>
            <a:endParaRPr 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>
      <a:defRPr sz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Diese Folie ist ausgeblendet und sollte es auch bleiben. 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Sie ist nur für die Lehrkräfte gedacht, die den medienpädagogischen Elternabend  zum Thema „Chancen von KI-Anwendungen in der Schule“ durchführen.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Auf dieser Folie finden Sie Tipps, Hinweise und Hintergrundinformationen, die Ihnen die erfolgreiche Gestaltung dieses Elternabends erleichtern. 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</a:t>
            </a:fld>
            <a:endParaRPr lang="de-DE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Kurz sagen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nur verantwortet und </a:t>
            </a:r>
            <a:r>
              <a:rPr lang="de-DE" b="1"/>
              <a:t>rechtskonform</a:t>
            </a:r>
            <a:r>
              <a:rPr lang="de-DE"/>
              <a:t> einsetzen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Vier Bausteine: </a:t>
            </a:r>
            <a:r>
              <a:rPr lang="de-DE" b="1"/>
              <a:t>Datenschutz</a:t>
            </a:r>
            <a:r>
              <a:rPr lang="de-DE"/>
              <a:t>, </a:t>
            </a:r>
            <a:r>
              <a:rPr lang="de-DE" b="1"/>
              <a:t>Transparenz</a:t>
            </a:r>
            <a:r>
              <a:rPr lang="de-DE"/>
              <a:t>, </a:t>
            </a:r>
            <a:r>
              <a:rPr lang="de-DE" b="1"/>
              <a:t>Einverständnis</a:t>
            </a:r>
            <a:r>
              <a:rPr lang="de-DE"/>
              <a:t>, </a:t>
            </a:r>
            <a:r>
              <a:rPr lang="de-DE" b="1"/>
              <a:t>Ethik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Datenschutz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Nutzung nur mit </a:t>
            </a:r>
            <a:r>
              <a:rPr lang="de-DE" b="1"/>
              <a:t>DSGVO-konformen</a:t>
            </a:r>
            <a:r>
              <a:rPr lang="de-DE"/>
              <a:t>, schulisch freigegebenen Tools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Datenminimierung</a:t>
            </a:r>
            <a:r>
              <a:rPr lang="de-DE"/>
              <a:t>: nur nötige Daten, kein Upload sensibler Schülerdaten in offene KI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Verträge/Speicherort klären, Training mit Schuldaten ausschließen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Transparenz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Offenlegen: </a:t>
            </a:r>
            <a:r>
              <a:rPr lang="de-DE" b="1"/>
              <a:t>welches Tool, wofür, welche Daten, wie lange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Dokumentieren und für SuS/Eltern verständlich erklären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KI-Unterstützung bei Produkten </a:t>
            </a:r>
            <a:r>
              <a:rPr lang="de-DE" b="1"/>
              <a:t>kennzeichnen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Einverständnis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Transparenz immer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Einwilligung nur, wenn keine andere Rechtsgrundlage</a:t>
            </a:r>
            <a:r>
              <a:rPr lang="de-DE"/>
              <a:t> besteht</a:t>
            </a:r>
            <a:br>
              <a:rPr lang="de-DE"/>
            </a:br>
            <a:r>
              <a:rPr lang="de-DE"/>
              <a:t>– regelmäßig schulischer Auftrag/Schulrecht</a:t>
            </a:r>
            <a:br>
              <a:rPr lang="de-DE"/>
            </a:br>
            <a:r>
              <a:rPr lang="de-DE"/>
              <a:t>– </a:t>
            </a:r>
            <a:r>
              <a:rPr lang="de-DE" b="1"/>
              <a:t>Einwilligung nötig</a:t>
            </a:r>
            <a:r>
              <a:rPr lang="de-DE"/>
              <a:t> bei freiwilligen Angeboten, Veröffentlichungen, Bild/Ton von Kindern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Ethik (schulrelevante Beispiele)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Fairness/Bias</a:t>
            </a:r>
            <a:r>
              <a:rPr lang="de-DE"/>
              <a:t>: Texte/Bilder können Vorurteile verstärken →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Urheberrecht</a:t>
            </a:r>
            <a:r>
              <a:rPr lang="de-DE"/>
              <a:t> und </a:t>
            </a:r>
            <a:r>
              <a:rPr lang="de-DE" b="1"/>
              <a:t>Autorschaft</a:t>
            </a:r>
            <a:r>
              <a:rPr lang="de-DE"/>
              <a:t>: Quellen nennen, KI-Anteil kenntlich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Bewertung</a:t>
            </a:r>
            <a:r>
              <a:rPr lang="de-DE"/>
              <a:t> bei der Lehrkraft, nicht bei der KI-Anwendung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Verantwortungsvoller Umgang</a:t>
            </a:r>
            <a:r>
              <a:rPr lang="de-DE"/>
              <a:t>: Was kann KI, was nicht – Grenzen thematisieren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Wichtig: Lehrkraft führt – transparent, datensparsam, fair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10</a:t>
            </a:fld>
            <a:endParaRPr lang="de-DE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ist </a:t>
            </a:r>
            <a:r>
              <a:rPr lang="de-DE" b="1"/>
              <a:t>Werkzeug und Hilfsmittel</a:t>
            </a:r>
            <a:r>
              <a:rPr lang="de-DE"/>
              <a:t>, kein Ersatz für Lehrkräfte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Entscheidend ist </a:t>
            </a:r>
            <a:r>
              <a:rPr lang="de-DE" b="1"/>
              <a:t>verantwortungsvoller, reflektierter Einsatz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KI als Werkzeug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entlastet Routinen, hilft bei Differenzierung und Ideenfindung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Praxis:</a:t>
            </a:r>
            <a:r>
              <a:rPr lang="de-DE"/>
              <a:t> Arbeitsblatt-Entwürfe, Lesetexte in Niveaus, adaptive Übungen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Leitplanke:</a:t>
            </a:r>
            <a:r>
              <a:rPr lang="de-DE"/>
              <a:t> Lehrkraft entscheidet, begleitet, bewertet; KI-Feedbacks sind nur Orientierung für SuS</a:t>
            </a:r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Medienkompetenz fördern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Kinder lernen KI-Ergebnisse einzuordnen und zu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Praxis:</a:t>
            </a:r>
            <a:r>
              <a:rPr lang="de-DE"/>
              <a:t> Quellen-Check, KI-Anteil kennzeichnen, Bias und Urheberrecht thematisieren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Ziel:</a:t>
            </a:r>
            <a:r>
              <a:rPr lang="de-DE"/>
              <a:t> kritisches Denken und digitales Verantwortungsbewusstsein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Dialog gestalten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Transparente Absprachen zwischen Schule, Eltern, Lernenden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Praxis:</a:t>
            </a:r>
            <a:r>
              <a:rPr lang="de-DE"/>
              <a:t> Klassenregeln zu KI, Infoangebote, fester Rückmeldekanal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Ziel:</a:t>
            </a:r>
            <a:r>
              <a:rPr lang="de-DE"/>
              <a:t> Vertrauen, Klarheit, gemeinsame Leitlinien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11</a:t>
            </a:fld>
            <a:endParaRPr lang="de-DE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3750416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r>
              <a:rPr lang="de-DE" b="1" dirty="0"/>
              <a:t>Kurz sagen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dirty="0"/>
              <a:t>Ziel: sicherer, klar geregelter KI-Einsatz an unserer Schule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dirty="0"/>
              <a:t>Wir nutzen nur freigegebene, datenschutzkonforme Tools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b="1" dirty="0"/>
          </a:p>
          <a:p>
            <a:pPr marL="0" indent="0">
              <a:buFont typeface="Arial" panose="020B0604020202020204" pitchFamily="34" charset="0"/>
              <a:buNone/>
            </a:pPr>
            <a:endParaRPr lang="de-DE" b="1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Grundkenntnisse</a:t>
            </a:r>
            <a:r>
              <a:rPr lang="de-DE" dirty="0"/>
              <a:t>: LK über ALP/</a:t>
            </a:r>
            <a:r>
              <a:rPr lang="de-DE" dirty="0" err="1"/>
              <a:t>ByLKI</a:t>
            </a:r>
            <a:r>
              <a:rPr lang="de-DE" dirty="0"/>
              <a:t>, </a:t>
            </a:r>
            <a:r>
              <a:rPr lang="de-DE" dirty="0" err="1"/>
              <a:t>SuS</a:t>
            </a:r>
            <a:r>
              <a:rPr lang="de-DE" dirty="0"/>
              <a:t> im Unterricht mit dem KI-Kompass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Datenschutzkonform</a:t>
            </a:r>
            <a:r>
              <a:rPr lang="de-DE" dirty="0"/>
              <a:t>: nur Systeme, die DSGVO und Datenschutzrichtlinien der EU entsprechen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Keine personenbezogenen Daten</a:t>
            </a:r>
            <a:r>
              <a:rPr lang="de-DE" dirty="0"/>
              <a:t>: keine Namen, Fotos, Klassenlisten, Leistungsdaten in KI-Anwendungen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Kein Training mit Schülerdaten</a:t>
            </a:r>
            <a:r>
              <a:rPr lang="de-DE" dirty="0"/>
              <a:t>: Eingaben der </a:t>
            </a:r>
            <a:r>
              <a:rPr lang="de-DE" dirty="0" err="1"/>
              <a:t>SuS</a:t>
            </a:r>
            <a:r>
              <a:rPr lang="de-DE" dirty="0"/>
              <a:t> werden nicht zur Modellweiterentwicklung genutzt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Kennzeichnung</a:t>
            </a:r>
            <a:r>
              <a:rPr lang="de-DE" dirty="0"/>
              <a:t>: KI-Anteile in Abgaben und Produkten sichtbar machen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Prüfung</a:t>
            </a:r>
            <a:r>
              <a:rPr lang="de-DE" dirty="0"/>
              <a:t>: Inhalte auf Richtigkeit, Quellen und mögliche Verzerrungen prüfen – KI gibt Feedback, Lehrkraft bewertet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b="1" dirty="0"/>
              <a:t>Hinweis für Eltern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dirty="0"/>
              <a:t>Transparenz immer, Einwilligung nur wo erforderlich (z. B. Veröffentlichung, freiwillige Angebote)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55FABF95-4DB6-EBED-AE99-F3261B414290}" type="slidenum">
              <a:rPr/>
              <a:t>13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Einstieg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Impulsfrage: Wie lernen </a:t>
            </a:r>
            <a:r>
              <a:rPr lang="de-DE" sz="1100" dirty="0" err="1"/>
              <a:t>SuS</a:t>
            </a:r>
            <a:r>
              <a:rPr lang="de-DE" sz="1100" dirty="0"/>
              <a:t> den Umgang mit KI an der Schule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Antwort: angeleitetes Ausprobieren </a:t>
            </a:r>
            <a:r>
              <a:rPr lang="de-DE" sz="1100" b="1" dirty="0"/>
              <a:t>im geschützten Rahmen</a:t>
            </a:r>
            <a:r>
              <a:rPr lang="de-DE" sz="1100" dirty="0"/>
              <a:t> und nach klaren Regeln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de-DE" sz="1100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Rechtliche Rahmenbedingungen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Nur</a:t>
            </a:r>
            <a:r>
              <a:rPr lang="de-DE" sz="1100" b="1" dirty="0"/>
              <a:t> DSGVO-konforme</a:t>
            </a:r>
            <a:r>
              <a:rPr lang="de-DE" sz="1100" dirty="0"/>
              <a:t> Tools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Keine personenbezogenen Daten in offene Systeme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Urheberrecht, Altersgrenzen, Jugendschutz beachten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Einwilligung nur wo nötig, Transparenz immer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sz="1100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Schulische Rahmenbedingungen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Orientierung am </a:t>
            </a:r>
            <a:r>
              <a:rPr lang="de-DE" sz="1100" b="1" dirty="0" err="1"/>
              <a:t>LehrplanPlus</a:t>
            </a:r>
            <a:r>
              <a:rPr lang="de-DE" sz="1100" dirty="0"/>
              <a:t> und an Zielen der Medienbildung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Lehrkraft wählt Aufgaben, reduziert didaktisch, passt das Niveau an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Nutzung zur </a:t>
            </a:r>
            <a:r>
              <a:rPr lang="de-DE" sz="1100" b="1" dirty="0"/>
              <a:t>Übung, Differenzierung, Feedback</a:t>
            </a:r>
            <a:r>
              <a:rPr lang="de-DE" sz="1100" dirty="0"/>
              <a:t>, nicht zur Bewertung durch KI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sz="1100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Kritisches Hinterfragen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Inhalte prüfen: </a:t>
            </a:r>
            <a:r>
              <a:rPr lang="de-DE" sz="1100" b="1" dirty="0"/>
              <a:t>Quellen öffnen, Datum, Bias </a:t>
            </a:r>
            <a:r>
              <a:rPr lang="de-DE" sz="1100" b="0" dirty="0"/>
              <a:t>(Vorurteile)</a:t>
            </a:r>
            <a:endParaRPr lang="de-DE" sz="11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KI-Anteil kennzeichnen, Eigenleistung sichern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Ethische Fragen thematisieren: Was darf KI, wo sind Grenzen?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14</a:t>
            </a:fld>
            <a:endParaRPr lang="de-DE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0522400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/>
              <a:t>Überblicksfolie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Ggf. Beispiele aus der Unterrichtspraxis zur Arbeit mit KI-Anwendungen nennen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B0E543F-3721-55E1-20C2-710B891310B7}" type="slidenum">
              <a:rPr/>
              <a:t>16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5232284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Schule geht </a:t>
            </a:r>
            <a:r>
              <a:rPr lang="de-DE" b="1"/>
              <a:t>verantwortungsvoll</a:t>
            </a:r>
            <a:r>
              <a:rPr lang="de-DE"/>
              <a:t> mit KI um; Einsatz nur </a:t>
            </a:r>
            <a:r>
              <a:rPr lang="de-DE" b="1"/>
              <a:t>datenschutzkonformer</a:t>
            </a:r>
            <a:r>
              <a:rPr lang="de-DE"/>
              <a:t> Anwendungen.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</a:t>
            </a:r>
            <a:r>
              <a:rPr lang="de-DE" b="1"/>
              <a:t>ersetzt keine Lehrkraft</a:t>
            </a:r>
            <a:r>
              <a:rPr lang="de-DE"/>
              <a:t>; sie </a:t>
            </a:r>
            <a:r>
              <a:rPr lang="de-DE" b="1"/>
              <a:t>unterstützt Lernprozesse</a:t>
            </a:r>
            <a:r>
              <a:rPr lang="de-DE"/>
              <a:t>. Die LK bleibt </a:t>
            </a:r>
            <a:r>
              <a:rPr lang="de-DE" b="1"/>
              <a:t>pädagogische Entscheidungsinstanz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Sorgen der Erziehungsberechtigten</a:t>
            </a:r>
            <a:r>
              <a:rPr lang="de-DE"/>
              <a:t> aktiv einladen und ernst nehmen; Raum für Fragen schaffen.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Den Sorgen mit </a:t>
            </a:r>
            <a:r>
              <a:rPr lang="de-DE" b="1"/>
              <a:t>klaren Argumenten</a:t>
            </a:r>
            <a:r>
              <a:rPr lang="de-DE"/>
              <a:t> begegnen: Datenschutzmaßnahmen, begrenzter/zweckgebundener Einsatz, pädagogische Begleitung.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(Übergang) → „Es gibt klare Leitplanken, an die wir uns halten.“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Hintergrund (nur für Referierende)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Rahmenbedingungen</a:t>
            </a:r>
            <a:r>
              <a:rPr lang="de-DE"/>
              <a:t> für den KI-Einsatz: gemäß </a:t>
            </a:r>
            <a:r>
              <a:rPr lang="de-DE" b="1"/>
              <a:t>Handlungsleitfaden des StMUK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Prüfprinzipien: </a:t>
            </a:r>
            <a:r>
              <a:rPr lang="de-DE" b="1"/>
              <a:t>Zweckbindung</a:t>
            </a:r>
            <a:r>
              <a:rPr lang="de-DE"/>
              <a:t>, </a:t>
            </a:r>
            <a:r>
              <a:rPr lang="de-DE" b="1"/>
              <a:t>Datenminimierung</a:t>
            </a:r>
            <a:r>
              <a:rPr lang="de-DE"/>
              <a:t>, </a:t>
            </a:r>
            <a:r>
              <a:rPr lang="de-DE" b="1"/>
              <a:t>Speicherort/-dauer</a:t>
            </a:r>
            <a:r>
              <a:rPr lang="de-DE"/>
              <a:t>, vertragliche Absicherung.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Interne Abläufe: </a:t>
            </a:r>
            <a:r>
              <a:rPr lang="de-DE" b="1"/>
              <a:t>Transparente Kommunikation</a:t>
            </a:r>
            <a:r>
              <a:rPr lang="de-DE"/>
              <a:t> mit Eltern, </a:t>
            </a:r>
            <a:r>
              <a:rPr lang="de-DE" b="1"/>
              <a:t>Fortbildung</a:t>
            </a:r>
            <a:r>
              <a:rPr lang="de-DE"/>
              <a:t> des Kollegiums, </a:t>
            </a:r>
            <a:r>
              <a:rPr lang="de-DE" b="1"/>
              <a:t>Feedback-/Meldestelle</a:t>
            </a:r>
            <a:r>
              <a:rPr lang="de-DE"/>
              <a:t> bei Problemen.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(Publikumsfrage) „Welche Fragen oder Bedenken haben Sie persönlich zum KI-Einsatz an der Schule?“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5981131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Es handelt sich hier um </a:t>
            </a:r>
            <a:r>
              <a:rPr lang="de-DE" b="1"/>
              <a:t>Beispiele</a:t>
            </a:r>
            <a:r>
              <a:rPr lang="de-DE"/>
              <a:t>, keine Werbung/keine Vollständigkeit:</a:t>
            </a:r>
            <a:endParaRPr/>
          </a:p>
          <a:p>
            <a:pPr>
              <a:defRPr/>
            </a:pPr>
            <a:endParaRPr lang="de-DE" b="1"/>
          </a:p>
          <a:p>
            <a:pPr>
              <a:defRPr/>
            </a:pPr>
            <a:r>
              <a:rPr lang="de-DE" b="1"/>
              <a:t>Mathe – adaptive Lernsysteme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Diagnose + </a:t>
            </a:r>
            <a:r>
              <a:rPr lang="de-DE" b="1"/>
              <a:t>auf Niveau angepasste Übungen</a:t>
            </a:r>
            <a:r>
              <a:rPr lang="de-DE"/>
              <a:t> mit Schritt-für-Schritt-Hinweisen.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Bettermarks, Calcularis, Area9.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10–15 Min. Übungsphasen/Stationen; </a:t>
            </a:r>
            <a:r>
              <a:rPr lang="de-DE" b="1"/>
              <a:t>LK setzt Ziele</a:t>
            </a:r>
            <a:r>
              <a:rPr lang="de-DE"/>
              <a:t>, kontrolliert Lösungswege.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Nutzen:</a:t>
            </a:r>
            <a:r>
              <a:rPr lang="de-DE"/>
              <a:t> Tempo-Differenzierung, sofortiges </a:t>
            </a:r>
            <a:r>
              <a:rPr lang="de-DE" b="1"/>
              <a:t>prozessbezogenes Feedback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Lesen – Unterstützung &amp; Zugänge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Leseflüssigkeit &amp; -verständnis </a:t>
            </a:r>
            <a:r>
              <a:rPr lang="de-DE" b="1"/>
              <a:t>entlasten/aufbauen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LaLeTu, Microsoft Immersive Reader.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Funktionen:</a:t>
            </a:r>
            <a:r>
              <a:rPr lang="de-DE"/>
              <a:t> Vorlesen, Silbierung/Zeilenfokus, </a:t>
            </a:r>
            <a:r>
              <a:rPr lang="de-DE" b="1"/>
              <a:t>Textvereinfachung</a:t>
            </a:r>
            <a:r>
              <a:rPr lang="de-DE"/>
              <a:t>, Glossar, kurze Verständnisfragen.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Stillarbeits-Station, Hausaufgabe mit Elterninfo.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Schreibenlernen – Sensorik/Feedback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</a:t>
            </a:r>
            <a:r>
              <a:rPr lang="de-DE" b="1"/>
              <a:t>Schreibmotorik</a:t>
            </a:r>
            <a:r>
              <a:rPr lang="de-DE"/>
              <a:t> und Formtraining mit unmittelbarem Feedback.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Beispiel:</a:t>
            </a:r>
            <a:r>
              <a:rPr lang="de-DE"/>
              <a:t> Stabilo </a:t>
            </a:r>
            <a:r>
              <a:rPr lang="de-DE" b="1"/>
              <a:t>EduPen</a:t>
            </a:r>
            <a:r>
              <a:rPr lang="de-DE"/>
              <a:t> (Digitalstift + App).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Funktionen:</a:t>
            </a:r>
            <a:r>
              <a:rPr lang="de-DE"/>
              <a:t> Griff/Stiftdruck/Bewegung erfassen → </a:t>
            </a:r>
            <a:r>
              <a:rPr lang="de-DE" b="1"/>
              <a:t>Übungsvorschläge</a:t>
            </a:r>
            <a:r>
              <a:rPr lang="de-DE"/>
              <a:t>; </a:t>
            </a:r>
            <a:r>
              <a:rPr lang="de-DE" b="1"/>
              <a:t>LK sieht Auswertung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Hinweis:</a:t>
            </a:r>
            <a:r>
              <a:rPr lang="de-DE"/>
              <a:t> Erstdiagnose als </a:t>
            </a:r>
            <a:r>
              <a:rPr lang="de-DE" b="1"/>
              <a:t>Grundlage für Übungsplan</a:t>
            </a:r>
            <a:r>
              <a:rPr lang="de-DE"/>
              <a:t>, nicht als Note.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D0556990-3CA1-E35A-54C8-4A51BB5A10A9}" type="slidenum">
              <a:rPr/>
              <a:t>18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1982297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Beispiele, keine Empfehlungsliste</a:t>
            </a:r>
            <a:r>
              <a:rPr lang="de-DE"/>
              <a:t>; Auswahl richtet sich nach </a:t>
            </a:r>
            <a:r>
              <a:rPr lang="de-DE" b="1"/>
              <a:t>Schulvorgaben &amp; Datenschutz</a:t>
            </a:r>
            <a:r>
              <a:rPr lang="de-DE"/>
              <a:t>.</a:t>
            </a:r>
            <a:endParaRPr/>
          </a:p>
          <a:p>
            <a:pPr>
              <a:defRPr/>
            </a:pPr>
            <a:r>
              <a:rPr lang="de-DE" b="1"/>
              <a:t>Lehrkraft steuert</a:t>
            </a:r>
            <a:r>
              <a:rPr lang="de-DE"/>
              <a:t>, passt an und </a:t>
            </a:r>
            <a:r>
              <a:rPr lang="de-DE" b="1"/>
              <a:t>prüft Ergebnisse</a:t>
            </a:r>
            <a:r>
              <a:rPr lang="de-DE"/>
              <a:t>.</a:t>
            </a:r>
            <a:endParaRPr/>
          </a:p>
          <a:p>
            <a:pPr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Mathematik – adaptive Lernsysteme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Diagnose + </a:t>
            </a:r>
            <a:r>
              <a:rPr lang="de-DE" b="1"/>
              <a:t>auf Niveau angepasste Übungen</a:t>
            </a:r>
            <a:r>
              <a:rPr lang="de-DE"/>
              <a:t> mit Schritt-für-Schritt-Hinweisen.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bettermarks, Calcularis, Area9.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10–15 Min. Übungsphasen/Stationen; Lernpfade je nach </a:t>
            </a:r>
            <a:r>
              <a:rPr lang="de-DE" b="1"/>
              <a:t>Fehlermuster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LK-Rolle:</a:t>
            </a:r>
            <a:r>
              <a:rPr lang="de-DE"/>
              <a:t> Ziele setzen, Aufgaben freigeben, </a:t>
            </a:r>
            <a:r>
              <a:rPr lang="de-DE" b="1"/>
              <a:t>Lösungswege kontrollieren</a:t>
            </a:r>
            <a:r>
              <a:rPr lang="de-DE"/>
              <a:t>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Fremdsprachen – interaktive Anwendungen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Wortschatz, Hör-/Leseverstehen, Sprechen trainieren.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Duolingo (Drills/Spiel-Elemente), DeepL (verständliche Übersetzungen/Alternativen), LanguageTool (Stil-/Grammatik-Hinweise).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Warm-up, Hausaufgabe, Differenzierung im Stationenlernen.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Hinweis:</a:t>
            </a:r>
            <a:r>
              <a:rPr lang="de-DE"/>
              <a:t> </a:t>
            </a:r>
            <a:r>
              <a:rPr lang="de-DE" b="1"/>
              <a:t>Eigenleistung sichern</a:t>
            </a:r>
            <a:r>
              <a:rPr lang="de-DE"/>
              <a:t> (z. B. mündliche Checks, kurze Transfers).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Rechtschreibung &amp; Grammatik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</a:t>
            </a:r>
            <a:r>
              <a:rPr lang="de-DE" b="1"/>
              <a:t>gezielte Fehler-Rückmeldung</a:t>
            </a:r>
            <a:r>
              <a:rPr lang="de-DE"/>
              <a:t> und Überarbeitungsschleifen.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Orthografietrainer, LanguageTool, DeepL (Formulierungsvarianten).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Überarbeitung von Entwürfen mit </a:t>
            </a:r>
            <a:r>
              <a:rPr lang="de-DE" b="1"/>
              <a:t>klaren Kriterien</a:t>
            </a:r>
            <a:r>
              <a:rPr lang="de-DE"/>
              <a:t>; Reflexion: „Was habe ich verbessert?“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/>
          </a:p>
          <a:p>
            <a:pPr>
              <a:defRPr/>
            </a:pPr>
            <a:r>
              <a:rPr lang="de-DE" b="1"/>
              <a:t>Wenn an Ihrer Schule bereits im Einsatz:</a:t>
            </a:r>
            <a:endParaRPr/>
          </a:p>
          <a:p>
            <a:pPr>
              <a:defRPr/>
            </a:pPr>
            <a:r>
              <a:rPr lang="de-DE"/>
              <a:t>Kurzschema zur Vorstellung: </a:t>
            </a:r>
            <a:r>
              <a:rPr lang="de-DE" b="1"/>
              <a:t>Tool – Zweck – Jahrgang – Datenschutzrahmen – Rolle der LK</a:t>
            </a:r>
            <a:r>
              <a:rPr lang="de-DE"/>
              <a:t> (1–2 Min.).</a:t>
            </a:r>
            <a:endParaRPr/>
          </a:p>
          <a:p>
            <a:pPr>
              <a:defRPr/>
            </a:pPr>
            <a:endParaRPr lang="de-DE" u="sng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D0556990-3CA1-E35A-54C8-4A51BB5A10A9}" type="slidenum">
              <a:rPr/>
              <a:t>19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336597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</a:t>
            </a:fld>
            <a:endParaRPr lang="de-DE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eignet sich </a:t>
            </a:r>
            <a:r>
              <a:rPr lang="de-DE" b="1"/>
              <a:t>sehr gut</a:t>
            </a:r>
            <a:r>
              <a:rPr lang="de-DE"/>
              <a:t> zur Erstellung </a:t>
            </a:r>
            <a:r>
              <a:rPr lang="de-DE" b="1"/>
              <a:t>multimedialer Inhalte</a:t>
            </a:r>
            <a:r>
              <a:rPr lang="de-DE"/>
              <a:t> (Audio/Podcast/Hörspiel).</a:t>
            </a:r>
            <a:endParaRPr/>
          </a:p>
          <a:p>
            <a:pPr>
              <a:defRPr/>
            </a:pPr>
            <a:r>
              <a:rPr lang="de-DE" b="1"/>
              <a:t>Eltern</a:t>
            </a:r>
            <a:r>
              <a:rPr lang="de-DE"/>
              <a:t> können per </a:t>
            </a:r>
            <a:r>
              <a:rPr lang="de-DE" b="1"/>
              <a:t>QR-Code</a:t>
            </a:r>
            <a:r>
              <a:rPr lang="de-DE"/>
              <a:t> oder Link </a:t>
            </a:r>
            <a:r>
              <a:rPr lang="de-DE" b="1"/>
              <a:t>reinhören</a:t>
            </a:r>
            <a:r>
              <a:rPr lang="de-DE"/>
              <a:t>.</a:t>
            </a:r>
            <a:endParaRPr/>
          </a:p>
          <a:p>
            <a:pPr>
              <a:defRPr/>
            </a:pPr>
            <a:r>
              <a:rPr lang="de-DE" b="1"/>
              <a:t>Eigene Schulbeispiele</a:t>
            </a:r>
            <a:r>
              <a:rPr lang="de-DE"/>
              <a:t> wirken am stärksten – gern </a:t>
            </a:r>
            <a:r>
              <a:rPr lang="de-DE" b="1"/>
              <a:t>kurz live zeigen</a:t>
            </a:r>
            <a:r>
              <a:rPr lang="de-DE"/>
              <a:t> (v. a. das linke Beispiel).</a:t>
            </a:r>
            <a:endParaRPr/>
          </a:p>
          <a:p>
            <a:pPr marL="0" indent="0">
              <a:buFont typeface="Arial"/>
              <a:buNone/>
              <a:defRPr/>
            </a:pPr>
            <a:r>
              <a:rPr lang="de-DE"/>
              <a:t>KI = </a:t>
            </a:r>
            <a:r>
              <a:rPr lang="de-DE" b="1"/>
              <a:t>Impulsgeber/Assistent</a:t>
            </a:r>
            <a:r>
              <a:rPr lang="de-DE"/>
              <a:t>, die </a:t>
            </a:r>
            <a:r>
              <a:rPr lang="de-DE" b="1"/>
              <a:t>Gestaltung bleibt bei den SuS</a:t>
            </a:r>
            <a:r>
              <a:rPr lang="de-DE"/>
              <a:t>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Beispiel „Podcast – Grundrechte“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Ziel: </a:t>
            </a:r>
            <a:r>
              <a:rPr lang="de-DE" b="1"/>
              <a:t>Wissen vertiefen</a:t>
            </a:r>
            <a:r>
              <a:rPr lang="de-DE"/>
              <a:t> und in </a:t>
            </a:r>
            <a:r>
              <a:rPr lang="de-DE" b="1"/>
              <a:t>Podcast-Form</a:t>
            </a:r>
            <a:r>
              <a:rPr lang="de-DE"/>
              <a:t> für eine Zielgruppe </a:t>
            </a:r>
            <a:r>
              <a:rPr lang="de-DE" b="1"/>
              <a:t>verständlich</a:t>
            </a:r>
            <a:r>
              <a:rPr lang="de-DE"/>
              <a:t> aufbereiten.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Kompetenzen: </a:t>
            </a:r>
            <a:r>
              <a:rPr lang="de-DE" b="1"/>
              <a:t>Medienkompetenz</a:t>
            </a:r>
            <a:r>
              <a:rPr lang="de-DE"/>
              <a:t> (KI-Tools bedienen, Formatunterschiede </a:t>
            </a:r>
            <a:r>
              <a:rPr lang="de-DE" b="1"/>
              <a:t>Sachtext ↔ Podcast</a:t>
            </a:r>
            <a:r>
              <a:rPr lang="de-DE"/>
              <a:t>, Regeln für gute Podcasts), </a:t>
            </a:r>
            <a:r>
              <a:rPr lang="de-DE" b="1"/>
              <a:t>reflektiertes</a:t>
            </a:r>
            <a:r>
              <a:rPr lang="de-DE"/>
              <a:t> Arbeiten mit digitalen Werkzeugen.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Fächerverbindung: </a:t>
            </a:r>
            <a:r>
              <a:rPr lang="de-DE" b="1"/>
              <a:t>Politik – Deutsch – Medienbildung</a:t>
            </a:r>
            <a:r>
              <a:rPr lang="de-DE"/>
              <a:t>; </a:t>
            </a:r>
            <a:r>
              <a:rPr lang="de-DE" b="1"/>
              <a:t>Lebensweltbezug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Möglich mit </a:t>
            </a:r>
            <a:r>
              <a:rPr lang="de-DE" b="1"/>
              <a:t>ByLKI</a:t>
            </a:r>
            <a:r>
              <a:rPr lang="de-DE"/>
              <a:t> / </a:t>
            </a:r>
            <a:r>
              <a:rPr lang="de-DE" b="1"/>
              <a:t>ByCS-KI.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Beispiel „Hörspiel – Deutsch“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Mit KI </a:t>
            </a:r>
            <a:r>
              <a:rPr lang="de-DE" b="1"/>
              <a:t>Ideen/Handlungsgerüst/Dialogstrukturen/Sound-Hinweise</a:t>
            </a:r>
            <a:r>
              <a:rPr lang="de-DE"/>
              <a:t> generieren.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SuS </a:t>
            </a:r>
            <a:r>
              <a:rPr lang="de-DE" b="1"/>
              <a:t>verfeinern &amp; passen Sprache an</a:t>
            </a:r>
            <a:r>
              <a:rPr lang="de-DE"/>
              <a:t>, erstellen </a:t>
            </a:r>
            <a:r>
              <a:rPr lang="de-DE" b="1"/>
              <a:t>Skript mit Regieanweisungen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Produktion: </a:t>
            </a:r>
            <a:r>
              <a:rPr lang="de-DE" b="1"/>
              <a:t>Einsprechen</a:t>
            </a:r>
            <a:r>
              <a:rPr lang="de-DE"/>
              <a:t>, </a:t>
            </a:r>
            <a:r>
              <a:rPr lang="de-DE" b="1"/>
              <a:t>Geräusche/Musik</a:t>
            </a:r>
            <a:r>
              <a:rPr lang="de-DE"/>
              <a:t> aufnehmen, </a:t>
            </a:r>
            <a:r>
              <a:rPr lang="de-DE" b="1"/>
              <a:t>selbst abmischen</a:t>
            </a:r>
            <a:r>
              <a:rPr lang="de-DE"/>
              <a:t> (arbeitsteilig).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Ergebnis: </a:t>
            </a:r>
            <a:r>
              <a:rPr lang="de-DE" b="1"/>
              <a:t>kreatives, authentisches Lernprodukt</a:t>
            </a:r>
            <a:r>
              <a:rPr lang="de-DE"/>
              <a:t>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>
              <a:defRPr/>
            </a:pPr>
            <a:r>
              <a:rPr lang="de-DE" b="1"/>
              <a:t>KI = Impulsgeber</a:t>
            </a:r>
            <a:r>
              <a:rPr lang="de-DE"/>
              <a:t>, Gestaltung bleibt bei den </a:t>
            </a:r>
            <a:r>
              <a:rPr lang="de-DE" b="1"/>
              <a:t>SuS</a:t>
            </a:r>
            <a:r>
              <a:rPr lang="de-DE"/>
              <a:t>.</a:t>
            </a:r>
            <a:endParaRPr/>
          </a:p>
          <a:p>
            <a:pPr>
              <a:defRPr/>
            </a:pPr>
            <a:r>
              <a:rPr lang="de-DE"/>
              <a:t>Ergebnis: </a:t>
            </a:r>
            <a:r>
              <a:rPr lang="de-DE" b="1"/>
              <a:t>motivierende, authentische Lernprodukte</a:t>
            </a:r>
            <a:r>
              <a:rPr lang="de-DE"/>
              <a:t>.</a:t>
            </a:r>
            <a:endParaRPr/>
          </a:p>
          <a:p>
            <a:pPr>
              <a:defRPr/>
            </a:pPr>
            <a:r>
              <a:rPr lang="de-DE"/>
              <a:t>(Optional) Kurz die </a:t>
            </a:r>
            <a:r>
              <a:rPr lang="de-DE" b="1"/>
              <a:t>Erstellung live</a:t>
            </a:r>
            <a:r>
              <a:rPr lang="de-DE"/>
              <a:t> demonstrieren – Prompt → kurzer Clip.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D0556990-3CA1-E35A-54C8-4A51BB5A10A9}" type="slidenum">
              <a:rPr/>
              <a:t>20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5341374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QR-Codes scannen oder anklicken</a:t>
            </a:r>
            <a:r>
              <a:rPr lang="de-DE"/>
              <a:t> → Eltern hören/lesen direkt hinein.</a:t>
            </a:r>
            <a:endParaRPr/>
          </a:p>
          <a:p>
            <a:pPr>
              <a:defRPr/>
            </a:pPr>
            <a:r>
              <a:rPr lang="de-DE"/>
              <a:t>Auswahl = </a:t>
            </a:r>
            <a:r>
              <a:rPr lang="de-DE" b="1"/>
              <a:t>seriöse Einstiegsquellen</a:t>
            </a:r>
            <a:r>
              <a:rPr lang="de-DE"/>
              <a:t>; keine Werbung.</a:t>
            </a:r>
            <a:endParaRPr/>
          </a:p>
          <a:p>
            <a:pPr>
              <a:defRPr/>
            </a:pPr>
            <a:endParaRPr lang="de-DE" b="1"/>
          </a:p>
          <a:p>
            <a:pPr>
              <a:defRPr/>
            </a:pPr>
            <a:r>
              <a:rPr lang="de-DE" b="1"/>
              <a:t>Inhalt der Links (1 Satz je Kreis)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klicksafe:</a:t>
            </a:r>
            <a:r>
              <a:rPr lang="de-DE"/>
              <a:t> Tipps &amp; Materialien zu </a:t>
            </a:r>
            <a:r>
              <a:rPr lang="de-DE" b="1"/>
              <a:t>Medien-/KI-Kompetenz</a:t>
            </a:r>
            <a:r>
              <a:rPr lang="de-DE"/>
              <a:t> für Eltern &amp; Schule.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FragZebra:</a:t>
            </a:r>
            <a:r>
              <a:rPr lang="de-DE"/>
              <a:t> </a:t>
            </a:r>
            <a:r>
              <a:rPr lang="de-DE" b="1"/>
              <a:t>Niedrigschwellige Erklärungen</a:t>
            </a:r>
            <a:r>
              <a:rPr lang="de-DE"/>
              <a:t> und Praxisfragen rund um Digitalthemen.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Kultusministerium:</a:t>
            </a:r>
            <a:r>
              <a:rPr lang="de-DE"/>
              <a:t> </a:t>
            </a:r>
            <a:r>
              <a:rPr lang="de-DE" b="1"/>
              <a:t>Regelungen, Leitfäden, Hinweise</a:t>
            </a:r>
            <a:r>
              <a:rPr lang="de-DE"/>
              <a:t> zum KI-Einsatz an Schulen.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Der KI-Podcast:</a:t>
            </a:r>
            <a:r>
              <a:rPr lang="de-DE"/>
              <a:t> </a:t>
            </a:r>
            <a:r>
              <a:rPr lang="de-DE" b="1"/>
              <a:t>Verständliche Einordnung</a:t>
            </a:r>
            <a:r>
              <a:rPr lang="de-DE"/>
              <a:t> aktueller KI-Themen für den Alltag.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Moderationshinweise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1–2 Links kurz live öffnen</a:t>
            </a:r>
            <a:r>
              <a:rPr lang="de-DE"/>
              <a:t> (30–45 Sek. je Link).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ermutigen: </a:t>
            </a:r>
            <a:r>
              <a:rPr lang="de-DE" b="1"/>
              <a:t>zu Hause nachschauen</a:t>
            </a:r>
            <a:r>
              <a:rPr lang="de-DE"/>
              <a:t> und bei Fragen </a:t>
            </a:r>
            <a:r>
              <a:rPr lang="de-DE" b="1"/>
              <a:t>Kontakt</a:t>
            </a:r>
            <a:r>
              <a:rPr lang="de-DE"/>
              <a:t> aufnehmen.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3793042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9467274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Kurz sagen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wurden vorab über den KI-Einsatz informiert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Heute sammeln wir Fragen und geben klare Antworten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Einstieg mit Zitat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arbeiten jetzt mit KI in der Schule“ vorlesen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Handzeichen: Wer hat das zu Hause schon gehört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Typische Fragen – Kurzantworten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kann ich mein Kind unterstützen</a:t>
            </a:r>
            <a:r>
              <a:rPr lang="de-DE"/>
              <a:t> → Coach sein, nach dem Weg fragen, Ergebnis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Hausaufgaben nur noch mit KI</a:t>
            </a:r>
            <a:r>
              <a:rPr lang="de-DE"/>
              <a:t> → nein, nur wenn die Aufgabe es vorsieht, sonst nicht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Lernt das Kind noch selbstständig</a:t>
            </a:r>
            <a:r>
              <a:rPr lang="de-DE"/>
              <a:t> → ja, Eigenleistung bleibt Pflicht, KI hilft nur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Anwendungen verwenden</a:t>
            </a:r>
            <a:r>
              <a:rPr lang="de-DE"/>
              <a:t> → ausschließlich von der Schule freigegebene Tools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Gibt es Regeln</a:t>
            </a:r>
            <a:r>
              <a:rPr lang="de-DE"/>
              <a:t> → Kennzeichnung, Quellen, Datenschutz, keine personenbezogenen Daten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Für zu Hause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Absprechen: Was darf KI bei Hausaufgaben, wie kennzeichnen, Zeitfenster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Mini-Check: Quelle öffnen, Datum prüfen, Erklärung in eigenen 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Hinweis für Sie als Lehrkraft: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Argumentationshilfe für kritische Eltern</a:t>
            </a:r>
            <a:r>
              <a:rPr lang="de-DE"/>
              <a:t> </a:t>
            </a:r>
            <a:r>
              <a:rPr lang="de-DE">
                <a:solidFill>
                  <a:srgbClr val="FF0000"/>
                </a:solidFill>
              </a:rPr>
              <a:t>[Link einfügen]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ED3DF856-822C-63C5-E1E1-1F6280C051EB}" type="slidenum">
              <a:rPr/>
              <a:t>23</a:t>
            </a:fld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b="1"/>
              <a:t>Interesse zeigen &amp; im Gespräch bleiben</a:t>
            </a:r>
            <a:r>
              <a:rPr lang="de-DE"/>
              <a:t> – sich zeigen lassen, was das Kind mit KI 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Selbst informieren</a:t>
            </a:r>
            <a:r>
              <a:rPr lang="de-DE"/>
              <a:t> – Schulinfos/Links nutzen, kurz gegenprüfen, was Tools können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Bedarf Unterstützung holen</a:t>
            </a:r>
            <a:r>
              <a:rPr lang="de-DE"/>
              <a:t> – Rücksprache mit Lehrkraft, Berater digitale Bildung (BdB), andere Erziehungsberechtigte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Gemeinsame Regeln festlegen &amp; sichtbar machen</a:t>
            </a:r>
            <a:r>
              <a:rPr lang="de-DE"/>
              <a:t> – was erlaubt ist, Kennzeichnung, Zeiten/Orte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Begleiten und vertrauen</a:t>
            </a:r>
            <a:r>
              <a:rPr lang="de-DE"/>
              <a:t> – Risiken benennen, Eigenleistung betonen, zu kreativer Nutzung ermutigen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Überleitung</a:t>
            </a:r>
            <a:r>
              <a:rPr lang="de-DE"/>
              <a:t>: Diese fünf Punkte schauen wir gleich nacheinander genauer an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24</a:t>
            </a:fld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 b="1"/>
              <a:t>Kernidee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Neugier fördern und im Gespräch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Kind als </a:t>
            </a:r>
            <a:r>
              <a:rPr lang="de-DE" sz="1100" b="1"/>
              <a:t>Experte</a:t>
            </a:r>
            <a:r>
              <a:rPr lang="de-DE" sz="1100"/>
              <a:t> zu Wort kommen lassen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Hilfreiche Fragen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Wie habt ihr das in der Schule gemacht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Welche KI-Anwendungen habt ihr genutzt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Was habt ihr damit ausprobiert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Wollen wir uns das gemeinsam noch mal ansehen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Varianten je Alter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Jünger:</a:t>
            </a:r>
            <a:r>
              <a:rPr lang="de-DE" sz="1100"/>
              <a:t> Zeig mir mal, wie das geht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Älter:</a:t>
            </a:r>
            <a:r>
              <a:rPr lang="de-DE" sz="1100"/>
              <a:t> Welche Schritte hast du gemacht und warum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Wenn die Schule ein Tool 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Kurz vorstellen: </a:t>
            </a:r>
            <a:r>
              <a:rPr lang="de-DE" sz="1100" b="1"/>
              <a:t>Tool – wofür – welche Regeln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Mini-Demo in 2 Minuten, dann Rückfragen sammeln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25</a:t>
            </a:fld>
            <a:endParaRPr lang="de-DE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/>
              <a:t>KI steckt in vielen Alltagsfunktionen – oft unbewusst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raten lassen, </a:t>
            </a:r>
            <a:r>
              <a:rPr lang="de-DE" b="1"/>
              <a:t>wo</a:t>
            </a:r>
            <a:r>
              <a:rPr lang="de-DE"/>
              <a:t> ihre Kinder KI heute schon begegnen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Beispiele knapp erklärt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Musik- &amp; Videoempfehlungen</a:t>
            </a:r>
            <a:r>
              <a:rPr lang="de-DE"/>
              <a:t> → Vorschläge nach Hör-/Sehverhalten, Abspieldauer, Überspringen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Social-Media-Feeds</a:t>
            </a:r>
            <a:r>
              <a:rPr lang="de-DE"/>
              <a:t> → Sortierung nach Interaktionen und Verweildauer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Spiele-Apps</a:t>
            </a:r>
            <a:r>
              <a:rPr lang="de-DE"/>
              <a:t> → Gegner-KI und </a:t>
            </a:r>
            <a:r>
              <a:rPr lang="de-DE" b="1"/>
              <a:t>dynamischer Schwierigkeitsgrad</a:t>
            </a:r>
            <a:r>
              <a:rPr lang="de-DE"/>
              <a:t> je Leistung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Chats &amp; Übersetzungen</a:t>
            </a:r>
            <a:r>
              <a:rPr lang="de-DE"/>
              <a:t> → maschinelle Übersetzung, Chatbot als Gegenüber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Sprachassistenten</a:t>
            </a:r>
            <a:r>
              <a:rPr lang="de-DE"/>
              <a:t> → Sprache erkennen und in natürlich gesprochene Antworten umwandeln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Kamera &amp; Fotos</a:t>
            </a:r>
            <a:r>
              <a:rPr lang="de-DE"/>
              <a:t> → Szenenerkennung, HDR, Rauschreduktion, Portraitmodus, Objekte entfernen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Suchfunktionen</a:t>
            </a:r>
            <a:r>
              <a:rPr lang="de-DE"/>
              <a:t> → Autovervollständigung, Suchvorschläge, teils kurze KI-Zusammenfassungen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FAZIT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Algorithmen + Nutzungsdaten → persönliche Vorschläge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 zu Hause: </a:t>
            </a:r>
            <a:r>
              <a:rPr lang="de-DE" b="1"/>
              <a:t>neugierig nachfragen, gemeinsam einordnen</a:t>
            </a:r>
            <a:endParaRPr lang="de-D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8FF51B5E-5353-28FD-1323-35447FCB28C9}" type="slidenum">
              <a:rPr/>
              <a:t>26</a:t>
            </a:fld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sind erste Ansprechperson → </a:t>
            </a:r>
            <a:r>
              <a:rPr lang="de-DE" sz="1100" b="1"/>
              <a:t>Grundwissen</a:t>
            </a:r>
            <a:r>
              <a:rPr lang="de-DE" sz="1100"/>
              <a:t> hilft beim Begleiten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QR-Code führt zum </a:t>
            </a:r>
            <a:r>
              <a:rPr lang="de-DE" sz="1100" b="1"/>
              <a:t>KI-Campus Podcast „KI kapiert“</a:t>
            </a:r>
            <a:r>
              <a:rPr lang="de-DE" sz="1100"/>
              <a:t> als leichter Einstieg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So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QR-Code scannen</a:t>
            </a:r>
            <a:r>
              <a:rPr lang="de-DE" sz="1100"/>
              <a:t> und kurz anhören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Bedarf auf </a:t>
            </a:r>
            <a:r>
              <a:rPr lang="de-DE" sz="1100" b="1"/>
              <a:t>KI-Campus</a:t>
            </a:r>
            <a:r>
              <a:rPr lang="de-DE" sz="1100"/>
              <a:t> weiterstöbern: Grundlagen, kurze Erklärvideos, Glossar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Verlässliche Quellen nennen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KI-Campus</a:t>
            </a:r>
            <a:r>
              <a:rPr lang="de-DE" sz="1100"/>
              <a:t>, </a:t>
            </a:r>
            <a:r>
              <a:rPr lang="de-DE" sz="1100" b="1"/>
              <a:t>klicksafe</a:t>
            </a:r>
            <a:r>
              <a:rPr lang="de-DE" sz="1100"/>
              <a:t>, Hinweise der </a:t>
            </a:r>
            <a:r>
              <a:rPr lang="de-DE" sz="1100" b="1"/>
              <a:t>Schule/StMUK</a:t>
            </a:r>
            <a:endParaRPr lang="de-DE" sz="1100"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Mini-Check beim Informieren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Datum</a:t>
            </a:r>
            <a:r>
              <a:rPr lang="de-DE" sz="1100"/>
              <a:t>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Herausgeber</a:t>
            </a:r>
            <a:r>
              <a:rPr lang="de-DE" sz="1100"/>
              <a:t> und </a:t>
            </a:r>
            <a:r>
              <a:rPr lang="de-DE" sz="1100" b="1"/>
              <a:t>Quellen</a:t>
            </a:r>
            <a:r>
              <a:rPr lang="de-DE" sz="1100"/>
              <a:t> checken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Praxisbezug Schule</a:t>
            </a:r>
            <a:r>
              <a:rPr lang="de-DE" sz="1100"/>
              <a:t> und </a:t>
            </a:r>
            <a:r>
              <a:rPr lang="de-DE" sz="1100" b="1"/>
              <a:t>Datenschutzhinweise</a:t>
            </a:r>
            <a:r>
              <a:rPr lang="de-DE" sz="1100"/>
              <a:t> beachten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Gesprächsimpuls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Zu Hause kurz </a:t>
            </a:r>
            <a:r>
              <a:rPr lang="de-DE" sz="1100" b="1"/>
              <a:t>gemeinsam reinhören</a:t>
            </a:r>
            <a:r>
              <a:rPr lang="de-DE" sz="1100"/>
              <a:t> und gemeinsam darüber </a:t>
            </a:r>
            <a:r>
              <a:rPr lang="de-DE" sz="1100" b="1"/>
              <a:t>reden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27</a:t>
            </a:fld>
            <a:endParaRPr lang="de-DE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hilft, aber liefert </a:t>
            </a:r>
            <a:r>
              <a:rPr lang="de-DE" b="1"/>
              <a:t>nicht automatisch Wahrheit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Bias</a:t>
            </a:r>
            <a:r>
              <a:rPr lang="de-DE"/>
              <a:t> möglich, weil aus einseitigen Daten gelernt wird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Haltung: </a:t>
            </a:r>
            <a:r>
              <a:rPr lang="de-DE" b="1"/>
              <a:t>prüfen statt Panik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So erklärt man Verzerrungen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Einseitige Trainingsdaten → Klischees in Text oder Bild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Modelle klingen sicher, können </a:t>
            </a:r>
            <a:r>
              <a:rPr lang="de-DE" b="1"/>
              <a:t>erfinden</a:t>
            </a:r>
            <a:r>
              <a:rPr lang="de-DE"/>
              <a:t> oder Quellen falsch zuordnen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Familien-Check in 30 Sekunden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Quelle öffnen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Datum prüfen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Zweite Quelle</a:t>
            </a:r>
            <a:r>
              <a:rPr lang="de-DE"/>
              <a:t> suchen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 in </a:t>
            </a:r>
            <a:r>
              <a:rPr lang="de-DE" b="1"/>
              <a:t>eigenen Worten</a:t>
            </a:r>
            <a:r>
              <a:rPr lang="de-DE"/>
              <a:t> erklären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Fragen an die KI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Quellen</a:t>
            </a:r>
            <a:r>
              <a:rPr lang="de-DE"/>
              <a:t> hast du genutzt?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sicher</a:t>
            </a:r>
            <a:r>
              <a:rPr lang="de-DE"/>
              <a:t> bist du und was spricht dagegen?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Zeig mir Gegenargumente</a:t>
            </a:r>
            <a:r>
              <a:rPr lang="de-DE"/>
              <a:t> oder eine andere Sicht?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Tonlage für die Eltern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nutzen KI gern – </a:t>
            </a:r>
            <a:r>
              <a:rPr lang="de-DE" b="1"/>
              <a:t>wenn wir prüfen</a:t>
            </a:r>
            <a:r>
              <a:rPr lang="de-DE"/>
              <a:t>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Ziel: </a:t>
            </a:r>
            <a:r>
              <a:rPr lang="de-DE" b="1"/>
              <a:t>sachliche Aufmerksamkeit</a:t>
            </a:r>
            <a:r>
              <a:rPr lang="de-DE"/>
              <a:t>, kein Misstrauen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6AA95C0-A15D-9D8D-F723-62822BB30C26}" type="slidenum">
              <a:rPr/>
              <a:t>28</a:t>
            </a:fld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externe Anlaufstellen für </a:t>
            </a:r>
            <a:r>
              <a:rPr lang="de-DE" sz="1100" b="1"/>
              <a:t>Information</a:t>
            </a:r>
            <a:r>
              <a:rPr lang="de-DE" sz="1100"/>
              <a:t> und </a:t>
            </a:r>
            <a:r>
              <a:rPr lang="de-DE" sz="1100" b="1"/>
              <a:t>Beratung</a:t>
            </a:r>
            <a:r>
              <a:rPr lang="de-DE" sz="1100"/>
              <a:t> zeigen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Info-Portale nennen: </a:t>
            </a:r>
            <a:r>
              <a:rPr lang="de-DE" sz="1100" b="1"/>
              <a:t>weitklick</a:t>
            </a:r>
            <a:r>
              <a:rPr lang="de-DE" sz="1100"/>
              <a:t>, </a:t>
            </a:r>
            <a:r>
              <a:rPr lang="de-DE" sz="1100" b="1"/>
              <a:t>schau-hin</a:t>
            </a:r>
            <a:r>
              <a:rPr lang="de-DE" sz="1100"/>
              <a:t>, </a:t>
            </a:r>
            <a:r>
              <a:rPr lang="de-DE" sz="1100" b="1"/>
              <a:t>fragzebra</a:t>
            </a:r>
            <a:r>
              <a:rPr lang="de-DE" sz="1100"/>
              <a:t>, </a:t>
            </a:r>
            <a:r>
              <a:rPr lang="de-DE" sz="1100" b="1"/>
              <a:t>klicksafe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Beratung in Bayern: </a:t>
            </a:r>
            <a:r>
              <a:rPr lang="de-DE" sz="1100" b="1"/>
              <a:t>Beratung digitale Bildung</a:t>
            </a:r>
            <a:r>
              <a:rPr lang="de-DE" sz="1100"/>
              <a:t> beim StMUK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Schulansprechpartner angeben: </a:t>
            </a:r>
            <a:r>
              <a:rPr lang="de-DE" sz="1100" b="1"/>
              <a:t>Name, Mail, Telefon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zugänglich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kann um </a:t>
            </a:r>
            <a:r>
              <a:rPr lang="de-DE" sz="1100" b="1"/>
              <a:t>eigene schulische/kommunale Quellen</a:t>
            </a:r>
            <a:r>
              <a:rPr lang="de-DE" sz="1100"/>
              <a:t> erweitert werden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29</a:t>
            </a:fld>
            <a:endParaRPr lang="de-DE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 b="1"/>
              <a:t>Kernbotschaften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Heute: </a:t>
            </a:r>
            <a:r>
              <a:rPr lang="de-DE" sz="1100" b="1"/>
              <a:t>Was ist KI?</a:t>
            </a:r>
            <a:r>
              <a:rPr lang="de-DE" sz="1100"/>
              <a:t> Wie funktioniert sie – und was heißt das </a:t>
            </a:r>
            <a:r>
              <a:rPr lang="de-DE" sz="1100" b="1"/>
              <a:t>für Schule &amp; Kinder</a:t>
            </a:r>
            <a:r>
              <a:rPr lang="de-DE" sz="1100"/>
              <a:t>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KI = Systeme, die </a:t>
            </a:r>
            <a:r>
              <a:rPr lang="de-DE" sz="1100" b="1"/>
              <a:t>aus Daten Muster lernen</a:t>
            </a:r>
            <a:r>
              <a:rPr lang="de-DE" sz="1100"/>
              <a:t> (keine „Magie“, kein Bewusstsein)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Ablauf mit Video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Kurzer Clip</a:t>
            </a:r>
            <a:r>
              <a:rPr lang="de-DE" sz="1100"/>
              <a:t> „Was ist eigentlich KI?“ (vom </a:t>
            </a:r>
            <a:r>
              <a:rPr lang="de-DE" sz="1100" b="1"/>
              <a:t>KI-Campus</a:t>
            </a:r>
            <a:r>
              <a:rPr lang="de-DE" sz="1100"/>
              <a:t>) abspielen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Eltern: </a:t>
            </a:r>
            <a:r>
              <a:rPr lang="de-DE" sz="1100" b="1"/>
              <a:t>QR-Code/Link</a:t>
            </a:r>
            <a:r>
              <a:rPr lang="de-DE" sz="1100"/>
              <a:t> nutzen; alternativ </a:t>
            </a:r>
            <a:r>
              <a:rPr lang="de-DE" sz="1100" b="1"/>
              <a:t>ohne Ton kurz zusammenfassen</a:t>
            </a:r>
            <a:endParaRPr lang="de-DE" sz="1100"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Gesprächsimpulse (30 Sek.)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Handzeichen:</a:t>
            </a:r>
            <a:r>
              <a:rPr lang="de-DE" sz="1100"/>
              <a:t> Wer nutzt </a:t>
            </a:r>
            <a:r>
              <a:rPr lang="de-DE" sz="1100" b="1"/>
              <a:t>Sprachassistent/Übersetzer/Empfehlungen</a:t>
            </a:r>
            <a:r>
              <a:rPr lang="de-DE" sz="1100"/>
              <a:t>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Leitfrage: </a:t>
            </a:r>
            <a:r>
              <a:rPr lang="de-DE" sz="1100" b="1"/>
              <a:t>Wo</a:t>
            </a:r>
            <a:r>
              <a:rPr lang="de-DE" sz="1100"/>
              <a:t> begegnet Ihnen KI im Alltag Ihres Kindes?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</a:t>
            </a:fld>
            <a:endParaRPr lang="de-DE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/>
              <a:t>Ziel: Eltern kennen verlässliche </a:t>
            </a:r>
            <a:r>
              <a:rPr lang="de-DE" sz="1100" b="1"/>
              <a:t>Beratungsstellen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Schule des Kindes</a:t>
            </a:r>
            <a:r>
              <a:rPr lang="de-DE" sz="1100"/>
              <a:t> als erste Anlaufstelle – Tel/Mail einblenden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Beratungslehrkraft</a:t>
            </a:r>
            <a:r>
              <a:rPr lang="de-DE" sz="1100"/>
              <a:t> nennen – Name einsetzen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 digitale Bildung</a:t>
            </a:r>
            <a:r>
              <a:rPr lang="de-DE" sz="1100"/>
              <a:t> im mebis Magazin – zuständigen </a:t>
            </a:r>
            <a:r>
              <a:rPr lang="de-DE" sz="1100" b="1"/>
              <a:t>BdB</a:t>
            </a:r>
            <a:r>
              <a:rPr lang="de-DE" sz="1100"/>
              <a:t> finden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Staatliche Schulberatung in Bayern</a:t>
            </a:r>
            <a:r>
              <a:rPr lang="de-DE" sz="1100"/>
              <a:t>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kurz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teilen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bei Bedarf um </a:t>
            </a:r>
            <a:r>
              <a:rPr lang="de-DE" sz="1100" b="1"/>
              <a:t>eigene schulische/kommunale Angebote</a:t>
            </a:r>
            <a:r>
              <a:rPr lang="de-DE" sz="1100"/>
              <a:t> erweitern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30</a:t>
            </a:fld>
            <a:endParaRPr lang="de-DE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Ziel der Folie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Schulregeln zu KI </a:t>
            </a:r>
            <a:r>
              <a:rPr lang="de-DE" b="1"/>
              <a:t>gemeinsam tragen</a:t>
            </a:r>
            <a:r>
              <a:rPr lang="de-DE"/>
              <a:t> und </a:t>
            </a:r>
            <a:r>
              <a:rPr lang="de-DE" b="1"/>
              <a:t>sichtbar machen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zeigen, wie sie das zu Hause </a:t>
            </a:r>
            <a:r>
              <a:rPr lang="de-DE" b="1"/>
              <a:t>übernehmen</a:t>
            </a:r>
            <a:r>
              <a:rPr lang="de-DE"/>
              <a:t> können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r>
              <a:rPr lang="de-DE" b="1"/>
              <a:t>Kernregeln kurz bündeln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</a:t>
            </a:r>
            <a:r>
              <a:rPr lang="de-DE" b="1"/>
              <a:t>nur bei Bedarf</a:t>
            </a:r>
            <a:r>
              <a:rPr lang="de-DE"/>
              <a:t> und </a:t>
            </a:r>
            <a:r>
              <a:rPr lang="de-DE" b="1"/>
              <a:t>als Unterstützung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Nur von der Lehrkraft freigegebene</a:t>
            </a:r>
            <a:r>
              <a:rPr lang="de-DE"/>
              <a:t> Tools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</a:t>
            </a:r>
            <a:r>
              <a:rPr lang="de-DE" b="1"/>
              <a:t>kritisch prüfen</a:t>
            </a:r>
            <a:r>
              <a:rPr lang="de-DE"/>
              <a:t> – Sachbücher, Recherche, Lexika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Keine persönlichen Daten</a:t>
            </a:r>
            <a:r>
              <a:rPr lang="de-DE"/>
              <a:t> eingeben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KI-Hilfe </a:t>
            </a:r>
            <a:r>
              <a:rPr lang="de-DE" b="1"/>
              <a:t>kennzeichnen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Problemen reden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Regelverstoß → kein KI-Einsatz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31</a:t>
            </a:fld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Schulregeln in </a:t>
            </a:r>
            <a:r>
              <a:rPr lang="de-DE" sz="1100" b="1"/>
              <a:t>Hausregeln</a:t>
            </a:r>
            <a:r>
              <a:rPr lang="de-DE" sz="1100"/>
              <a:t> übertragen und sichtbar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Regeln der Schule</a:t>
            </a:r>
            <a:r>
              <a:rPr lang="de-DE" sz="1100"/>
              <a:t> zu Hause anwenden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Gemeinsam formulieren</a:t>
            </a:r>
            <a:r>
              <a:rPr lang="de-DE" sz="1100"/>
              <a:t> – bei Bedarf gleich </a:t>
            </a:r>
            <a:r>
              <a:rPr lang="de-DE" sz="1100" b="1"/>
              <a:t>Konsequenzen</a:t>
            </a:r>
            <a:r>
              <a:rPr lang="de-DE" sz="1100"/>
              <a:t> festlegen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Regeln </a:t>
            </a:r>
            <a:r>
              <a:rPr lang="de-DE" sz="1100" b="1"/>
              <a:t>sichtbar aufhängen</a:t>
            </a:r>
            <a:r>
              <a:rPr lang="de-DE" sz="1100"/>
              <a:t> am Lernplatz/Familienboard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Vorbild sein</a:t>
            </a:r>
            <a:r>
              <a:rPr lang="de-DE" sz="1100"/>
              <a:t>: Eltern und Kinder halten die Regeln ein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Beispiele aus der Grafik: </a:t>
            </a:r>
            <a:r>
              <a:rPr lang="de-DE" sz="1100" b="1"/>
              <a:t>Mikrofon aus</a:t>
            </a:r>
            <a:r>
              <a:rPr lang="de-DE" sz="1100"/>
              <a:t>, </a:t>
            </a:r>
            <a:r>
              <a:rPr lang="de-DE" sz="1100" b="1"/>
              <a:t>Quellen vergleichen</a:t>
            </a:r>
            <a:r>
              <a:rPr lang="de-DE" sz="1100"/>
              <a:t>, </a:t>
            </a:r>
            <a:r>
              <a:rPr lang="de-DE" sz="1100" b="1"/>
              <a:t>Autoplay aus</a:t>
            </a:r>
            <a:r>
              <a:rPr lang="de-DE" sz="1100"/>
              <a:t>, </a:t>
            </a:r>
            <a:r>
              <a:rPr lang="de-DE" sz="1100" b="1"/>
              <a:t>über Bilder sprechen</a:t>
            </a:r>
            <a:r>
              <a:rPr lang="de-DE" sz="1100"/>
              <a:t>, </a:t>
            </a:r>
            <a:r>
              <a:rPr lang="de-DE" sz="1100" b="1"/>
              <a:t>Profil privat</a:t>
            </a:r>
            <a:r>
              <a:rPr lang="de-DE" sz="1100"/>
              <a:t>, </a:t>
            </a:r>
            <a:r>
              <a:rPr lang="de-DE" sz="1100" b="1"/>
              <a:t>Spielezeit planen</a:t>
            </a:r>
            <a:endParaRPr lang="de-DE" sz="1100" b="1">
              <a:latin typeface="Arial"/>
              <a:cs typeface="Arial"/>
            </a:endParaRPr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>
                <a:latin typeface="Arial"/>
                <a:cs typeface="Arial"/>
              </a:rPr>
              <a:t>Von Zeit zu Zeit aktualisieren!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32</a:t>
            </a:fld>
            <a:endParaRPr lang="de-DE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Positiven Abschluss setzen: Chancen sehen, ruhig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als </a:t>
            </a:r>
            <a:r>
              <a:rPr lang="de-DE" sz="1100" b="1"/>
              <a:t>Coach</a:t>
            </a:r>
            <a:r>
              <a:rPr lang="de-DE" sz="1100"/>
              <a:t>: begleiten, nicht abnehmen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Eigenleistung</a:t>
            </a:r>
            <a:r>
              <a:rPr lang="de-DE" sz="1100"/>
              <a:t> bleibt Maßstab – KI nur als Hilfe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Im Dialog bleiben</a:t>
            </a:r>
            <a:r>
              <a:rPr lang="de-DE" sz="1100"/>
              <a:t>: kurz nachfragen,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Verantwortung schrittweise </a:t>
            </a:r>
            <a:r>
              <a:rPr lang="de-DE" sz="1100" b="1"/>
              <a:t>übergeben</a:t>
            </a:r>
            <a:r>
              <a:rPr lang="de-DE" sz="1100"/>
              <a:t> – Kind arbeitet möglichst selbstständig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Kleine Routine zu Hause: Plan → eigener Versuch → KI als Coach → Quellencheck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Erfolge würdigen</a:t>
            </a:r>
            <a:r>
              <a:rPr lang="de-DE" sz="1100"/>
              <a:t>, gute Beispiele sammeln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Unsicherheit kurz Rückkopplung mit der </a:t>
            </a:r>
            <a:r>
              <a:rPr lang="de-DE" sz="1100" b="1"/>
              <a:t>Schule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33</a:t>
            </a:fld>
            <a:endParaRPr lang="de-DE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AF4AC3F3-92E0-B354-E8F4-AAE046D193BA}" type="slidenum">
              <a:rPr/>
              <a:t>34</a:t>
            </a:fld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0" i="0" u="none" strike="noStrike">
                <a:solidFill>
                  <a:srgbClr val="000000"/>
                </a:solidFill>
                <a:latin typeface="Helvetica"/>
              </a:rPr>
              <a:t>Bitte bei Verwendung der Grafiken folgende Quelle angeben: BLM Stiftung Medienpädagogik Bayern, CC-BY-NC-4.0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35</a:t>
            </a:fld>
            <a:endParaRPr lang="de-DE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Definition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KI = Maschinen imitieren menschliche Fähigkeiten</a:t>
            </a:r>
            <a:r>
              <a:rPr lang="de-DE"/>
              <a:t> (Denken, Lernen, Planen).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 Bewusstsein</a:t>
            </a:r>
            <a:r>
              <a:rPr lang="de-DE"/>
              <a:t> – es geht um </a:t>
            </a:r>
            <a:r>
              <a:rPr lang="de-DE" b="1"/>
              <a:t>Nachahmung</a:t>
            </a:r>
            <a:r>
              <a:rPr lang="de-DE"/>
              <a:t> von Leistungen.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Funktionsweise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Algorithmen + viele Daten → Mustererkennung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Maschinelles Lernen:</a:t>
            </a:r>
            <a:r>
              <a:rPr lang="de-DE"/>
              <a:t> Modell berechnet </a:t>
            </a:r>
            <a:r>
              <a:rPr lang="de-DE" b="1"/>
              <a:t>Wahrscheinlichkeiten</a:t>
            </a:r>
            <a:r>
              <a:rPr lang="de-DE"/>
              <a:t> („was passt am ehesten?“)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Mehr &amp; passendes Training →</a:t>
            </a:r>
            <a:r>
              <a:rPr lang="de-DE"/>
              <a:t> Ergebnisse werden </a:t>
            </a:r>
            <a:r>
              <a:rPr lang="de-DE" b="1"/>
              <a:t>genauer/leistungsfähiger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Qualität nur so gut wie die </a:t>
            </a:r>
            <a:r>
              <a:rPr lang="de-DE" b="1"/>
              <a:t>Daten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4</a:t>
            </a:fld>
            <a:endParaRPr lang="de-DE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Nichts Neues:</a:t>
            </a:r>
            <a:r>
              <a:rPr lang="de-DE" sz="1200">
                <a:latin typeface="Aptos"/>
                <a:cs typeface="Arial"/>
              </a:rPr>
              <a:t> KI-Forschung seit den </a:t>
            </a:r>
            <a:r>
              <a:rPr lang="de-DE" sz="1200" b="1">
                <a:latin typeface="Aptos"/>
                <a:cs typeface="Arial"/>
              </a:rPr>
              <a:t>1950ern</a:t>
            </a:r>
            <a:r>
              <a:rPr lang="de-DE" sz="1200">
                <a:latin typeface="Aptos"/>
                <a:cs typeface="Arial"/>
              </a:rPr>
              <a:t>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1950er:</a:t>
            </a:r>
            <a:r>
              <a:rPr lang="de-DE" sz="1200">
                <a:latin typeface="Aptos"/>
                <a:cs typeface="Arial"/>
              </a:rPr>
              <a:t> </a:t>
            </a:r>
            <a:r>
              <a:rPr lang="de-DE" sz="1200" b="1">
                <a:latin typeface="Aptos"/>
                <a:cs typeface="Arial"/>
              </a:rPr>
              <a:t>Turing-Test </a:t>
            </a:r>
            <a:r>
              <a:rPr lang="de-DE" sz="1200" b="0">
                <a:latin typeface="Aptos"/>
                <a:cs typeface="Arial"/>
              </a:rPr>
              <a:t>(zur Unterscheidung von Mensch und Computer)</a:t>
            </a:r>
            <a:r>
              <a:rPr lang="de-DE" sz="1200">
                <a:latin typeface="Aptos"/>
                <a:cs typeface="Arial"/>
              </a:rPr>
              <a:t>; erste Programme automatisieren einfache Aufgaben.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1960er–80er:</a:t>
            </a:r>
            <a:r>
              <a:rPr lang="de-DE" sz="1200">
                <a:latin typeface="Aptos"/>
                <a:cs typeface="Arial"/>
              </a:rPr>
              <a:t> komplexere Systeme (</a:t>
            </a:r>
            <a:r>
              <a:rPr lang="de-DE" sz="1200" b="1">
                <a:latin typeface="Aptos"/>
                <a:cs typeface="Arial"/>
              </a:rPr>
              <a:t>Schach</a:t>
            </a:r>
            <a:r>
              <a:rPr lang="de-DE" sz="1200">
                <a:latin typeface="Aptos"/>
                <a:cs typeface="Arial"/>
              </a:rPr>
              <a:t>, Logik).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2000er:</a:t>
            </a:r>
            <a:r>
              <a:rPr lang="de-DE" sz="1200">
                <a:latin typeface="Aptos"/>
                <a:cs typeface="Arial"/>
              </a:rPr>
              <a:t> </a:t>
            </a:r>
            <a:r>
              <a:rPr lang="de-DE" sz="1200" b="1">
                <a:latin typeface="Aptos"/>
                <a:cs typeface="Arial"/>
              </a:rPr>
              <a:t>Big Data + Rechenleistung</a:t>
            </a:r>
            <a:r>
              <a:rPr lang="de-DE" sz="1200">
                <a:latin typeface="Aptos"/>
                <a:cs typeface="Arial"/>
              </a:rPr>
              <a:t> → maschinelles Lernen wird praxistauglich.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Seit 2010:</a:t>
            </a:r>
            <a:r>
              <a:rPr lang="de-DE" sz="1200">
                <a:latin typeface="Aptos"/>
                <a:cs typeface="Arial"/>
              </a:rPr>
              <a:t> </a:t>
            </a:r>
            <a:r>
              <a:rPr lang="de-DE" sz="1200" b="1">
                <a:latin typeface="Aptos"/>
                <a:cs typeface="Arial"/>
              </a:rPr>
              <a:t>Deep Learning</a:t>
            </a:r>
            <a:r>
              <a:rPr lang="de-DE" sz="1200">
                <a:latin typeface="Aptos"/>
                <a:cs typeface="Arial"/>
              </a:rPr>
              <a:t>; große Sprachmodelle (z. B. ChatGPT).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Neuheit:</a:t>
            </a:r>
            <a:r>
              <a:rPr lang="de-DE" sz="1200">
                <a:latin typeface="Aptos"/>
                <a:cs typeface="Arial"/>
              </a:rPr>
              <a:t> KI kann </a:t>
            </a:r>
            <a:r>
              <a:rPr lang="de-DE" sz="1200" b="1">
                <a:latin typeface="Aptos"/>
                <a:cs typeface="Arial"/>
              </a:rPr>
              <a:t>Inhalte generieren</a:t>
            </a:r>
            <a:r>
              <a:rPr lang="de-DE" sz="1200">
                <a:latin typeface="Aptos"/>
                <a:cs typeface="Arial"/>
              </a:rPr>
              <a:t> (Text/Bild/Audio) – nicht nur erkennen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Brücke zur Schule:</a:t>
            </a:r>
            <a:r>
              <a:rPr lang="de-DE" sz="1200">
                <a:latin typeface="Aptos"/>
                <a:cs typeface="Arial"/>
              </a:rPr>
              <a:t> neue </a:t>
            </a:r>
            <a:r>
              <a:rPr lang="de-DE" sz="1200" b="1">
                <a:latin typeface="Aptos"/>
                <a:cs typeface="Arial"/>
              </a:rPr>
              <a:t>Lern- &amp; Feedback-Möglichkeiten</a:t>
            </a:r>
            <a:r>
              <a:rPr lang="de-DE" sz="1200">
                <a:latin typeface="Aptos"/>
                <a:cs typeface="Arial"/>
              </a:rPr>
              <a:t>; </a:t>
            </a:r>
            <a:r>
              <a:rPr lang="de-DE" sz="1200" b="1">
                <a:latin typeface="Aptos"/>
                <a:cs typeface="Arial"/>
              </a:rPr>
              <a:t>Bewertung bleibt menschlich</a:t>
            </a:r>
            <a:r>
              <a:rPr lang="de-DE" sz="1200">
                <a:latin typeface="Aptos"/>
                <a:cs typeface="Arial"/>
              </a:rPr>
              <a:t>.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5</a:t>
            </a:fld>
            <a:endParaRPr lang="de-DE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b="1"/>
              <a:t>Ziel:</a:t>
            </a:r>
            <a:r>
              <a:rPr lang="de-DE"/>
              <a:t> Eltern verstehen, worüber Kinder sprechen (z. B. </a:t>
            </a:r>
            <a:r>
              <a:rPr lang="de-DE" b="1"/>
              <a:t>ChatGPT</a:t>
            </a:r>
            <a:r>
              <a:rPr lang="de-DE"/>
              <a:t>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LLM:</a:t>
            </a:r>
            <a:r>
              <a:rPr lang="de-DE"/>
              <a:t> große </a:t>
            </a:r>
            <a:r>
              <a:rPr lang="de-DE" b="1"/>
              <a:t>Sprachmodelle</a:t>
            </a:r>
            <a:r>
              <a:rPr lang="de-DE"/>
              <a:t>; auf vielen Texten trainiert; sagen </a:t>
            </a:r>
            <a:r>
              <a:rPr lang="de-DE" b="1"/>
              <a:t>wahrscheinlich nächstes Wort</a:t>
            </a:r>
            <a:r>
              <a:rPr lang="de-DE"/>
              <a:t> voraus (z. B. ChatGPT, Gemini, Claude).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Generative KI:</a:t>
            </a:r>
            <a:r>
              <a:rPr lang="de-DE"/>
              <a:t> </a:t>
            </a:r>
            <a:r>
              <a:rPr lang="de-DE" b="1"/>
              <a:t>erstellt Neues</a:t>
            </a:r>
            <a:r>
              <a:rPr lang="de-DE"/>
              <a:t> aus Vorgaben (Text, Bild, Audio, Video)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Maschinelles Lernen:</a:t>
            </a:r>
            <a:r>
              <a:rPr lang="de-DE"/>
              <a:t> aus </a:t>
            </a:r>
            <a:r>
              <a:rPr lang="de-DE" b="1"/>
              <a:t>Daten Muster lernen</a:t>
            </a:r>
            <a:r>
              <a:rPr lang="de-DE"/>
              <a:t> → Modell wird durch </a:t>
            </a:r>
            <a:r>
              <a:rPr lang="de-DE" b="1"/>
              <a:t>Training</a:t>
            </a:r>
            <a:r>
              <a:rPr lang="de-DE"/>
              <a:t> besser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Merksatz:</a:t>
            </a:r>
            <a:r>
              <a:rPr lang="de-DE"/>
              <a:t> </a:t>
            </a:r>
            <a:r>
              <a:rPr lang="de-DE" i="1"/>
              <a:t>ML = Fundament</a:t>
            </a:r>
            <a:r>
              <a:rPr lang="de-DE"/>
              <a:t>, </a:t>
            </a:r>
            <a:r>
              <a:rPr lang="de-DE" i="1"/>
              <a:t>LLM = Sprachspezialist</a:t>
            </a:r>
            <a:r>
              <a:rPr lang="de-DE"/>
              <a:t>, </a:t>
            </a:r>
            <a:r>
              <a:rPr lang="de-DE" i="1"/>
              <a:t>generative KI = Inhalte erzeugen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Hinweis:</a:t>
            </a:r>
            <a:r>
              <a:rPr lang="de-DE"/>
              <a:t> Ergebnisse </a:t>
            </a:r>
            <a:r>
              <a:rPr lang="de-DE" b="1"/>
              <a:t>prüfen</a:t>
            </a:r>
            <a:r>
              <a:rPr lang="de-DE"/>
              <a:t> (Fehler/Halluzinationen möglich)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6</a:t>
            </a:fld>
            <a:endParaRPr lang="de-DE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Kernbotschaften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Kinder begegnen KI täglich in Medien, Spielen, Suche und beim Lernen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Ziel: Chancen nutzen, Nutzung bewusst begleiten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Wo begegnet sie den Kindern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Soziale Medien:</a:t>
            </a:r>
            <a:r>
              <a:rPr lang="de-DE"/>
              <a:t> Chatbots, personalisierte Feeds und Empfehlungen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Spiele:</a:t>
            </a:r>
            <a:r>
              <a:rPr lang="de-DE"/>
              <a:t> Gegner-KI, dynamischer Schwierigkeitsgrad, personalisierte Quests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Sprachassistenten &amp; Suche:</a:t>
            </a:r>
            <a:r>
              <a:rPr lang="de-DE"/>
              <a:t> Siri, Alexa, Gemini; teils KI-Antworten als schneller Einstieg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Lern-Apps:</a:t>
            </a:r>
            <a:r>
              <a:rPr lang="de-DE"/>
              <a:t> Anton, Duolingo, Scoyo nutzen KI zur Anpassung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Positive Effekte von Lern-Apps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Passende Aufgaben</a:t>
            </a:r>
            <a:r>
              <a:rPr lang="de-DE"/>
              <a:t> je nach Lernstand und Tempo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Unmittelbares Feedback</a:t>
            </a:r>
            <a:r>
              <a:rPr lang="de-DE"/>
              <a:t> und klare nächste Schritte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Motivation</a:t>
            </a:r>
            <a:r>
              <a:rPr lang="de-DE"/>
              <a:t> durch kleine Erfolge, Gamification, individuelle Ziele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Barriereärmerer Zugang</a:t>
            </a:r>
            <a:r>
              <a:rPr lang="de-DE"/>
              <a:t> z. B. Vorlesen, einfache Sprache, Übersetzungen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Transparenz für Lehrkräfte</a:t>
            </a:r>
            <a:r>
              <a:rPr lang="de-DE"/>
              <a:t> zu Fortschritt und Übungsschwerpunkten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Leitplanken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Inhalte und Datenschutzeinstellungen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nicht ungeprüft übernehmen, immer gegenchecken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Bei Fragen an Schule wenden – wir begleiten die Nutzung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7</a:t>
            </a:fld>
            <a:endParaRPr lang="de-DE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Vorabinfo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Richtig eingesetzt bereichert KI Unterricht, schafft Zeit für pädagogische Kernaufgaben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Leitplanke: Lehrkraft steuert, prüft, bewertet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Individualisiertes und differenziertes Lernen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KI-Anwendungen passen Inhalte, Schwierigkeit und Tempo an den Lernstand an und geben gezieltes Hinweis-Feedback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Aufgaben in 3 Niveaus, vereinfachte Lesetexte, adaptive Matheübungen, Zusatzhilfen für DaZ/LRS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Unterstützung bei Routineaufgaben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Wiederkehrende Tätigkeiten werden automatisiert, damit mehr Raum für Interaktion entsteht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Entwürfe für Arbeitsblätter und Elternbriefe, Fragenpools und Mini-Quizzes, Rechtschreib-/Stilhinweise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Förderung digitaler Kompetenzen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Bewusster KI-Einsatz stärkt Medienkompetenz, kritisches Denken und Verantwortungsbewusstsein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Quellen prüfen und KI-Antworten verifizieren, gute Prompts schreiben, Bias erkennen, Urheberrecht und Datenschutz beachten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Zugang zu neuen Lernformen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KI eröffnet kreative, multimodale Projekte und sichere Übungsräume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Podcast oder Hörspiel mit KI als Ideen- und Strukturhilfe, Bild-Text-Storytelling, Fremdsprachen-Chatbots für Rollenspiele, Debatten-Simulationen in D/GPG/SoWi</a:t>
            </a:r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Wichtig: Lehrkraft führt – KI unterstützt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8</a:t>
            </a:fld>
            <a:endParaRPr lang="de-DE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Chancen nutzen, Risiken aktiv managen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Drei Felder: Datenschutz, Verlässlichkeit, Übernutzung/Täuschung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Datenschutz &amp; Sicherheit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verarbeitet oft </a:t>
            </a:r>
            <a:r>
              <a:rPr lang="de-DE" b="1"/>
              <a:t>personenbezogene Daten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Nur </a:t>
            </a:r>
            <a:r>
              <a:rPr lang="de-DE" b="1"/>
              <a:t>zugelassene, DSGVO-konforme</a:t>
            </a:r>
            <a:r>
              <a:rPr lang="de-DE"/>
              <a:t> Tools; Rahmen: </a:t>
            </a:r>
            <a:r>
              <a:rPr lang="de-DE" b="1"/>
              <a:t>EU-KI-VO</a:t>
            </a:r>
            <a:r>
              <a:rPr lang="de-DE"/>
              <a:t>, Schulrecht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Keine Schülerdaten</a:t>
            </a:r>
            <a:r>
              <a:rPr lang="de-DE"/>
              <a:t> in offene Systeme, </a:t>
            </a:r>
            <a:r>
              <a:rPr lang="de-DE" b="1"/>
              <a:t>genaue Prüfung</a:t>
            </a:r>
            <a:r>
              <a:rPr lang="de-DE"/>
              <a:t> vor Einsatz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Verlässlichkeit von Inhalten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Inhalte können </a:t>
            </a:r>
            <a:r>
              <a:rPr lang="de-DE" b="1"/>
              <a:t>fehlerhaft</a:t>
            </a:r>
            <a:r>
              <a:rPr lang="de-DE"/>
              <a:t> oder </a:t>
            </a:r>
            <a:r>
              <a:rPr lang="de-DE" b="1"/>
              <a:t>verzerrt</a:t>
            </a:r>
            <a:r>
              <a:rPr lang="de-DE"/>
              <a:t> sein (</a:t>
            </a:r>
            <a:r>
              <a:rPr lang="de-DE" b="1"/>
              <a:t>Bias</a:t>
            </a:r>
            <a:r>
              <a:rPr lang="de-DE"/>
              <a:t>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Quellen-Check</a:t>
            </a:r>
            <a:r>
              <a:rPr lang="de-DE"/>
              <a:t>: Quelle öffnen, Datum prüfen, mit Fachwissen vergleichen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als </a:t>
            </a:r>
            <a:r>
              <a:rPr lang="de-DE" b="1"/>
              <a:t>Entwurf</a:t>
            </a:r>
            <a:r>
              <a:rPr lang="de-DE"/>
              <a:t> nutzen, nicht als Endprodukt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Gefahr der Übernutzung oder Täuschung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ist </a:t>
            </a:r>
            <a:r>
              <a:rPr lang="de-DE" b="1"/>
              <a:t>Hilfe, keine Abkürzung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Eigenleistung bleibt wichtig</a:t>
            </a:r>
            <a:r>
              <a:rPr lang="de-DE"/>
              <a:t>: KI-Nutzung kennzeichnen, praxisorientierte Aufgaben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Lernfortschritt sichern durch </a:t>
            </a:r>
            <a:r>
              <a:rPr lang="de-DE" b="1"/>
              <a:t>mündliche Checks</a:t>
            </a:r>
            <a:r>
              <a:rPr lang="de-DE"/>
              <a:t> und Prozessdokumentation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9</a:t>
            </a:fld>
            <a:endParaRPr 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over 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9" name="Textplatzhalter 18"/>
          <p:cNvSpPr>
            <a:spLocks noGrp="1"/>
          </p:cNvSpPr>
          <p:nvPr>
            <p:ph type="body" sz="quarter" idx="11" hasCustomPrompt="1"/>
          </p:nvPr>
        </p:nvSpPr>
        <p:spPr bwMode="auto">
          <a:xfrm>
            <a:off x="550861" y="5124852"/>
            <a:ext cx="5545135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sit, consetetur </a:t>
            </a:r>
            <a:br>
              <a:rPr lang="de-DE"/>
            </a:br>
            <a:r>
              <a:rPr lang="de-DE"/>
              <a:t>sadipscing elitr, sed nonumy dolor </a:t>
            </a:r>
            <a:br>
              <a:rPr lang="de-DE"/>
            </a:br>
            <a:r>
              <a:rPr lang="de-DE"/>
              <a:t>eirmod tempor invidunt ut labore. </a:t>
            </a:r>
            <a:endParaRPr/>
          </a:p>
        </p:txBody>
      </p:sp>
      <p:sp>
        <p:nvSpPr>
          <p:cNvPr id="16" name="Textplatzhalter 15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0862" y="902151"/>
            <a:ext cx="6732885" cy="147732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sz="4800" b="1" i="0" cap="all" spc="100">
                <a:solidFill>
                  <a:srgbClr val="FFFCDC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 des Themenbereichs</a:t>
            </a:r>
            <a:endParaRPr/>
          </a:p>
        </p:txBody>
      </p:sp>
      <p:sp>
        <p:nvSpPr>
          <p:cNvPr id="2" name="Textfeld 1"/>
          <p:cNvSpPr txBox="1"/>
          <p:nvPr userDrawn="1"/>
        </p:nvSpPr>
        <p:spPr bwMode="auto">
          <a:xfrm>
            <a:off x="7793182" y="112221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15" name="Textplatzhalter 14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0861" y="4259555"/>
            <a:ext cx="6732885" cy="43793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24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ERGÄNZUNG ODER UNTERÜBERSCHRIFT</a:t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3" name="Textplatzhalter 10"/>
          <p:cNvSpPr>
            <a:spLocks noGrp="1"/>
          </p:cNvSpPr>
          <p:nvPr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4" name="Textplatzhalter 11"/>
          <p:cNvSpPr>
            <a:spLocks noGrp="1"/>
          </p:cNvSpPr>
          <p:nvPr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546629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1" name="Freihandform: Form 20"/>
          <p:cNvSpPr/>
          <p:nvPr/>
        </p:nvSpPr>
        <p:spPr bwMode="auto">
          <a:xfrm>
            <a:off x="6127731" y="5994990"/>
            <a:ext cx="585985" cy="863010"/>
          </a:xfrm>
          <a:custGeom>
            <a:avLst/>
            <a:gdLst>
              <a:gd name="connsiteX0" fmla="*/ 0 w 585985"/>
              <a:gd name="connsiteY0" fmla="*/ 0 h 863010"/>
              <a:gd name="connsiteX1" fmla="*/ 430018 w 585985"/>
              <a:gd name="connsiteY1" fmla="*/ 0 h 863010"/>
              <a:gd name="connsiteX2" fmla="*/ 436292 w 585985"/>
              <a:gd name="connsiteY2" fmla="*/ 0 h 863010"/>
              <a:gd name="connsiteX3" fmla="*/ 445615 w 585985"/>
              <a:gd name="connsiteY3" fmla="*/ 0 h 863010"/>
              <a:gd name="connsiteX4" fmla="*/ 451889 w 585985"/>
              <a:gd name="connsiteY4" fmla="*/ 0 h 863010"/>
              <a:gd name="connsiteX5" fmla="*/ 461211 w 585985"/>
              <a:gd name="connsiteY5" fmla="*/ 3168 h 863010"/>
              <a:gd name="connsiteX6" fmla="*/ 467486 w 585985"/>
              <a:gd name="connsiteY6" fmla="*/ 3168 h 863010"/>
              <a:gd name="connsiteX7" fmla="*/ 476808 w 585985"/>
              <a:gd name="connsiteY7" fmla="*/ 6275 h 863010"/>
              <a:gd name="connsiteX8" fmla="*/ 483083 w 585985"/>
              <a:gd name="connsiteY8" fmla="*/ 9382 h 863010"/>
              <a:gd name="connsiteX9" fmla="*/ 489297 w 585985"/>
              <a:gd name="connsiteY9" fmla="*/ 9382 h 863010"/>
              <a:gd name="connsiteX10" fmla="*/ 498679 w 585985"/>
              <a:gd name="connsiteY10" fmla="*/ 12490 h 863010"/>
              <a:gd name="connsiteX11" fmla="*/ 504894 w 585985"/>
              <a:gd name="connsiteY11" fmla="*/ 15597 h 863010"/>
              <a:gd name="connsiteX12" fmla="*/ 511109 w 585985"/>
              <a:gd name="connsiteY12" fmla="*/ 21871 h 863010"/>
              <a:gd name="connsiteX13" fmla="*/ 517384 w 585985"/>
              <a:gd name="connsiteY13" fmla="*/ 24979 h 863010"/>
              <a:gd name="connsiteX14" fmla="*/ 523598 w 585985"/>
              <a:gd name="connsiteY14" fmla="*/ 28087 h 863010"/>
              <a:gd name="connsiteX15" fmla="*/ 529873 w 585985"/>
              <a:gd name="connsiteY15" fmla="*/ 31194 h 863010"/>
              <a:gd name="connsiteX16" fmla="*/ 536087 w 585985"/>
              <a:gd name="connsiteY16" fmla="*/ 37468 h 863010"/>
              <a:gd name="connsiteX17" fmla="*/ 539195 w 585985"/>
              <a:gd name="connsiteY17" fmla="*/ 40576 h 863010"/>
              <a:gd name="connsiteX18" fmla="*/ 545469 w 585985"/>
              <a:gd name="connsiteY18" fmla="*/ 46790 h 863010"/>
              <a:gd name="connsiteX19" fmla="*/ 551684 w 585985"/>
              <a:gd name="connsiteY19" fmla="*/ 53065 h 863010"/>
              <a:gd name="connsiteX20" fmla="*/ 554792 w 585985"/>
              <a:gd name="connsiteY20" fmla="*/ 56173 h 863010"/>
              <a:gd name="connsiteX21" fmla="*/ 561066 w 585985"/>
              <a:gd name="connsiteY21" fmla="*/ 62387 h 863010"/>
              <a:gd name="connsiteX22" fmla="*/ 564174 w 585985"/>
              <a:gd name="connsiteY22" fmla="*/ 68662 h 863010"/>
              <a:gd name="connsiteX23" fmla="*/ 567281 w 585985"/>
              <a:gd name="connsiteY23" fmla="*/ 74877 h 863010"/>
              <a:gd name="connsiteX24" fmla="*/ 570388 w 585985"/>
              <a:gd name="connsiteY24" fmla="*/ 81092 h 863010"/>
              <a:gd name="connsiteX25" fmla="*/ 573556 w 585985"/>
              <a:gd name="connsiteY25" fmla="*/ 87366 h 863010"/>
              <a:gd name="connsiteX26" fmla="*/ 576663 w 585985"/>
              <a:gd name="connsiteY26" fmla="*/ 93582 h 863010"/>
              <a:gd name="connsiteX27" fmla="*/ 579771 w 585985"/>
              <a:gd name="connsiteY27" fmla="*/ 99796 h 863010"/>
              <a:gd name="connsiteX28" fmla="*/ 582877 w 585985"/>
              <a:gd name="connsiteY28" fmla="*/ 109178 h 863010"/>
              <a:gd name="connsiteX29" fmla="*/ 582877 w 585985"/>
              <a:gd name="connsiteY29" fmla="*/ 115393 h 863010"/>
              <a:gd name="connsiteX30" fmla="*/ 585985 w 585985"/>
              <a:gd name="connsiteY30" fmla="*/ 121667 h 863010"/>
              <a:gd name="connsiteX31" fmla="*/ 585985 w 585985"/>
              <a:gd name="connsiteY31" fmla="*/ 127882 h 863010"/>
              <a:gd name="connsiteX32" fmla="*/ 585985 w 585985"/>
              <a:gd name="connsiteY32" fmla="*/ 137264 h 863010"/>
              <a:gd name="connsiteX33" fmla="*/ 585985 w 585985"/>
              <a:gd name="connsiteY33" fmla="*/ 143479 h 863010"/>
              <a:gd name="connsiteX34" fmla="*/ 585985 w 585985"/>
              <a:gd name="connsiteY34" fmla="*/ 863010 h 863010"/>
              <a:gd name="connsiteX35" fmla="*/ 4157 w 585985"/>
              <a:gd name="connsiteY35" fmla="*/ 863010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985" h="863010" extrusionOk="0">
                <a:moveTo>
                  <a:pt x="0" y="0"/>
                </a:moveTo>
                <a:lnTo>
                  <a:pt x="430018" y="0"/>
                </a:lnTo>
                <a:lnTo>
                  <a:pt x="436292" y="0"/>
                </a:lnTo>
                <a:lnTo>
                  <a:pt x="445615" y="0"/>
                </a:lnTo>
                <a:lnTo>
                  <a:pt x="451889" y="0"/>
                </a:lnTo>
                <a:lnTo>
                  <a:pt x="461211" y="3168"/>
                </a:lnTo>
                <a:lnTo>
                  <a:pt x="467486" y="3168"/>
                </a:lnTo>
                <a:lnTo>
                  <a:pt x="476808" y="6275"/>
                </a:lnTo>
                <a:lnTo>
                  <a:pt x="483083" y="9382"/>
                </a:lnTo>
                <a:lnTo>
                  <a:pt x="489297" y="9382"/>
                </a:lnTo>
                <a:lnTo>
                  <a:pt x="498679" y="12490"/>
                </a:lnTo>
                <a:lnTo>
                  <a:pt x="504894" y="15597"/>
                </a:lnTo>
                <a:lnTo>
                  <a:pt x="511109" y="21871"/>
                </a:lnTo>
                <a:lnTo>
                  <a:pt x="517384" y="24979"/>
                </a:lnTo>
                <a:lnTo>
                  <a:pt x="523598" y="28087"/>
                </a:lnTo>
                <a:lnTo>
                  <a:pt x="529873" y="31194"/>
                </a:lnTo>
                <a:lnTo>
                  <a:pt x="536087" y="37468"/>
                </a:lnTo>
                <a:lnTo>
                  <a:pt x="539195" y="40576"/>
                </a:lnTo>
                <a:lnTo>
                  <a:pt x="545469" y="46790"/>
                </a:lnTo>
                <a:lnTo>
                  <a:pt x="551684" y="53065"/>
                </a:lnTo>
                <a:lnTo>
                  <a:pt x="554792" y="56173"/>
                </a:lnTo>
                <a:lnTo>
                  <a:pt x="561066" y="62387"/>
                </a:lnTo>
                <a:lnTo>
                  <a:pt x="564174" y="68662"/>
                </a:lnTo>
                <a:lnTo>
                  <a:pt x="567281" y="74877"/>
                </a:lnTo>
                <a:lnTo>
                  <a:pt x="570388" y="81092"/>
                </a:lnTo>
                <a:lnTo>
                  <a:pt x="573556" y="87366"/>
                </a:lnTo>
                <a:lnTo>
                  <a:pt x="576663" y="93582"/>
                </a:lnTo>
                <a:lnTo>
                  <a:pt x="579771" y="99796"/>
                </a:lnTo>
                <a:lnTo>
                  <a:pt x="582877" y="109178"/>
                </a:lnTo>
                <a:lnTo>
                  <a:pt x="582877" y="115393"/>
                </a:lnTo>
                <a:lnTo>
                  <a:pt x="585985" y="121667"/>
                </a:lnTo>
                <a:lnTo>
                  <a:pt x="585985" y="127882"/>
                </a:lnTo>
                <a:lnTo>
                  <a:pt x="585985" y="137264"/>
                </a:lnTo>
                <a:lnTo>
                  <a:pt x="585985" y="143479"/>
                </a:lnTo>
                <a:lnTo>
                  <a:pt x="585985" y="863010"/>
                </a:lnTo>
                <a:lnTo>
                  <a:pt x="4157" y="8630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29" name="Freihandform: Form 28"/>
          <p:cNvSpPr/>
          <p:nvPr/>
        </p:nvSpPr>
        <p:spPr bwMode="auto">
          <a:xfrm>
            <a:off x="5478283" y="5994990"/>
            <a:ext cx="654766" cy="863010"/>
          </a:xfrm>
          <a:custGeom>
            <a:avLst/>
            <a:gdLst>
              <a:gd name="connsiteX0" fmla="*/ 134156 w 654766"/>
              <a:gd name="connsiteY0" fmla="*/ 0 h 863010"/>
              <a:gd name="connsiteX1" fmla="*/ 140431 w 654766"/>
              <a:gd name="connsiteY1" fmla="*/ 0 h 863010"/>
              <a:gd name="connsiteX2" fmla="*/ 149753 w 654766"/>
              <a:gd name="connsiteY2" fmla="*/ 0 h 863010"/>
              <a:gd name="connsiteX3" fmla="*/ 156029 w 654766"/>
              <a:gd name="connsiteY3" fmla="*/ 0 h 863010"/>
              <a:gd name="connsiteX4" fmla="*/ 649449 w 654766"/>
              <a:gd name="connsiteY4" fmla="*/ 0 h 863010"/>
              <a:gd name="connsiteX5" fmla="*/ 654766 w 654766"/>
              <a:gd name="connsiteY5" fmla="*/ 863010 h 863010"/>
              <a:gd name="connsiteX6" fmla="*/ 0 w 654766"/>
              <a:gd name="connsiteY6" fmla="*/ 863010 h 863010"/>
              <a:gd name="connsiteX7" fmla="*/ 0 w 654766"/>
              <a:gd name="connsiteY7" fmla="*/ 143479 h 863010"/>
              <a:gd name="connsiteX8" fmla="*/ 0 w 654766"/>
              <a:gd name="connsiteY8" fmla="*/ 137264 h 863010"/>
              <a:gd name="connsiteX9" fmla="*/ 0 w 654766"/>
              <a:gd name="connsiteY9" fmla="*/ 127882 h 863010"/>
              <a:gd name="connsiteX10" fmla="*/ 0 w 654766"/>
              <a:gd name="connsiteY10" fmla="*/ 121667 h 863010"/>
              <a:gd name="connsiteX11" fmla="*/ 3168 w 654766"/>
              <a:gd name="connsiteY11" fmla="*/ 115393 h 863010"/>
              <a:gd name="connsiteX12" fmla="*/ 3168 w 654766"/>
              <a:gd name="connsiteY12" fmla="*/ 109178 h 863010"/>
              <a:gd name="connsiteX13" fmla="*/ 6275 w 654766"/>
              <a:gd name="connsiteY13" fmla="*/ 99796 h 863010"/>
              <a:gd name="connsiteX14" fmla="*/ 9382 w 654766"/>
              <a:gd name="connsiteY14" fmla="*/ 93582 h 863010"/>
              <a:gd name="connsiteX15" fmla="*/ 12489 w 654766"/>
              <a:gd name="connsiteY15" fmla="*/ 87366 h 863010"/>
              <a:gd name="connsiteX16" fmla="*/ 15597 w 654766"/>
              <a:gd name="connsiteY16" fmla="*/ 81092 h 863010"/>
              <a:gd name="connsiteX17" fmla="*/ 18765 w 654766"/>
              <a:gd name="connsiteY17" fmla="*/ 74877 h 863010"/>
              <a:gd name="connsiteX18" fmla="*/ 21871 w 654766"/>
              <a:gd name="connsiteY18" fmla="*/ 68662 h 863010"/>
              <a:gd name="connsiteX19" fmla="*/ 28086 w 654766"/>
              <a:gd name="connsiteY19" fmla="*/ 62387 h 863010"/>
              <a:gd name="connsiteX20" fmla="*/ 31194 w 654766"/>
              <a:gd name="connsiteY20" fmla="*/ 56173 h 863010"/>
              <a:gd name="connsiteX21" fmla="*/ 34361 w 654766"/>
              <a:gd name="connsiteY21" fmla="*/ 53065 h 863010"/>
              <a:gd name="connsiteX22" fmla="*/ 40576 w 654766"/>
              <a:gd name="connsiteY22" fmla="*/ 46790 h 863010"/>
              <a:gd name="connsiteX23" fmla="*/ 46790 w 654766"/>
              <a:gd name="connsiteY23" fmla="*/ 40576 h 863010"/>
              <a:gd name="connsiteX24" fmla="*/ 49958 w 654766"/>
              <a:gd name="connsiteY24" fmla="*/ 37468 h 863010"/>
              <a:gd name="connsiteX25" fmla="*/ 56173 w 654766"/>
              <a:gd name="connsiteY25" fmla="*/ 31194 h 863010"/>
              <a:gd name="connsiteX26" fmla="*/ 62387 w 654766"/>
              <a:gd name="connsiteY26" fmla="*/ 28087 h 863010"/>
              <a:gd name="connsiteX27" fmla="*/ 68662 w 654766"/>
              <a:gd name="connsiteY27" fmla="*/ 24979 h 863010"/>
              <a:gd name="connsiteX28" fmla="*/ 74877 w 654766"/>
              <a:gd name="connsiteY28" fmla="*/ 21871 h 863010"/>
              <a:gd name="connsiteX29" fmla="*/ 81152 w 654766"/>
              <a:gd name="connsiteY29" fmla="*/ 15597 h 863010"/>
              <a:gd name="connsiteX30" fmla="*/ 90474 w 654766"/>
              <a:gd name="connsiteY30" fmla="*/ 12490 h 863010"/>
              <a:gd name="connsiteX31" fmla="*/ 96748 w 654766"/>
              <a:gd name="connsiteY31" fmla="*/ 9382 h 863010"/>
              <a:gd name="connsiteX32" fmla="*/ 102963 w 654766"/>
              <a:gd name="connsiteY32" fmla="*/ 9382 h 863010"/>
              <a:gd name="connsiteX33" fmla="*/ 109237 w 654766"/>
              <a:gd name="connsiteY33" fmla="*/ 6275 h 863010"/>
              <a:gd name="connsiteX34" fmla="*/ 118560 w 654766"/>
              <a:gd name="connsiteY34" fmla="*/ 3168 h 863010"/>
              <a:gd name="connsiteX35" fmla="*/ 124834 w 654766"/>
              <a:gd name="connsiteY35" fmla="*/ 3168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4766" h="863010" extrusionOk="0">
                <a:moveTo>
                  <a:pt x="134156" y="0"/>
                </a:moveTo>
                <a:lnTo>
                  <a:pt x="140431" y="0"/>
                </a:lnTo>
                <a:lnTo>
                  <a:pt x="149753" y="0"/>
                </a:lnTo>
                <a:lnTo>
                  <a:pt x="156029" y="0"/>
                </a:lnTo>
                <a:lnTo>
                  <a:pt x="649449" y="0"/>
                </a:lnTo>
                <a:lnTo>
                  <a:pt x="654766" y="863010"/>
                </a:lnTo>
                <a:lnTo>
                  <a:pt x="0" y="863010"/>
                </a:lnTo>
                <a:lnTo>
                  <a:pt x="0" y="143479"/>
                </a:lnTo>
                <a:lnTo>
                  <a:pt x="0" y="137264"/>
                </a:lnTo>
                <a:lnTo>
                  <a:pt x="0" y="127882"/>
                </a:lnTo>
                <a:lnTo>
                  <a:pt x="0" y="121667"/>
                </a:lnTo>
                <a:lnTo>
                  <a:pt x="3168" y="115393"/>
                </a:lnTo>
                <a:lnTo>
                  <a:pt x="3168" y="109178"/>
                </a:lnTo>
                <a:lnTo>
                  <a:pt x="6275" y="99796"/>
                </a:lnTo>
                <a:lnTo>
                  <a:pt x="9382" y="93582"/>
                </a:lnTo>
                <a:lnTo>
                  <a:pt x="12489" y="87366"/>
                </a:lnTo>
                <a:lnTo>
                  <a:pt x="15597" y="81092"/>
                </a:lnTo>
                <a:lnTo>
                  <a:pt x="18765" y="74877"/>
                </a:lnTo>
                <a:lnTo>
                  <a:pt x="21871" y="68662"/>
                </a:lnTo>
                <a:lnTo>
                  <a:pt x="28086" y="62387"/>
                </a:lnTo>
                <a:lnTo>
                  <a:pt x="31194" y="56173"/>
                </a:lnTo>
                <a:lnTo>
                  <a:pt x="34361" y="53065"/>
                </a:lnTo>
                <a:lnTo>
                  <a:pt x="40576" y="46790"/>
                </a:lnTo>
                <a:lnTo>
                  <a:pt x="46790" y="40576"/>
                </a:lnTo>
                <a:lnTo>
                  <a:pt x="49958" y="37468"/>
                </a:lnTo>
                <a:lnTo>
                  <a:pt x="56173" y="31194"/>
                </a:lnTo>
                <a:lnTo>
                  <a:pt x="62387" y="28087"/>
                </a:lnTo>
                <a:lnTo>
                  <a:pt x="68662" y="24979"/>
                </a:lnTo>
                <a:lnTo>
                  <a:pt x="74877" y="21871"/>
                </a:lnTo>
                <a:lnTo>
                  <a:pt x="81152" y="15597"/>
                </a:lnTo>
                <a:lnTo>
                  <a:pt x="90474" y="12490"/>
                </a:lnTo>
                <a:lnTo>
                  <a:pt x="96748" y="9382"/>
                </a:lnTo>
                <a:lnTo>
                  <a:pt x="102963" y="9382"/>
                </a:lnTo>
                <a:lnTo>
                  <a:pt x="109237" y="6275"/>
                </a:lnTo>
                <a:lnTo>
                  <a:pt x="118560" y="3168"/>
                </a:lnTo>
                <a:lnTo>
                  <a:pt x="124834" y="3168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/>
        </p:nvSpPr>
        <p:spPr bwMode="auto">
          <a:xfrm>
            <a:off x="4628995" y="2420077"/>
            <a:ext cx="2934010" cy="3581552"/>
          </a:xfrm>
          <a:custGeom>
            <a:avLst/>
            <a:gdLst>
              <a:gd name="connsiteX0" fmla="*/ 1145091 w 2743499"/>
              <a:gd name="connsiteY0" fmla="*/ 13427 h 3348995"/>
              <a:gd name="connsiteX1" fmla="*/ 16698 w 2743499"/>
              <a:gd name="connsiteY1" fmla="*/ 1466806 h 3348995"/>
              <a:gd name="connsiteX2" fmla="*/ 589779 w 2743499"/>
              <a:gd name="connsiteY2" fmla="*/ 2506578 h 3348995"/>
              <a:gd name="connsiteX3" fmla="*/ 743387 w 2743499"/>
              <a:gd name="connsiteY3" fmla="*/ 2949688 h 3348995"/>
              <a:gd name="connsiteX4" fmla="*/ 820219 w 2743499"/>
              <a:gd name="connsiteY4" fmla="*/ 3286463 h 3348995"/>
              <a:gd name="connsiteX5" fmla="*/ 1408946 w 2743499"/>
              <a:gd name="connsiteY5" fmla="*/ 3345582 h 3348995"/>
              <a:gd name="connsiteX6" fmla="*/ 1978171 w 2743499"/>
              <a:gd name="connsiteY6" fmla="*/ 3221477 h 3348995"/>
              <a:gd name="connsiteX7" fmla="*/ 2007730 w 2743499"/>
              <a:gd name="connsiteY7" fmla="*/ 2896548 h 3348995"/>
              <a:gd name="connsiteX8" fmla="*/ 2716650 w 2743499"/>
              <a:gd name="connsiteY8" fmla="*/ 1514078 h 3348995"/>
              <a:gd name="connsiteX9" fmla="*/ 1145091 w 2743499"/>
              <a:gd name="connsiteY9" fmla="*/ 13427 h 3348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499" h="3348995" extrusionOk="0">
                <a:moveTo>
                  <a:pt x="1145091" y="13427"/>
                </a:moveTo>
                <a:cubicBezTo>
                  <a:pt x="453326" y="96126"/>
                  <a:pt x="-104780" y="765764"/>
                  <a:pt x="16698" y="1466806"/>
                </a:cubicBezTo>
                <a:cubicBezTo>
                  <a:pt x="102303" y="1838616"/>
                  <a:pt x="391749" y="2190981"/>
                  <a:pt x="589779" y="2506578"/>
                </a:cubicBezTo>
                <a:cubicBezTo>
                  <a:pt x="644148" y="2610175"/>
                  <a:pt x="727630" y="2834133"/>
                  <a:pt x="743387" y="2949688"/>
                </a:cubicBezTo>
                <a:cubicBezTo>
                  <a:pt x="764229" y="3050045"/>
                  <a:pt x="728188" y="3218572"/>
                  <a:pt x="820219" y="3286463"/>
                </a:cubicBezTo>
                <a:cubicBezTo>
                  <a:pt x="864195" y="3386763"/>
                  <a:pt x="1328370" y="3333121"/>
                  <a:pt x="1408946" y="3345582"/>
                </a:cubicBezTo>
                <a:cubicBezTo>
                  <a:pt x="1537744" y="3339212"/>
                  <a:pt x="1913297" y="3378326"/>
                  <a:pt x="1978171" y="3221477"/>
                </a:cubicBezTo>
                <a:cubicBezTo>
                  <a:pt x="2004881" y="3130452"/>
                  <a:pt x="2011307" y="2991485"/>
                  <a:pt x="2007730" y="2896548"/>
                </a:cubicBezTo>
                <a:cubicBezTo>
                  <a:pt x="2124738" y="2416559"/>
                  <a:pt x="2587908" y="1993174"/>
                  <a:pt x="2716650" y="1514078"/>
                </a:cubicBezTo>
                <a:cubicBezTo>
                  <a:pt x="2908254" y="563822"/>
                  <a:pt x="2042151" y="-104196"/>
                  <a:pt x="1145091" y="1342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15875" cap="rnd">
            <a:solidFill>
              <a:schemeClr val="bg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/>
        </p:nvSpPr>
        <p:spPr bwMode="auto">
          <a:xfrm>
            <a:off x="5329564" y="6075174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3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0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3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3"/>
                  <a:pt x="98187" y="155685"/>
                </a:cubicBezTo>
                <a:lnTo>
                  <a:pt x="1305927" y="959"/>
                </a:lnTo>
                <a:cubicBezTo>
                  <a:pt x="1367281" y="-6920"/>
                  <a:pt x="1423102" y="34598"/>
                  <a:pt x="1430702" y="93660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/>
        </p:nvSpPr>
        <p:spPr bwMode="auto">
          <a:xfrm>
            <a:off x="5329564" y="6359921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4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1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4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4"/>
                  <a:pt x="98187" y="155685"/>
                </a:cubicBezTo>
                <a:lnTo>
                  <a:pt x="1305927" y="959"/>
                </a:lnTo>
                <a:cubicBezTo>
                  <a:pt x="1367281" y="-6919"/>
                  <a:pt x="1423102" y="34598"/>
                  <a:pt x="1430702" y="93661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37" name="Freihandform: Form 36"/>
          <p:cNvSpPr/>
          <p:nvPr/>
        </p:nvSpPr>
        <p:spPr bwMode="auto">
          <a:xfrm>
            <a:off x="5353554" y="6644668"/>
            <a:ext cx="1508820" cy="213333"/>
          </a:xfrm>
          <a:custGeom>
            <a:avLst/>
            <a:gdLst>
              <a:gd name="connsiteX0" fmla="*/ 1372622 w 1508820"/>
              <a:gd name="connsiteY0" fmla="*/ 1026 h 213333"/>
              <a:gd name="connsiteX1" fmla="*/ 1506061 w 1508820"/>
              <a:gd name="connsiteY1" fmla="*/ 100165 h 213333"/>
              <a:gd name="connsiteX2" fmla="*/ 1507913 w 1508820"/>
              <a:gd name="connsiteY2" fmla="*/ 114446 h 213333"/>
              <a:gd name="connsiteX3" fmla="*/ 1483472 w 1508820"/>
              <a:gd name="connsiteY3" fmla="*/ 199751 h 213333"/>
              <a:gd name="connsiteX4" fmla="*/ 1467452 w 1508820"/>
              <a:gd name="connsiteY4" fmla="*/ 213333 h 213333"/>
              <a:gd name="connsiteX5" fmla="*/ 0 w 1508820"/>
              <a:gd name="connsiteY5" fmla="*/ 213333 h 213333"/>
              <a:gd name="connsiteX6" fmla="*/ 1359 w 1508820"/>
              <a:gd name="connsiteY6" fmla="*/ 210746 h 213333"/>
              <a:gd name="connsiteX7" fmla="*/ 81015 w 1508820"/>
              <a:gd name="connsiteY7" fmla="*/ 166496 h 21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8820" h="213333" extrusionOk="0">
                <a:moveTo>
                  <a:pt x="1372622" y="1026"/>
                </a:moveTo>
                <a:cubicBezTo>
                  <a:pt x="1438236" y="-7400"/>
                  <a:pt x="1497933" y="37001"/>
                  <a:pt x="1506061" y="100165"/>
                </a:cubicBezTo>
                <a:lnTo>
                  <a:pt x="1507913" y="114446"/>
                </a:lnTo>
                <a:cubicBezTo>
                  <a:pt x="1511947" y="146029"/>
                  <a:pt x="1502311" y="176311"/>
                  <a:pt x="1483472" y="199751"/>
                </a:cubicBezTo>
                <a:lnTo>
                  <a:pt x="1467452" y="213333"/>
                </a:lnTo>
                <a:lnTo>
                  <a:pt x="0" y="213333"/>
                </a:lnTo>
                <a:lnTo>
                  <a:pt x="1359" y="210746"/>
                </a:lnTo>
                <a:cubicBezTo>
                  <a:pt x="20197" y="187306"/>
                  <a:pt x="48239" y="170709"/>
                  <a:pt x="81015" y="1664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2" name="Textplatzhalter 71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4296000" y="1601496"/>
            <a:ext cx="36000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set 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8262815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5" name="Textplatzhalter 71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262815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636205" y="5243899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7" name="Textplatzhalter 71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550862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5243899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eine Spalte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11081494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6284782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4354790" y="1606811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2" name="Textplatzhalter 2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149936" y="1606811"/>
            <a:ext cx="3482420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+ Diagram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6276000" y="1671122"/>
            <a:ext cx="5365138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Diagrammplatzhalter 4"/>
          <p:cNvSpPr>
            <a:spLocks noGrp="1"/>
          </p:cNvSpPr>
          <p:nvPr>
            <p:ph type="chart" sz="quarter" idx="14" hasCustomPrompt="1"/>
          </p:nvPr>
        </p:nvSpPr>
        <p:spPr bwMode="auto">
          <a:xfrm>
            <a:off x="556180" y="1665288"/>
            <a:ext cx="5359820" cy="46434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6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/>
              <a:t>Diagramm hier einfügen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leer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4" name="Bildplatzhalter 3"/>
          <p:cNvSpPr>
            <a:spLocks noGrp="1"/>
          </p:cNvSpPr>
          <p:nvPr>
            <p:ph type="pic" sz="quarter" idx="10"/>
          </p:nvPr>
        </p:nvSpPr>
        <p:spPr bwMode="auto">
          <a:xfrm>
            <a:off x="7327557" y="-1"/>
            <a:ext cx="4864443" cy="627462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2" name="Textplatzhalter 7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60513" y="1509553"/>
            <a:ext cx="6203969" cy="4765069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Textplatzhalter 17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036" y="515519"/>
            <a:ext cx="6770908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6" name="Textplatzhalter 19"/>
          <p:cNvSpPr>
            <a:spLocks noGrp="1"/>
          </p:cNvSpPr>
          <p:nvPr>
            <p:ph type="body" sz="quarter" idx="11" hasCustomPrompt="1"/>
          </p:nvPr>
        </p:nvSpPr>
        <p:spPr bwMode="auto">
          <a:xfrm>
            <a:off x="544293" y="778589"/>
            <a:ext cx="6770907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nur Titel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25578618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Bild + IPad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80" name="Grafik 479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 flipH="1">
            <a:off x="544964" y="1665287"/>
            <a:ext cx="9541308" cy="4643437"/>
          </a:xfrm>
          <a:prstGeom prst="rect">
            <a:avLst/>
          </a:prstGeom>
        </p:spPr>
      </p:pic>
      <p:pic>
        <p:nvPicPr>
          <p:cNvPr id="21" name="Picture 22" descr="Shape, square&#10;&#10;Description automatically generated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 rot="16199998">
            <a:off x="1578359" y="610519"/>
            <a:ext cx="4675968" cy="6742760"/>
          </a:xfrm>
          <a:prstGeom prst="rect">
            <a:avLst/>
          </a:prstGeom>
        </p:spPr>
      </p:pic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726562" y="1863144"/>
            <a:ext cx="6368400" cy="4276800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3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4" name="Textplatzhalter 19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546629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1" name="Freihandform: Form 20"/>
          <p:cNvSpPr/>
          <p:nvPr/>
        </p:nvSpPr>
        <p:spPr bwMode="auto">
          <a:xfrm>
            <a:off x="6127731" y="5994990"/>
            <a:ext cx="585985" cy="863010"/>
          </a:xfrm>
          <a:custGeom>
            <a:avLst/>
            <a:gdLst>
              <a:gd name="connsiteX0" fmla="*/ 0 w 585985"/>
              <a:gd name="connsiteY0" fmla="*/ 0 h 863010"/>
              <a:gd name="connsiteX1" fmla="*/ 430018 w 585985"/>
              <a:gd name="connsiteY1" fmla="*/ 0 h 863010"/>
              <a:gd name="connsiteX2" fmla="*/ 436292 w 585985"/>
              <a:gd name="connsiteY2" fmla="*/ 0 h 863010"/>
              <a:gd name="connsiteX3" fmla="*/ 445615 w 585985"/>
              <a:gd name="connsiteY3" fmla="*/ 0 h 863010"/>
              <a:gd name="connsiteX4" fmla="*/ 451889 w 585985"/>
              <a:gd name="connsiteY4" fmla="*/ 0 h 863010"/>
              <a:gd name="connsiteX5" fmla="*/ 461211 w 585985"/>
              <a:gd name="connsiteY5" fmla="*/ 3168 h 863010"/>
              <a:gd name="connsiteX6" fmla="*/ 467486 w 585985"/>
              <a:gd name="connsiteY6" fmla="*/ 3168 h 863010"/>
              <a:gd name="connsiteX7" fmla="*/ 476808 w 585985"/>
              <a:gd name="connsiteY7" fmla="*/ 6275 h 863010"/>
              <a:gd name="connsiteX8" fmla="*/ 483083 w 585985"/>
              <a:gd name="connsiteY8" fmla="*/ 9382 h 863010"/>
              <a:gd name="connsiteX9" fmla="*/ 489297 w 585985"/>
              <a:gd name="connsiteY9" fmla="*/ 9382 h 863010"/>
              <a:gd name="connsiteX10" fmla="*/ 498679 w 585985"/>
              <a:gd name="connsiteY10" fmla="*/ 12490 h 863010"/>
              <a:gd name="connsiteX11" fmla="*/ 504894 w 585985"/>
              <a:gd name="connsiteY11" fmla="*/ 15597 h 863010"/>
              <a:gd name="connsiteX12" fmla="*/ 511109 w 585985"/>
              <a:gd name="connsiteY12" fmla="*/ 21871 h 863010"/>
              <a:gd name="connsiteX13" fmla="*/ 517384 w 585985"/>
              <a:gd name="connsiteY13" fmla="*/ 24979 h 863010"/>
              <a:gd name="connsiteX14" fmla="*/ 523598 w 585985"/>
              <a:gd name="connsiteY14" fmla="*/ 28087 h 863010"/>
              <a:gd name="connsiteX15" fmla="*/ 529873 w 585985"/>
              <a:gd name="connsiteY15" fmla="*/ 31194 h 863010"/>
              <a:gd name="connsiteX16" fmla="*/ 536087 w 585985"/>
              <a:gd name="connsiteY16" fmla="*/ 37468 h 863010"/>
              <a:gd name="connsiteX17" fmla="*/ 539195 w 585985"/>
              <a:gd name="connsiteY17" fmla="*/ 40576 h 863010"/>
              <a:gd name="connsiteX18" fmla="*/ 545469 w 585985"/>
              <a:gd name="connsiteY18" fmla="*/ 46790 h 863010"/>
              <a:gd name="connsiteX19" fmla="*/ 551684 w 585985"/>
              <a:gd name="connsiteY19" fmla="*/ 53065 h 863010"/>
              <a:gd name="connsiteX20" fmla="*/ 554792 w 585985"/>
              <a:gd name="connsiteY20" fmla="*/ 56173 h 863010"/>
              <a:gd name="connsiteX21" fmla="*/ 561066 w 585985"/>
              <a:gd name="connsiteY21" fmla="*/ 62387 h 863010"/>
              <a:gd name="connsiteX22" fmla="*/ 564174 w 585985"/>
              <a:gd name="connsiteY22" fmla="*/ 68662 h 863010"/>
              <a:gd name="connsiteX23" fmla="*/ 567281 w 585985"/>
              <a:gd name="connsiteY23" fmla="*/ 74877 h 863010"/>
              <a:gd name="connsiteX24" fmla="*/ 570388 w 585985"/>
              <a:gd name="connsiteY24" fmla="*/ 81092 h 863010"/>
              <a:gd name="connsiteX25" fmla="*/ 573556 w 585985"/>
              <a:gd name="connsiteY25" fmla="*/ 87366 h 863010"/>
              <a:gd name="connsiteX26" fmla="*/ 576663 w 585985"/>
              <a:gd name="connsiteY26" fmla="*/ 93582 h 863010"/>
              <a:gd name="connsiteX27" fmla="*/ 579771 w 585985"/>
              <a:gd name="connsiteY27" fmla="*/ 99796 h 863010"/>
              <a:gd name="connsiteX28" fmla="*/ 582877 w 585985"/>
              <a:gd name="connsiteY28" fmla="*/ 109178 h 863010"/>
              <a:gd name="connsiteX29" fmla="*/ 582877 w 585985"/>
              <a:gd name="connsiteY29" fmla="*/ 115393 h 863010"/>
              <a:gd name="connsiteX30" fmla="*/ 585985 w 585985"/>
              <a:gd name="connsiteY30" fmla="*/ 121667 h 863010"/>
              <a:gd name="connsiteX31" fmla="*/ 585985 w 585985"/>
              <a:gd name="connsiteY31" fmla="*/ 127882 h 863010"/>
              <a:gd name="connsiteX32" fmla="*/ 585985 w 585985"/>
              <a:gd name="connsiteY32" fmla="*/ 137264 h 863010"/>
              <a:gd name="connsiteX33" fmla="*/ 585985 w 585985"/>
              <a:gd name="connsiteY33" fmla="*/ 143479 h 863010"/>
              <a:gd name="connsiteX34" fmla="*/ 585985 w 585985"/>
              <a:gd name="connsiteY34" fmla="*/ 863010 h 863010"/>
              <a:gd name="connsiteX35" fmla="*/ 4157 w 585985"/>
              <a:gd name="connsiteY35" fmla="*/ 863010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985" h="863010" extrusionOk="0">
                <a:moveTo>
                  <a:pt x="0" y="0"/>
                </a:moveTo>
                <a:lnTo>
                  <a:pt x="430018" y="0"/>
                </a:lnTo>
                <a:lnTo>
                  <a:pt x="436292" y="0"/>
                </a:lnTo>
                <a:lnTo>
                  <a:pt x="445615" y="0"/>
                </a:lnTo>
                <a:lnTo>
                  <a:pt x="451889" y="0"/>
                </a:lnTo>
                <a:lnTo>
                  <a:pt x="461211" y="3168"/>
                </a:lnTo>
                <a:lnTo>
                  <a:pt x="467486" y="3168"/>
                </a:lnTo>
                <a:lnTo>
                  <a:pt x="476808" y="6275"/>
                </a:lnTo>
                <a:lnTo>
                  <a:pt x="483083" y="9382"/>
                </a:lnTo>
                <a:lnTo>
                  <a:pt x="489297" y="9382"/>
                </a:lnTo>
                <a:lnTo>
                  <a:pt x="498679" y="12490"/>
                </a:lnTo>
                <a:lnTo>
                  <a:pt x="504894" y="15597"/>
                </a:lnTo>
                <a:lnTo>
                  <a:pt x="511109" y="21871"/>
                </a:lnTo>
                <a:lnTo>
                  <a:pt x="517384" y="24979"/>
                </a:lnTo>
                <a:lnTo>
                  <a:pt x="523598" y="28087"/>
                </a:lnTo>
                <a:lnTo>
                  <a:pt x="529873" y="31194"/>
                </a:lnTo>
                <a:lnTo>
                  <a:pt x="536087" y="37468"/>
                </a:lnTo>
                <a:lnTo>
                  <a:pt x="539195" y="40576"/>
                </a:lnTo>
                <a:lnTo>
                  <a:pt x="545469" y="46790"/>
                </a:lnTo>
                <a:lnTo>
                  <a:pt x="551684" y="53065"/>
                </a:lnTo>
                <a:lnTo>
                  <a:pt x="554792" y="56173"/>
                </a:lnTo>
                <a:lnTo>
                  <a:pt x="561066" y="62387"/>
                </a:lnTo>
                <a:lnTo>
                  <a:pt x="564174" y="68662"/>
                </a:lnTo>
                <a:lnTo>
                  <a:pt x="567281" y="74877"/>
                </a:lnTo>
                <a:lnTo>
                  <a:pt x="570388" y="81092"/>
                </a:lnTo>
                <a:lnTo>
                  <a:pt x="573556" y="87366"/>
                </a:lnTo>
                <a:lnTo>
                  <a:pt x="576663" y="93582"/>
                </a:lnTo>
                <a:lnTo>
                  <a:pt x="579771" y="99796"/>
                </a:lnTo>
                <a:lnTo>
                  <a:pt x="582877" y="109178"/>
                </a:lnTo>
                <a:lnTo>
                  <a:pt x="582877" y="115393"/>
                </a:lnTo>
                <a:lnTo>
                  <a:pt x="585985" y="121667"/>
                </a:lnTo>
                <a:lnTo>
                  <a:pt x="585985" y="127882"/>
                </a:lnTo>
                <a:lnTo>
                  <a:pt x="585985" y="137264"/>
                </a:lnTo>
                <a:lnTo>
                  <a:pt x="585985" y="143479"/>
                </a:lnTo>
                <a:lnTo>
                  <a:pt x="585985" y="863010"/>
                </a:lnTo>
                <a:lnTo>
                  <a:pt x="4157" y="8630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29" name="Freihandform: Form 28"/>
          <p:cNvSpPr/>
          <p:nvPr/>
        </p:nvSpPr>
        <p:spPr bwMode="auto">
          <a:xfrm>
            <a:off x="5478283" y="5994990"/>
            <a:ext cx="654766" cy="863010"/>
          </a:xfrm>
          <a:custGeom>
            <a:avLst/>
            <a:gdLst>
              <a:gd name="connsiteX0" fmla="*/ 134156 w 654766"/>
              <a:gd name="connsiteY0" fmla="*/ 0 h 863010"/>
              <a:gd name="connsiteX1" fmla="*/ 140431 w 654766"/>
              <a:gd name="connsiteY1" fmla="*/ 0 h 863010"/>
              <a:gd name="connsiteX2" fmla="*/ 149753 w 654766"/>
              <a:gd name="connsiteY2" fmla="*/ 0 h 863010"/>
              <a:gd name="connsiteX3" fmla="*/ 156029 w 654766"/>
              <a:gd name="connsiteY3" fmla="*/ 0 h 863010"/>
              <a:gd name="connsiteX4" fmla="*/ 649449 w 654766"/>
              <a:gd name="connsiteY4" fmla="*/ 0 h 863010"/>
              <a:gd name="connsiteX5" fmla="*/ 654766 w 654766"/>
              <a:gd name="connsiteY5" fmla="*/ 863010 h 863010"/>
              <a:gd name="connsiteX6" fmla="*/ 0 w 654766"/>
              <a:gd name="connsiteY6" fmla="*/ 863010 h 863010"/>
              <a:gd name="connsiteX7" fmla="*/ 0 w 654766"/>
              <a:gd name="connsiteY7" fmla="*/ 143479 h 863010"/>
              <a:gd name="connsiteX8" fmla="*/ 0 w 654766"/>
              <a:gd name="connsiteY8" fmla="*/ 137264 h 863010"/>
              <a:gd name="connsiteX9" fmla="*/ 0 w 654766"/>
              <a:gd name="connsiteY9" fmla="*/ 127882 h 863010"/>
              <a:gd name="connsiteX10" fmla="*/ 0 w 654766"/>
              <a:gd name="connsiteY10" fmla="*/ 121667 h 863010"/>
              <a:gd name="connsiteX11" fmla="*/ 3168 w 654766"/>
              <a:gd name="connsiteY11" fmla="*/ 115393 h 863010"/>
              <a:gd name="connsiteX12" fmla="*/ 3168 w 654766"/>
              <a:gd name="connsiteY12" fmla="*/ 109178 h 863010"/>
              <a:gd name="connsiteX13" fmla="*/ 6275 w 654766"/>
              <a:gd name="connsiteY13" fmla="*/ 99796 h 863010"/>
              <a:gd name="connsiteX14" fmla="*/ 9382 w 654766"/>
              <a:gd name="connsiteY14" fmla="*/ 93582 h 863010"/>
              <a:gd name="connsiteX15" fmla="*/ 12489 w 654766"/>
              <a:gd name="connsiteY15" fmla="*/ 87366 h 863010"/>
              <a:gd name="connsiteX16" fmla="*/ 15597 w 654766"/>
              <a:gd name="connsiteY16" fmla="*/ 81092 h 863010"/>
              <a:gd name="connsiteX17" fmla="*/ 18765 w 654766"/>
              <a:gd name="connsiteY17" fmla="*/ 74877 h 863010"/>
              <a:gd name="connsiteX18" fmla="*/ 21871 w 654766"/>
              <a:gd name="connsiteY18" fmla="*/ 68662 h 863010"/>
              <a:gd name="connsiteX19" fmla="*/ 28086 w 654766"/>
              <a:gd name="connsiteY19" fmla="*/ 62387 h 863010"/>
              <a:gd name="connsiteX20" fmla="*/ 31194 w 654766"/>
              <a:gd name="connsiteY20" fmla="*/ 56173 h 863010"/>
              <a:gd name="connsiteX21" fmla="*/ 34361 w 654766"/>
              <a:gd name="connsiteY21" fmla="*/ 53065 h 863010"/>
              <a:gd name="connsiteX22" fmla="*/ 40576 w 654766"/>
              <a:gd name="connsiteY22" fmla="*/ 46790 h 863010"/>
              <a:gd name="connsiteX23" fmla="*/ 46790 w 654766"/>
              <a:gd name="connsiteY23" fmla="*/ 40576 h 863010"/>
              <a:gd name="connsiteX24" fmla="*/ 49958 w 654766"/>
              <a:gd name="connsiteY24" fmla="*/ 37468 h 863010"/>
              <a:gd name="connsiteX25" fmla="*/ 56173 w 654766"/>
              <a:gd name="connsiteY25" fmla="*/ 31194 h 863010"/>
              <a:gd name="connsiteX26" fmla="*/ 62387 w 654766"/>
              <a:gd name="connsiteY26" fmla="*/ 28087 h 863010"/>
              <a:gd name="connsiteX27" fmla="*/ 68662 w 654766"/>
              <a:gd name="connsiteY27" fmla="*/ 24979 h 863010"/>
              <a:gd name="connsiteX28" fmla="*/ 74877 w 654766"/>
              <a:gd name="connsiteY28" fmla="*/ 21871 h 863010"/>
              <a:gd name="connsiteX29" fmla="*/ 81152 w 654766"/>
              <a:gd name="connsiteY29" fmla="*/ 15597 h 863010"/>
              <a:gd name="connsiteX30" fmla="*/ 90474 w 654766"/>
              <a:gd name="connsiteY30" fmla="*/ 12490 h 863010"/>
              <a:gd name="connsiteX31" fmla="*/ 96748 w 654766"/>
              <a:gd name="connsiteY31" fmla="*/ 9382 h 863010"/>
              <a:gd name="connsiteX32" fmla="*/ 102963 w 654766"/>
              <a:gd name="connsiteY32" fmla="*/ 9382 h 863010"/>
              <a:gd name="connsiteX33" fmla="*/ 109237 w 654766"/>
              <a:gd name="connsiteY33" fmla="*/ 6275 h 863010"/>
              <a:gd name="connsiteX34" fmla="*/ 118560 w 654766"/>
              <a:gd name="connsiteY34" fmla="*/ 3168 h 863010"/>
              <a:gd name="connsiteX35" fmla="*/ 124834 w 654766"/>
              <a:gd name="connsiteY35" fmla="*/ 3168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4766" h="863010" extrusionOk="0">
                <a:moveTo>
                  <a:pt x="134156" y="0"/>
                </a:moveTo>
                <a:lnTo>
                  <a:pt x="140431" y="0"/>
                </a:lnTo>
                <a:lnTo>
                  <a:pt x="149753" y="0"/>
                </a:lnTo>
                <a:lnTo>
                  <a:pt x="156029" y="0"/>
                </a:lnTo>
                <a:lnTo>
                  <a:pt x="649449" y="0"/>
                </a:lnTo>
                <a:lnTo>
                  <a:pt x="654766" y="863010"/>
                </a:lnTo>
                <a:lnTo>
                  <a:pt x="0" y="863010"/>
                </a:lnTo>
                <a:lnTo>
                  <a:pt x="0" y="143479"/>
                </a:lnTo>
                <a:lnTo>
                  <a:pt x="0" y="137264"/>
                </a:lnTo>
                <a:lnTo>
                  <a:pt x="0" y="127882"/>
                </a:lnTo>
                <a:lnTo>
                  <a:pt x="0" y="121667"/>
                </a:lnTo>
                <a:lnTo>
                  <a:pt x="3168" y="115393"/>
                </a:lnTo>
                <a:lnTo>
                  <a:pt x="3168" y="109178"/>
                </a:lnTo>
                <a:lnTo>
                  <a:pt x="6275" y="99796"/>
                </a:lnTo>
                <a:lnTo>
                  <a:pt x="9382" y="93582"/>
                </a:lnTo>
                <a:lnTo>
                  <a:pt x="12489" y="87366"/>
                </a:lnTo>
                <a:lnTo>
                  <a:pt x="15597" y="81092"/>
                </a:lnTo>
                <a:lnTo>
                  <a:pt x="18765" y="74877"/>
                </a:lnTo>
                <a:lnTo>
                  <a:pt x="21871" y="68662"/>
                </a:lnTo>
                <a:lnTo>
                  <a:pt x="28086" y="62387"/>
                </a:lnTo>
                <a:lnTo>
                  <a:pt x="31194" y="56173"/>
                </a:lnTo>
                <a:lnTo>
                  <a:pt x="34361" y="53065"/>
                </a:lnTo>
                <a:lnTo>
                  <a:pt x="40576" y="46790"/>
                </a:lnTo>
                <a:lnTo>
                  <a:pt x="46790" y="40576"/>
                </a:lnTo>
                <a:lnTo>
                  <a:pt x="49958" y="37468"/>
                </a:lnTo>
                <a:lnTo>
                  <a:pt x="56173" y="31194"/>
                </a:lnTo>
                <a:lnTo>
                  <a:pt x="62387" y="28087"/>
                </a:lnTo>
                <a:lnTo>
                  <a:pt x="68662" y="24979"/>
                </a:lnTo>
                <a:lnTo>
                  <a:pt x="74877" y="21871"/>
                </a:lnTo>
                <a:lnTo>
                  <a:pt x="81152" y="15597"/>
                </a:lnTo>
                <a:lnTo>
                  <a:pt x="90474" y="12490"/>
                </a:lnTo>
                <a:lnTo>
                  <a:pt x="96748" y="9382"/>
                </a:lnTo>
                <a:lnTo>
                  <a:pt x="102963" y="9382"/>
                </a:lnTo>
                <a:lnTo>
                  <a:pt x="109237" y="6275"/>
                </a:lnTo>
                <a:lnTo>
                  <a:pt x="118560" y="3168"/>
                </a:lnTo>
                <a:lnTo>
                  <a:pt x="124834" y="3168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/>
        </p:nvSpPr>
        <p:spPr bwMode="auto">
          <a:xfrm>
            <a:off x="4628995" y="2420077"/>
            <a:ext cx="2934010" cy="3581552"/>
          </a:xfrm>
          <a:custGeom>
            <a:avLst/>
            <a:gdLst>
              <a:gd name="connsiteX0" fmla="*/ 1145091 w 2743499"/>
              <a:gd name="connsiteY0" fmla="*/ 13427 h 3348995"/>
              <a:gd name="connsiteX1" fmla="*/ 16698 w 2743499"/>
              <a:gd name="connsiteY1" fmla="*/ 1466806 h 3348995"/>
              <a:gd name="connsiteX2" fmla="*/ 589779 w 2743499"/>
              <a:gd name="connsiteY2" fmla="*/ 2506578 h 3348995"/>
              <a:gd name="connsiteX3" fmla="*/ 743387 w 2743499"/>
              <a:gd name="connsiteY3" fmla="*/ 2949688 h 3348995"/>
              <a:gd name="connsiteX4" fmla="*/ 820219 w 2743499"/>
              <a:gd name="connsiteY4" fmla="*/ 3286463 h 3348995"/>
              <a:gd name="connsiteX5" fmla="*/ 1408946 w 2743499"/>
              <a:gd name="connsiteY5" fmla="*/ 3345582 h 3348995"/>
              <a:gd name="connsiteX6" fmla="*/ 1978171 w 2743499"/>
              <a:gd name="connsiteY6" fmla="*/ 3221477 h 3348995"/>
              <a:gd name="connsiteX7" fmla="*/ 2007730 w 2743499"/>
              <a:gd name="connsiteY7" fmla="*/ 2896548 h 3348995"/>
              <a:gd name="connsiteX8" fmla="*/ 2716650 w 2743499"/>
              <a:gd name="connsiteY8" fmla="*/ 1514078 h 3348995"/>
              <a:gd name="connsiteX9" fmla="*/ 1145091 w 2743499"/>
              <a:gd name="connsiteY9" fmla="*/ 13427 h 3348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499" h="3348995" extrusionOk="0">
                <a:moveTo>
                  <a:pt x="1145091" y="13427"/>
                </a:moveTo>
                <a:cubicBezTo>
                  <a:pt x="453326" y="96126"/>
                  <a:pt x="-104780" y="765764"/>
                  <a:pt x="16698" y="1466806"/>
                </a:cubicBezTo>
                <a:cubicBezTo>
                  <a:pt x="102303" y="1838616"/>
                  <a:pt x="391749" y="2190981"/>
                  <a:pt x="589779" y="2506578"/>
                </a:cubicBezTo>
                <a:cubicBezTo>
                  <a:pt x="644148" y="2610175"/>
                  <a:pt x="727630" y="2834133"/>
                  <a:pt x="743387" y="2949688"/>
                </a:cubicBezTo>
                <a:cubicBezTo>
                  <a:pt x="764229" y="3050045"/>
                  <a:pt x="728188" y="3218572"/>
                  <a:pt x="820219" y="3286463"/>
                </a:cubicBezTo>
                <a:cubicBezTo>
                  <a:pt x="864195" y="3386763"/>
                  <a:pt x="1328370" y="3333121"/>
                  <a:pt x="1408946" y="3345582"/>
                </a:cubicBezTo>
                <a:cubicBezTo>
                  <a:pt x="1537744" y="3339212"/>
                  <a:pt x="1913297" y="3378326"/>
                  <a:pt x="1978171" y="3221477"/>
                </a:cubicBezTo>
                <a:cubicBezTo>
                  <a:pt x="2004881" y="3130452"/>
                  <a:pt x="2011307" y="2991485"/>
                  <a:pt x="2007730" y="2896548"/>
                </a:cubicBezTo>
                <a:cubicBezTo>
                  <a:pt x="2124738" y="2416559"/>
                  <a:pt x="2587908" y="1993174"/>
                  <a:pt x="2716650" y="1514078"/>
                </a:cubicBezTo>
                <a:cubicBezTo>
                  <a:pt x="2908254" y="563822"/>
                  <a:pt x="2042151" y="-104196"/>
                  <a:pt x="1145091" y="1342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15875" cap="rnd">
            <a:solidFill>
              <a:schemeClr val="bg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/>
        </p:nvSpPr>
        <p:spPr bwMode="auto">
          <a:xfrm>
            <a:off x="5329564" y="6075174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3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0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3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3"/>
                  <a:pt x="98187" y="155685"/>
                </a:cubicBezTo>
                <a:lnTo>
                  <a:pt x="1305927" y="959"/>
                </a:lnTo>
                <a:cubicBezTo>
                  <a:pt x="1367281" y="-6920"/>
                  <a:pt x="1423102" y="34598"/>
                  <a:pt x="1430702" y="93660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/>
        </p:nvSpPr>
        <p:spPr bwMode="auto">
          <a:xfrm>
            <a:off x="5329564" y="6359921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4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1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4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4"/>
                  <a:pt x="98187" y="155685"/>
                </a:cubicBezTo>
                <a:lnTo>
                  <a:pt x="1305927" y="959"/>
                </a:lnTo>
                <a:cubicBezTo>
                  <a:pt x="1367281" y="-6919"/>
                  <a:pt x="1423102" y="34598"/>
                  <a:pt x="1430702" y="93661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37" name="Freihandform: Form 36"/>
          <p:cNvSpPr/>
          <p:nvPr/>
        </p:nvSpPr>
        <p:spPr bwMode="auto">
          <a:xfrm>
            <a:off x="5353554" y="6644668"/>
            <a:ext cx="1508820" cy="213333"/>
          </a:xfrm>
          <a:custGeom>
            <a:avLst/>
            <a:gdLst>
              <a:gd name="connsiteX0" fmla="*/ 1372622 w 1508820"/>
              <a:gd name="connsiteY0" fmla="*/ 1026 h 213333"/>
              <a:gd name="connsiteX1" fmla="*/ 1506061 w 1508820"/>
              <a:gd name="connsiteY1" fmla="*/ 100165 h 213333"/>
              <a:gd name="connsiteX2" fmla="*/ 1507913 w 1508820"/>
              <a:gd name="connsiteY2" fmla="*/ 114446 h 213333"/>
              <a:gd name="connsiteX3" fmla="*/ 1483472 w 1508820"/>
              <a:gd name="connsiteY3" fmla="*/ 199751 h 213333"/>
              <a:gd name="connsiteX4" fmla="*/ 1467452 w 1508820"/>
              <a:gd name="connsiteY4" fmla="*/ 213333 h 213333"/>
              <a:gd name="connsiteX5" fmla="*/ 0 w 1508820"/>
              <a:gd name="connsiteY5" fmla="*/ 213333 h 213333"/>
              <a:gd name="connsiteX6" fmla="*/ 1359 w 1508820"/>
              <a:gd name="connsiteY6" fmla="*/ 210746 h 213333"/>
              <a:gd name="connsiteX7" fmla="*/ 81015 w 1508820"/>
              <a:gd name="connsiteY7" fmla="*/ 166496 h 21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8820" h="213333" extrusionOk="0">
                <a:moveTo>
                  <a:pt x="1372622" y="1026"/>
                </a:moveTo>
                <a:cubicBezTo>
                  <a:pt x="1438236" y="-7400"/>
                  <a:pt x="1497933" y="37001"/>
                  <a:pt x="1506061" y="100165"/>
                </a:cubicBezTo>
                <a:lnTo>
                  <a:pt x="1507913" y="114446"/>
                </a:lnTo>
                <a:cubicBezTo>
                  <a:pt x="1511947" y="146029"/>
                  <a:pt x="1502311" y="176311"/>
                  <a:pt x="1483472" y="199751"/>
                </a:cubicBezTo>
                <a:lnTo>
                  <a:pt x="1467452" y="213333"/>
                </a:lnTo>
                <a:lnTo>
                  <a:pt x="0" y="213333"/>
                </a:lnTo>
                <a:lnTo>
                  <a:pt x="1359" y="210746"/>
                </a:lnTo>
                <a:cubicBezTo>
                  <a:pt x="20197" y="187306"/>
                  <a:pt x="48239" y="170709"/>
                  <a:pt x="81015" y="1664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2" name="Textplatzhalter 71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4296000" y="1601496"/>
            <a:ext cx="36000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set 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8262815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5" name="Textplatzhalter 71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262815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636205" y="5243899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7" name="Textplatzhalter 71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550862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5243899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8" name="Image 2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1058943" y="2209359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pic>
        <p:nvPicPr>
          <p:cNvPr id="12" name="Image 6" descr="preencoded.png"/>
          <p:cNvPicPr>
            <a:picLocks noChangeAspect="1"/>
          </p:cNvPicPr>
          <p:nvPr userDrawn="1"/>
        </p:nvPicPr>
        <p:blipFill>
          <a:blip r:embed="rId3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7775756" y="2245908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594030" y="5308135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pic>
        <p:nvPicPr>
          <p:cNvPr id="10" name="Image 4" descr="preencoded.png"/>
          <p:cNvPicPr>
            <a:picLocks noChangeAspect="1"/>
          </p:cNvPicPr>
          <p:nvPr userDrawn="1"/>
        </p:nvPicPr>
        <p:blipFill>
          <a:blip r:embed="rId4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436641" y="5030087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pic>
        <p:nvPicPr>
          <p:cNvPr id="3" name="Image 0" descr="preencoded.png"/>
          <p:cNvPicPr>
            <a:picLocks noChangeAspect="1"/>
          </p:cNvPicPr>
          <p:nvPr userDrawn="1"/>
        </p:nvPicPr>
        <p:blipFill>
          <a:blip r:embed="rId5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4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1424450" y="1768063"/>
            <a:ext cx="5418057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1424450" y="3042909"/>
            <a:ext cx="5418057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4" name="Shape 1"/>
          <p:cNvSpPr/>
          <p:nvPr userDrawn="1"/>
        </p:nvSpPr>
        <p:spPr bwMode="auto">
          <a:xfrm>
            <a:off x="554327" y="1742985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6" name="Shape 4"/>
          <p:cNvSpPr/>
          <p:nvPr userDrawn="1"/>
        </p:nvSpPr>
        <p:spPr bwMode="auto">
          <a:xfrm>
            <a:off x="554327" y="3042909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9" name="Shape 7"/>
          <p:cNvSpPr/>
          <p:nvPr userDrawn="1"/>
        </p:nvSpPr>
        <p:spPr bwMode="auto">
          <a:xfrm>
            <a:off x="554327" y="4244487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3" name="Shape 10"/>
          <p:cNvSpPr/>
          <p:nvPr userDrawn="1"/>
        </p:nvSpPr>
        <p:spPr bwMode="auto">
          <a:xfrm>
            <a:off x="554327" y="5446066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5" name="Textplatzhalter 71"/>
          <p:cNvSpPr>
            <a:spLocks noGrp="1"/>
          </p:cNvSpPr>
          <p:nvPr>
            <p:ph type="body" sz="quarter" idx="20" hasCustomPrompt="1"/>
          </p:nvPr>
        </p:nvSpPr>
        <p:spPr bwMode="auto">
          <a:xfrm>
            <a:off x="1424450" y="4242046"/>
            <a:ext cx="5418058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16" name="Textplatzhalter 71"/>
          <p:cNvSpPr>
            <a:spLocks noGrp="1"/>
          </p:cNvSpPr>
          <p:nvPr>
            <p:ph type="body" sz="quarter" idx="21" hasCustomPrompt="1"/>
          </p:nvPr>
        </p:nvSpPr>
        <p:spPr bwMode="auto">
          <a:xfrm>
            <a:off x="1424450" y="5443625"/>
            <a:ext cx="5418058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17" name="Bildplatzhalter 3"/>
          <p:cNvSpPr>
            <a:spLocks noGrp="1"/>
          </p:cNvSpPr>
          <p:nvPr>
            <p:ph type="pic" sz="quarter" idx="22"/>
          </p:nvPr>
        </p:nvSpPr>
        <p:spPr bwMode="auto">
          <a:xfrm>
            <a:off x="7327557" y="-1"/>
            <a:ext cx="4864443" cy="627462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pPr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2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3402526" y="3407841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9098923" y="3420836"/>
            <a:ext cx="2514695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6250725" y="3420837"/>
            <a:ext cx="2514695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3407841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pic>
        <p:nvPicPr>
          <p:cNvPr id="4" name="Image 1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465210" y="2100182"/>
            <a:ext cx="2815343" cy="747152"/>
          </a:xfrm>
          <a:prstGeom prst="rect">
            <a:avLst/>
          </a:prstGeom>
        </p:spPr>
      </p:pic>
      <p:pic>
        <p:nvPicPr>
          <p:cNvPr id="5" name="Image 2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3280553" y="2100182"/>
            <a:ext cx="2815446" cy="747152"/>
          </a:xfrm>
          <a:prstGeom prst="rect">
            <a:avLst/>
          </a:prstGeom>
        </p:spPr>
      </p:pic>
      <p:pic>
        <p:nvPicPr>
          <p:cNvPr id="6" name="Image 3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6095999" y="2100182"/>
            <a:ext cx="2815343" cy="747152"/>
          </a:xfrm>
          <a:prstGeom prst="rect">
            <a:avLst/>
          </a:prstGeom>
        </p:spPr>
      </p:pic>
      <p:pic>
        <p:nvPicPr>
          <p:cNvPr id="7" name="Image 4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8911342" y="2100182"/>
            <a:ext cx="2815446" cy="747152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3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4816731" y="2730840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8554413" y="2730840"/>
            <a:ext cx="2514695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1088740" y="2743840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3" name="Shape 1"/>
          <p:cNvSpPr/>
          <p:nvPr userDrawn="1"/>
        </p:nvSpPr>
        <p:spPr bwMode="auto">
          <a:xfrm>
            <a:off x="554327" y="1920791"/>
            <a:ext cx="11059291" cy="18458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>
            <a:solidFill>
              <a:srgbClr val="E8DC7B"/>
            </a:solidFill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9" name="Shape 6"/>
          <p:cNvSpPr/>
          <p:nvPr userDrawn="1"/>
        </p:nvSpPr>
        <p:spPr bwMode="auto">
          <a:xfrm>
            <a:off x="2325887" y="1920741"/>
            <a:ext cx="45719" cy="782555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/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9" name="Shape 3"/>
          <p:cNvSpPr/>
          <p:nvPr userDrawn="1"/>
        </p:nvSpPr>
        <p:spPr bwMode="auto">
          <a:xfrm>
            <a:off x="2173050" y="1755971"/>
            <a:ext cx="346177" cy="329640"/>
          </a:xfrm>
          <a:prstGeom prst="roundRect">
            <a:avLst>
              <a:gd name="adj" fmla="val 18668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1" name="Shape 6"/>
          <p:cNvSpPr/>
          <p:nvPr userDrawn="1"/>
        </p:nvSpPr>
        <p:spPr bwMode="auto">
          <a:xfrm>
            <a:off x="6063569" y="1920742"/>
            <a:ext cx="45719" cy="782555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/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2" name="Shape 7"/>
          <p:cNvSpPr/>
          <p:nvPr userDrawn="1"/>
        </p:nvSpPr>
        <p:spPr bwMode="auto">
          <a:xfrm>
            <a:off x="5910732" y="1755971"/>
            <a:ext cx="346177" cy="329640"/>
          </a:xfrm>
          <a:prstGeom prst="roundRect">
            <a:avLst>
              <a:gd name="adj" fmla="val 18668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4" name="Shape 11"/>
          <p:cNvSpPr/>
          <p:nvPr userDrawn="1"/>
        </p:nvSpPr>
        <p:spPr bwMode="auto">
          <a:xfrm>
            <a:off x="9801251" y="1920743"/>
            <a:ext cx="45719" cy="782554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/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5" name="Shape 12"/>
          <p:cNvSpPr/>
          <p:nvPr userDrawn="1"/>
        </p:nvSpPr>
        <p:spPr bwMode="auto">
          <a:xfrm>
            <a:off x="9648414" y="1755971"/>
            <a:ext cx="346177" cy="329640"/>
          </a:xfrm>
          <a:prstGeom prst="roundRect">
            <a:avLst>
              <a:gd name="adj" fmla="val 18668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eine Spalte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11081494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6284782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4354790" y="1606811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2" name="Textplatzhalter 2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149936" y="1606811"/>
            <a:ext cx="3482420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leer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+ Diagram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6276000" y="1671122"/>
            <a:ext cx="5365138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Diagrammplatzhalter 4"/>
          <p:cNvSpPr>
            <a:spLocks noGrp="1"/>
          </p:cNvSpPr>
          <p:nvPr>
            <p:ph type="chart" sz="quarter" idx="14" hasCustomPrompt="1"/>
          </p:nvPr>
        </p:nvSpPr>
        <p:spPr bwMode="auto">
          <a:xfrm>
            <a:off x="556180" y="1665288"/>
            <a:ext cx="5359820" cy="46434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6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/>
              <a:t>Diagramm hier einfügen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1_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1" name="Textplatzhalter 10"/>
          <p:cNvSpPr>
            <a:spLocks noGrp="1" noRot="1" noMove="1" noResize="1" noEditPoints="1" noAdjustHandles="1" noChangeArrowheads="1" noChangeShapeType="1"/>
          </p:cNvSpPr>
          <p:nvPr userDrawn="1"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12" name="Textplatzhalter 11"/>
          <p:cNvSpPr>
            <a:spLocks noGrp="1" noRot="1" noChangeAspect="1" noMove="1" noResize="1" noEditPoints="1" noAdjustHandles="1" noChangeArrowheads="1" noChangeShapeType="1"/>
          </p:cNvSpPr>
          <p:nvPr userDrawn="1"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456954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nur Titel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Bild + IPad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80" name="Grafik 479"/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/>
        </p:blipFill>
        <p:spPr bwMode="auto">
          <a:xfrm flipH="1">
            <a:off x="544964" y="1665287"/>
            <a:ext cx="9541308" cy="4643437"/>
          </a:xfrm>
          <a:prstGeom prst="rect">
            <a:avLst/>
          </a:prstGeom>
        </p:spPr>
      </p:pic>
      <p:pic>
        <p:nvPicPr>
          <p:cNvPr id="21" name="Picture 22" descr="Shape, square&#10;&#10;Description automatically generated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 rot="16199998">
            <a:off x="1578359" y="610519"/>
            <a:ext cx="4675968" cy="6742760"/>
          </a:xfrm>
          <a:prstGeom prst="rect">
            <a:avLst/>
          </a:prstGeom>
        </p:spPr>
      </p:pic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726562" y="1863144"/>
            <a:ext cx="6368400" cy="4276800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3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4" name="Textplatzhalter 19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1" name="Textplatzhalter 10"/>
          <p:cNvSpPr>
            <a:spLocks noGrp="1" noRot="1" noMove="1" noResize="1" noEditPoints="1" noAdjustHandles="1" noChangeArrowheads="1" noChangeShapeType="1"/>
          </p:cNvSpPr>
          <p:nvPr userDrawn="1"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12" name="Textplatzhalter 11"/>
          <p:cNvSpPr>
            <a:spLocks noGrp="1" noRot="1" noChangeAspect="1" noMove="1" noResize="1" noEditPoints="1" noAdjustHandles="1" noChangeArrowheads="1" noChangeShapeType="1"/>
          </p:cNvSpPr>
          <p:nvPr userDrawn="1"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image" Target="../media/image1.emf"/><Relationship Id="rId2" Type="http://schemas.openxmlformats.org/officeDocument/2006/relationships/slideLayout" Target="../slideLayouts/slideLayout4.xml"/><Relationship Id="rId16" Type="http://schemas.openxmlformats.org/officeDocument/2006/relationships/oleObject" Target="../embeddings/oleObject1.bin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vmlDrawing" Target="../drawings/vmlDrawing1.v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theme" Target="../theme/theme3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reihandform: Form 2"/>
          <p:cNvSpPr/>
          <p:nvPr userDrawn="1"/>
        </p:nvSpPr>
        <p:spPr bwMode="auto">
          <a:xfrm>
            <a:off x="213350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 userDrawn="1"/>
        </p:nvSpPr>
        <p:spPr bwMode="auto">
          <a:xfrm>
            <a:off x="369376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 userDrawn="1"/>
        </p:nvSpPr>
        <p:spPr bwMode="auto">
          <a:xfrm>
            <a:off x="2652810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 userDrawn="1"/>
        </p:nvSpPr>
        <p:spPr bwMode="auto">
          <a:xfrm>
            <a:off x="1614194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8" name="Freihandform: Form 7"/>
          <p:cNvSpPr/>
          <p:nvPr userDrawn="1"/>
        </p:nvSpPr>
        <p:spPr bwMode="auto">
          <a:xfrm>
            <a:off x="3168146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9" name="Freihandform: Form 8"/>
          <p:cNvSpPr/>
          <p:nvPr userDrawn="1"/>
        </p:nvSpPr>
        <p:spPr bwMode="auto">
          <a:xfrm>
            <a:off x="1094886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4" name="Freihandform: Form 4"/>
          <p:cNvSpPr/>
          <p:nvPr userDrawn="1"/>
        </p:nvSpPr>
        <p:spPr bwMode="auto">
          <a:xfrm>
            <a:off x="575578" y="6480332"/>
            <a:ext cx="180000" cy="180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grpSp>
        <p:nvGrpSpPr>
          <p:cNvPr id="49" name="Gruppieren 48"/>
          <p:cNvGrpSpPr/>
          <p:nvPr userDrawn="1"/>
        </p:nvGrpSpPr>
        <p:grpSpPr bwMode="auto">
          <a:xfrm>
            <a:off x="0" y="-141789"/>
            <a:ext cx="7948338" cy="4202173"/>
            <a:chOff x="0" y="-141789"/>
            <a:chExt cx="7948338" cy="4202173"/>
          </a:xfrm>
        </p:grpSpPr>
        <p:sp>
          <p:nvSpPr>
            <p:cNvPr id="43" name="Freihandform 42"/>
            <p:cNvSpPr/>
            <p:nvPr userDrawn="1"/>
          </p:nvSpPr>
          <p:spPr bwMode="auto">
            <a:xfrm rot="13735889">
              <a:off x="2308096" y="351702"/>
              <a:ext cx="4202173" cy="3215192"/>
            </a:xfrm>
            <a:custGeom>
              <a:avLst/>
              <a:gdLst>
                <a:gd name="connsiteX0" fmla="*/ 4201782 w 4202173"/>
                <a:gd name="connsiteY0" fmla="*/ 2179218 h 3215192"/>
                <a:gd name="connsiteX1" fmla="*/ 3332553 w 4202173"/>
                <a:gd name="connsiteY1" fmla="*/ 3176739 h 3215192"/>
                <a:gd name="connsiteX2" fmla="*/ 3213375 w 4202173"/>
                <a:gd name="connsiteY2" fmla="*/ 3196508 h 3215192"/>
                <a:gd name="connsiteX3" fmla="*/ 2220165 w 4202173"/>
                <a:gd name="connsiteY3" fmla="*/ 3150484 h 3215192"/>
                <a:gd name="connsiteX4" fmla="*/ 88068 w 4202173"/>
                <a:gd name="connsiteY4" fmla="*/ 1265960 h 3215192"/>
                <a:gd name="connsiteX5" fmla="*/ 3011345 w 4202173"/>
                <a:gd name="connsiteY5" fmla="*/ 11538 h 3215192"/>
                <a:gd name="connsiteX6" fmla="*/ 4202173 w 4202173"/>
                <a:gd name="connsiteY6" fmla="*/ 2044941 h 321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173" h="3215192" extrusionOk="0">
                  <a:moveTo>
                    <a:pt x="4201782" y="2179218"/>
                  </a:moveTo>
                  <a:lnTo>
                    <a:pt x="3332553" y="3176739"/>
                  </a:lnTo>
                  <a:lnTo>
                    <a:pt x="3213375" y="3196508"/>
                  </a:lnTo>
                  <a:cubicBezTo>
                    <a:pt x="2893715" y="3236628"/>
                    <a:pt x="2539471" y="3207914"/>
                    <a:pt x="2220165" y="3150484"/>
                  </a:cubicBezTo>
                  <a:cubicBezTo>
                    <a:pt x="1376361" y="2997170"/>
                    <a:pt x="-416724" y="2378467"/>
                    <a:pt x="88068" y="1265960"/>
                  </a:cubicBezTo>
                  <a:cubicBezTo>
                    <a:pt x="592860" y="153452"/>
                    <a:pt x="2190126" y="-56526"/>
                    <a:pt x="3011345" y="11538"/>
                  </a:cubicBezTo>
                  <a:cubicBezTo>
                    <a:pt x="3774038" y="80772"/>
                    <a:pt x="4179417" y="1082780"/>
                    <a:pt x="4202173" y="2044941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5" name="Freihandform 44"/>
            <p:cNvSpPr/>
            <p:nvPr userDrawn="1"/>
          </p:nvSpPr>
          <p:spPr bwMode="auto">
            <a:xfrm>
              <a:off x="4243774" y="0"/>
              <a:ext cx="3704564" cy="3289426"/>
            </a:xfrm>
            <a:custGeom>
              <a:avLst/>
              <a:gdLst>
                <a:gd name="connsiteX0" fmla="*/ 2119791 w 3704564"/>
                <a:gd name="connsiteY0" fmla="*/ 0 h 3289426"/>
                <a:gd name="connsiteX1" fmla="*/ 2697650 w 3704564"/>
                <a:gd name="connsiteY1" fmla="*/ 0 h 3289426"/>
                <a:gd name="connsiteX2" fmla="*/ 2785686 w 3704564"/>
                <a:gd name="connsiteY2" fmla="*/ 29039 h 3289426"/>
                <a:gd name="connsiteX3" fmla="*/ 3703591 w 3704564"/>
                <a:gd name="connsiteY3" fmla="*/ 1953641 h 3289426"/>
                <a:gd name="connsiteX4" fmla="*/ 1451079 w 3704564"/>
                <a:gd name="connsiteY4" fmla="*/ 3255494 h 3289426"/>
                <a:gd name="connsiteX5" fmla="*/ 23745 w 3704564"/>
                <a:gd name="connsiteY5" fmla="*/ 1274993 h 3289426"/>
                <a:gd name="connsiteX6" fmla="*/ 2055769 w 3704564"/>
                <a:gd name="connsiteY6" fmla="*/ 12473 h 328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4564" h="3289426" extrusionOk="0">
                  <a:moveTo>
                    <a:pt x="2119791" y="0"/>
                  </a:moveTo>
                  <a:lnTo>
                    <a:pt x="2697650" y="0"/>
                  </a:lnTo>
                  <a:lnTo>
                    <a:pt x="2785686" y="29039"/>
                  </a:lnTo>
                  <a:cubicBezTo>
                    <a:pt x="3348473" y="258001"/>
                    <a:pt x="3726330" y="1025209"/>
                    <a:pt x="3703591" y="1953641"/>
                  </a:cubicBezTo>
                  <a:cubicBezTo>
                    <a:pt x="3677799" y="3014706"/>
                    <a:pt x="2182200" y="3415426"/>
                    <a:pt x="1451079" y="3255494"/>
                  </a:cubicBezTo>
                  <a:cubicBezTo>
                    <a:pt x="726552" y="3095383"/>
                    <a:pt x="-156612" y="1823384"/>
                    <a:pt x="23745" y="1274993"/>
                  </a:cubicBezTo>
                  <a:cubicBezTo>
                    <a:pt x="170284" y="829424"/>
                    <a:pt x="1270226" y="196157"/>
                    <a:pt x="2055769" y="12473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0" name="Freihandform 39"/>
            <p:cNvSpPr/>
            <p:nvPr userDrawn="1"/>
          </p:nvSpPr>
          <p:spPr bwMode="auto">
            <a:xfrm>
              <a:off x="0" y="0"/>
              <a:ext cx="3759048" cy="3427376"/>
            </a:xfrm>
            <a:custGeom>
              <a:avLst/>
              <a:gdLst>
                <a:gd name="connsiteX0" fmla="*/ 1533802 w 3759048"/>
                <a:gd name="connsiteY0" fmla="*/ 0 h 3427376"/>
                <a:gd name="connsiteX1" fmla="*/ 2608111 w 3759048"/>
                <a:gd name="connsiteY1" fmla="*/ 0 h 3427376"/>
                <a:gd name="connsiteX2" fmla="*/ 2620438 w 3759048"/>
                <a:gd name="connsiteY2" fmla="*/ 1407 h 3427376"/>
                <a:gd name="connsiteX3" fmla="*/ 2781319 w 3759048"/>
                <a:gd name="connsiteY3" fmla="*/ 27924 h 3427376"/>
                <a:gd name="connsiteX4" fmla="*/ 3724377 w 3759048"/>
                <a:gd name="connsiteY4" fmla="*/ 2509186 h 3427376"/>
                <a:gd name="connsiteX5" fmla="*/ 1652306 w 3759048"/>
                <a:gd name="connsiteY5" fmla="*/ 3276202 h 3427376"/>
                <a:gd name="connsiteX6" fmla="*/ 150832 w 3759048"/>
                <a:gd name="connsiteY6" fmla="*/ 2497914 h 3427376"/>
                <a:gd name="connsiteX7" fmla="*/ 0 w 3759048"/>
                <a:gd name="connsiteY7" fmla="*/ 2359105 h 3427376"/>
                <a:gd name="connsiteX8" fmla="*/ 0 w 3759048"/>
                <a:gd name="connsiteY8" fmla="*/ 698508 h 3427376"/>
                <a:gd name="connsiteX9" fmla="*/ 11267 w 3759048"/>
                <a:gd name="connsiteY9" fmla="*/ 685208 h 3427376"/>
                <a:gd name="connsiteX10" fmla="*/ 1516571 w 3759048"/>
                <a:gd name="connsiteY10" fmla="*/ 1754 h 342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59048" h="3427376" extrusionOk="0">
                  <a:moveTo>
                    <a:pt x="1533802" y="0"/>
                  </a:moveTo>
                  <a:lnTo>
                    <a:pt x="2608111" y="0"/>
                  </a:lnTo>
                  <a:lnTo>
                    <a:pt x="2620438" y="1407"/>
                  </a:lnTo>
                  <a:cubicBezTo>
                    <a:pt x="2676910" y="9265"/>
                    <a:pt x="2730683" y="18173"/>
                    <a:pt x="2781319" y="27924"/>
                  </a:cubicBezTo>
                  <a:cubicBezTo>
                    <a:pt x="3583231" y="189290"/>
                    <a:pt x="3864992" y="1434718"/>
                    <a:pt x="3724377" y="2509186"/>
                  </a:cubicBezTo>
                  <a:cubicBezTo>
                    <a:pt x="3583988" y="3583677"/>
                    <a:pt x="2483372" y="3525538"/>
                    <a:pt x="1652306" y="3276202"/>
                  </a:cubicBezTo>
                  <a:cubicBezTo>
                    <a:pt x="1240605" y="3151836"/>
                    <a:pt x="605285" y="2879851"/>
                    <a:pt x="150832" y="2497914"/>
                  </a:cubicBezTo>
                  <a:lnTo>
                    <a:pt x="0" y="2359105"/>
                  </a:lnTo>
                  <a:lnTo>
                    <a:pt x="0" y="698508"/>
                  </a:lnTo>
                  <a:lnTo>
                    <a:pt x="11267" y="685208"/>
                  </a:lnTo>
                  <a:cubicBezTo>
                    <a:pt x="406379" y="275284"/>
                    <a:pt x="969683" y="76753"/>
                    <a:pt x="1516571" y="1754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de-DE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80" r:id="rId2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/>
          <p:cNvGraphicFramePr>
            <a:graphicFrameLocks noChangeAspect="1"/>
          </p:cNvGraphicFramePr>
          <p:nvPr/>
        </p:nvGraphicFramePr>
        <p:xfrm>
          <a:off x="1587" y="1587"/>
          <a:ext cx="122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6" name="oleObj" r:id="rId16" imgW="7772400" imgH="10058400" progId="TCLayout.ActiveDocument.1">
                  <p:embed/>
                </p:oleObj>
              </mc:Choice>
              <mc:Fallback>
                <p:oleObj name="oleObj" r:id="rId16" imgW="7772400" imgH="10058400" progId="TCLayout.ActiveDocument.1">
                  <p:embed/>
                  <p:pic>
                    <p:nvPicPr>
                      <p:cNvPr id="2" name="Objekt 1"/>
                      <p:cNvPicPr/>
                      <p:nvPr/>
                    </p:nvPicPr>
                    <p:blipFill>
                      <a:blip r:embed="rId17"/>
                      <a:stretch/>
                    </p:blipFill>
                    <p:spPr bwMode="auto">
                      <a:xfrm>
                        <a:off x="1587" y="1587"/>
                        <a:ext cx="122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Gerader Verbinder 14"/>
          <p:cNvCxnSpPr>
            <a:cxnSpLocks/>
          </p:cNvCxnSpPr>
          <p:nvPr userDrawn="1"/>
        </p:nvCxnSpPr>
        <p:spPr bwMode="auto">
          <a:xfrm>
            <a:off x="560515" y="6484664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 b="0" i="0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5" name="Freihandform: Form 2"/>
          <p:cNvSpPr/>
          <p:nvPr userDrawn="1"/>
        </p:nvSpPr>
        <p:spPr bwMode="auto">
          <a:xfrm>
            <a:off x="211225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4"/>
          <p:cNvSpPr/>
          <p:nvPr userDrawn="1"/>
        </p:nvSpPr>
        <p:spPr bwMode="auto">
          <a:xfrm>
            <a:off x="367251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2" name="Freihandform: Form 5"/>
          <p:cNvSpPr/>
          <p:nvPr userDrawn="1"/>
        </p:nvSpPr>
        <p:spPr bwMode="auto">
          <a:xfrm>
            <a:off x="2631559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3" name="Freihandform: Form 6"/>
          <p:cNvSpPr/>
          <p:nvPr userDrawn="1"/>
        </p:nvSpPr>
        <p:spPr bwMode="auto">
          <a:xfrm>
            <a:off x="1592943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6" name="Freihandform: Form 7"/>
          <p:cNvSpPr/>
          <p:nvPr userDrawn="1"/>
        </p:nvSpPr>
        <p:spPr bwMode="auto">
          <a:xfrm>
            <a:off x="3146894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8" name="Freihandform: Form 8"/>
          <p:cNvSpPr/>
          <p:nvPr userDrawn="1"/>
        </p:nvSpPr>
        <p:spPr bwMode="auto">
          <a:xfrm>
            <a:off x="1073635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9" name="Freihandform: Form 4"/>
          <p:cNvSpPr/>
          <p:nvPr userDrawn="1"/>
        </p:nvSpPr>
        <p:spPr bwMode="auto">
          <a:xfrm>
            <a:off x="554327" y="188501"/>
            <a:ext cx="108000" cy="108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22" name="Freihandform 21"/>
          <p:cNvSpPr/>
          <p:nvPr userDrawn="1"/>
        </p:nvSpPr>
        <p:spPr bwMode="auto">
          <a:xfrm rot="21289040">
            <a:off x="10722570" y="200240"/>
            <a:ext cx="1472723" cy="1020433"/>
          </a:xfrm>
          <a:custGeom>
            <a:avLst/>
            <a:gdLst>
              <a:gd name="connsiteX0" fmla="*/ 1012272 w 1559302"/>
              <a:gd name="connsiteY0" fmla="*/ 1420 h 1083206"/>
              <a:gd name="connsiteX1" fmla="*/ 1508010 w 1559302"/>
              <a:gd name="connsiteY1" fmla="*/ 389121 h 1083206"/>
              <a:gd name="connsiteX2" fmla="*/ 1559302 w 1559302"/>
              <a:gd name="connsiteY2" fmla="*/ 505984 h 1083206"/>
              <a:gd name="connsiteX3" fmla="*/ 1517685 w 1559302"/>
              <a:gd name="connsiteY3" fmla="*/ 964814 h 1083206"/>
              <a:gd name="connsiteX4" fmla="*/ 1441103 w 1559302"/>
              <a:gd name="connsiteY4" fmla="*/ 1018179 h 1083206"/>
              <a:gd name="connsiteX5" fmla="*/ 821443 w 1559302"/>
              <a:gd name="connsiteY5" fmla="*/ 1062436 h 1083206"/>
              <a:gd name="connsiteX6" fmla="*/ 5658 w 1559302"/>
              <a:gd name="connsiteY6" fmla="*/ 460105 h 1083206"/>
              <a:gd name="connsiteX7" fmla="*/ 1012272 w 1559302"/>
              <a:gd name="connsiteY7" fmla="*/ 1420 h 1083206"/>
              <a:gd name="connsiteX0" fmla="*/ 1028712 w 1575742"/>
              <a:gd name="connsiteY0" fmla="*/ 2514 h 1084300"/>
              <a:gd name="connsiteX1" fmla="*/ 1524450 w 1575742"/>
              <a:gd name="connsiteY1" fmla="*/ 390215 h 1084300"/>
              <a:gd name="connsiteX2" fmla="*/ 1575742 w 1575742"/>
              <a:gd name="connsiteY2" fmla="*/ 507078 h 1084300"/>
              <a:gd name="connsiteX3" fmla="*/ 1534125 w 1575742"/>
              <a:gd name="connsiteY3" fmla="*/ 965908 h 1084300"/>
              <a:gd name="connsiteX4" fmla="*/ 1457543 w 1575742"/>
              <a:gd name="connsiteY4" fmla="*/ 1019273 h 1084300"/>
              <a:gd name="connsiteX5" fmla="*/ 837883 w 1575742"/>
              <a:gd name="connsiteY5" fmla="*/ 1063530 h 1084300"/>
              <a:gd name="connsiteX6" fmla="*/ 22098 w 1575742"/>
              <a:gd name="connsiteY6" fmla="*/ 461199 h 1084300"/>
              <a:gd name="connsiteX7" fmla="*/ 1028712 w 1575742"/>
              <a:gd name="connsiteY7" fmla="*/ 2514 h 108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75742" h="1084300" extrusionOk="0">
                <a:moveTo>
                  <a:pt x="1028712" y="2514"/>
                </a:moveTo>
                <a:cubicBezTo>
                  <a:pt x="1229932" y="17329"/>
                  <a:pt x="1416068" y="186100"/>
                  <a:pt x="1524450" y="390215"/>
                </a:cubicBezTo>
                <a:lnTo>
                  <a:pt x="1575742" y="507078"/>
                </a:lnTo>
                <a:lnTo>
                  <a:pt x="1534125" y="965908"/>
                </a:lnTo>
                <a:lnTo>
                  <a:pt x="1457543" y="1019273"/>
                </a:lnTo>
                <a:cubicBezTo>
                  <a:pt x="1297498" y="1099373"/>
                  <a:pt x="1048487" y="1094253"/>
                  <a:pt x="837883" y="1063530"/>
                </a:cubicBezTo>
                <a:cubicBezTo>
                  <a:pt x="404650" y="1019453"/>
                  <a:pt x="-113874" y="791618"/>
                  <a:pt x="22098" y="461199"/>
                </a:cubicBezTo>
                <a:cubicBezTo>
                  <a:pt x="158070" y="130780"/>
                  <a:pt x="520310" y="-21846"/>
                  <a:pt x="1028712" y="2514"/>
                </a:cubicBezTo>
                <a:close/>
              </a:path>
            </a:pathLst>
          </a:custGeom>
          <a:solidFill>
            <a:srgbClr val="DEC6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  <a:defRPr/>
            </a:pPr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cxnSp>
        <p:nvCxnSpPr>
          <p:cNvPr id="15" name="Gerader Verbinder 14"/>
          <p:cNvCxnSpPr>
            <a:cxnSpLocks/>
          </p:cNvCxnSpPr>
          <p:nvPr userDrawn="1"/>
        </p:nvCxnSpPr>
        <p:spPr bwMode="auto">
          <a:xfrm>
            <a:off x="560515" y="6484664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 b="0" i="0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5" name="Freihandform: Form 2"/>
          <p:cNvSpPr/>
          <p:nvPr userDrawn="1"/>
        </p:nvSpPr>
        <p:spPr bwMode="auto">
          <a:xfrm>
            <a:off x="211225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4"/>
          <p:cNvSpPr/>
          <p:nvPr userDrawn="1"/>
        </p:nvSpPr>
        <p:spPr bwMode="auto">
          <a:xfrm>
            <a:off x="367251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2" name="Freihandform: Form 5"/>
          <p:cNvSpPr/>
          <p:nvPr userDrawn="1"/>
        </p:nvSpPr>
        <p:spPr bwMode="auto">
          <a:xfrm>
            <a:off x="2631559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3" name="Freihandform: Form 6"/>
          <p:cNvSpPr/>
          <p:nvPr userDrawn="1"/>
        </p:nvSpPr>
        <p:spPr bwMode="auto">
          <a:xfrm>
            <a:off x="1592943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6" name="Freihandform: Form 7"/>
          <p:cNvSpPr/>
          <p:nvPr userDrawn="1"/>
        </p:nvSpPr>
        <p:spPr bwMode="auto">
          <a:xfrm>
            <a:off x="3146894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8" name="Freihandform: Form 8"/>
          <p:cNvSpPr/>
          <p:nvPr userDrawn="1"/>
        </p:nvSpPr>
        <p:spPr bwMode="auto">
          <a:xfrm>
            <a:off x="1073635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9" name="Freihandform: Form 4"/>
          <p:cNvSpPr/>
          <p:nvPr userDrawn="1"/>
        </p:nvSpPr>
        <p:spPr bwMode="auto">
          <a:xfrm>
            <a:off x="554327" y="188501"/>
            <a:ext cx="108000" cy="108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1" r:id="rId16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https://mebis.bycs.de/beitrag/ki-in-der-schule" TargetMode="External"/><Relationship Id="rId3" Type="http://schemas.openxmlformats.org/officeDocument/2006/relationships/image" Target="../media/image10.jpg"/><Relationship Id="rId7" Type="http://schemas.openxmlformats.org/officeDocument/2006/relationships/hyperlink" Target="https://mebis.bycs.de/kategorien/medienerziehung/medienpaedagogische-elternarbeit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mebis.bycs.de/kategorien/medienerziehung/themen-im-fokus-me/kuenstliche-intelligenz" TargetMode="External"/><Relationship Id="rId5" Type="http://schemas.openxmlformats.org/officeDocument/2006/relationships/hyperlink" Target="https://www.km.bayern.de/gestalten/digitalisierung/kuenstliche-intelligenz" TargetMode="External"/><Relationship Id="rId4" Type="http://schemas.openxmlformats.org/officeDocument/2006/relationships/hyperlink" Target="https://fibs.alp.dillingen.de/lehrgangssuche?container_id=410953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jpg"/><Relationship Id="rId3" Type="http://schemas.openxmlformats.org/officeDocument/2006/relationships/image" Target="../media/image41.png"/><Relationship Id="rId7" Type="http://schemas.openxmlformats.org/officeDocument/2006/relationships/image" Target="../media/image45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4.jpg"/><Relationship Id="rId5" Type="http://schemas.openxmlformats.org/officeDocument/2006/relationships/image" Target="../media/image43.jpg"/><Relationship Id="rId4" Type="http://schemas.openxmlformats.org/officeDocument/2006/relationships/image" Target="../media/image42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0.png"/><Relationship Id="rId5" Type="http://schemas.openxmlformats.org/officeDocument/2006/relationships/image" Target="../media/image49.jpg"/><Relationship Id="rId4" Type="http://schemas.openxmlformats.org/officeDocument/2006/relationships/image" Target="../media/image48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1.xml"/><Relationship Id="rId6" Type="http://schemas.openxmlformats.org/officeDocument/2006/relationships/hyperlink" Target="https://9177.drive.bycs.de/s/hDeCrzhGeUPYcGx" TargetMode="External"/><Relationship Id="rId5" Type="http://schemas.openxmlformats.org/officeDocument/2006/relationships/image" Target="../media/image59.png"/><Relationship Id="rId4" Type="http://schemas.openxmlformats.org/officeDocument/2006/relationships/hyperlink" Target="https://9177.drive.bycs.de/s/yxqWUkfrkOMajAj" TargetMode="Externa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hyperlink" Target="https://www.klicksafe.de/kuenstliche-intelligenz" TargetMode="External"/><Relationship Id="rId7" Type="http://schemas.openxmlformats.org/officeDocument/2006/relationships/hyperlink" Target="https://www.fragzebra.de/themenwelt/k%C3%BCnstliche-intelligenz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2.png"/><Relationship Id="rId5" Type="http://schemas.openxmlformats.org/officeDocument/2006/relationships/hyperlink" Target="https://www.km.bayern.de/gestalten/digitalisierung/kuenstliche-intelligenz" TargetMode="External"/><Relationship Id="rId10" Type="http://schemas.openxmlformats.org/officeDocument/2006/relationships/image" Target="../media/image64.png"/><Relationship Id="rId4" Type="http://schemas.openxmlformats.org/officeDocument/2006/relationships/image" Target="../media/image61.png"/><Relationship Id="rId9" Type="http://schemas.openxmlformats.org/officeDocument/2006/relationships/hyperlink" Target="https://www.ardaudiothek.de/sendung/der-ki-podcast/94632864/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67.svg"/><Relationship Id="rId4" Type="http://schemas.openxmlformats.org/officeDocument/2006/relationships/image" Target="../media/image66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69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4.png"/><Relationship Id="rId4" Type="http://schemas.openxmlformats.org/officeDocument/2006/relationships/hyperlink" Target="https://ki-campus.org/podcasts/kikapiert?locale=de" TargetMode="Externa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jpg"/><Relationship Id="rId3" Type="http://schemas.openxmlformats.org/officeDocument/2006/relationships/hyperlink" Target="http://www.weitklick.de/" TargetMode="External"/><Relationship Id="rId7" Type="http://schemas.openxmlformats.org/officeDocument/2006/relationships/hyperlink" Target="https://www.km.bayern.de/gestalten/digitalisierung/unterrichten-in-der-digitalen-welt/beratung-digitale-bildung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1.xml"/><Relationship Id="rId6" Type="http://schemas.openxmlformats.org/officeDocument/2006/relationships/hyperlink" Target="http://www.klicksafe.de/" TargetMode="External"/><Relationship Id="rId5" Type="http://schemas.openxmlformats.org/officeDocument/2006/relationships/hyperlink" Target="http://www.fragzebra.de/" TargetMode="External"/><Relationship Id="rId4" Type="http://schemas.openxmlformats.org/officeDocument/2006/relationships/hyperlink" Target="http://www.schau-hin.info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ki-campus.org/videos/wasistki" TargetMode="External"/><Relationship Id="rId5" Type="http://schemas.openxmlformats.org/officeDocument/2006/relationships/image" Target="../media/image11.png"/><Relationship Id="rId4" Type="http://schemas.openxmlformats.org/officeDocument/2006/relationships/image" Target="../media/image13.sv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mebis.bycs.de/bdb" TargetMode="Externa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72.jpg"/><Relationship Id="rId4" Type="http://schemas.openxmlformats.org/officeDocument/2006/relationships/hyperlink" Target="https://www.schulberatung.bayern.de/" TargetMode="Externa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74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7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jpg"/><Relationship Id="rId13" Type="http://schemas.openxmlformats.org/officeDocument/2006/relationships/image" Target="../media/image80.jpg"/><Relationship Id="rId18" Type="http://schemas.openxmlformats.org/officeDocument/2006/relationships/image" Target="../media/image84.jpg"/><Relationship Id="rId3" Type="http://schemas.openxmlformats.org/officeDocument/2006/relationships/image" Target="../media/image42.jpg"/><Relationship Id="rId21" Type="http://schemas.openxmlformats.org/officeDocument/2006/relationships/image" Target="../media/image86.jpg"/><Relationship Id="rId7" Type="http://schemas.openxmlformats.org/officeDocument/2006/relationships/image" Target="../media/image49.jpg"/><Relationship Id="rId12" Type="http://schemas.openxmlformats.org/officeDocument/2006/relationships/image" Target="../media/image79.jpg"/><Relationship Id="rId17" Type="http://schemas.openxmlformats.org/officeDocument/2006/relationships/image" Target="../media/image83.jpg"/><Relationship Id="rId25" Type="http://schemas.openxmlformats.org/officeDocument/2006/relationships/image" Target="../media/image88.jp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0.jpg"/><Relationship Id="rId20" Type="http://schemas.openxmlformats.org/officeDocument/2006/relationships/image" Target="../media/image85.jp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5.jpg"/><Relationship Id="rId11" Type="http://schemas.openxmlformats.org/officeDocument/2006/relationships/image" Target="../media/image78.jpg"/><Relationship Id="rId24" Type="http://schemas.openxmlformats.org/officeDocument/2006/relationships/image" Target="../media/image43.jpg"/><Relationship Id="rId5" Type="http://schemas.openxmlformats.org/officeDocument/2006/relationships/image" Target="../media/image48.jpg"/><Relationship Id="rId15" Type="http://schemas.openxmlformats.org/officeDocument/2006/relationships/image" Target="../media/image82.jpg"/><Relationship Id="rId23" Type="http://schemas.openxmlformats.org/officeDocument/2006/relationships/image" Target="../media/image44.jpg"/><Relationship Id="rId10" Type="http://schemas.openxmlformats.org/officeDocument/2006/relationships/image" Target="../media/image77.jpg"/><Relationship Id="rId19" Type="http://schemas.openxmlformats.org/officeDocument/2006/relationships/image" Target="../media/image47.jpg"/><Relationship Id="rId4" Type="http://schemas.openxmlformats.org/officeDocument/2006/relationships/image" Target="../media/image75.jpg"/><Relationship Id="rId9" Type="http://schemas.openxmlformats.org/officeDocument/2006/relationships/image" Target="../media/image46.jpg"/><Relationship Id="rId14" Type="http://schemas.openxmlformats.org/officeDocument/2006/relationships/image" Target="../media/image81.jpg"/><Relationship Id="rId22" Type="http://schemas.openxmlformats.org/officeDocument/2006/relationships/image" Target="../media/image87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6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g"/><Relationship Id="rId3" Type="http://schemas.openxmlformats.org/officeDocument/2006/relationships/image" Target="../media/image17.png"/><Relationship Id="rId7" Type="http://schemas.openxmlformats.org/officeDocument/2006/relationships/image" Target="../media/image2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32.sv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24.png"/><Relationship Id="rId7" Type="http://schemas.openxmlformats.org/officeDocument/2006/relationships/diagramColors" Target="../diagrams/colors1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861774"/>
          </a:xfrm>
        </p:spPr>
        <p:txBody>
          <a:bodyPr/>
          <a:lstStyle/>
          <a:p>
            <a:pPr>
              <a:defRPr/>
            </a:pPr>
            <a:r>
              <a:rPr lang="de-DE"/>
              <a:t>Bevor sie diese Präsentation auf ihrem elternabend zeigen wollen …</a:t>
            </a:r>
            <a:endParaRPr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</a:t>
            </a:fld>
            <a:endParaRPr lang="de-DE"/>
          </a:p>
        </p:txBody>
      </p:sp>
      <p:pic>
        <p:nvPicPr>
          <p:cNvPr id="6" name="Grafik 5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550863" y="1779342"/>
            <a:ext cx="1029384" cy="1029384"/>
          </a:xfrm>
          <a:prstGeom prst="rect">
            <a:avLst/>
          </a:prstGeom>
        </p:spPr>
      </p:pic>
      <p:sp>
        <p:nvSpPr>
          <p:cNvPr id="7" name="Textplatzhalter 1"/>
          <p:cNvSpPr txBox="1"/>
          <p:nvPr/>
        </p:nvSpPr>
        <p:spPr bwMode="auto">
          <a:xfrm>
            <a:off x="1580247" y="1687988"/>
            <a:ext cx="9877426" cy="5004895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>
            <a:normAutofit fontScale="92500"/>
          </a:bodyPr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/>
              <a:t>… noch einige wichtige Hinweise: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Informieren Sie sich über die Grundlagen der Arbeit mit KI-Anwendungen, indem Sie den entsprechenden </a:t>
            </a:r>
            <a:r>
              <a:rPr lang="de-DE" u="sng">
                <a:hlinkClick r:id="rId4" tooltip="https://fibs.alp.dillingen.de/lehrgangssuche?container_id=410953"/>
              </a:rPr>
              <a:t>Selbstlernkurs</a:t>
            </a:r>
            <a:r>
              <a:rPr lang="de-DE"/>
              <a:t> der ALP Dillingen bearbeiten.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Beachten Sie die Hinweise des </a:t>
            </a:r>
            <a:r>
              <a:rPr lang="de-DE" u="sng">
                <a:hlinkClick r:id="rId5" tooltip="https://www.km.bayern.de/gestalten/digitalisierung/kuenstliche-intelligenz"/>
              </a:rPr>
              <a:t>StMUK</a:t>
            </a:r>
            <a:r>
              <a:rPr lang="de-DE"/>
              <a:t> zu Künstlicher Intelligenz in Schule und Unterricht.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Weitere Hinweise zum Thema „Künstliche Intelligenz“ finden Sie auch im </a:t>
            </a:r>
            <a:r>
              <a:rPr lang="de-DE" u="sng">
                <a:hlinkClick r:id="rId6" tooltip="https://mebis.bycs.de/kategorien/medienerziehung/themen-im-fokus-me/kuenstliche-intelligenz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Holen Sie sich Tipps zur Durchführung eines medienpädagogischen Elternabends ebenfalls im </a:t>
            </a:r>
            <a:r>
              <a:rPr lang="de-DE" u="sng">
                <a:hlinkClick r:id="rId7" tooltip="https://mebis.bycs.de/kategorien/medienerziehung/medienpaedagogische-elternarbeit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Eine Sammlung mit Argumentationshilfen bei kritischen Elternfragen finden Sie </a:t>
            </a:r>
            <a:r>
              <a:rPr lang="de-DE" u="sng">
                <a:hlinkClick r:id="rId8" tooltip="https://mebis.bycs.de/beitrag/ki-in-der-schule"/>
              </a:rPr>
              <a:t>hier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endParaRPr lang="de-DE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8"/>
          </p:nvPr>
        </p:nvSpPr>
        <p:spPr bwMode="auto">
          <a:xfrm>
            <a:off x="1528385" y="2497087"/>
            <a:ext cx="2710476" cy="1261883"/>
          </a:xfrm>
        </p:spPr>
        <p:txBody>
          <a:bodyPr/>
          <a:lstStyle/>
          <a:p>
            <a:pPr>
              <a:spcAft>
                <a:spcPts val="1200"/>
              </a:spcAft>
              <a:defRPr/>
            </a:pPr>
            <a:r>
              <a:rPr lang="de-DE" sz="3600" b="1">
                <a:highlight>
                  <a:srgbClr val="DEC628"/>
                </a:highlight>
              </a:rPr>
              <a:t>Datenschutz</a:t>
            </a:r>
            <a:endParaRPr lang="de-DE" sz="360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>
              <a:highlight>
                <a:srgbClr val="DEC628"/>
              </a:highlight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42795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Datenschutz &amp; ethische Aspekte</a:t>
            </a:r>
            <a:endParaRPr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4"/>
          </p:nvPr>
        </p:nvSpPr>
        <p:spPr bwMode="auto">
          <a:xfrm>
            <a:off x="8266951" y="2497087"/>
            <a:ext cx="2396664" cy="1261883"/>
          </a:xfrm>
        </p:spPr>
        <p:txBody>
          <a:bodyPr/>
          <a:lstStyle/>
          <a:p>
            <a:pPr algn="ctr">
              <a:spcAft>
                <a:spcPts val="1200"/>
              </a:spcAft>
              <a:defRPr/>
            </a:pPr>
            <a:r>
              <a:rPr lang="de-DE" sz="3600" b="1">
                <a:highlight>
                  <a:srgbClr val="DEC628"/>
                </a:highlight>
              </a:rPr>
              <a:t>Transparenz</a:t>
            </a:r>
            <a:endParaRPr sz="360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>
              <a:highlight>
                <a:srgbClr val="DEC628"/>
              </a:highlight>
            </a:endParaRPr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6"/>
          </p:nvPr>
        </p:nvSpPr>
        <p:spPr bwMode="auto">
          <a:xfrm>
            <a:off x="8266950" y="4835749"/>
            <a:ext cx="2396664" cy="1261883"/>
          </a:xfrm>
        </p:spPr>
        <p:txBody>
          <a:bodyPr/>
          <a:lstStyle/>
          <a:p>
            <a:pPr>
              <a:spcAft>
                <a:spcPts val="1200"/>
              </a:spcAft>
              <a:defRPr/>
            </a:pPr>
            <a:r>
              <a:rPr lang="de-DE" sz="3600" b="1">
                <a:highlight>
                  <a:srgbClr val="DEC628"/>
                </a:highlight>
              </a:rPr>
              <a:t>Ethik</a:t>
            </a:r>
            <a:endParaRPr sz="360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>
              <a:highlight>
                <a:srgbClr val="DEC628"/>
              </a:highlight>
            </a:endParaRP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9"/>
          </p:nvPr>
        </p:nvSpPr>
        <p:spPr bwMode="auto">
          <a:xfrm>
            <a:off x="1528385" y="4808646"/>
            <a:ext cx="2843885" cy="1261883"/>
          </a:xfrm>
        </p:spPr>
        <p:txBody>
          <a:bodyPr/>
          <a:lstStyle/>
          <a:p>
            <a:pPr algn="ctr">
              <a:spcAft>
                <a:spcPts val="1200"/>
              </a:spcAft>
              <a:defRPr/>
            </a:pPr>
            <a:r>
              <a:rPr lang="de-DE" sz="3600" b="1">
                <a:highlight>
                  <a:srgbClr val="DEC628"/>
                </a:highlight>
              </a:rPr>
              <a:t>Einverständnis</a:t>
            </a:r>
            <a:endParaRPr sz="360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>
              <a:highlight>
                <a:srgbClr val="DEC628"/>
              </a:highlight>
            </a:endParaRPr>
          </a:p>
        </p:txBody>
      </p:sp>
      <p:sp>
        <p:nvSpPr>
          <p:cNvPr id="8" name="Foliennummernplatzhalter 7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10</a:t>
            </a:fld>
            <a:endParaRPr lang="de-DE"/>
          </a:p>
        </p:txBody>
      </p:sp>
      <p:pic>
        <p:nvPicPr>
          <p:cNvPr id="9" name="Image 1" descr="preencoded.png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5027361" y="2670610"/>
            <a:ext cx="540132" cy="649715"/>
          </a:xfrm>
          <a:prstGeom prst="rect">
            <a:avLst/>
          </a:prstGeom>
        </p:spPr>
      </p:pic>
      <p:pic>
        <p:nvPicPr>
          <p:cNvPr id="10" name="Image 3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816208" y="2924410"/>
            <a:ext cx="651267" cy="783397"/>
          </a:xfrm>
          <a:prstGeom prst="rect">
            <a:avLst/>
          </a:prstGeom>
        </p:spPr>
      </p:pic>
      <p:pic>
        <p:nvPicPr>
          <p:cNvPr id="11" name="Image 5" descr="preencoded.png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6490574" y="4513859"/>
            <a:ext cx="651267" cy="783397"/>
          </a:xfrm>
          <a:prstGeom prst="rect">
            <a:avLst/>
          </a:prstGeom>
        </p:spPr>
      </p:pic>
      <p:pic>
        <p:nvPicPr>
          <p:cNvPr id="12" name="Image 7" descr="preencoded.png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4890875" y="4456601"/>
            <a:ext cx="540132" cy="64971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nummernplatzhalter 1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11</a:t>
            </a:fld>
            <a:endParaRPr lang="de-DE"/>
          </a:p>
        </p:txBody>
      </p:sp>
      <p:sp>
        <p:nvSpPr>
          <p:cNvPr id="18" name="Textplatzhalter 17"/>
          <p:cNvSpPr>
            <a:spLocks noGrp="1"/>
          </p:cNvSpPr>
          <p:nvPr>
            <p:ph type="body" sz="quarter" idx="14"/>
          </p:nvPr>
        </p:nvSpPr>
        <p:spPr bwMode="auto">
          <a:xfrm>
            <a:off x="556036" y="515519"/>
            <a:ext cx="6770908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15" name="Textplatzhalter 14"/>
          <p:cNvSpPr>
            <a:spLocks noGrp="1"/>
          </p:cNvSpPr>
          <p:nvPr>
            <p:ph type="body" sz="quarter" idx="11"/>
          </p:nvPr>
        </p:nvSpPr>
        <p:spPr bwMode="auto">
          <a:xfrm>
            <a:off x="544293" y="778589"/>
            <a:ext cx="6770907" cy="430887"/>
          </a:xfrm>
        </p:spPr>
        <p:txBody>
          <a:bodyPr/>
          <a:lstStyle/>
          <a:p>
            <a:pPr>
              <a:defRPr/>
            </a:pPr>
            <a:r>
              <a:rPr lang="de-DE"/>
              <a:t>Ziele in der nutzung</a:t>
            </a:r>
            <a:endParaRPr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7666971" y="6475333"/>
            <a:ext cx="3970702" cy="262240"/>
            <a:chOff x="7666971" y="6475333"/>
            <a:chExt cx="3970702" cy="262240"/>
          </a:xfrm>
        </p:grpSpPr>
        <p:sp>
          <p:nvSpPr>
            <p:cNvPr id="4" name="Foliennummernplatzhalter 5"/>
            <p:cNvSpPr txBox="1"/>
            <p:nvPr/>
          </p:nvSpPr>
          <p:spPr bwMode="auto">
            <a:xfrm>
              <a:off x="7666971" y="6491352"/>
              <a:ext cx="3970702" cy="24622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Vater hilft seinem Kind bei den Hausaufgaben – erstellt mit ChatGPT 4.o am 05.06.2025</a:t>
              </a:r>
              <a:endParaRPr/>
            </a:p>
            <a:p>
              <a:pPr algn="r">
                <a:defRPr/>
              </a:pPr>
              <a:endParaRPr lang="de-DE">
                <a:solidFill>
                  <a:srgbClr val="DEC628"/>
                </a:solidFill>
                <a:latin typeface="Aptos"/>
              </a:endParaRPr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Shape 1"/>
          <p:cNvSpPr/>
          <p:nvPr/>
        </p:nvSpPr>
        <p:spPr bwMode="auto">
          <a:xfrm>
            <a:off x="554326" y="1641484"/>
            <a:ext cx="3014373" cy="2922407"/>
          </a:xfrm>
          <a:prstGeom prst="roundRect">
            <a:avLst>
              <a:gd name="adj" fmla="val 2464"/>
            </a:avLst>
          </a:prstGeom>
          <a:solidFill>
            <a:schemeClr val="bg1">
              <a:lumMod val="95000"/>
            </a:schemeClr>
          </a:solidFill>
          <a:ln w="7620">
            <a:noFill/>
            <a:prstDash val="solid"/>
          </a:ln>
        </p:spPr>
        <p:txBody>
          <a:bodyPr lIns="108000" tIns="108000" rIns="108000" bIns="72000"/>
          <a:lstStyle/>
          <a:p>
            <a:pPr lvl="0">
              <a:spcAft>
                <a:spcPts val="1200"/>
              </a:spcAft>
              <a:buClr>
                <a:srgbClr val="DEC628"/>
              </a:buClr>
              <a:defRPr/>
            </a:pPr>
            <a:r>
              <a:rPr lang="de-DE" b="1">
                <a:latin typeface="Aptos"/>
              </a:rPr>
              <a:t>KI als Werkzeug</a:t>
            </a:r>
            <a:endParaRPr lang="de-DE">
              <a:latin typeface="Aptos"/>
            </a:endParaRPr>
          </a:p>
        </p:txBody>
      </p:sp>
      <p:sp>
        <p:nvSpPr>
          <p:cNvPr id="13" name="Shape 7"/>
          <p:cNvSpPr/>
          <p:nvPr/>
        </p:nvSpPr>
        <p:spPr bwMode="auto">
          <a:xfrm>
            <a:off x="554326" y="4621321"/>
            <a:ext cx="6377813" cy="1813833"/>
          </a:xfrm>
          <a:prstGeom prst="roundRect">
            <a:avLst>
              <a:gd name="adj" fmla="val 3946"/>
            </a:avLst>
          </a:prstGeom>
          <a:solidFill>
            <a:schemeClr val="bg1">
              <a:lumMod val="95000"/>
            </a:schemeClr>
          </a:solidFill>
          <a:ln w="7620">
            <a:noFill/>
            <a:prstDash val="solid"/>
          </a:ln>
        </p:spPr>
        <p:txBody>
          <a:bodyPr lIns="108000" tIns="108000" rIns="108000" bIns="108000"/>
          <a:lstStyle/>
          <a:p>
            <a:pPr lvl="0">
              <a:spcAft>
                <a:spcPts val="1200"/>
              </a:spcAft>
              <a:buClr>
                <a:srgbClr val="DEC628"/>
              </a:buClr>
              <a:defRPr/>
            </a:pPr>
            <a:r>
              <a:rPr lang="de-DE" b="1">
                <a:latin typeface="Aptos"/>
              </a:rPr>
              <a:t>Dialog gestalten</a:t>
            </a:r>
            <a:endParaRPr/>
          </a:p>
          <a:p>
            <a:pPr lvl="0">
              <a:buClr>
                <a:srgbClr val="DEC628"/>
              </a:buClr>
              <a:defRPr/>
            </a:pPr>
            <a:endParaRPr lang="de-DE"/>
          </a:p>
        </p:txBody>
      </p:sp>
      <p:sp>
        <p:nvSpPr>
          <p:cNvPr id="17" name="Shape 1"/>
          <p:cNvSpPr/>
          <p:nvPr/>
        </p:nvSpPr>
        <p:spPr bwMode="auto">
          <a:xfrm>
            <a:off x="3743232" y="1641484"/>
            <a:ext cx="3188218" cy="2922407"/>
          </a:xfrm>
          <a:prstGeom prst="roundRect">
            <a:avLst>
              <a:gd name="adj" fmla="val 2464"/>
            </a:avLst>
          </a:prstGeom>
          <a:solidFill>
            <a:schemeClr val="bg1">
              <a:lumMod val="95000"/>
            </a:schemeClr>
          </a:solidFill>
          <a:ln w="7620">
            <a:noFill/>
            <a:prstDash val="solid"/>
          </a:ln>
        </p:spPr>
        <p:txBody>
          <a:bodyPr lIns="108000" tIns="108000" rIns="108000" bIns="108000"/>
          <a:lstStyle/>
          <a:p>
            <a:pPr lvl="0">
              <a:spcAft>
                <a:spcPts val="1200"/>
              </a:spcAft>
              <a:buClr>
                <a:srgbClr val="DEC628"/>
              </a:buClr>
              <a:defRPr/>
            </a:pPr>
            <a:r>
              <a:rPr lang="de-DE" b="1">
                <a:latin typeface="Aptos"/>
              </a:rPr>
              <a:t>Medienkompetenz fördern</a:t>
            </a:r>
            <a:endParaRPr lang="de-DE">
              <a:latin typeface="Aptos"/>
            </a:endParaRPr>
          </a:p>
        </p:txBody>
      </p:sp>
      <p:pic>
        <p:nvPicPr>
          <p:cNvPr id="20" name="Image 0" descr="preencoded.png"/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t="6995" b="6995"/>
          <a:stretch/>
        </p:blipFill>
        <p:spPr bwMode="auto">
          <a:prstGeom prst="rect">
            <a:avLst/>
          </a:prstGeom>
        </p:spPr>
      </p:pic>
      <p:pic>
        <p:nvPicPr>
          <p:cNvPr id="12" name="Grafik 11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914327" y="2174481"/>
            <a:ext cx="2106378" cy="2106378"/>
          </a:xfrm>
          <a:prstGeom prst="rect">
            <a:avLst/>
          </a:prstGeom>
        </p:spPr>
      </p:pic>
      <p:pic>
        <p:nvPicPr>
          <p:cNvPr id="14" name="Grafik 13" descr="Ein Bild, das Filmklappe, Tex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3964117" y="2370263"/>
            <a:ext cx="1058737" cy="1058737"/>
          </a:xfrm>
          <a:prstGeom prst="rect">
            <a:avLst/>
          </a:prstGeom>
        </p:spPr>
      </p:pic>
      <p:pic>
        <p:nvPicPr>
          <p:cNvPr id="16" name="Grafik 15" descr="Ein Bild, das Design enthält.&#10;&#10;KI-generierte Inhalte können fehlerhaft sein.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5243739" y="2899631"/>
            <a:ext cx="1175921" cy="1175921"/>
          </a:xfrm>
          <a:prstGeom prst="rect">
            <a:avLst/>
          </a:prstGeom>
        </p:spPr>
      </p:pic>
      <p:pic>
        <p:nvPicPr>
          <p:cNvPr id="19" name="Grafik 18" descr="Ein Bild, das Grafiken, Symbol, rot, Schrift enthält.&#10;&#10;KI-generierte Inhalte können fehlerhaft sein."/>
          <p:cNvPicPr>
            <a:picLocks noChangeAspect="1"/>
          </p:cNvPicPr>
          <p:nvPr/>
        </p:nvPicPr>
        <p:blipFill>
          <a:blip r:embed="rId7"/>
          <a:stretch/>
        </p:blipFill>
        <p:spPr bwMode="auto">
          <a:xfrm>
            <a:off x="2400323" y="5202386"/>
            <a:ext cx="1072234" cy="1072234"/>
          </a:xfrm>
          <a:prstGeom prst="rect">
            <a:avLst/>
          </a:prstGeom>
        </p:spPr>
      </p:pic>
      <p:pic>
        <p:nvPicPr>
          <p:cNvPr id="21" name="Grafik 20" descr="Ein Bild, das Smiley, Clipart, Lächeln, Cartoon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>
            <a:off x="3472557" y="5202387"/>
            <a:ext cx="1072233" cy="1072233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/>
        <p:txBody>
          <a:bodyPr/>
          <a:lstStyle/>
          <a:p>
            <a:pPr>
              <a:defRPr/>
            </a:pPr>
            <a:r>
              <a:rPr lang="de-DE" dirty="0"/>
              <a:t>Rechtliche Rahmenbedingungen</a:t>
            </a: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Junge lernt mit KI am Computer – erstellt mit ChatGPT 4.o am 05.06.2025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1016951"/>
            <a:ext cx="7319923" cy="1292662"/>
          </a:xfrm>
        </p:spPr>
        <p:txBody>
          <a:bodyPr/>
          <a:lstStyle/>
          <a:p>
            <a:pPr>
              <a:defRPr/>
            </a:pPr>
            <a:r>
              <a:rPr lang="de-DE" sz="4200" dirty="0"/>
              <a:t>KI–Anwendungen</a:t>
            </a:r>
            <a:br>
              <a:rPr lang="de-DE" sz="4200" dirty="0"/>
            </a:br>
            <a:r>
              <a:rPr lang="de-DE" sz="4200" dirty="0"/>
              <a:t>in der Schule</a:t>
            </a:r>
            <a:endParaRPr dirty="0"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15247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" name="Textplatzhalter 11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>
                <a:cs typeface="Segoe UI"/>
              </a:rPr>
              <a:t>Rechtliche Rahmenbedingungen</a:t>
            </a: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5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Programme in der Schule</a:t>
            </a:r>
            <a:endParaRPr/>
          </a:p>
        </p:txBody>
      </p:sp>
      <p:sp>
        <p:nvSpPr>
          <p:cNvPr id="2" name="Rectangle 1"/>
          <p:cNvSpPr>
            <a:spLocks noGrp="1" noChangeArrowheads="1"/>
          </p:cNvSpPr>
          <p:nvPr>
            <p:ph type="body" sz="quarter" idx="13"/>
          </p:nvPr>
        </p:nvSpPr>
        <p:spPr bwMode="auto">
          <a:xfrm>
            <a:off x="435696" y="1489663"/>
            <a:ext cx="11305730" cy="37494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Lehrkräfte und Schülerinnen und Schüler haben Grundkenntnisse zu KI (z. B. Fortbildung zu </a:t>
            </a:r>
            <a:r>
              <a:rPr lang="de-DE" b="0" i="0" u="none" strike="noStrike" cap="none" dirty="0" err="1">
                <a:ln>
                  <a:noFill/>
                </a:ln>
                <a:latin typeface="Aptos"/>
              </a:rPr>
              <a:t>ByLKI</a:t>
            </a:r>
            <a:r>
              <a:rPr lang="de-DE" b="0" i="0" u="none" strike="noStrike" cap="none" dirty="0">
                <a:ln>
                  <a:noFill/>
                </a:ln>
                <a:latin typeface="Aptos"/>
              </a:rPr>
              <a:t>, KI-Kompass), bevor sie KI-Systeme nutzen.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Nur datenschutzkonforme KI-Systeme werden eingesetzt.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Es werden keine personenbezogenen Daten eingegeben.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Eingaben von Schülerinnen und Schülern werden nicht zum Training der KI verwendet.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KI-generierte Inhalte müssen immer gekennzeichnet werden.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Lehrkräfte sowie Schülerinnen und Schüler prüfen KI-Inhalte auf Richtigkeit.</a:t>
            </a:r>
            <a:endParaRPr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Inhaltsplatzhalter 5"/>
          <p:cNvSpPr>
            <a:spLocks noGrp="1"/>
          </p:cNvSpPr>
          <p:nvPr>
            <p:ph sz="quarter" idx="11"/>
          </p:nvPr>
        </p:nvSpPr>
        <p:spPr bwMode="auto">
          <a:xfrm>
            <a:off x="745068" y="1676900"/>
            <a:ext cx="7357740" cy="4091722"/>
          </a:xfrm>
        </p:spPr>
        <p:txBody>
          <a:bodyPr anchor="t"/>
          <a:lstStyle/>
          <a:p>
            <a:pPr algn="l">
              <a:defRPr/>
            </a:pPr>
            <a:r>
              <a:rPr lang="de-DE" sz="2400" dirty="0"/>
              <a:t>                 </a:t>
            </a:r>
            <a:endParaRPr dirty="0"/>
          </a:p>
          <a:p>
            <a:pPr algn="l">
              <a:defRPr/>
            </a:pPr>
            <a:r>
              <a:rPr lang="de-DE" sz="2400" b="1" dirty="0"/>
              <a:t>	    Rechtliche Rahmenbedingungen</a:t>
            </a:r>
            <a:endParaRPr lang="de-DE" sz="2400" dirty="0"/>
          </a:p>
          <a:p>
            <a:pPr algn="l">
              <a:defRPr/>
            </a:pPr>
            <a:r>
              <a:rPr lang="de-DE" sz="2400" dirty="0"/>
              <a:t>                 </a:t>
            </a:r>
            <a:r>
              <a:rPr lang="de-DE" sz="1800" dirty="0"/>
              <a:t>Urheberrecht, Altersgrenzen, Jugendschutz</a:t>
            </a:r>
            <a:endParaRPr dirty="0"/>
          </a:p>
          <a:p>
            <a:pPr algn="l">
              <a:defRPr/>
            </a:pPr>
            <a:endParaRPr lang="de-DE" sz="1800" dirty="0"/>
          </a:p>
          <a:p>
            <a:pPr algn="l">
              <a:defRPr/>
            </a:pPr>
            <a:r>
              <a:rPr lang="de-DE" sz="1600" dirty="0"/>
              <a:t>	      </a:t>
            </a:r>
            <a:r>
              <a:rPr lang="de-DE" sz="2400" b="1" dirty="0"/>
              <a:t>Schulische Rahmenbedingungen</a:t>
            </a:r>
            <a:endParaRPr dirty="0"/>
          </a:p>
          <a:p>
            <a:pPr algn="l">
              <a:defRPr/>
            </a:pPr>
            <a:r>
              <a:rPr lang="de-DE" sz="2400" b="1" dirty="0"/>
              <a:t>                 </a:t>
            </a:r>
            <a:r>
              <a:rPr lang="de-DE" sz="1800" dirty="0" err="1"/>
              <a:t>LehrplanPlus</a:t>
            </a:r>
            <a:r>
              <a:rPr lang="de-DE" sz="1800" dirty="0"/>
              <a:t>, Medienbildung, Didaktik</a:t>
            </a:r>
            <a:endParaRPr dirty="0"/>
          </a:p>
          <a:p>
            <a:pPr algn="l">
              <a:defRPr/>
            </a:pPr>
            <a:endParaRPr lang="de-DE" sz="1800" dirty="0"/>
          </a:p>
          <a:p>
            <a:pPr algn="l">
              <a:defRPr/>
            </a:pPr>
            <a:r>
              <a:rPr lang="de-DE" sz="1800" dirty="0"/>
              <a:t>	      </a:t>
            </a:r>
            <a:r>
              <a:rPr lang="de-DE" sz="2400" b="1" dirty="0"/>
              <a:t>Kritisches Hinterfragen</a:t>
            </a:r>
            <a:endParaRPr dirty="0"/>
          </a:p>
          <a:p>
            <a:pPr algn="l">
              <a:defRPr/>
            </a:pPr>
            <a:r>
              <a:rPr lang="de-DE" sz="2400" b="1" dirty="0"/>
              <a:t>                  </a:t>
            </a:r>
            <a:r>
              <a:rPr lang="de-DE" sz="1800" dirty="0"/>
              <a:t>Richtigkeit, ethische Fragestellungen</a:t>
            </a:r>
            <a:endParaRPr lang="de-DE" sz="2400" b="1" dirty="0"/>
          </a:p>
          <a:p>
            <a:pPr>
              <a:defRPr/>
            </a:pPr>
            <a:endParaRPr lang="de-DE" dirty="0"/>
          </a:p>
          <a:p>
            <a:pPr>
              <a:defRPr/>
            </a:pPr>
            <a:endParaRPr lang="de-DE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Verwendung von KI-basierten Systemen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14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Programme in der Schule – Rechtliche Rahmenbedingungen</a:t>
            </a:r>
            <a:endParaRPr/>
          </a:p>
        </p:txBody>
      </p:sp>
      <p:pic>
        <p:nvPicPr>
          <p:cNvPr id="3" name="Grafik 2" descr="Ein Bild, das Symbol, Logo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095882" y="1801276"/>
            <a:ext cx="963735" cy="963735"/>
          </a:xfrm>
          <a:prstGeom prst="rect">
            <a:avLst/>
          </a:prstGeom>
        </p:spPr>
      </p:pic>
      <p:pic>
        <p:nvPicPr>
          <p:cNvPr id="7" name="Grafik 6" descr="Ein Bild, das Lupe, Kreis, Spiegel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1095882" y="3075204"/>
            <a:ext cx="898116" cy="898116"/>
          </a:xfrm>
          <a:prstGeom prst="rect">
            <a:avLst/>
          </a:prstGeom>
        </p:spPr>
      </p:pic>
      <p:pic>
        <p:nvPicPr>
          <p:cNvPr id="8" name="Grafik 7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1095882" y="4305421"/>
            <a:ext cx="898116" cy="898116"/>
          </a:xfrm>
          <a:prstGeom prst="rect">
            <a:avLst/>
          </a:prstGeom>
        </p:spPr>
      </p:pic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8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pic>
        <p:nvPicPr>
          <p:cNvPr id="5" name="Grafik 4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8445281" y="3973321"/>
            <a:ext cx="3403504" cy="2269002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Junge lernt mit KI am Computer – erstellt mit ChatGPT 4.o am 05.06.2025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1" y="526622"/>
            <a:ext cx="7319923" cy="1938992"/>
          </a:xfrm>
        </p:spPr>
        <p:txBody>
          <a:bodyPr/>
          <a:lstStyle/>
          <a:p>
            <a:pPr>
              <a:defRPr/>
            </a:pPr>
            <a:r>
              <a:rPr lang="de-DE" sz="4200" dirty="0"/>
              <a:t>Chancen von</a:t>
            </a:r>
            <a:br>
              <a:rPr lang="de-DE" sz="4200" dirty="0"/>
            </a:br>
            <a:r>
              <a:rPr lang="de-DE" sz="4200" dirty="0"/>
              <a:t>KI–Anwendungen</a:t>
            </a:r>
            <a:br>
              <a:rPr lang="de-DE" sz="4200" dirty="0"/>
            </a:br>
            <a:r>
              <a:rPr lang="de-DE" sz="4200" dirty="0"/>
              <a:t>in der Schule</a:t>
            </a:r>
            <a:endParaRPr dirty="0"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25592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455674" y="952885"/>
            <a:ext cx="10617754" cy="853799"/>
          </a:xfrm>
        </p:spPr>
        <p:txBody>
          <a:bodyPr/>
          <a:lstStyle/>
          <a:p>
            <a:pPr>
              <a:defRPr/>
            </a:pPr>
            <a:r>
              <a:rPr lang="de-DE"/>
              <a:t>Welche Chancen bieten KI-Anwendungen im Unterricht?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618444" y="2943416"/>
            <a:ext cx="10743873" cy="3000353"/>
          </a:xfrm>
        </p:spPr>
        <p:txBody>
          <a:bodyPr/>
          <a:lstStyle/>
          <a:p>
            <a:pPr>
              <a:defRPr/>
            </a:pPr>
            <a:r>
              <a:rPr lang="de-DE" sz="2400"/>
              <a:t>zur Lernunterstützung durch gestufte Hilfen</a:t>
            </a:r>
            <a:endParaRPr/>
          </a:p>
          <a:p>
            <a:pPr>
              <a:defRPr/>
            </a:pPr>
            <a:r>
              <a:rPr lang="de-DE" sz="2400"/>
              <a:t>zur gezielten Förderung/Differenzierung</a:t>
            </a:r>
            <a:endParaRPr/>
          </a:p>
          <a:p>
            <a:pPr>
              <a:defRPr/>
            </a:pPr>
            <a:r>
              <a:rPr lang="de-DE" sz="2400"/>
              <a:t>für Hilfestellungen in kreativen Aufgaben</a:t>
            </a:r>
            <a:endParaRPr/>
          </a:p>
          <a:p>
            <a:pPr>
              <a:defRPr/>
            </a:pPr>
            <a:r>
              <a:rPr lang="de-DE" sz="2400"/>
              <a:t>zur Erstellung von multimedialen Inhalten (Podcast, Hörspiel)</a:t>
            </a:r>
            <a:endParaRPr/>
          </a:p>
          <a:p>
            <a:pPr>
              <a:defRPr/>
            </a:pPr>
            <a:r>
              <a:rPr lang="de-DE" sz="2400"/>
              <a:t>als Unterstützung bei der Erstellung von Unterrichtsmaterialien</a:t>
            </a:r>
            <a:endParaRPr/>
          </a:p>
          <a:p>
            <a:pPr>
              <a:defRPr/>
            </a:pPr>
            <a:r>
              <a:rPr lang="de-DE" sz="2400"/>
              <a:t>als organisatorische Hilfe (Planung, Formulierung, etc.)</a:t>
            </a:r>
            <a:endParaRPr lang="de-DE"/>
          </a:p>
          <a:p>
            <a:pPr marL="0" indent="0">
              <a:buNone/>
              <a:defRPr/>
            </a:pPr>
            <a:endParaRPr/>
          </a:p>
          <a:p>
            <a:pPr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  <a:p>
            <a:pPr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16</a:t>
            </a:fld>
            <a:endParaRPr lang="de-DE"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18" name="Textfeld 17"/>
          <p:cNvSpPr txBox="1"/>
          <p:nvPr/>
        </p:nvSpPr>
        <p:spPr bwMode="auto">
          <a:xfrm>
            <a:off x="455674" y="2116377"/>
            <a:ext cx="6470066" cy="4575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de-DE" sz="2400">
                <a:latin typeface="Aptos"/>
              </a:rPr>
              <a:t>KI-Anwendungen können eingesetzt werden…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3146071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1"/>
          </p:nvPr>
        </p:nvSpPr>
        <p:spPr bwMode="auto">
          <a:xfrm>
            <a:off x="556034" y="1231092"/>
            <a:ext cx="9211612" cy="427079"/>
          </a:xfrm>
        </p:spPr>
        <p:txBody>
          <a:bodyPr/>
          <a:lstStyle/>
          <a:p>
            <a:pPr>
              <a:defRPr/>
            </a:pPr>
            <a:r>
              <a:rPr lang="de-DE"/>
              <a:t>Ganz besonders wichtig ist uns:</a:t>
            </a: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17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7" name="Gruppieren 16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8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9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1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29" name="Textplatzhalter 3"/>
          <p:cNvSpPr txBox="1"/>
          <p:nvPr/>
        </p:nvSpPr>
        <p:spPr bwMode="auto">
          <a:xfrm>
            <a:off x="3458817" y="2377551"/>
            <a:ext cx="7344299" cy="3249357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de-DE" sz="2400">
                <a:solidFill>
                  <a:srgbClr val="C00000"/>
                </a:solidFill>
              </a:rPr>
              <a:t>In der Schule werden nur KI-Anwendungen eingesetzt, die </a:t>
            </a:r>
            <a:r>
              <a:rPr lang="de-DE" sz="2400" b="1">
                <a:solidFill>
                  <a:srgbClr val="C00000"/>
                </a:solidFill>
              </a:rPr>
              <a:t>geprüft </a:t>
            </a:r>
            <a:r>
              <a:rPr lang="de-DE" sz="2400">
                <a:solidFill>
                  <a:srgbClr val="C00000"/>
                </a:solidFill>
              </a:rPr>
              <a:t>und für den Einsatz in der Schule </a:t>
            </a:r>
            <a:r>
              <a:rPr lang="de-DE" sz="2400" b="1">
                <a:solidFill>
                  <a:srgbClr val="C00000"/>
                </a:solidFill>
              </a:rPr>
              <a:t>freigegeben </a:t>
            </a:r>
            <a:r>
              <a:rPr lang="de-DE" sz="2400">
                <a:solidFill>
                  <a:srgbClr val="C00000"/>
                </a:solidFill>
              </a:rPr>
              <a:t>sind.</a:t>
            </a:r>
            <a:endParaRPr sz="2400"/>
          </a:p>
          <a:p>
            <a:pPr>
              <a:defRPr/>
            </a:pPr>
            <a:r>
              <a:rPr lang="de-DE" sz="2400">
                <a:solidFill>
                  <a:srgbClr val="C00000"/>
                </a:solidFill>
              </a:rPr>
              <a:t>Die </a:t>
            </a:r>
            <a:r>
              <a:rPr lang="de-DE" sz="2400" b="1">
                <a:solidFill>
                  <a:srgbClr val="C00000"/>
                </a:solidFill>
              </a:rPr>
              <a:t>Lehrkraft </a:t>
            </a:r>
            <a:r>
              <a:rPr lang="de-DE" sz="2400">
                <a:solidFill>
                  <a:srgbClr val="C00000"/>
                </a:solidFill>
              </a:rPr>
              <a:t>hat weiterhin die zentrale Rolle bei der Förderung der Schülerinnen und Schüler. KI-Anwendungen werden zur </a:t>
            </a:r>
            <a:r>
              <a:rPr lang="de-DE" sz="2400" b="1">
                <a:solidFill>
                  <a:srgbClr val="C00000"/>
                </a:solidFill>
              </a:rPr>
              <a:t>Unterstützung </a:t>
            </a:r>
            <a:r>
              <a:rPr lang="de-DE" sz="2400">
                <a:solidFill>
                  <a:srgbClr val="C00000"/>
                </a:solidFill>
              </a:rPr>
              <a:t>des Lernens eingesetzt.</a:t>
            </a:r>
            <a:endParaRPr sz="2400"/>
          </a:p>
          <a:p>
            <a:pPr>
              <a:defRPr/>
            </a:pPr>
            <a:endParaRPr lang="de-DE" sz="2400">
              <a:solidFill>
                <a:srgbClr val="C00000"/>
              </a:solidFill>
            </a:endParaRPr>
          </a:p>
          <a:p>
            <a:pPr>
              <a:defRPr/>
            </a:pPr>
            <a:endParaRPr lang="de-DE" sz="2400"/>
          </a:p>
          <a:p>
            <a:pPr>
              <a:defRPr/>
            </a:pPr>
            <a:endParaRPr lang="de-DE" sz="2400"/>
          </a:p>
          <a:p>
            <a:pPr>
              <a:defRPr/>
            </a:pPr>
            <a:endParaRPr lang="de-DE" sz="2400"/>
          </a:p>
          <a:p>
            <a:pPr>
              <a:defRPr/>
            </a:pPr>
            <a:endParaRPr lang="de-DE" sz="2400"/>
          </a:p>
        </p:txBody>
      </p:sp>
      <p:pic>
        <p:nvPicPr>
          <p:cNvPr id="30" name="Grafik 29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388882" y="2656984"/>
            <a:ext cx="1711145" cy="1711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196642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4326" y="731606"/>
            <a:ext cx="9548173" cy="853799"/>
          </a:xfrm>
        </p:spPr>
        <p:txBody>
          <a:bodyPr/>
          <a:lstStyle/>
          <a:p>
            <a:pPr>
              <a:defRPr/>
            </a:pPr>
            <a:r>
              <a:rPr lang="de-DE"/>
              <a:t>KI-Anwendungen zur gezielten Förderung (Grundschule)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613466" y="3714285"/>
            <a:ext cx="2975566" cy="2611588"/>
          </a:xfrm>
        </p:spPr>
        <p:txBody>
          <a:bodyPr lIns="180000" tIns="216000" rIns="180000" bIns="180000"/>
          <a:lstStyle/>
          <a:p>
            <a:pPr marL="0" indent="0">
              <a:buNone/>
              <a:defRPr/>
            </a:pPr>
            <a:r>
              <a:rPr lang="de-DE" sz="1600"/>
              <a:t>Adaptives Lernsystem für Mathematik: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Schülerinnen und Schüler lösen in kleinen Schritten die Aufgaben, bekommen Hilfe zu den Lösungsschritten und direktes Feedback. </a:t>
            </a:r>
            <a:endParaRPr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18</a:t>
            </a:fld>
            <a:endParaRPr lang="de-DE"/>
          </a:p>
        </p:txBody>
      </p:sp>
      <p:pic>
        <p:nvPicPr>
          <p:cNvPr id="8" name="Grafik 7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003525" y="233653"/>
            <a:ext cx="975823" cy="975823"/>
          </a:xfrm>
          <a:prstGeom prst="rect">
            <a:avLst/>
          </a:prstGeom>
        </p:spPr>
      </p:pic>
      <p:grpSp>
        <p:nvGrpSpPr>
          <p:cNvPr id="10" name="Gruppieren 9"/>
          <p:cNvGrpSpPr/>
          <p:nvPr/>
        </p:nvGrpSpPr>
        <p:grpSpPr bwMode="auto">
          <a:xfrm>
            <a:off x="9898414" y="6475333"/>
            <a:ext cx="1739259" cy="200685"/>
            <a:chOff x="9898414" y="6475333"/>
            <a:chExt cx="1739259" cy="200685"/>
          </a:xfrm>
        </p:grpSpPr>
        <p:sp>
          <p:nvSpPr>
            <p:cNvPr id="11" name="Foliennummernplatzhalter 5"/>
            <p:cNvSpPr txBox="1"/>
            <p:nvPr/>
          </p:nvSpPr>
          <p:spPr bwMode="auto">
            <a:xfrm>
              <a:off x="9898414" y="6552907"/>
              <a:ext cx="173925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chemeClr val="tx1"/>
                  </a:solidFill>
                </a:rPr>
                <a:t>erstellt am 05.06.2025 mit ChatGPT 4</a:t>
              </a: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12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" name="Grafik 5"/>
          <p:cNvPicPr>
            <a:picLocks noChangeAspect="1"/>
          </p:cNvPicPr>
          <p:nvPr/>
        </p:nvPicPr>
        <p:blipFill>
          <a:blip r:embed="rId4"/>
          <a:srcRect t="7647" b="4430"/>
          <a:stretch/>
        </p:blipFill>
        <p:spPr bwMode="auto">
          <a:xfrm>
            <a:off x="1179075" y="1640363"/>
            <a:ext cx="1703663" cy="2246803"/>
          </a:xfrm>
          <a:prstGeom prst="flowChartAlternateProcess">
            <a:avLst/>
          </a:prstGeom>
        </p:spPr>
      </p:pic>
      <p:sp>
        <p:nvSpPr>
          <p:cNvPr id="15" name="Textfeld 14"/>
          <p:cNvSpPr txBox="1"/>
          <p:nvPr/>
        </p:nvSpPr>
        <p:spPr bwMode="auto">
          <a:xfrm rot="11660252">
            <a:off x="1454567" y="3257545"/>
            <a:ext cx="510219" cy="322918"/>
          </a:xfrm>
          <a:prstGeom prst="rect">
            <a:avLst/>
          </a:prstGeom>
          <a:noFill/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spAutoFit/>
          </a:bodyPr>
          <a:lstStyle/>
          <a:p>
            <a:pPr>
              <a:defRPr/>
            </a:pPr>
            <a:r>
              <a:rPr sz="600"/>
              <a:t>336:8=42</a:t>
            </a:r>
            <a:endParaRPr/>
          </a:p>
          <a:p>
            <a:pPr>
              <a:defRPr/>
            </a:pPr>
            <a:r>
              <a:rPr sz="600"/>
              <a:t>320:8=40</a:t>
            </a:r>
            <a:endParaRPr/>
          </a:p>
          <a:p>
            <a:pPr>
              <a:defRPr/>
            </a:pPr>
            <a:r>
              <a:rPr sz="600"/>
              <a:t>  16:8=  2</a:t>
            </a:r>
            <a:endParaRPr/>
          </a:p>
        </p:txBody>
      </p:sp>
      <p:sp>
        <p:nvSpPr>
          <p:cNvPr id="16" name="Textfeld 15"/>
          <p:cNvSpPr txBox="1"/>
          <p:nvPr/>
        </p:nvSpPr>
        <p:spPr bwMode="auto">
          <a:xfrm rot="11718693">
            <a:off x="1906790" y="3312243"/>
            <a:ext cx="444125" cy="322918"/>
          </a:xfrm>
          <a:prstGeom prst="rect">
            <a:avLst/>
          </a:prstGeom>
          <a:noFill/>
        </p:spPr>
        <p:txBody>
          <a:bodyPr vertOverflow="overflow" horzOverflow="overflow" vert="horz" wrap="none" lIns="91440" tIns="45720" rIns="91440" bIns="45720" numCol="1" spcCol="0" rtlCol="0" fromWordArt="0" anchor="t" anchorCtr="0" forceAA="0" compatLnSpc="0">
            <a:spAutoFit/>
          </a:bodyPr>
          <a:lstStyle/>
          <a:p>
            <a:pPr>
              <a:defRPr/>
            </a:pPr>
            <a:r>
              <a:rPr sz="600"/>
              <a:t>378:7=54</a:t>
            </a:r>
            <a:endParaRPr/>
          </a:p>
          <a:p>
            <a:pPr>
              <a:defRPr/>
            </a:pPr>
            <a:r>
              <a:rPr sz="600"/>
              <a:t>350:7=50</a:t>
            </a:r>
            <a:endParaRPr/>
          </a:p>
          <a:p>
            <a:pPr>
              <a:defRPr/>
            </a:pPr>
            <a:r>
              <a:rPr sz="600"/>
              <a:t>  28:7=  4</a:t>
            </a:r>
            <a:endParaRPr sz="2400"/>
          </a:p>
        </p:txBody>
      </p:sp>
      <p:sp>
        <p:nvSpPr>
          <p:cNvPr id="27" name="Textplatzhalter 3"/>
          <p:cNvSpPr txBox="1"/>
          <p:nvPr/>
        </p:nvSpPr>
        <p:spPr bwMode="auto">
          <a:xfrm>
            <a:off x="7981920" y="3768043"/>
            <a:ext cx="3655753" cy="2611589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 sz="1600"/>
              <a:t>KI-Werkzeuge können die Schülerinnen und Schüler beim Schreibenlernen unterstützen durch Auswahl geeigneter Übungsformen und direktes Feedback. </a:t>
            </a:r>
            <a:endParaRPr/>
          </a:p>
          <a:p>
            <a:pPr marL="0" indent="0">
              <a:buFont typeface="Arial"/>
              <a:buNone/>
              <a:defRPr/>
            </a:pPr>
            <a:r>
              <a:rPr lang="de-DE" sz="1600"/>
              <a:t>Spezielle KI-gestützte Stifte helfen beim Erlernen einer  entspannten Stifthaltung.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sp>
        <p:nvSpPr>
          <p:cNvPr id="31" name="Textplatzhalter 3"/>
          <p:cNvSpPr txBox="1"/>
          <p:nvPr/>
        </p:nvSpPr>
        <p:spPr bwMode="auto">
          <a:xfrm>
            <a:off x="4154641" y="3750233"/>
            <a:ext cx="3198267" cy="2611588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 sz="1600"/>
              <a:t>KI-Anwendungen können die Schülerinnen und Schüler beim Lesenlernen unterstützen durch Hilfestellungen und Training der Leseflüssigkeit.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pic>
        <p:nvPicPr>
          <p:cNvPr id="29" name="Grafik 28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4985004" y="1675081"/>
            <a:ext cx="1510344" cy="2265517"/>
          </a:xfrm>
          <a:prstGeom prst="flowChartAlternateProcess">
            <a:avLst/>
          </a:prstGeom>
        </p:spPr>
      </p:pic>
      <p:pic>
        <p:nvPicPr>
          <p:cNvPr id="20" name="Grafik 19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8895909" y="1640363"/>
            <a:ext cx="1558159" cy="2337237"/>
          </a:xfrm>
          <a:prstGeom prst="flowChartAlternateProcess">
            <a:avLst/>
          </a:prstGeom>
        </p:spPr>
      </p:pic>
    </p:spTree>
    <p:extLst>
      <p:ext uri="{BB962C8B-B14F-4D97-AF65-F5344CB8AC3E}">
        <p14:creationId xmlns:p14="http://schemas.microsoft.com/office/powerpoint/2010/main" val="254949566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4327" y="751043"/>
            <a:ext cx="10288559" cy="861774"/>
          </a:xfrm>
        </p:spPr>
        <p:txBody>
          <a:bodyPr/>
          <a:lstStyle/>
          <a:p>
            <a:pPr>
              <a:defRPr/>
            </a:pPr>
            <a:r>
              <a:rPr lang="de-DE"/>
              <a:t>KI-Anwendungen zur gezielten Förderung (Sekundarstufe)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734327" y="3730891"/>
            <a:ext cx="3240000" cy="2915281"/>
          </a:xfrm>
        </p:spPr>
        <p:txBody>
          <a:bodyPr lIns="180000" tIns="216000" rIns="180000" bIns="180000"/>
          <a:lstStyle/>
          <a:p>
            <a:pPr marL="0" indent="0">
              <a:buNone/>
              <a:defRPr/>
            </a:pPr>
            <a:r>
              <a:rPr lang="de-DE" sz="1600"/>
              <a:t>Adaptives Lernsystem für Mathematik: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Schülerinnen und Schüler können in kleinen Schritten die Aufgaben lösen, bekommen Hilfe zu den Lösungsschritten und direktes Feedback. </a:t>
            </a:r>
            <a:endParaRPr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19</a:t>
            </a:fld>
            <a:endParaRPr lang="de-DE"/>
          </a:p>
        </p:txBody>
      </p:sp>
      <p:pic>
        <p:nvPicPr>
          <p:cNvPr id="8" name="Grafik 7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003525" y="233653"/>
            <a:ext cx="975823" cy="975823"/>
          </a:xfrm>
          <a:prstGeom prst="rect">
            <a:avLst/>
          </a:prstGeom>
        </p:spPr>
      </p:pic>
      <p:grpSp>
        <p:nvGrpSpPr>
          <p:cNvPr id="10" name="Gruppieren 9"/>
          <p:cNvGrpSpPr/>
          <p:nvPr/>
        </p:nvGrpSpPr>
        <p:grpSpPr bwMode="auto">
          <a:xfrm>
            <a:off x="10775219" y="3329848"/>
            <a:ext cx="1027524" cy="262240"/>
            <a:chOff x="10610149" y="6475333"/>
            <a:chExt cx="1027524" cy="262240"/>
          </a:xfrm>
        </p:grpSpPr>
        <p:sp>
          <p:nvSpPr>
            <p:cNvPr id="11" name="Foliennummernplatzhalter 5"/>
            <p:cNvSpPr txBox="1"/>
            <p:nvPr/>
          </p:nvSpPr>
          <p:spPr bwMode="auto">
            <a:xfrm>
              <a:off x="10610149" y="6491352"/>
              <a:ext cx="1027524" cy="24622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chemeClr val="tx1"/>
                  </a:solidFill>
                </a:rPr>
                <a:t>erstellt am 06.06.2025 </a:t>
              </a:r>
              <a:endParaRPr/>
            </a:p>
            <a:p>
              <a:pPr algn="r">
                <a:defRPr/>
              </a:pPr>
              <a:r>
                <a:rPr lang="de-DE">
                  <a:solidFill>
                    <a:schemeClr val="tx1"/>
                  </a:solidFill>
                </a:rPr>
                <a:t>mit ChatGPT 4</a:t>
              </a: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12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Textplatzhalter 3"/>
          <p:cNvSpPr txBox="1"/>
          <p:nvPr/>
        </p:nvSpPr>
        <p:spPr bwMode="auto">
          <a:xfrm>
            <a:off x="7955884" y="3760736"/>
            <a:ext cx="3240000" cy="2915282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de-DE" sz="1600"/>
              <a:t>Die Lernenden können selbst verfasste Texte  mit KI-Anwendungen hinsichtlich Rechtschreibung, Grammatik, Satzbau und Ausdruck verbessern.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Durch das  personalisierte  Feedback verbessern sie ihre Schreibkompetenzen. 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sp>
        <p:nvSpPr>
          <p:cNvPr id="31" name="Textplatzhalter 3"/>
          <p:cNvSpPr txBox="1"/>
          <p:nvPr/>
        </p:nvSpPr>
        <p:spPr bwMode="auto">
          <a:xfrm>
            <a:off x="4324612" y="3733083"/>
            <a:ext cx="3240000" cy="2915282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 sz="1600"/>
              <a:t>Interaktive KI-Anwendungen unterstützen Schülerinnen und Schüler beim Erlernen von Fremdsprachen.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Durch das KI-System werden die Inhalte an den Lernstand, das Interesse und den Zeitplan des Lernenden angepasst.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pic>
        <p:nvPicPr>
          <p:cNvPr id="9" name="Grafik 8" descr="Ein Bild, das Zeichnung, Menschliches Gesicht, Entwurf, Cartoon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1608213" y="1656697"/>
            <a:ext cx="1492228" cy="2238341"/>
          </a:xfrm>
          <a:prstGeom prst="roundRect">
            <a:avLst>
              <a:gd name="adj" fmla="val 16667"/>
            </a:avLst>
          </a:prstGeom>
          <a:ln>
            <a:noFill/>
          </a:ln>
          <a:effectLst/>
        </p:spPr>
      </p:pic>
      <p:pic>
        <p:nvPicPr>
          <p:cNvPr id="18" name="Grafik 17" descr="Ein Bild, das Entwurf, Zeichnung, Kinderkunst, Darstellung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8876319" y="1640364"/>
            <a:ext cx="1492227" cy="223834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</p:spPr>
      </p:pic>
      <p:pic>
        <p:nvPicPr>
          <p:cNvPr id="21" name="Grafik 20" descr="Ein Bild, das Büroausstattung, Schreibwaren, Werkzeug, Bürobedarf enthält.&#10;&#10;KI-generierte Inhalte können fehlerhaft sein.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 rot="3350465">
            <a:off x="10127223" y="3371396"/>
            <a:ext cx="282832" cy="424249"/>
          </a:xfrm>
          <a:prstGeom prst="rect">
            <a:avLst/>
          </a:prstGeom>
        </p:spPr>
      </p:pic>
      <p:pic>
        <p:nvPicPr>
          <p:cNvPr id="37" name="Grafik 36" descr="Ein Bild, das Zeichnung, Computer, Cartoon, computer enthält.&#10;&#10;KI-generierte Inhalte können fehlerhaft sein."/>
          <p:cNvPicPr>
            <a:picLocks noChangeAspect="1"/>
          </p:cNvPicPr>
          <p:nvPr/>
        </p:nvPicPr>
        <p:blipFill>
          <a:blip r:embed="rId7"/>
          <a:stretch/>
        </p:blipFill>
        <p:spPr bwMode="auto">
          <a:xfrm>
            <a:off x="4806292" y="1640364"/>
            <a:ext cx="2238340" cy="223834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642343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WAS IST KI UND WIE FUNKTIONIERT SIE?</a:t>
            </a:r>
            <a:endParaRPr/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Junge lernt mit KI am Computer – erstellt mit ChatGPT 4.o am 05.06.2025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1016951"/>
            <a:ext cx="7319923" cy="1292662"/>
          </a:xfrm>
        </p:spPr>
        <p:txBody>
          <a:bodyPr/>
          <a:lstStyle/>
          <a:p>
            <a:pPr>
              <a:defRPr/>
            </a:pPr>
            <a:r>
              <a:rPr lang="de-DE" sz="4200"/>
              <a:t>Künstliche Intelligenz – Eine Einführung</a:t>
            </a:r>
            <a:endParaRPr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4327" y="809348"/>
            <a:ext cx="9850885" cy="861774"/>
          </a:xfrm>
        </p:spPr>
        <p:txBody>
          <a:bodyPr/>
          <a:lstStyle/>
          <a:p>
            <a:pPr>
              <a:defRPr/>
            </a:pPr>
            <a:r>
              <a:rPr lang="de-DE"/>
              <a:t>KI-Anwendungen zur Erstellung von multimedialen Inhalten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560514" y="1671122"/>
            <a:ext cx="5183581" cy="4637603"/>
          </a:xfrm>
        </p:spPr>
        <p:txBody>
          <a:bodyPr lIns="180000" tIns="180000" rIns="180000" bIns="180000"/>
          <a:lstStyle/>
          <a:p>
            <a:pPr marL="0" indent="0">
              <a:lnSpc>
                <a:spcPct val="100000"/>
              </a:lnSpc>
              <a:buNone/>
              <a:defRPr/>
            </a:pPr>
            <a:r>
              <a:rPr lang="de-DE" b="1"/>
              <a:t>Podcast: 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de-DE"/>
              <a:t>Die Schülerinnen und Schüler erstellen im Rahmen der Verfassungsviertelstunde kurze Texte zu den im Grundgesetz verankerten Grundrechten und ihrer Bedeutung für den Alltag in der Schule …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de-DE"/>
              <a:t>Die Schülerinnen und Schüler oder die Lehrkraft erstellen daraus mit Hilfe eines passenden KI-Werkzeugs einen Podcast …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de-DE"/>
              <a:t>Hier ein Beispiel … 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20</a:t>
            </a:fld>
            <a:endParaRPr lang="de-DE"/>
          </a:p>
        </p:txBody>
      </p:sp>
      <p:pic>
        <p:nvPicPr>
          <p:cNvPr id="8" name="Grafik 7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003525" y="233653"/>
            <a:ext cx="975823" cy="975823"/>
          </a:xfrm>
          <a:prstGeom prst="rect">
            <a:avLst/>
          </a:prstGeom>
        </p:spPr>
      </p:pic>
      <p:grpSp>
        <p:nvGrpSpPr>
          <p:cNvPr id="10" name="Gruppieren 9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1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2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Grafik 12" descr="Ein Bild, das Muster, Quadrat, Pixel, Kreuzworträtsel enthält.&#10;&#10;KI-generierte Inhalte können fehlerhaft sein.">
            <a:hlinkClick r:id="rId4"/>
          </p:cNvPr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3489819" y="4993677"/>
            <a:ext cx="1054975" cy="1054975"/>
          </a:xfrm>
          <a:prstGeom prst="rect">
            <a:avLst/>
          </a:prstGeom>
        </p:spPr>
      </p:pic>
      <p:sp>
        <p:nvSpPr>
          <p:cNvPr id="15" name="Textplatzhalter 3"/>
          <p:cNvSpPr txBox="1"/>
          <p:nvPr/>
        </p:nvSpPr>
        <p:spPr bwMode="auto">
          <a:xfrm>
            <a:off x="6274092" y="1671122"/>
            <a:ext cx="5183581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180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Font typeface="Arial"/>
              <a:buNone/>
              <a:defRPr/>
            </a:pPr>
            <a:r>
              <a:rPr lang="de-DE" b="1"/>
              <a:t>Hörspiel: 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r>
              <a:rPr lang="de-DE"/>
              <a:t>Die Schülerinnen und Schüler erstellen im Deutschunterricht mit Hilfe von KI ein Drehbuch für ein Hörspiel mit genauen Angaben zu den Dialogen, Geräuschen und Musikeinspielungen …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endParaRPr lang="de-DE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r>
              <a:rPr lang="de-DE"/>
              <a:t>Dann sprechen die Schülerinnen und Schüler die Dialoge ein, nehmen die Geräusche und die Musik auf und mischen ihr Hörspiel ab … 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endParaRPr lang="de-DE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r>
              <a:rPr lang="de-DE"/>
              <a:t>Hier ein Beispiel … 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endParaRPr lang="de-DE"/>
          </a:p>
          <a:p>
            <a:pPr marL="0" indent="0">
              <a:spcBef>
                <a:spcPts val="0"/>
              </a:spcBef>
              <a:buFont typeface="Arial"/>
              <a:buNone/>
              <a:defRPr/>
            </a:pPr>
            <a:endParaRPr lang="de-DE"/>
          </a:p>
          <a:p>
            <a:pPr marL="0" indent="0">
              <a:spcBef>
                <a:spcPts val="0"/>
              </a:spcBef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pic>
        <p:nvPicPr>
          <p:cNvPr id="17" name="Grafik 16" descr="Ein Bild, das Muster, Quadrat, Pixel, Kreuzworträtsel enthält.&#10;&#10;KI-generierte Inhalte können fehlerhaft sein.">
            <a:hlinkClick r:id="rId6"/>
          </p:cNvPr>
          <p:cNvPicPr>
            <a:picLocks noChangeAspect="1"/>
          </p:cNvPicPr>
          <p:nvPr/>
        </p:nvPicPr>
        <p:blipFill>
          <a:blip r:embed="rId7"/>
          <a:stretch/>
        </p:blipFill>
        <p:spPr bwMode="auto">
          <a:xfrm>
            <a:off x="9174509" y="4993678"/>
            <a:ext cx="1021051" cy="1021051"/>
          </a:xfrm>
          <a:prstGeom prst="rect">
            <a:avLst/>
          </a:prstGeom>
        </p:spPr>
      </p:pic>
      <p:sp>
        <p:nvSpPr>
          <p:cNvPr id="5" name="Foliennummernplatzhalter 5"/>
          <p:cNvSpPr txBox="1"/>
          <p:nvPr/>
        </p:nvSpPr>
        <p:spPr bwMode="auto">
          <a:xfrm>
            <a:off x="3248666" y="6109187"/>
            <a:ext cx="1537280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chemeClr val="tx1"/>
                </a:solidFill>
              </a:rPr>
              <a:t>erstellt am 04.06.2025 mit FOBIZZ</a:t>
            </a:r>
            <a:endParaRPr>
              <a:solidFill>
                <a:schemeClr val="tx1"/>
              </a:solidFill>
            </a:endParaRPr>
          </a:p>
        </p:txBody>
      </p:sp>
      <p:sp>
        <p:nvSpPr>
          <p:cNvPr id="6" name="Foliennummernplatzhalter 5"/>
          <p:cNvSpPr txBox="1"/>
          <p:nvPr/>
        </p:nvSpPr>
        <p:spPr bwMode="auto">
          <a:xfrm>
            <a:off x="7332577" y="6070588"/>
            <a:ext cx="3988271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chemeClr val="tx1"/>
                </a:solidFill>
              </a:rPr>
              <a:t>erstellt am XX.XX.XXXX mit GPT-3.5 und Audigen; eingesprochen und erstellt von NAME</a:t>
            </a:r>
            <a:endParaRPr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389420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weitere Materialien</a:t>
            </a: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21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7" name="Gruppieren 16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8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9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1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grpSp>
        <p:nvGrpSpPr>
          <p:cNvPr id="2" name="Gruppieren 1"/>
          <p:cNvGrpSpPr/>
          <p:nvPr/>
        </p:nvGrpSpPr>
        <p:grpSpPr bwMode="auto">
          <a:xfrm>
            <a:off x="610194" y="1666874"/>
            <a:ext cx="2578982" cy="2182812"/>
            <a:chOff x="0" y="0"/>
            <a:chExt cx="2578982" cy="2182812"/>
          </a:xfrm>
        </p:grpSpPr>
        <p:sp>
          <p:nvSpPr>
            <p:cNvPr id="5" name="Oval 4"/>
            <p:cNvSpPr/>
            <p:nvPr/>
          </p:nvSpPr>
          <p:spPr bwMode="auto">
            <a:xfrm>
              <a:off x="0" y="0"/>
              <a:ext cx="2182812" cy="2182812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" name="Textfeld 5"/>
            <p:cNvSpPr txBox="1"/>
            <p:nvPr/>
          </p:nvSpPr>
          <p:spPr bwMode="auto">
            <a:xfrm>
              <a:off x="521913" y="218280"/>
              <a:ext cx="2057068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u="sng">
                  <a:hlinkClick r:id="rId3" tooltip="https://www.klicksafe.de/kuenstliche-intelligenz"/>
                </a:rPr>
                <a:t>Klicksafe</a:t>
              </a:r>
              <a:endParaRPr/>
            </a:p>
          </p:txBody>
        </p:sp>
        <p:pic>
          <p:nvPicPr>
            <p:cNvPr id="7" name="Grafik 6"/>
            <p:cNvPicPr>
              <a:picLocks noChangeAspect="1"/>
            </p:cNvPicPr>
            <p:nvPr/>
          </p:nvPicPr>
          <p:blipFill>
            <a:blip r:embed="rId4"/>
            <a:stretch/>
          </p:blipFill>
          <p:spPr bwMode="auto">
            <a:xfrm>
              <a:off x="461367" y="634999"/>
              <a:ext cx="1260078" cy="1260078"/>
            </a:xfrm>
            <a:prstGeom prst="rect">
              <a:avLst/>
            </a:prstGeom>
          </p:spPr>
        </p:pic>
      </p:grpSp>
      <p:grpSp>
        <p:nvGrpSpPr>
          <p:cNvPr id="10" name="Gruppieren 9"/>
          <p:cNvGrpSpPr/>
          <p:nvPr/>
        </p:nvGrpSpPr>
        <p:grpSpPr bwMode="auto">
          <a:xfrm>
            <a:off x="2839223" y="3695656"/>
            <a:ext cx="2321718" cy="2321718"/>
            <a:chOff x="0" y="0"/>
            <a:chExt cx="2321718" cy="2321718"/>
          </a:xfrm>
        </p:grpSpPr>
        <p:sp>
          <p:nvSpPr>
            <p:cNvPr id="15" name="Oval 14"/>
            <p:cNvSpPr/>
            <p:nvPr/>
          </p:nvSpPr>
          <p:spPr bwMode="auto">
            <a:xfrm>
              <a:off x="0" y="0"/>
              <a:ext cx="2321718" cy="2321718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" name="Textfeld 15"/>
            <p:cNvSpPr txBox="1"/>
            <p:nvPr/>
          </p:nvSpPr>
          <p:spPr bwMode="auto">
            <a:xfrm>
              <a:off x="257618" y="327422"/>
              <a:ext cx="1995016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sz="1600" u="sng">
                  <a:hlinkClick r:id="rId5" tooltip="https://www.km.bayern.de/gestalten/digitalisierung/kuenstliche-intelligenz"/>
                </a:rPr>
                <a:t>Kultusministerium</a:t>
              </a:r>
              <a:endParaRPr sz="1600"/>
            </a:p>
          </p:txBody>
        </p:sp>
        <p:pic>
          <p:nvPicPr>
            <p:cNvPr id="20" name="Grafik 19"/>
            <p:cNvPicPr>
              <a:picLocks noChangeAspect="1"/>
            </p:cNvPicPr>
            <p:nvPr/>
          </p:nvPicPr>
          <p:blipFill>
            <a:blip r:embed="rId6"/>
            <a:stretch/>
          </p:blipFill>
          <p:spPr bwMode="auto">
            <a:xfrm>
              <a:off x="486171" y="693541"/>
              <a:ext cx="1349374" cy="1349374"/>
            </a:xfrm>
            <a:prstGeom prst="rect">
              <a:avLst/>
            </a:prstGeom>
          </p:spPr>
        </p:pic>
      </p:grpSp>
      <p:grpSp>
        <p:nvGrpSpPr>
          <p:cNvPr id="21" name="Gruppieren 20"/>
          <p:cNvGrpSpPr/>
          <p:nvPr/>
        </p:nvGrpSpPr>
        <p:grpSpPr bwMode="auto">
          <a:xfrm>
            <a:off x="5391985" y="1330139"/>
            <a:ext cx="2311796" cy="2311796"/>
            <a:chOff x="0" y="0"/>
            <a:chExt cx="2311796" cy="2311796"/>
          </a:xfrm>
        </p:grpSpPr>
        <p:sp>
          <p:nvSpPr>
            <p:cNvPr id="22" name="Oval 21"/>
            <p:cNvSpPr/>
            <p:nvPr/>
          </p:nvSpPr>
          <p:spPr bwMode="auto">
            <a:xfrm>
              <a:off x="0" y="0"/>
              <a:ext cx="2311796" cy="2311796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" name="Textfeld 22"/>
            <p:cNvSpPr txBox="1"/>
            <p:nvPr/>
          </p:nvSpPr>
          <p:spPr bwMode="auto">
            <a:xfrm>
              <a:off x="496093" y="282773"/>
              <a:ext cx="1351623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u="sng">
                  <a:hlinkClick r:id="rId7" tooltip="https://www.fragzebra.de/themenwelt/k%C3%BCnstliche-intelligenz"/>
                </a:rPr>
                <a:t>FragZebra</a:t>
              </a:r>
              <a:endParaRPr/>
            </a:p>
          </p:txBody>
        </p:sp>
        <p:pic>
          <p:nvPicPr>
            <p:cNvPr id="24" name="Grafik 23"/>
            <p:cNvPicPr>
              <a:picLocks noChangeAspect="1"/>
            </p:cNvPicPr>
            <p:nvPr/>
          </p:nvPicPr>
          <p:blipFill>
            <a:blip r:embed="rId8"/>
            <a:stretch/>
          </p:blipFill>
          <p:spPr bwMode="auto">
            <a:xfrm>
              <a:off x="496093" y="669726"/>
              <a:ext cx="1319609" cy="1319609"/>
            </a:xfrm>
            <a:prstGeom prst="rect">
              <a:avLst/>
            </a:prstGeom>
          </p:spPr>
        </p:pic>
      </p:grpSp>
      <p:grpSp>
        <p:nvGrpSpPr>
          <p:cNvPr id="25" name="Gruppieren 24"/>
          <p:cNvGrpSpPr/>
          <p:nvPr/>
        </p:nvGrpSpPr>
        <p:grpSpPr bwMode="auto">
          <a:xfrm>
            <a:off x="7952933" y="2823026"/>
            <a:ext cx="2450702" cy="2450702"/>
            <a:chOff x="0" y="0"/>
            <a:chExt cx="2450702" cy="2450702"/>
          </a:xfrm>
        </p:grpSpPr>
        <p:sp>
          <p:nvSpPr>
            <p:cNvPr id="26" name="Oval 25"/>
            <p:cNvSpPr/>
            <p:nvPr/>
          </p:nvSpPr>
          <p:spPr bwMode="auto">
            <a:xfrm>
              <a:off x="0" y="0"/>
              <a:ext cx="2450702" cy="2450702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" name="Textfeld 26"/>
            <p:cNvSpPr txBox="1"/>
            <p:nvPr/>
          </p:nvSpPr>
          <p:spPr bwMode="auto">
            <a:xfrm>
              <a:off x="355722" y="307577"/>
              <a:ext cx="1845828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lang="de-DE" sz="1800" b="0" i="0" u="sng" strike="noStrike" cap="none" spc="0">
                  <a:solidFill>
                    <a:schemeClr val="tx1"/>
                  </a:solidFill>
                  <a:latin typeface="Arial"/>
                  <a:ea typeface="Arial"/>
                  <a:cs typeface="Arial"/>
                  <a:hlinkClick r:id="rId9" tooltip="https://www.ardaudiothek.de/sendung/der-ki-podcast/94632864/"/>
                </a:rPr>
                <a:t>Der KI-Podcast</a:t>
              </a:r>
              <a:endParaRPr/>
            </a:p>
          </p:txBody>
        </p:sp>
        <p:pic>
          <p:nvPicPr>
            <p:cNvPr id="28" name="Grafik 27"/>
            <p:cNvPicPr>
              <a:picLocks noChangeAspect="1"/>
            </p:cNvPicPr>
            <p:nvPr/>
          </p:nvPicPr>
          <p:blipFill>
            <a:blip r:embed="rId10"/>
            <a:stretch/>
          </p:blipFill>
          <p:spPr bwMode="auto">
            <a:xfrm>
              <a:off x="572988" y="728763"/>
              <a:ext cx="1304726" cy="130472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2521159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/>
        <p:txBody>
          <a:bodyPr/>
          <a:lstStyle/>
          <a:p>
            <a:pPr>
              <a:defRPr/>
            </a:pPr>
            <a:r>
              <a:rPr lang="de-DE" dirty="0"/>
              <a:t>….bei der Nutzung von KI-Anwendungen in der Schule</a:t>
            </a: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Junge lernt mit KI am Computer – erstellt mit ChatGPT 4.o am 05.06.2025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1016951"/>
            <a:ext cx="7319923" cy="1292662"/>
          </a:xfrm>
        </p:spPr>
        <p:txBody>
          <a:bodyPr/>
          <a:lstStyle/>
          <a:p>
            <a:pPr>
              <a:defRPr/>
            </a:pPr>
            <a:r>
              <a:rPr lang="de-DE" sz="4200"/>
              <a:t>Unterstützung </a:t>
            </a:r>
            <a:r>
              <a:rPr lang="de-DE" sz="4200" dirty="0"/>
              <a:t>im häuslichen </a:t>
            </a:r>
            <a:r>
              <a:rPr lang="de-DE" sz="4200" dirty="0" err="1"/>
              <a:t>bereich</a:t>
            </a:r>
            <a:r>
              <a:rPr lang="de-DE" sz="4200" dirty="0"/>
              <a:t> …</a:t>
            </a:r>
            <a:endParaRPr dirty="0"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170069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034" y="780608"/>
            <a:ext cx="9572704" cy="369332"/>
          </a:xfrm>
        </p:spPr>
        <p:txBody>
          <a:bodyPr/>
          <a:lstStyle/>
          <a:p>
            <a:pPr>
              <a:defRPr/>
            </a:pPr>
            <a:r>
              <a:rPr lang="de-DE" sz="2400"/>
              <a:t>Wichtige fragen zum Umgang mit ki-Anwendungen zu hause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470564" y="1288711"/>
            <a:ext cx="5535486" cy="4906415"/>
          </a:xfrm>
        </p:spPr>
        <p:txBody>
          <a:bodyPr/>
          <a:lstStyle/>
          <a:p>
            <a:pPr>
              <a:defRPr/>
            </a:pPr>
            <a:r>
              <a:rPr lang="de-DE"/>
              <a:t>Wie kann ich mein Kind unterstützen?</a:t>
            </a:r>
            <a:endParaRPr/>
          </a:p>
          <a:p>
            <a:pPr>
              <a:defRPr/>
            </a:pPr>
            <a:r>
              <a:rPr lang="de-DE"/>
              <a:t>Macht mein Kind seine Hausaufgaben jetzt nur noch mit KI-Anwendungen? </a:t>
            </a:r>
            <a:endParaRPr/>
          </a:p>
          <a:p>
            <a:pPr>
              <a:defRPr/>
            </a:pPr>
            <a:r>
              <a:rPr lang="de-DE"/>
              <a:t>Lernt mein Kind dann überhaupt noch etwas eigenständig?</a:t>
            </a:r>
            <a:endParaRPr/>
          </a:p>
          <a:p>
            <a:pPr>
              <a:defRPr/>
            </a:pPr>
            <a:r>
              <a:rPr lang="de-DE"/>
              <a:t>Welche KI-Anwendungen sollen wir verwenden?</a:t>
            </a:r>
            <a:endParaRPr/>
          </a:p>
          <a:p>
            <a:pPr>
              <a:defRPr/>
            </a:pPr>
            <a:r>
              <a:rPr lang="de-DE"/>
              <a:t>Gibt es bestimmte Regeln?</a:t>
            </a:r>
            <a:endParaRPr/>
          </a:p>
          <a:p>
            <a:pPr marL="0" indent="0">
              <a:buNone/>
              <a:defRPr/>
            </a:pPr>
            <a:r>
              <a:rPr lang="de-DE"/>
              <a:t> </a:t>
            </a:r>
            <a:r>
              <a:rPr lang="de-DE" b="1"/>
              <a:t>Vielleicht haben Sie genau diese oder noch weitere Fragen…?</a:t>
            </a:r>
            <a:endParaRPr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4"/>
          </p:nvPr>
        </p:nvSpPr>
        <p:spPr bwMode="auto">
          <a:xfrm>
            <a:off x="5286681" y="4636662"/>
            <a:ext cx="439674" cy="982271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5"/>
          </p:nvPr>
        </p:nvSpPr>
        <p:spPr bwMode="auto">
          <a:xfrm>
            <a:off x="5524961" y="5371980"/>
            <a:ext cx="381024" cy="806400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23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 flipH="1">
            <a:off x="9359432" y="3277181"/>
            <a:ext cx="2352074" cy="2352074"/>
          </a:xfrm>
          <a:prstGeom prst="rect">
            <a:avLst/>
          </a:prstGeom>
        </p:spPr>
      </p:pic>
      <p:cxnSp>
        <p:nvCxnSpPr>
          <p:cNvPr id="12" name="Gerader Verbinder 14"/>
          <p:cNvCxnSpPr>
            <a:cxnSpLocks/>
          </p:cNvCxnSpPr>
          <p:nvPr/>
        </p:nvCxnSpPr>
        <p:spPr bwMode="auto">
          <a:xfrm>
            <a:off x="11457673" y="6475333"/>
            <a:ext cx="35251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" name="Gruppieren 7"/>
          <p:cNvGrpSpPr/>
          <p:nvPr/>
        </p:nvGrpSpPr>
        <p:grpSpPr bwMode="auto">
          <a:xfrm>
            <a:off x="6363839" y="2532669"/>
            <a:ext cx="2995594" cy="1437010"/>
            <a:chOff x="6631678" y="1841440"/>
            <a:chExt cx="2995594" cy="1437010"/>
          </a:xfrm>
        </p:grpSpPr>
        <p:sp>
          <p:nvSpPr>
            <p:cNvPr id="13" name="Abgerundete rechteckige Legende 12"/>
            <p:cNvSpPr/>
            <p:nvPr/>
          </p:nvSpPr>
          <p:spPr bwMode="auto">
            <a:xfrm>
              <a:off x="6631678" y="1841440"/>
              <a:ext cx="2995594" cy="1437010"/>
            </a:xfrm>
            <a:prstGeom prst="wedgeRoundRectCallout">
              <a:avLst>
                <a:gd name="adj1" fmla="val 61044"/>
                <a:gd name="adj2" fmla="val -6622"/>
                <a:gd name="adj3" fmla="val 16667"/>
              </a:avLst>
            </a:prstGeom>
            <a:solidFill>
              <a:srgbClr val="FFFF99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/>
            </a:p>
          </p:txBody>
        </p:sp>
        <p:sp>
          <p:nvSpPr>
            <p:cNvPr id="14" name="Textfeld 13"/>
            <p:cNvSpPr txBox="1"/>
            <p:nvPr/>
          </p:nvSpPr>
          <p:spPr bwMode="auto">
            <a:xfrm>
              <a:off x="6798899" y="1893455"/>
              <a:ext cx="266115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de-DE" sz="2800" b="1">
                  <a:latin typeface="Ink Free"/>
                </a:rPr>
                <a:t>,,Wir arbeiten jetzt mit KI in der Schule!“</a:t>
              </a:r>
              <a:endParaRPr/>
            </a:p>
          </p:txBody>
        </p:sp>
      </p:grpSp>
      <p:pic>
        <p:nvPicPr>
          <p:cNvPr id="15" name="Grafik 14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17" name="Foliennummernplatzhalter 5"/>
          <p:cNvSpPr txBox="1"/>
          <p:nvPr/>
        </p:nvSpPr>
        <p:spPr bwMode="auto">
          <a:xfrm>
            <a:off x="10398297" y="5869416"/>
            <a:ext cx="1540486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5.6.2025 mit ChatGPT4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861774"/>
          </a:xfrm>
        </p:spPr>
        <p:txBody>
          <a:bodyPr/>
          <a:lstStyle/>
          <a:p>
            <a:pPr>
              <a:defRPr/>
            </a:pPr>
            <a:r>
              <a:rPr lang="de-DE"/>
              <a:t>5 Tipps für sie als erziehungsberechtigte: 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1. Interesse zeigen / Neugier fördern und im Gespräch bleiben 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2. Selbst informieren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3. Ggf. externe Hilfe suchen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4. Gemeinsam Regeln aufstellen &amp; visualisieren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5. Begleiten – aber auch vertrauen (Bewusst machen der Risiken &amp;  zu kreativem und kompetentem Gebrauch ermutigen)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24</a:t>
            </a:fld>
            <a:endParaRPr lang="de-DE"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4" y="1671122"/>
            <a:ext cx="5786498" cy="4637603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sz="2400" b="1"/>
              <a:t>Diese Fragen können helfen:</a:t>
            </a:r>
            <a:endParaRPr lang="de-DE" sz="2400"/>
          </a:p>
          <a:p>
            <a:pPr>
              <a:defRPr/>
            </a:pPr>
            <a:r>
              <a:rPr lang="de-DE"/>
              <a:t>Wie habt ihr das in der Schule gemacht?</a:t>
            </a:r>
            <a:endParaRPr/>
          </a:p>
          <a:p>
            <a:pPr>
              <a:defRPr/>
            </a:pPr>
            <a:r>
              <a:rPr lang="de-DE"/>
              <a:t>Welche KI-Anwendungen habt ihr verwendet?</a:t>
            </a:r>
            <a:endParaRPr/>
          </a:p>
          <a:p>
            <a:pPr>
              <a:defRPr/>
            </a:pPr>
            <a:r>
              <a:rPr lang="de-DE"/>
              <a:t>Was habt ihr damit ausprobiert?</a:t>
            </a:r>
            <a:endParaRPr/>
          </a:p>
          <a:p>
            <a:pPr>
              <a:defRPr/>
            </a:pPr>
            <a:r>
              <a:rPr lang="de-DE"/>
              <a:t>Schauen wir es uns zusammen noch einmal an?</a:t>
            </a:r>
            <a:endParaRPr/>
          </a:p>
          <a:p>
            <a:pPr marL="0" indent="0">
              <a:buNone/>
              <a:defRPr/>
            </a:pPr>
            <a:r>
              <a:rPr lang="de-DE" b="1"/>
              <a:t>Wir informieren uns gemeinsam als Familie!</a:t>
            </a:r>
            <a:endParaRPr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25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pic>
        <p:nvPicPr>
          <p:cNvPr id="9" name="Grafik 8" descr="Ein Bild, das Animierter Cartoon, Animation, Darstellung, Cartoon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771708" y="2372139"/>
            <a:ext cx="4697679" cy="3131786"/>
          </a:xfrm>
          <a:prstGeom prst="rect">
            <a:avLst/>
          </a:prstGeom>
        </p:spPr>
      </p:pic>
      <p:grpSp>
        <p:nvGrpSpPr>
          <p:cNvPr id="15" name="Gruppieren 14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7" name="Textplatzhalter 16"/>
          <p:cNvSpPr>
            <a:spLocks noGrp="1"/>
          </p:cNvSpPr>
          <p:nvPr>
            <p:ph type="body" sz="quarter" idx="11"/>
          </p:nvPr>
        </p:nvSpPr>
        <p:spPr bwMode="auto">
          <a:xfrm>
            <a:off x="568018" y="53875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26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9" name="Textplatzhalter 8"/>
          <p:cNvSpPr>
            <a:spLocks noGrp="1"/>
          </p:cNvSpPr>
          <p:nvPr>
            <p:ph type="body" sz="quarter" idx="18"/>
          </p:nvPr>
        </p:nvSpPr>
        <p:spPr bwMode="auto">
          <a:xfrm>
            <a:off x="546629" y="2906464"/>
            <a:ext cx="3378323" cy="615553"/>
          </a:xfrm>
        </p:spPr>
        <p:txBody>
          <a:bodyPr/>
          <a:lstStyle/>
          <a:p>
            <a:pPr>
              <a:defRPr/>
            </a:pPr>
            <a:r>
              <a:rPr lang="de-DE"/>
              <a:t>Suchfunktionen / Auto-Vervollständigungen</a:t>
            </a:r>
            <a:endParaRPr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7"/>
          </p:nvPr>
        </p:nvSpPr>
        <p:spPr bwMode="auto">
          <a:xfrm>
            <a:off x="550862" y="4075181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Kamera &amp; Fotos</a:t>
            </a:r>
            <a:endParaRPr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9"/>
          </p:nvPr>
        </p:nvSpPr>
        <p:spPr bwMode="auto">
          <a:xfrm>
            <a:off x="554327" y="5243899"/>
            <a:ext cx="4000625" cy="307777"/>
          </a:xfrm>
        </p:spPr>
        <p:txBody>
          <a:bodyPr/>
          <a:lstStyle/>
          <a:p>
            <a:pPr>
              <a:defRPr/>
            </a:pPr>
            <a:r>
              <a:rPr lang="de-DE"/>
              <a:t>Sprachassistenten</a:t>
            </a:r>
            <a:endParaRPr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Musik- &amp; Videoempfehlungen</a:t>
            </a:r>
            <a:endParaRPr/>
          </a:p>
        </p:txBody>
      </p:sp>
      <p:sp>
        <p:nvSpPr>
          <p:cNvPr id="29" name="Textplatzhalter 28"/>
          <p:cNvSpPr>
            <a:spLocks noGrp="1"/>
          </p:cNvSpPr>
          <p:nvPr>
            <p:ph type="body" sz="quarter" idx="14"/>
          </p:nvPr>
        </p:nvSpPr>
        <p:spPr bwMode="auto">
          <a:xfrm>
            <a:off x="8262815" y="2906464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Social Media Feeds</a:t>
            </a:r>
            <a:endParaRPr/>
          </a:p>
        </p:txBody>
      </p:sp>
      <p:sp>
        <p:nvSpPr>
          <p:cNvPr id="30" name="Textplatzhalter 29"/>
          <p:cNvSpPr>
            <a:spLocks noGrp="1"/>
          </p:cNvSpPr>
          <p:nvPr>
            <p:ph type="body" sz="quarter" idx="15"/>
          </p:nvPr>
        </p:nvSpPr>
        <p:spPr bwMode="auto">
          <a:xfrm>
            <a:off x="8262814" y="4075180"/>
            <a:ext cx="3379042" cy="305159"/>
          </a:xfrm>
        </p:spPr>
        <p:txBody>
          <a:bodyPr/>
          <a:lstStyle/>
          <a:p>
            <a:pPr>
              <a:defRPr/>
            </a:pPr>
            <a:r>
              <a:rPr lang="de-DE"/>
              <a:t>Spiele-Apps</a:t>
            </a:r>
            <a:endParaRPr/>
          </a:p>
        </p:txBody>
      </p:sp>
      <p:sp>
        <p:nvSpPr>
          <p:cNvPr id="37" name="Textplatzhalter 36"/>
          <p:cNvSpPr>
            <a:spLocks noGrp="1"/>
          </p:cNvSpPr>
          <p:nvPr>
            <p:ph type="body" sz="quarter" idx="16"/>
          </p:nvPr>
        </p:nvSpPr>
        <p:spPr bwMode="auto">
          <a:xfrm>
            <a:off x="7636205" y="5243899"/>
            <a:ext cx="4004933" cy="307777"/>
          </a:xfrm>
        </p:spPr>
        <p:txBody>
          <a:bodyPr/>
          <a:lstStyle/>
          <a:p>
            <a:pPr>
              <a:defRPr/>
            </a:pPr>
            <a:r>
              <a:rPr lang="de-DE"/>
              <a:t>Chats &amp; Übersetzungsfunktionen</a:t>
            </a:r>
            <a:endParaRPr/>
          </a:p>
        </p:txBody>
      </p:sp>
      <p:grpSp>
        <p:nvGrpSpPr>
          <p:cNvPr id="18" name="Gruppieren 17"/>
          <p:cNvGrpSpPr/>
          <p:nvPr/>
        </p:nvGrpSpPr>
        <p:grpSpPr bwMode="auto">
          <a:xfrm>
            <a:off x="4324708" y="2867688"/>
            <a:ext cx="900000" cy="900000"/>
            <a:chOff x="4289185" y="3182473"/>
            <a:chExt cx="900000" cy="900000"/>
          </a:xfrm>
        </p:grpSpPr>
        <p:sp>
          <p:nvSpPr>
            <p:cNvPr id="19" name="Ellipse 13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Ellipse 14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21" name="Gruppieren 20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22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23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24" name="Gruppieren 23"/>
          <p:cNvGrpSpPr/>
          <p:nvPr/>
        </p:nvGrpSpPr>
        <p:grpSpPr bwMode="auto">
          <a:xfrm>
            <a:off x="6963059" y="2867688"/>
            <a:ext cx="900000" cy="900000"/>
            <a:chOff x="4289185" y="3182473"/>
            <a:chExt cx="900000" cy="900000"/>
          </a:xfrm>
        </p:grpSpPr>
        <p:sp>
          <p:nvSpPr>
            <p:cNvPr id="38" name="Ellipse 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39" name="Ellipse 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46" name="Gruppieren 4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47" name="Freihandform: Form 26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54" name="Freihandform: Form 27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55" name="Gruppieren 54"/>
          <p:cNvGrpSpPr/>
          <p:nvPr/>
        </p:nvGrpSpPr>
        <p:grpSpPr bwMode="auto">
          <a:xfrm>
            <a:off x="4362925" y="4028925"/>
            <a:ext cx="900000" cy="900000"/>
            <a:chOff x="4289185" y="3182473"/>
            <a:chExt cx="900000" cy="900000"/>
          </a:xfrm>
        </p:grpSpPr>
        <p:sp>
          <p:nvSpPr>
            <p:cNvPr id="62" name="Ellipse 3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4" name="Ellipse 32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0" name="Gruppieren 69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1" name="Freihandform: Form 34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2" name="Freihandform: Form 35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3" name="Gruppieren 72"/>
          <p:cNvGrpSpPr/>
          <p:nvPr/>
        </p:nvGrpSpPr>
        <p:grpSpPr bwMode="auto">
          <a:xfrm>
            <a:off x="6914327" y="4028925"/>
            <a:ext cx="900000" cy="900000"/>
            <a:chOff x="4289185" y="3182473"/>
            <a:chExt cx="900000" cy="900000"/>
          </a:xfrm>
        </p:grpSpPr>
        <p:sp>
          <p:nvSpPr>
            <p:cNvPr id="74" name="Ellipse 40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75" name="Ellipse 41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6" name="Gruppieren 7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7" name="Freihandform: Form 4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8" name="Freihandform: Form 4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9" name="Gruppieren 78"/>
          <p:cNvGrpSpPr/>
          <p:nvPr/>
        </p:nvGrpSpPr>
        <p:grpSpPr bwMode="auto">
          <a:xfrm>
            <a:off x="6372481" y="5101675"/>
            <a:ext cx="900000" cy="900000"/>
            <a:chOff x="4289185" y="3182473"/>
            <a:chExt cx="900000" cy="900000"/>
          </a:xfrm>
        </p:grpSpPr>
        <p:sp>
          <p:nvSpPr>
            <p:cNvPr id="80" name="Ellipse 48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1" name="Ellipse 49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2" name="Gruppieren 81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3" name="Freihandform: Form 51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84" name="Freihandform: Form 52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85" name="Gruppieren 84"/>
          <p:cNvGrpSpPr/>
          <p:nvPr/>
        </p:nvGrpSpPr>
        <p:grpSpPr bwMode="auto">
          <a:xfrm>
            <a:off x="4919519" y="5101675"/>
            <a:ext cx="900000" cy="900000"/>
            <a:chOff x="4289185" y="3182473"/>
            <a:chExt cx="900000" cy="900000"/>
          </a:xfrm>
        </p:grpSpPr>
        <p:sp>
          <p:nvSpPr>
            <p:cNvPr id="86" name="Ellipse 5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7" name="Ellipse 5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8" name="Gruppieren 87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9" name="Freihandform: Form 59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0" name="Freihandform: Form 60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1" name="Gruppieren 90"/>
          <p:cNvGrpSpPr/>
          <p:nvPr/>
        </p:nvGrpSpPr>
        <p:grpSpPr bwMode="auto">
          <a:xfrm>
            <a:off x="5562481" y="2011620"/>
            <a:ext cx="900000" cy="900000"/>
            <a:chOff x="4289185" y="3182473"/>
            <a:chExt cx="900000" cy="900000"/>
          </a:xfrm>
        </p:grpSpPr>
        <p:sp>
          <p:nvSpPr>
            <p:cNvPr id="92" name="Ellipse 6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93" name="Ellipse 63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94" name="Gruppieren 93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95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6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8" name="Gruppieren 9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99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00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764611" y="997858"/>
            <a:ext cx="9868809" cy="366120"/>
          </a:xfrm>
        </p:spPr>
        <p:txBody>
          <a:bodyPr/>
          <a:lstStyle/>
          <a:p>
            <a:pPr>
              <a:defRPr/>
            </a:pPr>
            <a:r>
              <a:rPr lang="de-DE" sz="2400" b="1"/>
              <a:t>Hier begegnen uns KI-Anwendungen  bereits im Alltag</a:t>
            </a:r>
            <a:endParaRPr/>
          </a:p>
        </p:txBody>
      </p:sp>
      <p:grpSp>
        <p:nvGrpSpPr>
          <p:cNvPr id="5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5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1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3" name="Inhaltsplatzhalter 2"/>
          <p:cNvPicPr>
            <a:picLocks noGrp="1" noChangeAspect="1"/>
          </p:cNvPicPr>
          <p:nvPr>
            <p:ph sz="quarter" idx="11"/>
          </p:nvPr>
        </p:nvPicPr>
        <p:blipFill>
          <a:blip r:embed="rId3"/>
          <a:stretch/>
        </p:blipFill>
        <p:spPr bwMode="auto">
          <a:xfrm>
            <a:off x="8612945" y="2993283"/>
            <a:ext cx="2475687" cy="2541182"/>
          </a:xfrm>
        </p:spPr>
      </p:pic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27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4" name="Textfeld 13"/>
          <p:cNvSpPr txBox="1"/>
          <p:nvPr/>
        </p:nvSpPr>
        <p:spPr bwMode="auto">
          <a:xfrm>
            <a:off x="406545" y="2065309"/>
            <a:ext cx="795236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de-DE" sz="2800"/>
              <a:t>Informieren Sie sich selbst, so gut es geht. Sie sind für Ihr Kind immer der erste Ansprechpartner bei Fragen und Problemen</a:t>
            </a:r>
            <a:endParaRPr/>
          </a:p>
          <a:p>
            <a:pPr>
              <a:defRPr/>
            </a:pPr>
            <a:r>
              <a:rPr lang="de-DE" sz="2800"/>
              <a:t> —&gt; Seien Sie bereit für diesen Fall!</a:t>
            </a:r>
            <a:endParaRPr/>
          </a:p>
        </p:txBody>
      </p:sp>
      <p:sp>
        <p:nvSpPr>
          <p:cNvPr id="7" name="Rechteck 6"/>
          <p:cNvSpPr/>
          <p:nvPr/>
        </p:nvSpPr>
        <p:spPr bwMode="auto">
          <a:xfrm>
            <a:off x="8506691" y="5534466"/>
            <a:ext cx="305638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de-DE" u="sng">
                <a:hlinkClick r:id="rId4" tooltip="https://ki-campus.org/podcasts/kikapiert?locale=de"/>
              </a:rPr>
              <a:t>KI kapiert | KI-Campus</a:t>
            </a:r>
            <a:endParaRPr lang="de-DE"/>
          </a:p>
        </p:txBody>
      </p:sp>
      <p:pic>
        <p:nvPicPr>
          <p:cNvPr id="18" name="Grafik 17"/>
          <p:cNvPicPr>
            <a:picLocks noChangeAspect="1"/>
          </p:cNvPicPr>
          <p:nvPr/>
        </p:nvPicPr>
        <p:blipFill>
          <a:blip r:embed="rId5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" name="Textplatzhalter 11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320673" cy="1723549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 - </a:t>
            </a:r>
            <a:r>
              <a:rPr lang="de-DE"/>
              <a:t>Auch KI-Systeme können fehlerhaft und vorurteilsbehaftet sein!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/>
          </p:nvPr>
        </p:nvSpPr>
        <p:spPr bwMode="auto">
          <a:xfrm>
            <a:off x="554327" y="2456557"/>
            <a:ext cx="11081494" cy="4701913"/>
          </a:xfrm>
        </p:spPr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2800"/>
              <a:t> KI-Anwendungen können sich irren und Vorurteile übernehmen.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KI-generierte Ergebnisse müssen selbst geprüft, reflektiert und hinterfragt werden.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Alle Ausgaben kritisch hinterfragen und gemeinsam einordnen.</a:t>
            </a:r>
            <a:endParaRPr/>
          </a:p>
          <a:p>
            <a:pPr marL="0" indent="0">
              <a:lnSpc>
                <a:spcPct val="110000"/>
              </a:lnSpc>
              <a:spcBef>
                <a:spcPts val="1000"/>
              </a:spcBef>
              <a:buNone/>
              <a:defRPr/>
            </a:pP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28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5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205182" y="1616840"/>
            <a:ext cx="5292436" cy="4804582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hlinkClick r:id="rId3" tooltip="http://www.weitklick.de"/>
              </a:rPr>
              <a:t>Weitere Informationen für Eltern: </a:t>
            </a:r>
            <a:endParaRPr/>
          </a:p>
          <a:p>
            <a:pPr>
              <a:defRPr/>
            </a:pPr>
            <a:r>
              <a:rPr lang="de-DE" u="sng">
                <a:hlinkClick r:id="rId3" tooltip="http://www.weitklick.de"/>
              </a:rPr>
              <a:t>www.weitklick.de</a:t>
            </a:r>
            <a:endParaRPr lang="de-DE"/>
          </a:p>
          <a:p>
            <a:pPr>
              <a:defRPr/>
            </a:pPr>
            <a:r>
              <a:rPr lang="de-DE" u="sng">
                <a:hlinkClick r:id="rId4" tooltip="http://www.schu"/>
              </a:rPr>
              <a:t>www.schau-hin.info</a:t>
            </a:r>
            <a:r>
              <a:rPr lang="de-DE"/>
              <a:t> </a:t>
            </a:r>
            <a:endParaRPr/>
          </a:p>
          <a:p>
            <a:pPr>
              <a:defRPr/>
            </a:pPr>
            <a:r>
              <a:rPr lang="de-DE" u="sng">
                <a:hlinkClick r:id="rId5" tooltip="http://www.fragzebra.de"/>
              </a:rPr>
              <a:t>www.fragzebra.de</a:t>
            </a:r>
            <a:endParaRPr lang="de-DE"/>
          </a:p>
          <a:p>
            <a:pPr>
              <a:defRPr/>
            </a:pPr>
            <a:r>
              <a:rPr lang="de-DE" u="sng">
                <a:hlinkClick r:id="rId6" tooltip="http://www.klicksafe.de"/>
              </a:rPr>
              <a:t>www.klicksafe.de</a:t>
            </a:r>
            <a:endParaRPr lang="de-DE" u="sng"/>
          </a:p>
          <a:p>
            <a:pPr>
              <a:defRPr/>
            </a:pPr>
            <a:r>
              <a:rPr lang="de-DE" u="sng">
                <a:hlinkClick r:id="rId7" tooltip="https://www.km.bayern.de/gestalten/digitalisierung/unterrichten-in-der-digitalen-welt/beratung-digitale-bildung"/>
              </a:rPr>
              <a:t>Beratung digitale Bildung in Bayern | Unterrichten in der digitalen Welt | Digitalisierung | Bayerisches Staatsministerium für Unterricht und Kultus</a:t>
            </a:r>
            <a:endParaRPr lang="de-DE" u="sng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29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pic>
        <p:nvPicPr>
          <p:cNvPr id="23" name="Grafik 22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 rot="2361590">
            <a:off x="8039804" y="2047372"/>
            <a:ext cx="3132416" cy="3132416"/>
          </a:xfrm>
          <a:prstGeom prst="rect">
            <a:avLst/>
          </a:prstGeom>
        </p:spPr>
      </p:pic>
      <p:sp>
        <p:nvSpPr>
          <p:cNvPr id="24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EINSTIEG INS THEMA </a:t>
            </a:r>
            <a:endParaRPr/>
          </a:p>
        </p:txBody>
      </p:sp>
      <p:pic>
        <p:nvPicPr>
          <p:cNvPr id="12" name="Grafik 11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11117364" y="387531"/>
            <a:ext cx="652481" cy="626749"/>
          </a:xfrm>
          <a:prstGeom prst="rect">
            <a:avLst/>
          </a:prstGeom>
        </p:spPr>
      </p:pic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460520" y="6475333"/>
            <a:ext cx="3177153" cy="200685"/>
            <a:chOff x="8460520" y="6475333"/>
            <a:chExt cx="3177153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460520" y="6552907"/>
              <a:ext cx="3177153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Quelle: KI-Campus: https://ki-campus.org/overview/video CC BY-SA 4.0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pic>
        <p:nvPicPr>
          <p:cNvPr id="6" name="Grafik 5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9317947" y="4619558"/>
            <a:ext cx="2475048" cy="1650032"/>
          </a:xfrm>
          <a:prstGeom prst="rect">
            <a:avLst/>
          </a:prstGeom>
        </p:spPr>
      </p:pic>
      <p:pic>
        <p:nvPicPr>
          <p:cNvPr id="9" name="Inhaltsplatzhalter 8">
            <a:hlinkClick r:id="rId6"/>
          </p:cNvPr>
          <p:cNvPicPr>
            <a:picLocks noGrp="1" noChangeAspect="1"/>
          </p:cNvPicPr>
          <p:nvPr>
            <p:ph sz="quarter" idx="11"/>
          </p:nvPr>
        </p:nvPicPr>
        <p:blipFill>
          <a:blip r:embed="rId7"/>
          <a:stretch/>
        </p:blipFill>
        <p:spPr bwMode="auto">
          <a:xfrm>
            <a:off x="2278201" y="1438313"/>
            <a:ext cx="6492875" cy="3255430"/>
          </a:xfrm>
        </p:spPr>
      </p:pic>
      <p:sp>
        <p:nvSpPr>
          <p:cNvPr id="10" name="Textfeld 9"/>
          <p:cNvSpPr txBox="1"/>
          <p:nvPr/>
        </p:nvSpPr>
        <p:spPr bwMode="auto">
          <a:xfrm>
            <a:off x="2278201" y="4865689"/>
            <a:ext cx="65652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de-DE" sz="3000">
                <a:solidFill>
                  <a:srgbClr val="DEC628"/>
                </a:solidFill>
                <a:latin typeface="Aptos"/>
              </a:rPr>
              <a:t>Was ist eigentlich Künstliche Intelligenz?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 xmlns:m="http://schemas.openxmlformats.org/officeDocument/2006/math" xmlns:w="http://schemas.openxmlformats.org/wordprocessingml/2006/main">
      <p:transition spd="slow" advClick="1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309548" y="1747760"/>
            <a:ext cx="5051834" cy="4477547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solidFill>
                  <a:schemeClr val="tx1"/>
                </a:solidFill>
              </a:rPr>
              <a:t>Beratungsangebote:</a:t>
            </a:r>
            <a:endParaRPr lang="de-DE">
              <a:solidFill>
                <a:schemeClr val="tx1"/>
              </a:solidFill>
            </a:endParaRPr>
          </a:p>
          <a:p>
            <a:pPr>
              <a:defRPr/>
            </a:pPr>
            <a:r>
              <a:rPr lang="de-DE"/>
              <a:t>Wenden Sie sich an die Schule Ihres Kindes: </a:t>
            </a:r>
            <a:r>
              <a:rPr lang="de-DE" sz="1400"/>
              <a:t>(Schule Telefonnummer/ Mailadresse)</a:t>
            </a:r>
            <a:endParaRPr/>
          </a:p>
          <a:p>
            <a:pPr>
              <a:defRPr/>
            </a:pPr>
            <a:r>
              <a:rPr lang="de-DE"/>
              <a:t>Beratungslehrer: </a:t>
            </a:r>
            <a:r>
              <a:rPr lang="de-DE" sz="1400"/>
              <a:t>(Schule Name einfügen)</a:t>
            </a:r>
            <a:endParaRPr/>
          </a:p>
          <a:p>
            <a:pPr>
              <a:defRPr/>
            </a:pPr>
            <a:r>
              <a:rPr lang="de-DE" u="sng">
                <a:hlinkClick r:id="rId3" tooltip="https://mebis.bycs.de/bdb"/>
              </a:rPr>
              <a:t>Beratung digitale Bildung | mebis Magazin</a:t>
            </a:r>
            <a:r>
              <a:rPr lang="de-DE"/>
              <a:t> (Hier kann der zuständige BdB gesucht werden)</a:t>
            </a:r>
            <a:endParaRPr/>
          </a:p>
          <a:p>
            <a:pPr>
              <a:defRPr/>
            </a:pPr>
            <a:r>
              <a:rPr lang="de-DE" u="sng">
                <a:hlinkClick r:id="rId4" tooltip="https://www.schulberatung.bayern.de/"/>
              </a:rPr>
              <a:t>Staatliche Schulberatung in Bayern</a:t>
            </a: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30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AutoShape 2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155575" y="-3889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8" name="AutoShape 4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307975" y="-2365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23" name="Grafik 22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8293386" y="2149077"/>
            <a:ext cx="2944923" cy="2944923"/>
          </a:xfrm>
          <a:prstGeom prst="rect">
            <a:avLst/>
          </a:prstGeom>
        </p:spPr>
      </p:pic>
      <p:sp>
        <p:nvSpPr>
          <p:cNvPr id="25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947703" cy="861774"/>
          </a:xfrm>
        </p:spPr>
        <p:txBody>
          <a:bodyPr/>
          <a:lstStyle/>
          <a:p>
            <a:pPr>
              <a:defRPr/>
            </a:pPr>
            <a:r>
              <a:rPr lang="de-DE"/>
              <a:t>4. Gemeinsam Regeln festlegen &amp; visualisieren: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buNone/>
              <a:defRPr/>
            </a:pPr>
            <a:r>
              <a:rPr lang="de-DE" u="sng"/>
              <a:t>Exemplarische Schulregeln:</a:t>
            </a:r>
            <a:endParaRPr/>
          </a:p>
          <a:p>
            <a:pPr>
              <a:defRPr/>
            </a:pPr>
            <a:r>
              <a:rPr lang="de-DE"/>
              <a:t>Wir nutzen KI-Anwendungen nur, wenn es nötig ist!</a:t>
            </a:r>
            <a:endParaRPr/>
          </a:p>
          <a:p>
            <a:pPr>
              <a:defRPr/>
            </a:pPr>
            <a:r>
              <a:rPr lang="de-DE"/>
              <a:t>Wir benutzen KI-Anwendungen nur zur Unterstützung! – Das Denken übernehmen wir selbst!</a:t>
            </a:r>
            <a:endParaRPr/>
          </a:p>
          <a:p>
            <a:pPr>
              <a:defRPr/>
            </a:pPr>
            <a:r>
              <a:rPr lang="de-DE"/>
              <a:t>Wir nutzen nur KI-Anwendungen, die von der Lehrkraft freigegeben wurden. </a:t>
            </a:r>
            <a:endParaRPr/>
          </a:p>
          <a:p>
            <a:pPr>
              <a:defRPr/>
            </a:pPr>
            <a:r>
              <a:rPr lang="de-DE"/>
              <a:t>KI-Anwendungen sind nicht perfekt! – Wir überprüfen die Ergebnisse immer genau! (z.B. Mit Sachbüchern, google-Recherche, Lexika...)</a:t>
            </a:r>
            <a:endParaRPr/>
          </a:p>
          <a:p>
            <a:pPr>
              <a:defRPr/>
            </a:pPr>
            <a:r>
              <a:rPr lang="de-DE"/>
              <a:t>Wir geben keine persönliche Daten in ein KI-Anwendungen ein!</a:t>
            </a:r>
            <a:endParaRPr/>
          </a:p>
          <a:p>
            <a:pPr>
              <a:defRPr/>
            </a:pPr>
            <a:r>
              <a:rPr lang="de-DE"/>
              <a:t>Wir kennzeichnen, wenn wir für eine Arbeit die Hilfe einer KI-Anwendung genutzt haben!</a:t>
            </a:r>
            <a:endParaRPr/>
          </a:p>
          <a:p>
            <a:pPr>
              <a:defRPr/>
            </a:pPr>
            <a:r>
              <a:rPr lang="de-DE"/>
              <a:t>Bei Problemen sprechen wir miteinander darüber!</a:t>
            </a:r>
            <a:endParaRPr/>
          </a:p>
          <a:p>
            <a:pPr>
              <a:defRPr/>
            </a:pPr>
            <a:r>
              <a:rPr lang="de-DE"/>
              <a:t>Halte ich die Regeln nicht ein, darf ich nicht mit KI-Anwendungen arbeiten!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31</a:t>
            </a:fld>
            <a:endParaRPr lang="de-DE"/>
          </a:p>
        </p:txBody>
      </p:sp>
      <p:cxnSp>
        <p:nvCxnSpPr>
          <p:cNvPr id="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9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1413677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4. Gemeinsam Regeln festlegen &amp; Visualisieren: 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3" y="1505528"/>
            <a:ext cx="5960359" cy="4803198"/>
          </a:xfrm>
        </p:spPr>
        <p:txBody>
          <a:bodyPr/>
          <a:lstStyle/>
          <a:p>
            <a:pPr>
              <a:buFont typeface="Wingdings"/>
              <a:buChar char="þ"/>
              <a:defRPr/>
            </a:pPr>
            <a:r>
              <a:rPr lang="de-DE"/>
              <a:t>Regeln der Schule auch zu Hause anwenden 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Zusammen die Regeln für zu Hause formulieren (ggf. auch gleich Konsequenzen festlegen)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Regeln sichtbar im Haus (z.B. am Schreibtisch) aufhängen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Selbst Vorbild sein: Eltern und Kinder halten die Regeln ein</a:t>
            </a:r>
            <a:endParaRPr/>
          </a:p>
          <a:p>
            <a:pPr>
              <a:buFont typeface="Wingdings"/>
              <a:buChar char="þ"/>
              <a:defRPr/>
            </a:pP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32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990163" y="2291653"/>
            <a:ext cx="4438749" cy="2959166"/>
          </a:xfrm>
          <a:prstGeom prst="rect">
            <a:avLst/>
          </a:prstGeom>
        </p:spPr>
      </p:pic>
      <p:grpSp>
        <p:nvGrpSpPr>
          <p:cNvPr id="14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23" name="Foliennummernplatzhalter 5"/>
          <p:cNvSpPr txBox="1"/>
          <p:nvPr/>
        </p:nvSpPr>
        <p:spPr bwMode="auto">
          <a:xfrm>
            <a:off x="9709743" y="5330119"/>
            <a:ext cx="1596591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28.4.2025 mit ChatGPT4</a:t>
            </a:r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5. Begleiten, aber auch vertrauen!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 algn="ctr">
              <a:buNone/>
              <a:defRPr/>
            </a:pPr>
            <a:r>
              <a:rPr lang="de-DE" sz="4000"/>
              <a:t>Unterstützen Sie ihr Kind, wo nötig, aber lassen Sie es auch eigenständig handeln,                wo möglich!</a:t>
            </a:r>
            <a:endParaRPr/>
          </a:p>
          <a:p>
            <a:pPr marL="0" indent="0">
              <a:buNone/>
              <a:defRPr/>
            </a:pPr>
            <a:endParaRPr lang="de-DE"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398460" y="5932421"/>
            <a:ext cx="3239213" cy="542912"/>
            <a:chOff x="8398460" y="5932421"/>
            <a:chExt cx="3239213" cy="542912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398460" y="5932421"/>
              <a:ext cx="1715213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Erstellet am 28.4.2025 mit ChatGPT4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7457868" y="1587978"/>
            <a:ext cx="2829130" cy="4243697"/>
          </a:xfrm>
          <a:prstGeom prst="rect">
            <a:avLst/>
          </a:prstGeom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88441690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4" y="515520"/>
            <a:ext cx="9220972" cy="2137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299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 sz="1400" b="0" i="0" u="none" strike="noStrike" cap="none" spc="299">
                <a:solidFill>
                  <a:schemeClr val="bg1">
                    <a:lumMod val="75000"/>
                  </a:schemeClr>
                </a:solidFill>
                <a:latin typeface="Aptos"/>
                <a:ea typeface="Aptos"/>
                <a:cs typeface="Aptos"/>
              </a:rPr>
              <a:t>Künstliche Intelligenz – eine Einführung</a:t>
            </a:r>
            <a:endParaRPr/>
          </a:p>
        </p:txBody>
      </p:sp>
      <p:sp>
        <p:nvSpPr>
          <p:cNvPr id="724725953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7"/>
            <a:ext cx="9218812" cy="4270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99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r>
              <a:t>Quellenangaben:</a:t>
            </a:r>
          </a:p>
        </p:txBody>
      </p:sp>
      <p:sp>
        <p:nvSpPr>
          <p:cNvPr id="977105629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6" y="6552906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33499573-600D-A13C-4129-D899F7DF7906}" type="slidenum">
              <a:rPr lang="de-DE"/>
              <a:t>34</a:t>
            </a:fld>
            <a:endParaRPr lang="de-DE"/>
          </a:p>
        </p:txBody>
      </p:sp>
      <p:sp>
        <p:nvSpPr>
          <p:cNvPr id="964512437" name="Textfeld 964512436"/>
          <p:cNvSpPr txBox="1"/>
          <p:nvPr/>
        </p:nvSpPr>
        <p:spPr bwMode="auto">
          <a:xfrm>
            <a:off x="498333" y="1379992"/>
            <a:ext cx="8410764" cy="971933"/>
          </a:xfrm>
          <a:prstGeom prst="rect">
            <a:avLst/>
          </a:prstGeom>
          <a:noFill/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spAutoFit/>
          </a:bodyPr>
          <a:lstStyle/>
          <a:p>
            <a:pPr marL="0" indent="0" algn="l">
              <a:buNone/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Soweit nicht anders gekennzeichnet</a:t>
            </a:r>
            <a:endParaRPr/>
          </a:p>
          <a:p>
            <a:pPr algn="l"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BLM Stiftung Medienpädagogik Bayern, CC-BY-NC-4.0</a:t>
            </a:r>
            <a:endParaRPr/>
          </a:p>
          <a:p>
            <a:pPr algn="l"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Bilder KI-generiert</a:t>
            </a:r>
            <a:endParaRPr lang="de-DE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Icons mit CC-BY-Lizenz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35</a:t>
            </a:fld>
            <a:endParaRPr lang="de-DE"/>
          </a:p>
        </p:txBody>
      </p:sp>
      <p:pic>
        <p:nvPicPr>
          <p:cNvPr id="10" name="Grafik 9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3684120" y="2838901"/>
            <a:ext cx="2106378" cy="2106378"/>
          </a:xfrm>
          <a:prstGeom prst="rect">
            <a:avLst/>
          </a:prstGeom>
        </p:spPr>
      </p:pic>
      <p:pic>
        <p:nvPicPr>
          <p:cNvPr id="12" name="Grafik 11" descr="Ein Bild, das Kleidung, Maske, Masque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7068410" y="5136385"/>
            <a:ext cx="998560" cy="998560"/>
          </a:xfrm>
          <a:prstGeom prst="rect">
            <a:avLst/>
          </a:prstGeom>
        </p:spPr>
      </p:pic>
      <p:pic>
        <p:nvPicPr>
          <p:cNvPr id="14" name="Grafik 13" descr="Ein Bild, das Lupe, Kreis, Spiegel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4984298" y="1568763"/>
            <a:ext cx="817445" cy="817445"/>
          </a:xfrm>
          <a:prstGeom prst="rect">
            <a:avLst/>
          </a:prstGeom>
        </p:spPr>
      </p:pic>
      <p:pic>
        <p:nvPicPr>
          <p:cNvPr id="16" name="Grafik 15" descr="Ein Bild, das Grafiken, Symbol, rot, Schrift enthält.&#10;&#10;KI-generierte Inhalte können fehlerhaft sein.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5087242" y="5154751"/>
            <a:ext cx="1072234" cy="1072234"/>
          </a:xfrm>
          <a:prstGeom prst="rect">
            <a:avLst/>
          </a:prstGeom>
        </p:spPr>
      </p:pic>
      <p:pic>
        <p:nvPicPr>
          <p:cNvPr id="18" name="Grafik 17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7"/>
          <a:stretch/>
        </p:blipFill>
        <p:spPr bwMode="auto">
          <a:xfrm>
            <a:off x="6412203" y="1431133"/>
            <a:ext cx="817445" cy="817445"/>
          </a:xfrm>
          <a:prstGeom prst="rect">
            <a:avLst/>
          </a:prstGeom>
        </p:spPr>
      </p:pic>
      <p:pic>
        <p:nvPicPr>
          <p:cNvPr id="20" name="Grafik 19" descr="Ein Bild, das Clipart, Design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>
            <a:off x="9073686" y="5486144"/>
            <a:ext cx="907387" cy="907387"/>
          </a:xfrm>
          <a:prstGeom prst="rect">
            <a:avLst/>
          </a:prstGeom>
        </p:spPr>
      </p:pic>
      <p:pic>
        <p:nvPicPr>
          <p:cNvPr id="22" name="Grafik 21" descr="Ein Bild, das Smiley, Clipart, Lächeln, Cartoon enthält.&#10;&#10;KI-generierte Inhalte können fehlerhaft sein."/>
          <p:cNvPicPr>
            <a:picLocks noChangeAspect="1"/>
          </p:cNvPicPr>
          <p:nvPr/>
        </p:nvPicPr>
        <p:blipFill>
          <a:blip r:embed="rId9"/>
          <a:stretch/>
        </p:blipFill>
        <p:spPr bwMode="auto">
          <a:xfrm>
            <a:off x="6460144" y="2940703"/>
            <a:ext cx="963735" cy="963735"/>
          </a:xfrm>
          <a:prstGeom prst="rect">
            <a:avLst/>
          </a:prstGeom>
        </p:spPr>
      </p:pic>
      <p:pic>
        <p:nvPicPr>
          <p:cNvPr id="24" name="Grafik 23" descr="Ein Bild, das Clipart, Grafiken, Cartoon, Kreativität enthält.&#10;&#10;KI-generierte Inhalte können fehlerhaft sein."/>
          <p:cNvPicPr>
            <a:picLocks noChangeAspect="1"/>
          </p:cNvPicPr>
          <p:nvPr/>
        </p:nvPicPr>
        <p:blipFill>
          <a:blip r:embed="rId10"/>
          <a:stretch/>
        </p:blipFill>
        <p:spPr bwMode="auto">
          <a:xfrm>
            <a:off x="8494436" y="4106152"/>
            <a:ext cx="1029384" cy="1029384"/>
          </a:xfrm>
          <a:prstGeom prst="rect">
            <a:avLst/>
          </a:prstGeom>
        </p:spPr>
      </p:pic>
      <p:pic>
        <p:nvPicPr>
          <p:cNvPr id="26" name="Grafik 25" descr="Ein Bild, das Symbol, Design enthält.&#10;&#10;KI-generierte Inhalte können fehlerhaft sein."/>
          <p:cNvPicPr>
            <a:picLocks noChangeAspect="1"/>
          </p:cNvPicPr>
          <p:nvPr/>
        </p:nvPicPr>
        <p:blipFill>
          <a:blip r:embed="rId11"/>
          <a:stretch/>
        </p:blipFill>
        <p:spPr bwMode="auto">
          <a:xfrm>
            <a:off x="8202597" y="2713058"/>
            <a:ext cx="874640" cy="874640"/>
          </a:xfrm>
          <a:prstGeom prst="rect">
            <a:avLst/>
          </a:prstGeom>
        </p:spPr>
      </p:pic>
      <p:pic>
        <p:nvPicPr>
          <p:cNvPr id="28" name="Grafik 27" descr="Ein Bild, das Schloss, Metallwaren, Vorhängeschloss enthält.&#10;&#10;KI-generierte Inhalte können fehlerhaft sein."/>
          <p:cNvPicPr>
            <a:picLocks noChangeAspect="1"/>
          </p:cNvPicPr>
          <p:nvPr/>
        </p:nvPicPr>
        <p:blipFill>
          <a:blip r:embed="rId12"/>
          <a:stretch/>
        </p:blipFill>
        <p:spPr bwMode="auto">
          <a:xfrm>
            <a:off x="3340055" y="5513131"/>
            <a:ext cx="874639" cy="874639"/>
          </a:xfrm>
          <a:prstGeom prst="rect">
            <a:avLst/>
          </a:prstGeom>
        </p:spPr>
      </p:pic>
      <p:pic>
        <p:nvPicPr>
          <p:cNvPr id="30" name="Grafik 29" descr="Ein Bild, das Design enthält.&#10;&#10;KI-generierte Inhalte können fehlerhaft sein."/>
          <p:cNvPicPr>
            <a:picLocks noChangeAspect="1"/>
          </p:cNvPicPr>
          <p:nvPr/>
        </p:nvPicPr>
        <p:blipFill>
          <a:blip r:embed="rId13"/>
          <a:stretch/>
        </p:blipFill>
        <p:spPr bwMode="auto">
          <a:xfrm>
            <a:off x="2041335" y="5491906"/>
            <a:ext cx="895864" cy="895864"/>
          </a:xfrm>
          <a:prstGeom prst="rect">
            <a:avLst/>
          </a:prstGeom>
        </p:spPr>
      </p:pic>
      <p:pic>
        <p:nvPicPr>
          <p:cNvPr id="32" name="Grafik 31" descr="Ein Bild, das Karte, Erde, Welt, Planet enthält.&#10;&#10;KI-generierte Inhalte können fehlerhaft sein."/>
          <p:cNvPicPr>
            <a:picLocks noChangeAspect="1"/>
          </p:cNvPicPr>
          <p:nvPr/>
        </p:nvPicPr>
        <p:blipFill>
          <a:blip r:embed="rId14"/>
          <a:stretch/>
        </p:blipFill>
        <p:spPr bwMode="auto">
          <a:xfrm>
            <a:off x="10475103" y="5154751"/>
            <a:ext cx="1182471" cy="1182471"/>
          </a:xfrm>
          <a:prstGeom prst="rect">
            <a:avLst/>
          </a:prstGeom>
        </p:spPr>
      </p:pic>
      <p:pic>
        <p:nvPicPr>
          <p:cNvPr id="34" name="Grafik 33" descr="Ein Bild, das Symbol, Logo, Markenzeichen, Emblem enthält.&#10;&#10;KI-generierte Inhalte können fehlerhaft sein."/>
          <p:cNvPicPr>
            <a:picLocks noChangeAspect="1"/>
          </p:cNvPicPr>
          <p:nvPr/>
        </p:nvPicPr>
        <p:blipFill>
          <a:blip r:embed="rId15"/>
          <a:stretch/>
        </p:blipFill>
        <p:spPr bwMode="auto">
          <a:xfrm>
            <a:off x="534426" y="5301977"/>
            <a:ext cx="1035245" cy="1035245"/>
          </a:xfrm>
          <a:prstGeom prst="rect">
            <a:avLst/>
          </a:prstGeom>
        </p:spPr>
      </p:pic>
      <p:pic>
        <p:nvPicPr>
          <p:cNvPr id="36" name="Grafik 35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16"/>
          <a:stretch/>
        </p:blipFill>
        <p:spPr bwMode="auto">
          <a:xfrm>
            <a:off x="2059577" y="4202502"/>
            <a:ext cx="1029384" cy="1029384"/>
          </a:xfrm>
          <a:prstGeom prst="rect">
            <a:avLst/>
          </a:prstGeom>
        </p:spPr>
      </p:pic>
      <p:pic>
        <p:nvPicPr>
          <p:cNvPr id="38" name="Grafik 37" descr="Ein Bild, das Clipart, Grafiken, Kreativität, Design enthält.&#10;&#10;KI-generierte Inhalte können fehlerhaft sein."/>
          <p:cNvPicPr>
            <a:picLocks noChangeAspect="1"/>
          </p:cNvPicPr>
          <p:nvPr/>
        </p:nvPicPr>
        <p:blipFill>
          <a:blip r:embed="rId17">
            <a:grayscl/>
          </a:blip>
          <a:stretch/>
        </p:blipFill>
        <p:spPr bwMode="auto">
          <a:xfrm>
            <a:off x="517051" y="4175036"/>
            <a:ext cx="987181" cy="987181"/>
          </a:xfrm>
          <a:prstGeom prst="rect">
            <a:avLst/>
          </a:prstGeom>
        </p:spPr>
      </p:pic>
      <p:pic>
        <p:nvPicPr>
          <p:cNvPr id="40" name="Grafik 39" descr="Ein Bild, das Clipart, Grafiken, Kreativität, Design enthält.&#10;&#10;KI-generierte Inhalte können fehlerhaft sein."/>
          <p:cNvPicPr>
            <a:picLocks noChangeAspect="1"/>
          </p:cNvPicPr>
          <p:nvPr/>
        </p:nvPicPr>
        <p:blipFill>
          <a:blip r:embed="rId18"/>
          <a:stretch/>
        </p:blipFill>
        <p:spPr bwMode="auto">
          <a:xfrm>
            <a:off x="1890774" y="2745495"/>
            <a:ext cx="1196987" cy="1196987"/>
          </a:xfrm>
          <a:prstGeom prst="rect">
            <a:avLst/>
          </a:prstGeom>
        </p:spPr>
      </p:pic>
      <p:pic>
        <p:nvPicPr>
          <p:cNvPr id="42" name="Grafik 41" descr="Ein Bild, das Symbol, Logo enthält.&#10;&#10;KI-generierte Inhalte können fehlerhaft sein."/>
          <p:cNvPicPr>
            <a:picLocks noChangeAspect="1"/>
          </p:cNvPicPr>
          <p:nvPr/>
        </p:nvPicPr>
        <p:blipFill>
          <a:blip r:embed="rId19"/>
          <a:stretch/>
        </p:blipFill>
        <p:spPr bwMode="auto">
          <a:xfrm>
            <a:off x="432459" y="2947132"/>
            <a:ext cx="963735" cy="963735"/>
          </a:xfrm>
          <a:prstGeom prst="rect">
            <a:avLst/>
          </a:prstGeom>
        </p:spPr>
      </p:pic>
      <p:pic>
        <p:nvPicPr>
          <p:cNvPr id="44" name="Grafik 43" descr="Ein Bild, das Logo, Kreis, Grafiken, Grafikdesign enthält.&#10;&#10;KI-generierte Inhalte können fehlerhaft sein."/>
          <p:cNvPicPr>
            <a:picLocks noChangeAspect="1"/>
          </p:cNvPicPr>
          <p:nvPr/>
        </p:nvPicPr>
        <p:blipFill>
          <a:blip r:embed="rId20"/>
          <a:stretch/>
        </p:blipFill>
        <p:spPr bwMode="auto">
          <a:xfrm>
            <a:off x="3651518" y="1526143"/>
            <a:ext cx="963735" cy="963735"/>
          </a:xfrm>
          <a:prstGeom prst="rect">
            <a:avLst/>
          </a:prstGeom>
        </p:spPr>
      </p:pic>
      <p:pic>
        <p:nvPicPr>
          <p:cNvPr id="46" name="Grafik 45" descr="Ein Bild, das Sanduhr, Design enthält.&#10;&#10;KI-generierte Inhalte können fehlerhaft sein."/>
          <p:cNvPicPr>
            <a:picLocks noChangeAspect="1"/>
          </p:cNvPicPr>
          <p:nvPr/>
        </p:nvPicPr>
        <p:blipFill>
          <a:blip r:embed="rId21"/>
          <a:stretch/>
        </p:blipFill>
        <p:spPr bwMode="auto">
          <a:xfrm>
            <a:off x="8794750" y="1531243"/>
            <a:ext cx="697621" cy="697621"/>
          </a:xfrm>
          <a:prstGeom prst="rect">
            <a:avLst/>
          </a:prstGeom>
        </p:spPr>
      </p:pic>
      <p:pic>
        <p:nvPicPr>
          <p:cNvPr id="48" name="Grafik 47" descr="Ein Bild, das Clipart enthält.&#10;&#10;KI-generierte Inhalte können fehlerhaft sein."/>
          <p:cNvPicPr>
            <a:picLocks noChangeAspect="1"/>
          </p:cNvPicPr>
          <p:nvPr/>
        </p:nvPicPr>
        <p:blipFill>
          <a:blip r:embed="rId22"/>
          <a:stretch/>
        </p:blipFill>
        <p:spPr bwMode="auto">
          <a:xfrm>
            <a:off x="9982199" y="3150377"/>
            <a:ext cx="1794901" cy="1794901"/>
          </a:xfrm>
          <a:prstGeom prst="rect">
            <a:avLst/>
          </a:prstGeom>
        </p:spPr>
      </p:pic>
      <p:pic>
        <p:nvPicPr>
          <p:cNvPr id="50" name="Grafik 49" descr="Ein Bild, das Design enthält.&#10;&#10;KI-generierte Inhalte können fehlerhaft sein."/>
          <p:cNvPicPr>
            <a:picLocks noChangeAspect="1"/>
          </p:cNvPicPr>
          <p:nvPr/>
        </p:nvPicPr>
        <p:blipFill>
          <a:blip r:embed="rId23"/>
          <a:stretch/>
        </p:blipFill>
        <p:spPr bwMode="auto">
          <a:xfrm>
            <a:off x="10291689" y="1974455"/>
            <a:ext cx="1175921" cy="1175921"/>
          </a:xfrm>
          <a:prstGeom prst="rect">
            <a:avLst/>
          </a:prstGeom>
        </p:spPr>
      </p:pic>
      <p:pic>
        <p:nvPicPr>
          <p:cNvPr id="52" name="Grafik 51" descr="Ein Bild, das Filmklappe, Text enthält.&#10;&#10;KI-generierte Inhalte können fehlerhaft sein."/>
          <p:cNvPicPr>
            <a:picLocks noChangeAspect="1"/>
          </p:cNvPicPr>
          <p:nvPr/>
        </p:nvPicPr>
        <p:blipFill>
          <a:blip r:embed="rId24"/>
          <a:stretch/>
        </p:blipFill>
        <p:spPr bwMode="auto">
          <a:xfrm>
            <a:off x="2059577" y="1431141"/>
            <a:ext cx="1058737" cy="1058737"/>
          </a:xfrm>
          <a:prstGeom prst="rect">
            <a:avLst/>
          </a:prstGeom>
        </p:spPr>
      </p:pic>
      <p:pic>
        <p:nvPicPr>
          <p:cNvPr id="56" name="Grafik 55" descr="Ein Bild, das Kreis, Grafiken, Design, Clipart enthält.&#10;&#10;KI-generierte Inhalte können fehlerhaft sein."/>
          <p:cNvPicPr>
            <a:picLocks noChangeAspect="1"/>
          </p:cNvPicPr>
          <p:nvPr/>
        </p:nvPicPr>
        <p:blipFill>
          <a:blip r:embed="rId25"/>
          <a:stretch/>
        </p:blipFill>
        <p:spPr bwMode="auto">
          <a:xfrm>
            <a:off x="534426" y="1556022"/>
            <a:ext cx="909270" cy="909270"/>
          </a:xfrm>
          <a:prstGeom prst="rect">
            <a:avLst/>
          </a:prstGeom>
        </p:spPr>
      </p:pic>
      <p:grpSp>
        <p:nvGrpSpPr>
          <p:cNvPr id="2" name="Gruppieren 1"/>
          <p:cNvGrpSpPr/>
          <p:nvPr/>
        </p:nvGrpSpPr>
        <p:grpSpPr bwMode="auto">
          <a:xfrm>
            <a:off x="8925392" y="6475333"/>
            <a:ext cx="2712281" cy="200685"/>
            <a:chOff x="8925392" y="6475333"/>
            <a:chExt cx="2712281" cy="200685"/>
          </a:xfrm>
        </p:grpSpPr>
        <p:sp>
          <p:nvSpPr>
            <p:cNvPr id="3" name="Foliennummernplatzhalter 5"/>
            <p:cNvSpPr txBox="1"/>
            <p:nvPr/>
          </p:nvSpPr>
          <p:spPr bwMode="auto">
            <a:xfrm>
              <a:off x="8925392" y="6552907"/>
              <a:ext cx="2712281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Quelle: BLM Stiftung Medienpädagogik Bayern, CC-BY-NC-4.0</a:t>
              </a:r>
              <a:endParaRPr/>
            </a:p>
          </p:txBody>
        </p:sp>
        <p:cxnSp>
          <p:nvCxnSpPr>
            <p:cNvPr id="4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Grundlagen und Funktionsweise</a:t>
            </a:r>
            <a:endParaRPr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3"/>
          </p:nvPr>
        </p:nvSpPr>
        <p:spPr bwMode="auto">
          <a:xfrm>
            <a:off x="554326" y="2056104"/>
            <a:ext cx="5356355" cy="2535664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b="1" spc="-36">
                <a:solidFill>
                  <a:srgbClr val="272525"/>
                </a:solidFill>
                <a:ea typeface="Inter"/>
                <a:cs typeface="Arial"/>
              </a:rPr>
              <a:t>Definition</a:t>
            </a:r>
            <a:endParaRPr lang="de-DE" spc="-36">
              <a:solidFill>
                <a:srgbClr val="272525"/>
              </a:solidFill>
              <a:ea typeface="Inter"/>
              <a:cs typeface="Arial"/>
            </a:endParaRPr>
          </a:p>
          <a:p>
            <a:pPr marL="0" indent="0">
              <a:buNone/>
              <a:defRPr/>
            </a:pPr>
            <a:r>
              <a:rPr lang="de-DE" sz="1800"/>
              <a:t>„Künstliche Intelligenz ist die Fähigkeit einer Maschine, menschliche Fähigkeiten wie logisches Denken, Lernen, Planen und Kreativität zu imitieren.“</a:t>
            </a:r>
            <a:endParaRPr/>
          </a:p>
          <a:p>
            <a:pPr marL="0" indent="0">
              <a:buNone/>
              <a:defRPr/>
            </a:pPr>
            <a:r>
              <a:rPr lang="de-DE" sz="1400" i="1"/>
              <a:t>(Europäisches Parlament – Website) </a:t>
            </a:r>
            <a:endParaRPr/>
          </a:p>
          <a:p>
            <a:pPr marL="0" indent="0">
              <a:buNone/>
              <a:defRPr/>
            </a:pPr>
            <a:endParaRPr lang="de-DE" sz="1400"/>
          </a:p>
          <a:p>
            <a:pPr marL="0" indent="0">
              <a:buNone/>
              <a:defRPr/>
            </a:pPr>
            <a:endParaRPr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 marL="0" indent="0">
              <a:buNone/>
              <a:defRPr/>
            </a:pPr>
            <a:r>
              <a:rPr lang="de-DE" b="1" spc="-36">
                <a:solidFill>
                  <a:srgbClr val="272525"/>
                </a:solidFill>
                <a:ea typeface="Inter"/>
                <a:cs typeface="Arial"/>
              </a:rPr>
              <a:t>Funktionsweise</a:t>
            </a:r>
            <a:endParaRPr lang="de-DE" sz="2400" b="1" spc="-36">
              <a:solidFill>
                <a:srgbClr val="272525"/>
              </a:solidFill>
              <a:ea typeface="Inter"/>
              <a:cs typeface="Arial"/>
            </a:endParaRPr>
          </a:p>
          <a:p>
            <a:pPr>
              <a:defRPr/>
            </a:pPr>
            <a:r>
              <a:rPr lang="de-DE" sz="1800" spc="-36">
                <a:solidFill>
                  <a:srgbClr val="272525"/>
                </a:solidFill>
                <a:ea typeface="Inter"/>
                <a:cs typeface="Arial"/>
              </a:rPr>
              <a:t>Künstliche Intelligenz (KI): nutzt Algorithmen, zur Analyse von großen Datenmengen und Erkennung  von Mustern </a:t>
            </a:r>
            <a:endParaRPr/>
          </a:p>
          <a:p>
            <a:pPr>
              <a:defRPr/>
            </a:pPr>
            <a:r>
              <a:rPr lang="de-DE" sz="1800" spc="-36">
                <a:solidFill>
                  <a:srgbClr val="272525"/>
                </a:solidFill>
                <a:ea typeface="Inter"/>
                <a:cs typeface="Arial"/>
              </a:rPr>
              <a:t>Maschinelles Lernen: Ein </a:t>
            </a:r>
            <a:r>
              <a:rPr lang="de-DE" sz="1800" spc="-36">
                <a:solidFill>
                  <a:srgbClr val="272525"/>
                </a:solidFill>
                <a:ea typeface="Inter"/>
              </a:rPr>
              <a:t>System lernt, </a:t>
            </a:r>
            <a:r>
              <a:rPr lang="de-DE" sz="1800" spc="-36">
                <a:solidFill>
                  <a:srgbClr val="272525"/>
                </a:solidFill>
                <a:ea typeface="Inter"/>
                <a:cs typeface="Arial"/>
              </a:rPr>
              <a:t>Aufgaben zu lösen durch Berechnung von Wahrscheinlichkeiten.</a:t>
            </a:r>
            <a:endParaRPr/>
          </a:p>
          <a:p>
            <a:pPr>
              <a:defRPr/>
            </a:pPr>
            <a:r>
              <a:rPr lang="de-DE" sz="1800"/>
              <a:t>Mehr Daten, gezieltes Training  genauer,  leistungsfähiger</a:t>
            </a:r>
            <a:endParaRPr sz="1800"/>
          </a:p>
          <a:p>
            <a:pPr marL="0" indent="0">
              <a:lnSpc>
                <a:spcPct val="110000"/>
              </a:lnSpc>
              <a:spcBef>
                <a:spcPts val="1000"/>
              </a:spcBef>
              <a:buNone/>
              <a:defRPr/>
            </a:pPr>
            <a:endParaRPr lang="de-DE" sz="20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4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>
          <a:blip r:embed="rId3">
            <a:grayscl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>
            <p:ph type="body" sz="quarter" idx="18"/>
          </p:nvPr>
        </p:nvSpPr>
        <p:spPr bwMode="auto">
          <a:xfrm>
            <a:off x="1424449" y="1768063"/>
            <a:ext cx="6423603" cy="1015663"/>
          </a:xfrm>
        </p:spPr>
        <p:txBody>
          <a:bodyPr/>
          <a:lstStyle/>
          <a:p>
            <a:pPr>
              <a:defRPr/>
            </a:pPr>
            <a:r>
              <a:rPr lang="de-DE" b="1"/>
              <a:t>1950er Jahre – Ideen und Anfänge</a:t>
            </a:r>
            <a:endParaRPr lang="de-DE"/>
          </a:p>
          <a:p>
            <a:pPr>
              <a:defRPr/>
            </a:pPr>
            <a:r>
              <a:rPr lang="de-DE" sz="1600"/>
              <a:t>Alan Turing entwickelt den „Turing-Test“. </a:t>
            </a:r>
            <a:endParaRPr/>
          </a:p>
          <a:p>
            <a:pPr>
              <a:defRPr/>
            </a:pPr>
            <a:r>
              <a:rPr lang="de-DE" sz="1600"/>
              <a:t>Erste Computerprogramme lösen einfache Aufgaben automatisiert.</a:t>
            </a:r>
            <a:endParaRPr/>
          </a:p>
        </p:txBody>
      </p:sp>
      <p:sp>
        <p:nvSpPr>
          <p:cNvPr id="16" name="Textplatzhalter 15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17" name="Textplatzhalter 16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Entwicklung</a:t>
            </a:r>
            <a:endParaRPr/>
          </a:p>
        </p:txBody>
      </p:sp>
      <p:sp>
        <p:nvSpPr>
          <p:cNvPr id="19" name="Textplatzhalter 18"/>
          <p:cNvSpPr>
            <a:spLocks noGrp="1"/>
          </p:cNvSpPr>
          <p:nvPr>
            <p:ph type="body" sz="quarter" idx="19"/>
          </p:nvPr>
        </p:nvSpPr>
        <p:spPr bwMode="auto">
          <a:xfrm>
            <a:off x="1424450" y="3042909"/>
            <a:ext cx="6048632" cy="769441"/>
          </a:xfrm>
        </p:spPr>
        <p:txBody>
          <a:bodyPr/>
          <a:lstStyle/>
          <a:p>
            <a:pPr>
              <a:defRPr/>
            </a:pPr>
            <a:r>
              <a:rPr lang="de-DE" b="1"/>
              <a:t>1960er Jahre – Geburt der KI</a:t>
            </a:r>
            <a:endParaRPr/>
          </a:p>
          <a:p>
            <a:pPr>
              <a:defRPr/>
            </a:pPr>
            <a:r>
              <a:rPr lang="de-DE" sz="1600"/>
              <a:t>Erste Programme lösen komplexe Aufgaben (z. B. Schach, Logikbeweise). </a:t>
            </a:r>
            <a:endParaRPr/>
          </a:p>
        </p:txBody>
      </p:sp>
      <p:sp>
        <p:nvSpPr>
          <p:cNvPr id="2" name="Foliennummernplatzhalter 1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5</a:t>
            </a:fld>
            <a:endParaRPr lang="de-DE"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20"/>
          </p:nvPr>
        </p:nvSpPr>
        <p:spPr bwMode="auto">
          <a:xfrm>
            <a:off x="1424450" y="4242046"/>
            <a:ext cx="6595514" cy="769441"/>
          </a:xfrm>
        </p:spPr>
        <p:txBody>
          <a:bodyPr/>
          <a:lstStyle/>
          <a:p>
            <a:pPr>
              <a:defRPr/>
            </a:pPr>
            <a:r>
              <a:rPr lang="de-DE" b="1"/>
              <a:t>2000er Jahre – Big Data</a:t>
            </a:r>
            <a:endParaRPr/>
          </a:p>
          <a:p>
            <a:pPr>
              <a:defRPr/>
            </a:pPr>
            <a:r>
              <a:rPr lang="de-DE" sz="1600"/>
              <a:t>Wachsende Rechenleistung und große Datenmengen machen Algorithmen leistungsfähiger. Maschinelles Lernen entsteht.</a:t>
            </a:r>
            <a:endParaRPr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8163965" y="6475333"/>
            <a:ext cx="3473708" cy="200685"/>
            <a:chOff x="8163965" y="6475333"/>
            <a:chExt cx="3473708" cy="200685"/>
          </a:xfrm>
        </p:grpSpPr>
        <p:sp>
          <p:nvSpPr>
            <p:cNvPr id="4" name="Foliennummernplatzhalter 5"/>
            <p:cNvSpPr txBox="1"/>
            <p:nvPr/>
          </p:nvSpPr>
          <p:spPr bwMode="auto">
            <a:xfrm>
              <a:off x="8163965" y="6552907"/>
              <a:ext cx="3473708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Die Entschlüsselungsmaschine „Bletchley Park - Bombe“ 1945 – public domain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Textplatzhalter 8"/>
          <p:cNvSpPr>
            <a:spLocks noGrp="1"/>
          </p:cNvSpPr>
          <p:nvPr>
            <p:ph type="body" sz="quarter" idx="21"/>
          </p:nvPr>
        </p:nvSpPr>
        <p:spPr bwMode="auto">
          <a:xfrm>
            <a:off x="1424449" y="5443625"/>
            <a:ext cx="7476149" cy="1015663"/>
          </a:xfrm>
        </p:spPr>
        <p:txBody>
          <a:bodyPr/>
          <a:lstStyle/>
          <a:p>
            <a:pPr>
              <a:defRPr/>
            </a:pPr>
            <a:r>
              <a:rPr lang="de-DE" b="1"/>
              <a:t>2010 bis heute – Deep Learning und generative KI</a:t>
            </a:r>
            <a:endParaRPr/>
          </a:p>
          <a:p>
            <a:pPr>
              <a:defRPr/>
            </a:pPr>
            <a:r>
              <a:rPr lang="de-DE" sz="1600"/>
              <a:t>Neuronale Netze verändern Bild-, Sprach- und Textverarbeitung. GPT-Modelle zeigen die Fähigkeit, riesige Datenmengen zu verarbeiten und daraus neue Daten zu generieren.</a:t>
            </a:r>
            <a:endParaRPr lang="de-DE"/>
          </a:p>
        </p:txBody>
      </p:sp>
      <p:sp>
        <p:nvSpPr>
          <p:cNvPr id="10" name="Shape 2"/>
          <p:cNvSpPr/>
          <p:nvPr/>
        </p:nvSpPr>
        <p:spPr bwMode="auto">
          <a:xfrm flipH="1">
            <a:off x="767284" y="2138198"/>
            <a:ext cx="36000" cy="3600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1" name="Shape 3"/>
          <p:cNvSpPr/>
          <p:nvPr/>
        </p:nvSpPr>
        <p:spPr bwMode="auto">
          <a:xfrm>
            <a:off x="875522" y="1887338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66221" y="1828536"/>
            <a:ext cx="238125" cy="297656"/>
          </a:xfrm>
          <a:prstGeom prst="rect">
            <a:avLst/>
          </a:prstGeom>
        </p:spPr>
      </p:pic>
      <p:pic>
        <p:nvPicPr>
          <p:cNvPr id="27" name="Image 2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66220" y="3124478"/>
            <a:ext cx="238125" cy="297656"/>
          </a:xfrm>
          <a:prstGeom prst="rect">
            <a:avLst/>
          </a:prstGeom>
        </p:spPr>
      </p:pic>
      <p:pic>
        <p:nvPicPr>
          <p:cNvPr id="30" name="Image 3" descr="preencoded.png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669171" y="4322544"/>
            <a:ext cx="238125" cy="297656"/>
          </a:xfrm>
          <a:prstGeom prst="rect">
            <a:avLst/>
          </a:prstGeom>
        </p:spPr>
      </p:pic>
      <p:pic>
        <p:nvPicPr>
          <p:cNvPr id="33" name="Image 4" descr="preencoded.png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669717" y="5534904"/>
            <a:ext cx="238125" cy="297656"/>
          </a:xfrm>
          <a:prstGeom prst="rect">
            <a:avLst/>
          </a:prstGeom>
        </p:spPr>
      </p:pic>
      <p:sp>
        <p:nvSpPr>
          <p:cNvPr id="34" name="Shape 3"/>
          <p:cNvSpPr/>
          <p:nvPr/>
        </p:nvSpPr>
        <p:spPr bwMode="auto">
          <a:xfrm>
            <a:off x="875522" y="3166120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35" name="Shape 3"/>
          <p:cNvSpPr/>
          <p:nvPr/>
        </p:nvSpPr>
        <p:spPr bwMode="auto">
          <a:xfrm>
            <a:off x="875522" y="4372414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36" name="Shape 3"/>
          <p:cNvSpPr/>
          <p:nvPr/>
        </p:nvSpPr>
        <p:spPr bwMode="auto">
          <a:xfrm>
            <a:off x="875522" y="5566627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pic>
        <p:nvPicPr>
          <p:cNvPr id="14" name="Grafik 13"/>
          <p:cNvPicPr>
            <a:picLocks noChangeAspect="1"/>
          </p:cNvPicPr>
          <p:nvPr/>
        </p:nvPicPr>
        <p:blipFill>
          <a:blip r:embed="rId7"/>
          <a:srcRect b="34995"/>
          <a:stretch/>
        </p:blipFill>
        <p:spPr bwMode="auto">
          <a:xfrm>
            <a:off x="7751662" y="1253556"/>
            <a:ext cx="1735606" cy="169234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1" name="Grafik 20"/>
          <p:cNvPicPr>
            <a:picLocks noChangeAspect="1"/>
          </p:cNvPicPr>
          <p:nvPr/>
        </p:nvPicPr>
        <p:blipFill>
          <a:blip r:embed="rId8"/>
          <a:srcRect b="21710"/>
          <a:stretch/>
        </p:blipFill>
        <p:spPr bwMode="auto">
          <a:xfrm>
            <a:off x="9765848" y="2232865"/>
            <a:ext cx="1341057" cy="157487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3" name="Grafik 22"/>
          <p:cNvPicPr>
            <a:picLocks noChangeAspect="1"/>
          </p:cNvPicPr>
          <p:nvPr/>
        </p:nvPicPr>
        <p:blipFill>
          <a:blip r:embed="rId9"/>
          <a:srcRect b="22161"/>
          <a:stretch/>
        </p:blipFill>
        <p:spPr bwMode="auto">
          <a:xfrm>
            <a:off x="9711653" y="4165316"/>
            <a:ext cx="1449445" cy="169234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KI-Begriffe einfach erklärt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6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  <p:sp>
        <p:nvSpPr>
          <p:cNvPr id="20" name="Textplatzhalter 19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buNone/>
              <a:defRPr/>
            </a:pPr>
            <a:r>
              <a:rPr lang="de-DE" sz="2800" b="1">
                <a:solidFill>
                  <a:schemeClr val="tx1"/>
                </a:solidFill>
              </a:rPr>
              <a:t>LLM</a:t>
            </a:r>
            <a:endParaRPr lang="de-DE" sz="2800">
              <a:solidFill>
                <a:schemeClr val="tx1"/>
              </a:solidFill>
            </a:endParaRPr>
          </a:p>
          <a:p>
            <a:pPr marL="0" indent="0">
              <a:lnSpc>
                <a:spcPct val="113999"/>
              </a:lnSpc>
              <a:buNone/>
              <a:defRPr/>
            </a:pPr>
            <a:r>
              <a:rPr lang="de-DE" sz="1800">
                <a:solidFill>
                  <a:schemeClr val="tx1"/>
                </a:solidFill>
              </a:rPr>
              <a:t>Large Language Models sind universell einsetzbare Modelle, die mit riesigen Textmengen trainiert wurden und in der Lage sind, menschliche Sprache im großen Maßstab zu erzeugen und scheinbar zu verstehen.</a:t>
            </a:r>
            <a:endParaRPr lang="de-DE"/>
          </a:p>
        </p:txBody>
      </p:sp>
      <p:sp>
        <p:nvSpPr>
          <p:cNvPr id="22" name="Textplatzhalter 21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buNone/>
              <a:defRPr/>
            </a:pPr>
            <a:r>
              <a:rPr lang="de-DE" sz="2800" b="1">
                <a:solidFill>
                  <a:schemeClr val="tx1"/>
                </a:solidFill>
              </a:rPr>
              <a:t>Generative KI</a:t>
            </a:r>
            <a:endParaRPr lang="de-DE" sz="2800">
              <a:solidFill>
                <a:schemeClr val="tx1"/>
              </a:solidFill>
            </a:endParaRPr>
          </a:p>
          <a:p>
            <a:pPr marL="0" indent="0">
              <a:lnSpc>
                <a:spcPct val="113999"/>
              </a:lnSpc>
              <a:buNone/>
              <a:defRPr/>
            </a:pPr>
            <a:r>
              <a:rPr lang="de-DE" sz="1800" spc="-36">
                <a:solidFill>
                  <a:schemeClr val="tx1"/>
                </a:solidFill>
                <a:ea typeface="Inter"/>
                <a:cs typeface="Arial"/>
              </a:rPr>
              <a:t>KI-Systeme, mit denen auf scheinbar kreative Weise neue Ergebnisse produziert werden können, etwa Bilder, Video, Audio oder Texte.</a:t>
            </a:r>
            <a:endParaRPr lang="de-DE"/>
          </a:p>
        </p:txBody>
      </p:sp>
      <p:pic>
        <p:nvPicPr>
          <p:cNvPr id="23" name="Image 0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1707857" y="1606811"/>
            <a:ext cx="1030129" cy="1030129"/>
          </a:xfrm>
          <a:prstGeom prst="rect">
            <a:avLst/>
          </a:prstGeom>
        </p:spPr>
      </p:pic>
      <p:pic>
        <p:nvPicPr>
          <p:cNvPr id="24" name="Image 1" descr="preencoded.png"/>
          <p:cNvPicPr>
            <a:picLocks noChangeAspect="1"/>
          </p:cNvPicPr>
          <p:nvPr/>
        </p:nvPicPr>
        <p:blipFill>
          <a:blip r:embed="rId5"/>
          <a:srcRect t="5143"/>
          <a:stretch/>
        </p:blipFill>
        <p:spPr bwMode="auto">
          <a:xfrm>
            <a:off x="5503003" y="1606811"/>
            <a:ext cx="1030129" cy="977151"/>
          </a:xfrm>
          <a:prstGeom prst="rect">
            <a:avLst/>
          </a:prstGeom>
        </p:spPr>
      </p:pic>
      <p:sp>
        <p:nvSpPr>
          <p:cNvPr id="25" name="Textplatzhalter 21"/>
          <p:cNvSpPr>
            <a:spLocks noGrp="1"/>
          </p:cNvSpPr>
          <p:nvPr>
            <p:ph type="body" sz="quarter" idx="15"/>
          </p:nvPr>
        </p:nvSpPr>
        <p:spPr bwMode="auto"/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buNone/>
              <a:defRPr/>
            </a:pPr>
            <a:r>
              <a:rPr lang="de-DE" sz="2800" b="1">
                <a:solidFill>
                  <a:schemeClr val="tx1"/>
                </a:solidFill>
              </a:rPr>
              <a:t>Maschinelles Lernen</a:t>
            </a:r>
            <a:endParaRPr lang="de-DE" sz="2800">
              <a:solidFill>
                <a:schemeClr val="tx1"/>
              </a:solidFill>
            </a:endParaRPr>
          </a:p>
          <a:p>
            <a:pPr marL="0" indent="0">
              <a:lnSpc>
                <a:spcPct val="113999"/>
              </a:lnSpc>
              <a:buNone/>
              <a:defRPr/>
            </a:pPr>
            <a:r>
              <a:rPr lang="de-DE" sz="1800" spc="-36">
                <a:solidFill>
                  <a:schemeClr val="tx1"/>
                </a:solidFill>
                <a:ea typeface="Inter"/>
                <a:cs typeface="Arial"/>
              </a:rPr>
              <a:t>Der Begriff beschreibt, wie Algorithmen Muster in den Daten erkennen. Diese Verfahren beinhalten  eine Trainingsphase, in der das Modell angelernt wird.</a:t>
            </a:r>
            <a:endParaRPr/>
          </a:p>
        </p:txBody>
      </p:sp>
      <p:pic>
        <p:nvPicPr>
          <p:cNvPr id="26" name="Image 2" descr="preencoded.png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9376081" y="1580321"/>
            <a:ext cx="1030129" cy="1030129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8"/>
          </p:nvPr>
        </p:nvSpPr>
        <p:spPr bwMode="auto">
          <a:xfrm>
            <a:off x="1424449" y="1768062"/>
            <a:ext cx="5421296" cy="1128119"/>
          </a:xfrm>
        </p:spPr>
        <p:txBody>
          <a:bodyPr/>
          <a:lstStyle/>
          <a:p>
            <a:pPr>
              <a:defRPr/>
            </a:pPr>
            <a:r>
              <a:rPr lang="de-DE" sz="2000" b="1"/>
              <a:t>Soziale Medien</a:t>
            </a:r>
            <a:endParaRPr/>
          </a:p>
          <a:p>
            <a:pPr>
              <a:defRPr/>
            </a:pPr>
            <a:r>
              <a:rPr lang="de-DE"/>
              <a:t>z. B. bei Chatbots und personalisierter Werbung (Tiktok, Snapchat, Instagram) oder bei Streaming-Diensten wie Youtube oder Netflix (Empfehlungen)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861774"/>
          </a:xfrm>
        </p:spPr>
        <p:txBody>
          <a:bodyPr/>
          <a:lstStyle/>
          <a:p>
            <a:pPr>
              <a:defRPr/>
            </a:pPr>
            <a:r>
              <a:rPr lang="de-DE"/>
              <a:t>KI in der Lebenswelt unserer </a:t>
            </a:r>
            <a:br>
              <a:rPr lang="de-DE"/>
            </a:br>
            <a:r>
              <a:rPr lang="de-DE"/>
              <a:t>Schülerinnen und Schüler </a:t>
            </a:r>
            <a:endParaRPr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 bwMode="auto">
          <a:xfrm>
            <a:off x="1424450" y="3042909"/>
            <a:ext cx="5418057" cy="584775"/>
          </a:xfrm>
        </p:spPr>
        <p:txBody>
          <a:bodyPr/>
          <a:lstStyle/>
          <a:p>
            <a:pPr>
              <a:defRPr/>
            </a:pPr>
            <a:r>
              <a:rPr lang="de-DE" sz="2000" b="1"/>
              <a:t>Spiele</a:t>
            </a:r>
            <a:endParaRPr/>
          </a:p>
          <a:p>
            <a:pPr>
              <a:defRPr/>
            </a:pPr>
            <a:r>
              <a:rPr lang="de-DE"/>
              <a:t>z. B. Spielgegner und personalisierte Erlebnisse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7</a:t>
            </a:fld>
            <a:endParaRPr lang="de-DE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0"/>
          </p:nvPr>
        </p:nvSpPr>
        <p:spPr bwMode="auto">
          <a:xfrm>
            <a:off x="1424450" y="4242046"/>
            <a:ext cx="5418058" cy="861774"/>
          </a:xfrm>
        </p:spPr>
        <p:txBody>
          <a:bodyPr/>
          <a:lstStyle/>
          <a:p>
            <a:pPr>
              <a:defRPr/>
            </a:pPr>
            <a:r>
              <a:rPr lang="de-DE" sz="2000" b="1"/>
              <a:t>Sprachassistenten</a:t>
            </a:r>
            <a:endParaRPr/>
          </a:p>
          <a:p>
            <a:pPr>
              <a:defRPr/>
            </a:pPr>
            <a:r>
              <a:rPr lang="de-DE"/>
              <a:t>Nutzung von Siri, Alexa, Gemini usw. im Alltag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21"/>
          </p:nvPr>
        </p:nvSpPr>
        <p:spPr bwMode="auto">
          <a:xfrm>
            <a:off x="1424449" y="5443624"/>
            <a:ext cx="5418777" cy="1128119"/>
          </a:xfrm>
        </p:spPr>
        <p:txBody>
          <a:bodyPr/>
          <a:lstStyle/>
          <a:p>
            <a:pPr>
              <a:defRPr/>
            </a:pPr>
            <a:r>
              <a:rPr lang="de-DE" sz="2000" b="1"/>
              <a:t>Lern-Apps</a:t>
            </a:r>
            <a:endParaRPr/>
          </a:p>
          <a:p>
            <a:pPr>
              <a:defRPr/>
            </a:pPr>
            <a:r>
              <a:rPr lang="de-DE"/>
              <a:t>z. B. Anton, Duolingo oder Scoyo nutzen KI, um das Lernniveau anzupassen</a:t>
            </a:r>
            <a:endParaRPr/>
          </a:p>
          <a:p>
            <a:pPr>
              <a:defRPr/>
            </a:pPr>
            <a:endParaRPr lang="de-DE"/>
          </a:p>
        </p:txBody>
      </p:sp>
      <p:pic>
        <p:nvPicPr>
          <p:cNvPr id="11" name="Image 3" descr="preencoded.png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33290" y="3075740"/>
            <a:ext cx="306110" cy="382667"/>
          </a:xfrm>
          <a:prstGeom prst="rect">
            <a:avLst/>
          </a:prstGeom>
        </p:spPr>
      </p:pic>
      <p:pic>
        <p:nvPicPr>
          <p:cNvPr id="12" name="Image 4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33290" y="4280228"/>
            <a:ext cx="306110" cy="382667"/>
          </a:xfrm>
          <a:prstGeom prst="rect">
            <a:avLst/>
          </a:prstGeom>
        </p:spPr>
      </p:pic>
      <p:pic>
        <p:nvPicPr>
          <p:cNvPr id="13" name="Image 5" descr="preencoded.png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633290" y="5484716"/>
            <a:ext cx="306110" cy="382667"/>
          </a:xfrm>
          <a:prstGeom prst="rect">
            <a:avLst/>
          </a:prstGeom>
        </p:spPr>
      </p:pic>
      <p:grpSp>
        <p:nvGrpSpPr>
          <p:cNvPr id="14" name="Gruppieren 13"/>
          <p:cNvGrpSpPr/>
          <p:nvPr/>
        </p:nvGrpSpPr>
        <p:grpSpPr bwMode="auto">
          <a:xfrm>
            <a:off x="7998855" y="6475333"/>
            <a:ext cx="3638817" cy="200685"/>
            <a:chOff x="7998855" y="6475333"/>
            <a:chExt cx="3638817" cy="200685"/>
          </a:xfrm>
        </p:grpSpPr>
        <p:sp>
          <p:nvSpPr>
            <p:cNvPr id="15" name="Foliennummernplatzhalter 5"/>
            <p:cNvSpPr txBox="1"/>
            <p:nvPr/>
          </p:nvSpPr>
          <p:spPr bwMode="auto">
            <a:xfrm>
              <a:off x="7998855" y="6552907"/>
              <a:ext cx="3638817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Kinder beim Lernen zu Hause mit KI-Tools – erstellt mit ChatGPT 4.o am 22.05.2025</a:t>
              </a:r>
              <a:endParaRPr/>
            </a:p>
          </p:txBody>
        </p:sp>
        <p:cxnSp>
          <p:nvCxnSpPr>
            <p:cNvPr id="16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" name="Grafik 23" descr="Smartphone mit einfarbiger Füllu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/>
        </p:blipFill>
        <p:spPr bwMode="auto">
          <a:xfrm>
            <a:off x="605921" y="1797597"/>
            <a:ext cx="360847" cy="360847"/>
          </a:xfrm>
          <a:prstGeom prst="rect">
            <a:avLst/>
          </a:prstGeom>
        </p:spPr>
      </p:pic>
      <p:pic>
        <p:nvPicPr>
          <p:cNvPr id="23" name="Bildplatzhalter 22"/>
          <p:cNvPicPr>
            <a:picLocks noGrp="1" noChangeAspect="1"/>
          </p:cNvPicPr>
          <p:nvPr>
            <p:ph type="pic" sz="quarter" idx="22"/>
          </p:nvPr>
        </p:nvPicPr>
        <p:blipFill>
          <a:blip r:embed="rId8"/>
          <a:srcRect t="6995" b="6995"/>
          <a:stretch/>
        </p:blipFill>
        <p:spPr bwMode="auto"/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KI-anwendungen als verstärker guten unterrichts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8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  <p:graphicFrame>
        <p:nvGraphicFramePr>
          <p:cNvPr id="13" name="Diagramm 12"/>
          <p:cNvGraphicFramePr>
            <a:graphicFrameLocks/>
          </p:cNvGraphicFramePr>
          <p:nvPr/>
        </p:nvGraphicFramePr>
        <p:xfrm>
          <a:off x="2032000" y="1407781"/>
          <a:ext cx="7171206" cy="47305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>
                <a:solidFill>
                  <a:schemeClr val="accent6"/>
                </a:solidFill>
              </a:rPr>
              <a:t>Herausforderungen</a:t>
            </a:r>
            <a:r>
              <a:rPr lang="de-DE"/>
              <a:t> von KI in der Schule</a:t>
            </a:r>
            <a:endParaRPr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9"/>
          </p:nvPr>
        </p:nvSpPr>
        <p:spPr bwMode="auto">
          <a:xfrm>
            <a:off x="584682" y="2689523"/>
            <a:ext cx="3630625" cy="3231654"/>
          </a:xfrm>
          <a:prstGeom prst="rect">
            <a:avLst/>
          </a:prstGeom>
          <a:ln>
            <a:solidFill>
              <a:srgbClr val="DEC628"/>
            </a:solidFill>
          </a:ln>
        </p:spPr>
        <p:txBody>
          <a:bodyPr/>
          <a:lstStyle/>
          <a:p>
            <a:pPr algn="ctr">
              <a:defRPr/>
            </a:pPr>
            <a:r>
              <a:rPr lang="de-DE" sz="2400" b="1"/>
              <a:t>Datenschutz &amp; </a:t>
            </a:r>
            <a:endParaRPr/>
          </a:p>
          <a:p>
            <a:pPr algn="ctr">
              <a:defRPr/>
            </a:pPr>
            <a:r>
              <a:rPr lang="de-DE" sz="2400" b="1"/>
              <a:t>Sicherheit</a:t>
            </a:r>
            <a:endParaRPr/>
          </a:p>
          <a:p>
            <a:pPr algn="ctr">
              <a:defRPr/>
            </a:pPr>
            <a:endParaRPr lang="de-DE"/>
          </a:p>
          <a:p>
            <a:pPr marL="285750" indent="-285750">
              <a:buFont typeface="Arial"/>
              <a:buChar char="•"/>
              <a:defRPr/>
            </a:pPr>
            <a:r>
              <a:rPr lang="de-DE"/>
              <a:t>Oft Verarbeitung personenbezogener Daten  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/>
              <a:t>nicht immer konform mit der DSGVO, mit der KI-Verordnung der Europäischen Union oder dem allgemeinen Schulrecht</a:t>
            </a:r>
            <a:endParaRPr/>
          </a:p>
          <a:p>
            <a:pPr marL="285750" indent="-285750">
              <a:buFont typeface="Wingdings"/>
              <a:buChar char="Ø"/>
              <a:defRPr/>
            </a:pPr>
            <a:r>
              <a:rPr lang="de-DE"/>
              <a:t>Genaue Prüfung</a:t>
            </a:r>
            <a:endParaRPr/>
          </a:p>
          <a:p>
            <a:pPr algn="ctr"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9</a:t>
            </a:fld>
            <a:endParaRPr lang="de-DE"/>
          </a:p>
        </p:txBody>
      </p:sp>
      <p:pic>
        <p:nvPicPr>
          <p:cNvPr id="8" name="Image 1" descr="preencoded.png"/>
          <p:cNvPicPr>
            <a:picLocks noChangeAspect="1"/>
          </p:cNvPicPr>
          <p:nvPr/>
        </p:nvPicPr>
        <p:blipFill>
          <a:blip r:embed="rId3">
            <a:duotone>
              <a:prstClr val="black"/>
              <a:srgbClr val="EDE31D">
                <a:tint val="45000"/>
                <a:satMod val="400000"/>
              </a:srgbClr>
            </a:duotone>
          </a:blip>
          <a:stretch/>
        </p:blipFill>
        <p:spPr bwMode="auto">
          <a:xfrm>
            <a:off x="2230695" y="2229413"/>
            <a:ext cx="230785" cy="274652"/>
          </a:xfrm>
          <a:prstGeom prst="rect">
            <a:avLst/>
          </a:prstGeom>
          <a:solidFill>
            <a:srgbClr val="E8DC7B"/>
          </a:solidFill>
        </p:spPr>
      </p:pic>
      <p:pic>
        <p:nvPicPr>
          <p:cNvPr id="9" name="Image 2" descr="preencoded.png"/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EDE31D">
                <a:tint val="45000"/>
                <a:satMod val="400000"/>
              </a:srgbClr>
            </a:duotone>
          </a:blip>
          <a:stretch/>
        </p:blipFill>
        <p:spPr bwMode="auto">
          <a:xfrm>
            <a:off x="5968377" y="2229413"/>
            <a:ext cx="230785" cy="274652"/>
          </a:xfrm>
          <a:prstGeom prst="rect">
            <a:avLst/>
          </a:prstGeom>
        </p:spPr>
      </p:pic>
      <p:pic>
        <p:nvPicPr>
          <p:cNvPr id="10" name="Image 3" descr="preencoded.png"/>
          <p:cNvPicPr>
            <a:picLocks noChangeAspect="1"/>
          </p:cNvPicPr>
          <p:nvPr/>
        </p:nvPicPr>
        <p:blipFill>
          <a:blip r:embed="rId5">
            <a:duotone>
              <a:prstClr val="black"/>
              <a:srgbClr val="EDE31D">
                <a:tint val="45000"/>
                <a:satMod val="400000"/>
              </a:srgbClr>
            </a:duotone>
          </a:blip>
          <a:stretch/>
        </p:blipFill>
        <p:spPr bwMode="auto">
          <a:xfrm>
            <a:off x="9706059" y="2229413"/>
            <a:ext cx="230785" cy="274652"/>
          </a:xfrm>
          <a:prstGeom prst="rect">
            <a:avLst/>
          </a:prstGeom>
        </p:spPr>
      </p:pic>
      <p:sp>
        <p:nvSpPr>
          <p:cNvPr id="11" name="Textplatzhalter 5"/>
          <p:cNvSpPr txBox="1"/>
          <p:nvPr/>
        </p:nvSpPr>
        <p:spPr bwMode="auto">
          <a:xfrm>
            <a:off x="4403558" y="2726842"/>
            <a:ext cx="3478307" cy="2182649"/>
          </a:xfrm>
          <a:prstGeom prst="rect">
            <a:avLst/>
          </a:prstGeom>
          <a:ln>
            <a:solidFill>
              <a:srgbClr val="DEC628"/>
            </a:solidFill>
          </a:ln>
        </p:spPr>
        <p:txBody>
          <a:bodyPr wrap="square" lIns="0" tIns="0" rIns="0" bIns="0">
            <a:spAutoFit/>
          </a:bodyPr>
          <a:lstStyle>
            <a:lvl1pPr marL="0" indent="0" algn="l" defTabSz="914400">
              <a:lnSpc>
                <a:spcPct val="100000"/>
              </a:lnSpc>
              <a:spcBef>
                <a:spcPts val="0"/>
              </a:spcBef>
              <a:buFont typeface="Arial"/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685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de-DE" sz="2400" b="1"/>
              <a:t>Verlässlichkeit</a:t>
            </a:r>
            <a:endParaRPr/>
          </a:p>
          <a:p>
            <a:pPr algn="ctr">
              <a:defRPr/>
            </a:pPr>
            <a:r>
              <a:rPr lang="de-DE" sz="2400" b="1"/>
              <a:t>von Inhalten</a:t>
            </a:r>
            <a:endParaRPr lang="de-DE"/>
          </a:p>
          <a:p>
            <a:pPr algn="ctr">
              <a:defRPr/>
            </a:pPr>
            <a:endParaRPr lang="de-DE"/>
          </a:p>
          <a:p>
            <a:pPr marL="285750" indent="-285750">
              <a:lnSpc>
                <a:spcPts val="2250"/>
              </a:lnSpc>
              <a:buFont typeface="Arial"/>
              <a:buChar char="•"/>
              <a:defRPr/>
            </a:pPr>
            <a:r>
              <a:rPr lang="de-DE"/>
              <a:t>Inhalte zum Teil fehlerhaft oder verzerrt (Vorurteile, Bias)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z="1800"/>
              <a:t>Prüfung von Inhalten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z="1800"/>
              <a:t>Quellen-Check</a:t>
            </a:r>
            <a:endParaRPr/>
          </a:p>
        </p:txBody>
      </p:sp>
      <p:sp>
        <p:nvSpPr>
          <p:cNvPr id="12" name="Textplatzhalter 5"/>
          <p:cNvSpPr txBox="1"/>
          <p:nvPr/>
        </p:nvSpPr>
        <p:spPr bwMode="auto">
          <a:xfrm>
            <a:off x="8070117" y="2726842"/>
            <a:ext cx="3596092" cy="2767424"/>
          </a:xfrm>
          <a:prstGeom prst="rect">
            <a:avLst/>
          </a:prstGeom>
          <a:ln>
            <a:solidFill>
              <a:srgbClr val="DEC628"/>
            </a:solidFill>
          </a:ln>
        </p:spPr>
        <p:txBody>
          <a:bodyPr wrap="square" lIns="0" tIns="0" rIns="0" bIns="0">
            <a:spAutoFit/>
          </a:bodyPr>
          <a:lstStyle>
            <a:lvl1pPr marL="0" indent="0" algn="l" defTabSz="914400">
              <a:lnSpc>
                <a:spcPct val="100000"/>
              </a:lnSpc>
              <a:spcBef>
                <a:spcPts val="0"/>
              </a:spcBef>
              <a:buFont typeface="Arial"/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685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de-DE" sz="2400" b="1"/>
              <a:t>Gefahr der Übernutzung</a:t>
            </a:r>
            <a:endParaRPr/>
          </a:p>
          <a:p>
            <a:pPr algn="ctr">
              <a:defRPr/>
            </a:pPr>
            <a:r>
              <a:rPr lang="de-DE" sz="2400" b="1"/>
              <a:t>oder Täuschung</a:t>
            </a:r>
            <a:endParaRPr/>
          </a:p>
          <a:p>
            <a:pPr algn="ctr">
              <a:defRPr/>
            </a:pPr>
            <a:endParaRPr lang="de-DE"/>
          </a:p>
          <a:p>
            <a:pPr marL="285750" indent="-285750">
              <a:lnSpc>
                <a:spcPts val="2250"/>
              </a:lnSpc>
              <a:buFont typeface="Arial"/>
              <a:buChar char="•"/>
              <a:defRPr/>
            </a:pPr>
            <a:r>
              <a:rPr lang="de-DE" sz="1800" spc="-28">
                <a:solidFill>
                  <a:srgbClr val="272525"/>
                </a:solidFill>
                <a:ea typeface="Inter"/>
                <a:cs typeface="Arial"/>
              </a:rPr>
              <a:t>KI-Anwendungen sind Hilfe, keine Abkürzung</a:t>
            </a:r>
            <a:endParaRPr/>
          </a:p>
          <a:p>
            <a:pPr marL="285750" indent="-285750">
              <a:lnSpc>
                <a:spcPts val="2250"/>
              </a:lnSpc>
              <a:buFont typeface="Arial"/>
              <a:buChar char="•"/>
              <a:defRPr/>
            </a:pPr>
            <a:r>
              <a:rPr lang="de-DE" spc="-28">
                <a:solidFill>
                  <a:srgbClr val="272525"/>
                </a:solidFill>
                <a:cs typeface="Arial"/>
              </a:rPr>
              <a:t>Eigenleistung immer noch wichtig: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z="1800" spc="-28">
                <a:solidFill>
                  <a:srgbClr val="272525"/>
                </a:solidFill>
                <a:cs typeface="Arial"/>
              </a:rPr>
              <a:t>KI-Nutzung kennzeichnen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pc="-28">
                <a:solidFill>
                  <a:srgbClr val="272525"/>
                </a:solidFill>
                <a:cs typeface="Arial"/>
              </a:rPr>
              <a:t>Praxisorientierte Aufgaben</a:t>
            </a:r>
            <a:endParaRPr lang="de-DE" sz="1800">
              <a:cs typeface="Arial"/>
            </a:endParaRPr>
          </a:p>
          <a:p>
            <a:pPr algn="ctr">
              <a:defRPr/>
            </a:pPr>
            <a:endParaRPr lang="de-DE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over 01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Inhalt 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1_Inhalt 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/>
        <a:ea typeface="Arial"/>
        <a:cs typeface="Arial"/>
      </a:majorFont>
      <a:minorFont>
        <a:latin typeface="Aptos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5349</Words>
  <Application>Microsoft Office PowerPoint</Application>
  <DocSecurity>0</DocSecurity>
  <PresentationFormat>Breitbild</PresentationFormat>
  <Paragraphs>789</Paragraphs>
  <Slides>35</Slides>
  <Notes>35</Notes>
  <HiddenSlides>1</HiddenSlides>
  <MMClips>0</MMClips>
  <ScaleCrop>false</ScaleCrop>
  <HeadingPairs>
    <vt:vector size="8" baseType="variant">
      <vt:variant>
        <vt:lpstr>Verwendete Schriftarten</vt:lpstr>
      </vt:variant>
      <vt:variant>
        <vt:i4>8</vt:i4>
      </vt:variant>
      <vt:variant>
        <vt:lpstr>Design</vt:lpstr>
      </vt:variant>
      <vt:variant>
        <vt:i4>3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35</vt:i4>
      </vt:variant>
    </vt:vector>
  </HeadingPairs>
  <TitlesOfParts>
    <vt:vector size="47" baseType="lpstr">
      <vt:lpstr>Aptos</vt:lpstr>
      <vt:lpstr>Arial</vt:lpstr>
      <vt:lpstr>Calibri</vt:lpstr>
      <vt:lpstr>Helvetica</vt:lpstr>
      <vt:lpstr>Ink Free</vt:lpstr>
      <vt:lpstr>Inter</vt:lpstr>
      <vt:lpstr>Segoe UI</vt:lpstr>
      <vt:lpstr>Wingdings</vt:lpstr>
      <vt:lpstr>Cover 01</vt:lpstr>
      <vt:lpstr>Inhalt </vt:lpstr>
      <vt:lpstr>1_Inhalt </vt:lpstr>
      <vt:lpstr>oleObj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subject/>
  <dc:creator>AK Medienerziehung, ISB</dc:creator>
  <cp:keywords/>
  <dc:description/>
  <cp:lastModifiedBy>Teubner, Markus</cp:lastModifiedBy>
  <cp:revision>190</cp:revision>
  <dcterms:created xsi:type="dcterms:W3CDTF">2024-05-08T06:34:22Z</dcterms:created>
  <dcterms:modified xsi:type="dcterms:W3CDTF">2025-08-21T13:05:23Z</dcterms:modified>
  <cp:category/>
  <dc:identifier/>
  <cp:contentStatus/>
  <dc:language/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0x010100369674CF57E09B4787B28BA164A64369</vt:lpwstr>
  </property>
</Properties>
</file>