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6" r:id="rId7"/>
    <p:sldId id="271" r:id="rId8"/>
    <p:sldId id="262" r:id="rId9"/>
    <p:sldId id="272" r:id="rId10"/>
    <p:sldId id="267" r:id="rId11"/>
    <p:sldId id="263" r:id="rId12"/>
    <p:sldId id="273" r:id="rId13"/>
    <p:sldId id="274" r:id="rId14"/>
    <p:sldId id="270" r:id="rId15"/>
    <p:sldId id="26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8"/>
    <p:restoredTop sz="68427"/>
  </p:normalViewPr>
  <p:slideViewPr>
    <p:cSldViewPr snapToGrid="0">
      <p:cViewPr varScale="1">
        <p:scale>
          <a:sx n="98" d="100"/>
          <a:sy n="98" d="100"/>
        </p:scale>
        <p:origin x="21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6BD9E-7566-5741-9134-7D0614CA83F6}" type="datetimeFigureOut">
              <a:rPr lang="de-DE" smtClean="0"/>
              <a:t>31.01.23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5A364-A444-FF49-969B-6DFF6103FDBF}" type="slidenum">
              <a:rPr lang="de-DE" smtClean="0"/>
              <a:t>‹Nr.›</a:t>
            </a:fld>
            <a:endParaRPr lang="de-DE"/>
          </a:p>
        </p:txBody>
      </p:sp>
    </p:spTree>
    <p:extLst>
      <p:ext uri="{BB962C8B-B14F-4D97-AF65-F5344CB8AC3E}">
        <p14:creationId xmlns:p14="http://schemas.microsoft.com/office/powerpoint/2010/main" val="306210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solidFill>
                  <a:srgbClr val="191619"/>
                </a:solidFill>
                <a:effectLst/>
                <a:latin typeface="SemikolonPlus"/>
              </a:rPr>
              <a:t>Fragen Sie die Eltern, welche Situationen Ihnen besonders im </a:t>
            </a:r>
            <a:r>
              <a:rPr lang="de-DE" sz="1800" dirty="0" err="1">
                <a:solidFill>
                  <a:srgbClr val="191619"/>
                </a:solidFill>
                <a:effectLst/>
                <a:latin typeface="SemikolonPlus"/>
              </a:rPr>
              <a:t>Gedächtnis</a:t>
            </a:r>
            <a:r>
              <a:rPr lang="de-DE" sz="1800" dirty="0">
                <a:solidFill>
                  <a:srgbClr val="191619"/>
                </a:solidFill>
                <a:effectLst/>
                <a:latin typeface="SemikolonPlus"/>
              </a:rPr>
              <a:t> geblieben sind und warum. Regen Sie ggf. einen Erfahrungsaustausch an: </a:t>
            </a:r>
            <a:endParaRPr lang="de-DE" dirty="0"/>
          </a:p>
          <a:p>
            <a:pPr marL="285750" indent="-285750">
              <a:buFont typeface="Arial" panose="020B0604020202020204" pitchFamily="34" charset="0"/>
              <a:buChar char="•"/>
            </a:pPr>
            <a:r>
              <a:rPr lang="de-DE" sz="1800" dirty="0">
                <a:solidFill>
                  <a:srgbClr val="191619"/>
                </a:solidFill>
                <a:effectLst/>
                <a:latin typeface="SemikolonPlus"/>
              </a:rPr>
              <a:t>Welche Situationen aus dem Video kennen Sie aus Ihrem Alltag/Umfeld? </a:t>
            </a:r>
            <a:r>
              <a:rPr lang="de-DE" sz="1800" dirty="0" err="1">
                <a:solidFill>
                  <a:srgbClr val="191619"/>
                </a:solidFill>
                <a:effectLst/>
                <a:latin typeface="SemikolonPlus"/>
              </a:rPr>
              <a:t>Können</a:t>
            </a:r>
            <a:r>
              <a:rPr lang="de-DE" sz="1800" dirty="0">
                <a:solidFill>
                  <a:srgbClr val="191619"/>
                </a:solidFill>
                <a:effectLst/>
                <a:latin typeface="SemikolonPlus"/>
              </a:rPr>
              <a:t> Sie das Verhalten der Person nachvollziehen?</a:t>
            </a:r>
          </a:p>
          <a:p>
            <a:pPr marL="285750" indent="-285750">
              <a:buFont typeface="Arial" panose="020B0604020202020204" pitchFamily="34" charset="0"/>
              <a:buChar char="•"/>
            </a:pPr>
            <a:r>
              <a:rPr lang="de-DE" sz="1800" dirty="0">
                <a:solidFill>
                  <a:srgbClr val="191619"/>
                </a:solidFill>
                <a:effectLst/>
                <a:latin typeface="SemikolonPlus"/>
              </a:rPr>
              <a:t>Welche Situationen </a:t>
            </a:r>
            <a:r>
              <a:rPr lang="de-DE" sz="1800" dirty="0" err="1">
                <a:solidFill>
                  <a:srgbClr val="191619"/>
                </a:solidFill>
                <a:effectLst/>
                <a:latin typeface="SemikolonPlus"/>
              </a:rPr>
              <a:t>können</a:t>
            </a:r>
            <a:r>
              <a:rPr lang="de-DE" sz="1800" dirty="0">
                <a:solidFill>
                  <a:srgbClr val="191619"/>
                </a:solidFill>
                <a:effectLst/>
                <a:latin typeface="SemikolonPlus"/>
              </a:rPr>
              <a:t> Sie besonders gut nachvollziehen?</a:t>
            </a:r>
          </a:p>
          <a:p>
            <a:pPr marL="285750" indent="-285750">
              <a:buFont typeface="Arial" panose="020B0604020202020204" pitchFamily="34" charset="0"/>
              <a:buChar char="•"/>
            </a:pPr>
            <a:r>
              <a:rPr lang="de-DE" sz="1800" dirty="0">
                <a:solidFill>
                  <a:srgbClr val="191619"/>
                </a:solidFill>
                <a:effectLst/>
                <a:latin typeface="SemikolonPlus"/>
              </a:rPr>
              <a:t>Was </a:t>
            </a:r>
            <a:r>
              <a:rPr lang="de-DE" sz="1800" dirty="0" err="1">
                <a:solidFill>
                  <a:srgbClr val="191619"/>
                </a:solidFill>
                <a:effectLst/>
                <a:latin typeface="SemikolonPlus"/>
              </a:rPr>
              <a:t>möchte</a:t>
            </a:r>
            <a:r>
              <a:rPr lang="de-DE" sz="1800" dirty="0">
                <a:solidFill>
                  <a:srgbClr val="191619"/>
                </a:solidFill>
                <a:effectLst/>
                <a:latin typeface="SemikolonPlus"/>
              </a:rPr>
              <a:t> die Person durch ihre Posts erreichen? </a:t>
            </a:r>
            <a:endParaRPr lang="de-DE" dirty="0"/>
          </a:p>
          <a:p>
            <a:pPr marL="285750" indent="-285750">
              <a:buFont typeface="Arial" panose="020B0604020202020204" pitchFamily="34" charset="0"/>
              <a:buChar char="•"/>
            </a:pPr>
            <a:r>
              <a:rPr lang="de-DE" sz="1800" dirty="0">
                <a:solidFill>
                  <a:srgbClr val="191619"/>
                </a:solidFill>
                <a:effectLst/>
                <a:latin typeface="SemikolonPlus"/>
              </a:rPr>
              <a:t>Welche Probleme ergeben sich dadurch? </a:t>
            </a:r>
            <a:endParaRPr lang="de-DE" dirty="0"/>
          </a:p>
          <a:p>
            <a:endParaRPr lang="de-DE" dirty="0"/>
          </a:p>
        </p:txBody>
      </p:sp>
      <p:sp>
        <p:nvSpPr>
          <p:cNvPr id="4" name="Foliennummernplatzhalter 3"/>
          <p:cNvSpPr>
            <a:spLocks noGrp="1"/>
          </p:cNvSpPr>
          <p:nvPr>
            <p:ph type="sldNum" sz="quarter" idx="5"/>
          </p:nvPr>
        </p:nvSpPr>
        <p:spPr/>
        <p:txBody>
          <a:bodyPr/>
          <a:lstStyle/>
          <a:p>
            <a:fld id="{6DD5A364-A444-FF49-969B-6DFF6103FDBF}" type="slidenum">
              <a:rPr lang="de-DE" smtClean="0"/>
              <a:t>3</a:t>
            </a:fld>
            <a:endParaRPr lang="de-DE"/>
          </a:p>
        </p:txBody>
      </p:sp>
    </p:spTree>
    <p:extLst>
      <p:ext uri="{BB962C8B-B14F-4D97-AF65-F5344CB8AC3E}">
        <p14:creationId xmlns:p14="http://schemas.microsoft.com/office/powerpoint/2010/main" val="137748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57CBC-A1FC-5BDB-54A1-74F0AC28E19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61AA954-9D1D-C420-D556-F9E43112D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21A4050-3C8D-C8F6-0CBA-129F13B48A06}"/>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6788FEC9-16AB-BA45-148D-943ABB7026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0AB161-36B4-D94B-BF39-F3D38DDA86AE}"/>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312803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A7B3-DB8A-6B8E-D1A5-76361819CFB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5CB298B-71D5-877D-C76E-BD34651457C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7BC7331-1444-094B-32C0-4C8296D560DC}"/>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43FE62DD-9E90-F050-6CC9-739999E5F3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34D5A27-2FCC-C590-4C80-CD3EA0661842}"/>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25597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8E596A6-FCF4-F6FA-0C29-EB3353FF5FD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CEAD9F5-6C52-AC9E-D582-351B51F03EA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59B6F9-0CDA-9CE4-DB76-BB5188B6DF7F}"/>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F8D1CE0E-4B9E-3592-7A1F-9987F03716A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7C97638-0970-7718-8469-1469F6602946}"/>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103257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370D8-24B9-0344-81E6-B3BAC56236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5D94DA-9A41-5384-B4E6-4EDD4844393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3F98D3-AFD1-8A0F-BA5D-D6D1234E33F1}"/>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3BCAB87A-C806-8C57-9E83-FC6C72D7AA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EFAD67-6BD5-D514-C183-91A4728D71A8}"/>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376336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BB73B-CE88-3EE0-F9D5-2E0015158D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B0B2C8D-AC5C-E5EC-4F6E-8FAA5E97A5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701F453-F3F0-53BB-182C-4FCC44AF39A7}"/>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29CA11C6-8D8B-F929-F1A7-095E1BCA854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AC5E54-944A-47A0-06B1-F4B45F30CF75}"/>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264563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7EE469-AD34-9B8B-7BB8-0303413C00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BA03248-BD54-F0F1-C3CE-7D85DA17F76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27FB775-4441-766B-312C-B973BCB1EF1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0181DD4-BCAD-69F3-1893-84294C46773A}"/>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6" name="Fußzeilenplatzhalter 5">
            <a:extLst>
              <a:ext uri="{FF2B5EF4-FFF2-40B4-BE49-F238E27FC236}">
                <a16:creationId xmlns:a16="http://schemas.microsoft.com/office/drawing/2014/main" id="{240B24AC-039F-1D83-F375-FCD31EE6D57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1202466-389B-FDA4-7D82-90E247FEB32F}"/>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5823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0618D2-79C9-A380-1478-674EB5CEC5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B6D3765-4FAF-10B5-A781-6A86287FD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48A458-7BDE-8680-5096-6A98993E54A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4E0A698-9CF9-2831-0788-3E3C418AB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5BD8B8D-1648-297A-2489-E71EE9938CE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9799D7F-4BBA-943B-889B-C634997F3CA2}"/>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8" name="Fußzeilenplatzhalter 7">
            <a:extLst>
              <a:ext uri="{FF2B5EF4-FFF2-40B4-BE49-F238E27FC236}">
                <a16:creationId xmlns:a16="http://schemas.microsoft.com/office/drawing/2014/main" id="{D6218641-ECF8-26C3-9031-B319B40B5BE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E8CF6C1-96E8-DB09-0C5A-8C729D3B144B}"/>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99686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E7587-2F93-7DE7-A13A-729036C96F6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647C764-266D-F5F5-02AA-6F0C4FDBFEB3}"/>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4" name="Fußzeilenplatzhalter 3">
            <a:extLst>
              <a:ext uri="{FF2B5EF4-FFF2-40B4-BE49-F238E27FC236}">
                <a16:creationId xmlns:a16="http://schemas.microsoft.com/office/drawing/2014/main" id="{4895DD84-1015-E099-B54E-F1D6D3E4FE4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7491A17-5317-CD0B-DF69-2AC6A020676F}"/>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39214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166401E-BE3E-384C-6829-736156DA7406}"/>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3" name="Fußzeilenplatzhalter 2">
            <a:extLst>
              <a:ext uri="{FF2B5EF4-FFF2-40B4-BE49-F238E27FC236}">
                <a16:creationId xmlns:a16="http://schemas.microsoft.com/office/drawing/2014/main" id="{B73A3F8B-4D46-C551-5040-56335D99888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43E35A3-BC74-0133-09A2-DA4816D8F685}"/>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341523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88709-9707-11C7-F853-AE8C11D5616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0F539DF-E975-9A65-AE60-B67CEDFD90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6FD14D4-9BB8-E54F-901B-33201C145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F98A0F1-19CF-0E40-827A-D610781583B2}"/>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6" name="Fußzeilenplatzhalter 5">
            <a:extLst>
              <a:ext uri="{FF2B5EF4-FFF2-40B4-BE49-F238E27FC236}">
                <a16:creationId xmlns:a16="http://schemas.microsoft.com/office/drawing/2014/main" id="{1D66456A-A780-ACD0-B88D-3FC3744AE6A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296C43-88D8-3C56-3794-CD08A7E98EA0}"/>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324192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DD4B4-EB6E-8D4E-1E09-28298A75EC3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A5C9A6C-F969-D7B9-1655-D27E45B4B1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A8F6E30-67D8-00FE-649E-A078434801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3D4D6C6-2AAF-E1D6-20D0-BD02FAF761B0}"/>
              </a:ext>
            </a:extLst>
          </p:cNvPr>
          <p:cNvSpPr>
            <a:spLocks noGrp="1"/>
          </p:cNvSpPr>
          <p:nvPr>
            <p:ph type="dt" sz="half" idx="10"/>
          </p:nvPr>
        </p:nvSpPr>
        <p:spPr/>
        <p:txBody>
          <a:bodyPr/>
          <a:lstStyle/>
          <a:p>
            <a:fld id="{8CC8F9A1-5DE3-9145-B388-5B934CAF8AC1}" type="datetimeFigureOut">
              <a:rPr lang="de-DE" smtClean="0"/>
              <a:t>30.01.23</a:t>
            </a:fld>
            <a:endParaRPr lang="de-DE"/>
          </a:p>
        </p:txBody>
      </p:sp>
      <p:sp>
        <p:nvSpPr>
          <p:cNvPr id="6" name="Fußzeilenplatzhalter 5">
            <a:extLst>
              <a:ext uri="{FF2B5EF4-FFF2-40B4-BE49-F238E27FC236}">
                <a16:creationId xmlns:a16="http://schemas.microsoft.com/office/drawing/2014/main" id="{4D25BD7D-935B-E205-B9AA-61A4BF1ACC3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172F0EF-15CF-9CE3-3170-0C18B3944436}"/>
              </a:ext>
            </a:extLst>
          </p:cNvPr>
          <p:cNvSpPr>
            <a:spLocks noGrp="1"/>
          </p:cNvSpPr>
          <p:nvPr>
            <p:ph type="sldNum" sz="quarter" idx="12"/>
          </p:nvPr>
        </p:nvSpPr>
        <p:spPr/>
        <p:txBody>
          <a:bodyPr/>
          <a:lstStyle/>
          <a:p>
            <a:fld id="{BD79C21B-2568-3748-A319-ABEE8D6BC86C}" type="slidenum">
              <a:rPr lang="de-DE" smtClean="0"/>
              <a:t>‹Nr.›</a:t>
            </a:fld>
            <a:endParaRPr lang="de-DE"/>
          </a:p>
        </p:txBody>
      </p:sp>
    </p:spTree>
    <p:extLst>
      <p:ext uri="{BB962C8B-B14F-4D97-AF65-F5344CB8AC3E}">
        <p14:creationId xmlns:p14="http://schemas.microsoft.com/office/powerpoint/2010/main" val="29644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2FCE9D-42CA-C4F1-7098-21D45BE5A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F15F780-F731-B86E-E6C3-205F6A09C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B98A4AD-8D9C-F4E1-7531-47ECC23BA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8F9A1-5DE3-9145-B388-5B934CAF8AC1}" type="datetimeFigureOut">
              <a:rPr lang="de-DE" smtClean="0"/>
              <a:t>30.01.23</a:t>
            </a:fld>
            <a:endParaRPr lang="de-DE"/>
          </a:p>
        </p:txBody>
      </p:sp>
      <p:sp>
        <p:nvSpPr>
          <p:cNvPr id="5" name="Fußzeilenplatzhalter 4">
            <a:extLst>
              <a:ext uri="{FF2B5EF4-FFF2-40B4-BE49-F238E27FC236}">
                <a16:creationId xmlns:a16="http://schemas.microsoft.com/office/drawing/2014/main" id="{CB4147E4-8A03-A8DA-8EEE-F9A2B64FA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8CA140E-FDD6-D347-D5AB-040CC6CFA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9C21B-2568-3748-A319-ABEE8D6BC86C}" type="slidenum">
              <a:rPr lang="de-DE" smtClean="0"/>
              <a:t>‹Nr.›</a:t>
            </a:fld>
            <a:endParaRPr lang="de-DE"/>
          </a:p>
        </p:txBody>
      </p:sp>
    </p:spTree>
    <p:extLst>
      <p:ext uri="{BB962C8B-B14F-4D97-AF65-F5344CB8AC3E}">
        <p14:creationId xmlns:p14="http://schemas.microsoft.com/office/powerpoint/2010/main" val="378680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3.jpeg"/><Relationship Id="rId7" Type="http://schemas.openxmlformats.org/officeDocument/2006/relationships/hyperlink" Target="https://www.stiftung-medienpaedagogik-bayern.de/" TargetMode="External"/><Relationship Id="rId2" Type="http://schemas.openxmlformats.org/officeDocument/2006/relationships/hyperlink" Target="https://www.km.bayern.de/schule-digital/pilotversuch-digitale-schule-der-zukunft/angebote-fuer-erziehungsberechtigte/social-media.html"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medienfuehrerschein.bayer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medienfuehrerschein.bayern/Angebot/Sonderpaedagogische_Foerderung/5_6_und_7_Jahrgangsstufe/433_Liken_posten_teilen.htm"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DA95C15-BE57-DC8D-4F48-389D38804578}"/>
              </a:ext>
            </a:extLst>
          </p:cNvPr>
          <p:cNvSpPr/>
          <p:nvPr/>
        </p:nvSpPr>
        <p:spPr>
          <a:xfrm>
            <a:off x="0" y="5234732"/>
            <a:ext cx="12192000" cy="1623268"/>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3E8FEBEF-312A-03F1-0B1C-B78DC2E840EC}"/>
              </a:ext>
            </a:extLst>
          </p:cNvPr>
          <p:cNvSpPr txBox="1"/>
          <p:nvPr/>
        </p:nvSpPr>
        <p:spPr>
          <a:xfrm>
            <a:off x="-300789" y="5507757"/>
            <a:ext cx="8373977" cy="1077218"/>
          </a:xfrm>
          <a:prstGeom prst="rect">
            <a:avLst/>
          </a:prstGeom>
          <a:noFill/>
        </p:spPr>
        <p:txBody>
          <a:bodyPr wrap="square" rtlCol="0">
            <a:spAutoFit/>
          </a:bodyPr>
          <a:lstStyle/>
          <a:p>
            <a:pPr algn="r"/>
            <a:r>
              <a:rPr lang="de-DE" sz="3200" dirty="0">
                <a:solidFill>
                  <a:schemeClr val="bg1"/>
                </a:solidFill>
              </a:rPr>
              <a:t>Herzlich willkommen zu unserem Elternabend – </a:t>
            </a:r>
          </a:p>
          <a:p>
            <a:pPr algn="r"/>
            <a:r>
              <a:rPr lang="de-DE" sz="3200" dirty="0">
                <a:solidFill>
                  <a:schemeClr val="bg1"/>
                </a:solidFill>
              </a:rPr>
              <a:t>Schön, dass Sie da sind! </a:t>
            </a:r>
          </a:p>
        </p:txBody>
      </p:sp>
      <p:pic>
        <p:nvPicPr>
          <p:cNvPr id="6" name="Grafik 5">
            <a:extLst>
              <a:ext uri="{FF2B5EF4-FFF2-40B4-BE49-F238E27FC236}">
                <a16:creationId xmlns:a16="http://schemas.microsoft.com/office/drawing/2014/main" id="{7B0A6026-73A0-EA44-0609-BB22C7D14E35}"/>
              </a:ext>
            </a:extLst>
          </p:cNvPr>
          <p:cNvPicPr>
            <a:picLocks noChangeAspect="1"/>
          </p:cNvPicPr>
          <p:nvPr/>
        </p:nvPicPr>
        <p:blipFill rotWithShape="1">
          <a:blip r:embed="rId2"/>
          <a:srcRect l="7130"/>
          <a:stretch/>
        </p:blipFill>
        <p:spPr>
          <a:xfrm>
            <a:off x="8073188" y="5234732"/>
            <a:ext cx="4840707" cy="1615826"/>
          </a:xfrm>
          <a:prstGeom prst="rect">
            <a:avLst/>
          </a:prstGeom>
        </p:spPr>
      </p:pic>
      <p:pic>
        <p:nvPicPr>
          <p:cNvPr id="9" name="Grafik 8" descr="Bild mit einfarbiger Füllung">
            <a:extLst>
              <a:ext uri="{FF2B5EF4-FFF2-40B4-BE49-F238E27FC236}">
                <a16:creationId xmlns:a16="http://schemas.microsoft.com/office/drawing/2014/main" id="{C60ED220-EDDF-1518-CB53-DD3C3130A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
        <p:nvSpPr>
          <p:cNvPr id="10" name="Textfeld 9">
            <a:extLst>
              <a:ext uri="{FF2B5EF4-FFF2-40B4-BE49-F238E27FC236}">
                <a16:creationId xmlns:a16="http://schemas.microsoft.com/office/drawing/2014/main" id="{6F144555-F0A3-4607-8CBB-225E7F04D08B}"/>
              </a:ext>
            </a:extLst>
          </p:cNvPr>
          <p:cNvSpPr txBox="1"/>
          <p:nvPr/>
        </p:nvSpPr>
        <p:spPr>
          <a:xfrm>
            <a:off x="5070764" y="3934691"/>
            <a:ext cx="2505045" cy="369332"/>
          </a:xfrm>
          <a:prstGeom prst="rect">
            <a:avLst/>
          </a:prstGeom>
          <a:noFill/>
        </p:spPr>
        <p:txBody>
          <a:bodyPr wrap="none" rtlCol="0">
            <a:spAutoFit/>
          </a:bodyPr>
          <a:lstStyle/>
          <a:p>
            <a:r>
              <a:rPr lang="de-DE" dirty="0"/>
              <a:t>Passendes Foto einfügen</a:t>
            </a:r>
          </a:p>
        </p:txBody>
      </p:sp>
      <p:sp>
        <p:nvSpPr>
          <p:cNvPr id="11" name="Herz 10">
            <a:extLst>
              <a:ext uri="{FF2B5EF4-FFF2-40B4-BE49-F238E27FC236}">
                <a16:creationId xmlns:a16="http://schemas.microsoft.com/office/drawing/2014/main" id="{5060B69D-CD37-3067-19CC-D55A4199B4DD}"/>
              </a:ext>
            </a:extLst>
          </p:cNvPr>
          <p:cNvSpPr/>
          <p:nvPr/>
        </p:nvSpPr>
        <p:spPr>
          <a:xfrm>
            <a:off x="3519056" y="6123709"/>
            <a:ext cx="432804" cy="424366"/>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5142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8004691" y="0"/>
            <a:ext cx="4187309" cy="1397722"/>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7BF10F7D-0DF9-4F5A-37FB-0EABC4A572C1}"/>
              </a:ext>
            </a:extLst>
          </p:cNvPr>
          <p:cNvSpPr txBox="1"/>
          <p:nvPr/>
        </p:nvSpPr>
        <p:spPr>
          <a:xfrm>
            <a:off x="737398" y="2002654"/>
            <a:ext cx="10717203" cy="3785652"/>
          </a:xfrm>
          <a:prstGeom prst="rect">
            <a:avLst/>
          </a:prstGeom>
          <a:noFill/>
        </p:spPr>
        <p:txBody>
          <a:bodyPr wrap="square" rtlCol="0">
            <a:spAutoFit/>
          </a:bodyPr>
          <a:lstStyle/>
          <a:p>
            <a:r>
              <a:rPr lang="de-DE" sz="2400" dirty="0"/>
              <a:t>Unser Konzept der Medienerziehung zielt darauf ab, folgende Fragestellungen zu beantworten.</a:t>
            </a:r>
          </a:p>
          <a:p>
            <a:endParaRPr lang="de-DE" sz="2400" dirty="0"/>
          </a:p>
          <a:p>
            <a:pPr marL="457200" indent="-457200">
              <a:buFont typeface="Wingdings" pitchFamily="2" charset="2"/>
              <a:buChar char="§"/>
            </a:pPr>
            <a:r>
              <a:rPr lang="de-DE" sz="2400" dirty="0"/>
              <a:t>Warum ist es problematisch, immer nur Inhalte zugespielt zu bekommen, die den eigenen Interessen entsprechen?</a:t>
            </a:r>
          </a:p>
          <a:p>
            <a:pPr marL="457200" indent="-457200">
              <a:buFont typeface="Wingdings" pitchFamily="2" charset="2"/>
              <a:buChar char="§"/>
            </a:pPr>
            <a:r>
              <a:rPr lang="de-DE" sz="2400" dirty="0"/>
              <a:t>Warum sind Fake News gefährlich?</a:t>
            </a:r>
          </a:p>
          <a:p>
            <a:pPr marL="457200" indent="-457200">
              <a:buFont typeface="Wingdings" pitchFamily="2" charset="2"/>
              <a:buChar char="§"/>
            </a:pPr>
            <a:r>
              <a:rPr lang="de-DE" sz="2400" dirty="0"/>
              <a:t>Warum üben die Sozialen Medien Druck auf Jugendliche aus?</a:t>
            </a:r>
          </a:p>
          <a:p>
            <a:pPr marL="457200" indent="-457200">
              <a:buFont typeface="Wingdings" pitchFamily="2" charset="2"/>
              <a:buChar char="§"/>
            </a:pPr>
            <a:r>
              <a:rPr lang="de-DE" sz="2400" dirty="0"/>
              <a:t>Was ist der Unterschied zwischen einem Journalisten und einem Influencer?</a:t>
            </a:r>
          </a:p>
          <a:p>
            <a:pPr marL="457200" indent="-457200">
              <a:buFont typeface="Wingdings" pitchFamily="2" charset="2"/>
              <a:buChar char="§"/>
            </a:pPr>
            <a:r>
              <a:rPr lang="de-DE" sz="2400" dirty="0"/>
              <a:t>Was ist das Problem an Beauty-Filtern? Welche Folgen können diese haben?</a:t>
            </a:r>
          </a:p>
          <a:p>
            <a:pPr marL="457200" indent="-457200">
              <a:buFont typeface="Wingdings" pitchFamily="2" charset="2"/>
              <a:buChar char="§"/>
            </a:pPr>
            <a:r>
              <a:rPr lang="de-DE" sz="2400" dirty="0"/>
              <a:t>Wie kann man diesem Schönheitsideal entkommen?</a:t>
            </a:r>
          </a:p>
        </p:txBody>
      </p:sp>
    </p:spTree>
    <p:extLst>
      <p:ext uri="{BB962C8B-B14F-4D97-AF65-F5344CB8AC3E}">
        <p14:creationId xmlns:p14="http://schemas.microsoft.com/office/powerpoint/2010/main" val="2980540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9061304" y="53887"/>
            <a:ext cx="3130696" cy="1045025"/>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C5C4EFE7-0CC3-7C72-E0B7-764CAB5CAB01}"/>
              </a:ext>
            </a:extLst>
          </p:cNvPr>
          <p:cNvSpPr/>
          <p:nvPr/>
        </p:nvSpPr>
        <p:spPr>
          <a:xfrm>
            <a:off x="914400" y="3246837"/>
            <a:ext cx="10713889" cy="2308324"/>
          </a:xfrm>
          <a:prstGeom prst="rect">
            <a:avLst/>
          </a:prstGeom>
        </p:spPr>
        <p:txBody>
          <a:bodyPr wrap="square">
            <a:spAutoFit/>
          </a:bodyPr>
          <a:lstStyle/>
          <a:p>
            <a:endParaRPr lang="de-DE" sz="2400" dirty="0"/>
          </a:p>
          <a:p>
            <a:r>
              <a:rPr lang="de-DE" sz="2400" dirty="0"/>
              <a:t>Sexting ist ein Kofferwort aus den beiden Wörtern „Sex“ und „</a:t>
            </a:r>
            <a:r>
              <a:rPr lang="de-DE" sz="2400" dirty="0" err="1"/>
              <a:t>Texting</a:t>
            </a:r>
            <a:r>
              <a:rPr lang="de-DE" sz="2400" dirty="0"/>
              <a:t>“. </a:t>
            </a:r>
            <a:r>
              <a:rPr lang="de-DE" sz="2400" dirty="0" err="1"/>
              <a:t>Sexting</a:t>
            </a:r>
            <a:r>
              <a:rPr lang="de-DE" sz="2400" dirty="0"/>
              <a:t> beschreibt das Versenden von erotischen Fotos oder Videos der eigenen Person mittels Computer oder Smartphone. Erotisches Material können dabei Aufnahmen in Badehose, in Bikini oder in Unterwäsche sein, Nacktbilder bestimmter Körperregionen oder Oben-ohne-Aufnahmen etc.</a:t>
            </a:r>
          </a:p>
        </p:txBody>
      </p:sp>
      <p:pic>
        <p:nvPicPr>
          <p:cNvPr id="5" name="Grafik 4">
            <a:extLst>
              <a:ext uri="{FF2B5EF4-FFF2-40B4-BE49-F238E27FC236}">
                <a16:creationId xmlns:a16="http://schemas.microsoft.com/office/drawing/2014/main" id="{C787179B-6E0A-21BE-89AE-C8C5C5B171F8}"/>
              </a:ext>
            </a:extLst>
          </p:cNvPr>
          <p:cNvPicPr>
            <a:picLocks noChangeAspect="1"/>
          </p:cNvPicPr>
          <p:nvPr/>
        </p:nvPicPr>
        <p:blipFill>
          <a:blip r:embed="rId3"/>
          <a:stretch>
            <a:fillRect/>
          </a:stretch>
        </p:blipFill>
        <p:spPr>
          <a:xfrm>
            <a:off x="2769326" y="957300"/>
            <a:ext cx="6433274" cy="2470546"/>
          </a:xfrm>
          <a:prstGeom prst="rect">
            <a:avLst/>
          </a:prstGeom>
        </p:spPr>
      </p:pic>
      <p:sp>
        <p:nvSpPr>
          <p:cNvPr id="7" name="Textfeld 6">
            <a:extLst>
              <a:ext uri="{FF2B5EF4-FFF2-40B4-BE49-F238E27FC236}">
                <a16:creationId xmlns:a16="http://schemas.microsoft.com/office/drawing/2014/main" id="{350FED03-17FE-4F1C-0755-DBEB0F0DCCC1}"/>
              </a:ext>
            </a:extLst>
          </p:cNvPr>
          <p:cNvSpPr txBox="1"/>
          <p:nvPr/>
        </p:nvSpPr>
        <p:spPr>
          <a:xfrm>
            <a:off x="297552" y="333331"/>
            <a:ext cx="10479024" cy="1077218"/>
          </a:xfrm>
          <a:prstGeom prst="rect">
            <a:avLst/>
          </a:prstGeom>
          <a:noFill/>
        </p:spPr>
        <p:txBody>
          <a:bodyPr wrap="square" rtlCol="0">
            <a:spAutoFit/>
          </a:bodyPr>
          <a:lstStyle/>
          <a:p>
            <a:r>
              <a:rPr lang="de-DE" sz="3200" b="1" dirty="0"/>
              <a:t>Sexting</a:t>
            </a:r>
            <a:endParaRPr lang="de-DE" sz="2800" dirty="0"/>
          </a:p>
          <a:p>
            <a:endParaRPr lang="de-DE" sz="3200" dirty="0"/>
          </a:p>
        </p:txBody>
      </p:sp>
    </p:spTree>
    <p:extLst>
      <p:ext uri="{BB962C8B-B14F-4D97-AF65-F5344CB8AC3E}">
        <p14:creationId xmlns:p14="http://schemas.microsoft.com/office/powerpoint/2010/main" val="349018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0" y="161351"/>
            <a:ext cx="2162129" cy="721718"/>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C1ADA47-3773-DB01-3BBC-7E43C1B0B48C}"/>
              </a:ext>
            </a:extLst>
          </p:cNvPr>
          <p:cNvSpPr txBox="1"/>
          <p:nvPr/>
        </p:nvSpPr>
        <p:spPr>
          <a:xfrm>
            <a:off x="1872201" y="421404"/>
            <a:ext cx="7061915" cy="461665"/>
          </a:xfrm>
          <a:prstGeom prst="rect">
            <a:avLst/>
          </a:prstGeom>
          <a:noFill/>
        </p:spPr>
        <p:txBody>
          <a:bodyPr wrap="square" rtlCol="0">
            <a:spAutoFit/>
          </a:bodyPr>
          <a:lstStyle/>
          <a:p>
            <a:r>
              <a:rPr lang="de-DE" sz="2400" b="1" dirty="0">
                <a:solidFill>
                  <a:schemeClr val="tx1"/>
                </a:solidFill>
              </a:rPr>
              <a:t>Handlungstipps für Social-Media-Angebote</a:t>
            </a:r>
          </a:p>
        </p:txBody>
      </p:sp>
      <p:sp>
        <p:nvSpPr>
          <p:cNvPr id="7" name="Textfeld 6">
            <a:extLst>
              <a:ext uri="{FF2B5EF4-FFF2-40B4-BE49-F238E27FC236}">
                <a16:creationId xmlns:a16="http://schemas.microsoft.com/office/drawing/2014/main" id="{0608164F-2C30-0486-96A2-A4E56641D628}"/>
              </a:ext>
            </a:extLst>
          </p:cNvPr>
          <p:cNvSpPr txBox="1"/>
          <p:nvPr/>
        </p:nvSpPr>
        <p:spPr>
          <a:xfrm>
            <a:off x="2520462" y="1003923"/>
            <a:ext cx="4281853" cy="461665"/>
          </a:xfrm>
          <a:prstGeom prst="rect">
            <a:avLst/>
          </a:prstGeom>
          <a:noFill/>
        </p:spPr>
        <p:txBody>
          <a:bodyPr wrap="square" rtlCol="0">
            <a:spAutoFit/>
          </a:bodyPr>
          <a:lstStyle/>
          <a:p>
            <a:r>
              <a:rPr lang="de-DE" sz="2400" dirty="0">
                <a:solidFill>
                  <a:schemeClr val="tx1">
                    <a:lumMod val="95000"/>
                    <a:lumOff val="5000"/>
                  </a:schemeClr>
                </a:solidFill>
              </a:rPr>
              <a:t>Was Eltern wissen sollten…</a:t>
            </a:r>
          </a:p>
        </p:txBody>
      </p:sp>
      <p:sp>
        <p:nvSpPr>
          <p:cNvPr id="8" name="Textfeld 7">
            <a:extLst>
              <a:ext uri="{FF2B5EF4-FFF2-40B4-BE49-F238E27FC236}">
                <a16:creationId xmlns:a16="http://schemas.microsoft.com/office/drawing/2014/main" id="{FD5488AA-697A-F6B1-31ED-D525CC3C87D5}"/>
              </a:ext>
            </a:extLst>
          </p:cNvPr>
          <p:cNvSpPr txBox="1"/>
          <p:nvPr/>
        </p:nvSpPr>
        <p:spPr>
          <a:xfrm>
            <a:off x="482009" y="1906112"/>
            <a:ext cx="11227981" cy="3046988"/>
          </a:xfrm>
          <a:prstGeom prst="rect">
            <a:avLst/>
          </a:prstGeom>
          <a:noFill/>
        </p:spPr>
        <p:txBody>
          <a:bodyPr wrap="square" rtlCol="0">
            <a:spAutoFit/>
          </a:bodyPr>
          <a:lstStyle/>
          <a:p>
            <a:pPr marL="457200" indent="-457200" algn="ctr"/>
            <a:endParaRPr lang="de-DE" sz="2400" b="1" u="sng" dirty="0">
              <a:solidFill>
                <a:schemeClr val="tx1"/>
              </a:solidFill>
            </a:endParaRPr>
          </a:p>
          <a:p>
            <a:pPr marL="342900" lvl="0" indent="-342900">
              <a:buFont typeface="Wingdings" pitchFamily="2" charset="2"/>
              <a:buChar char="§"/>
            </a:pPr>
            <a:r>
              <a:rPr lang="de-DE" sz="2400" dirty="0"/>
              <a:t>Interesse zeigen</a:t>
            </a:r>
          </a:p>
          <a:p>
            <a:pPr marL="342900" lvl="0" indent="-342900">
              <a:buFont typeface="Wingdings" pitchFamily="2" charset="2"/>
              <a:buChar char="§"/>
            </a:pPr>
            <a:r>
              <a:rPr lang="de-DE" sz="2400" dirty="0">
                <a:solidFill>
                  <a:schemeClr val="tx1"/>
                </a:solidFill>
              </a:rPr>
              <a:t>Über Nutzungsmotive sprechen</a:t>
            </a:r>
          </a:p>
          <a:p>
            <a:pPr marL="342900" lvl="0" indent="-342900">
              <a:buFont typeface="Wingdings" pitchFamily="2" charset="2"/>
              <a:buChar char="§"/>
            </a:pPr>
            <a:r>
              <a:rPr lang="de-DE" sz="2400" dirty="0"/>
              <a:t>Zeitfallen vermeiden</a:t>
            </a:r>
          </a:p>
          <a:p>
            <a:pPr marL="342900" lvl="0" indent="-342900">
              <a:buFont typeface="Wingdings" pitchFamily="2" charset="2"/>
              <a:buChar char="§"/>
            </a:pPr>
            <a:r>
              <a:rPr lang="de-DE" sz="2400" dirty="0">
                <a:solidFill>
                  <a:schemeClr val="tx1"/>
                </a:solidFill>
              </a:rPr>
              <a:t>Auf Altersbeschränkungen achten</a:t>
            </a:r>
          </a:p>
          <a:p>
            <a:pPr marL="342900" lvl="0" indent="-342900">
              <a:buFont typeface="Wingdings" pitchFamily="2" charset="2"/>
              <a:buChar char="§"/>
            </a:pPr>
            <a:r>
              <a:rPr lang="de-DE" sz="2400" dirty="0"/>
              <a:t>Vorsichtig sein</a:t>
            </a:r>
          </a:p>
          <a:p>
            <a:pPr marL="342900" lvl="0" indent="-342900">
              <a:buFont typeface="Wingdings" pitchFamily="2" charset="2"/>
              <a:buChar char="§"/>
            </a:pPr>
            <a:r>
              <a:rPr lang="de-DE" sz="2400" dirty="0">
                <a:solidFill>
                  <a:schemeClr val="tx1"/>
                </a:solidFill>
              </a:rPr>
              <a:t>Challenges </a:t>
            </a:r>
            <a:r>
              <a:rPr lang="de-DE" sz="2400" dirty="0"/>
              <a:t>thematisieren</a:t>
            </a:r>
          </a:p>
          <a:p>
            <a:pPr marL="342900" lvl="0" indent="-342900">
              <a:buFont typeface="Wingdings" pitchFamily="2" charset="2"/>
              <a:buChar char="§"/>
            </a:pPr>
            <a:r>
              <a:rPr lang="de-DE" sz="2400" dirty="0">
                <a:solidFill>
                  <a:schemeClr val="tx1"/>
                </a:solidFill>
              </a:rPr>
              <a:t>Verständnisvoll sein</a:t>
            </a:r>
          </a:p>
        </p:txBody>
      </p:sp>
      <p:pic>
        <p:nvPicPr>
          <p:cNvPr id="5" name="Grafik 4" descr="Ein Bild, das Text enthält.&#10;&#10;Automatisch generierte Beschreibung">
            <a:extLst>
              <a:ext uri="{FF2B5EF4-FFF2-40B4-BE49-F238E27FC236}">
                <a16:creationId xmlns:a16="http://schemas.microsoft.com/office/drawing/2014/main" id="{A3493D5C-1721-4A79-AD13-FEC261E8EA69}"/>
              </a:ext>
            </a:extLst>
          </p:cNvPr>
          <p:cNvPicPr>
            <a:picLocks noChangeAspect="1"/>
          </p:cNvPicPr>
          <p:nvPr/>
        </p:nvPicPr>
        <p:blipFill>
          <a:blip r:embed="rId3"/>
          <a:stretch>
            <a:fillRect/>
          </a:stretch>
        </p:blipFill>
        <p:spPr>
          <a:xfrm>
            <a:off x="7534650" y="1191277"/>
            <a:ext cx="3744274" cy="5245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100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a:extLst>
              <a:ext uri="{FF2B5EF4-FFF2-40B4-BE49-F238E27FC236}">
                <a16:creationId xmlns:a16="http://schemas.microsoft.com/office/drawing/2014/main" id="{EDFF0776-CA60-B4F4-B6A7-394C93C242C1}"/>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9C483CED-0EE4-0730-13DC-E3BB57EC8147}"/>
              </a:ext>
            </a:extLst>
          </p:cNvPr>
          <p:cNvSpPr txBox="1"/>
          <p:nvPr/>
        </p:nvSpPr>
        <p:spPr>
          <a:xfrm>
            <a:off x="319172" y="363213"/>
            <a:ext cx="7061915" cy="461665"/>
          </a:xfrm>
          <a:prstGeom prst="rect">
            <a:avLst/>
          </a:prstGeom>
          <a:noFill/>
        </p:spPr>
        <p:txBody>
          <a:bodyPr wrap="square" rtlCol="0">
            <a:spAutoFit/>
          </a:bodyPr>
          <a:lstStyle/>
          <a:p>
            <a:r>
              <a:rPr lang="de-DE" sz="2400" dirty="0">
                <a:solidFill>
                  <a:schemeClr val="tx1">
                    <a:lumMod val="95000"/>
                    <a:lumOff val="5000"/>
                  </a:schemeClr>
                </a:solidFill>
              </a:rPr>
              <a:t>Broschüre</a:t>
            </a:r>
          </a:p>
        </p:txBody>
      </p:sp>
      <p:pic>
        <p:nvPicPr>
          <p:cNvPr id="2" name="Grafik 1">
            <a:extLst>
              <a:ext uri="{FF2B5EF4-FFF2-40B4-BE49-F238E27FC236}">
                <a16:creationId xmlns:a16="http://schemas.microsoft.com/office/drawing/2014/main" id="{A990C665-8EFC-CA6B-4EFB-D498E795FF8A}"/>
              </a:ext>
            </a:extLst>
          </p:cNvPr>
          <p:cNvPicPr>
            <a:picLocks noChangeAspect="1"/>
          </p:cNvPicPr>
          <p:nvPr/>
        </p:nvPicPr>
        <p:blipFill>
          <a:blip r:embed="rId2"/>
          <a:stretch>
            <a:fillRect/>
          </a:stretch>
        </p:blipFill>
        <p:spPr>
          <a:xfrm>
            <a:off x="7725380" y="0"/>
            <a:ext cx="4466620" cy="1384652"/>
          </a:xfrm>
          <a:prstGeom prst="rect">
            <a:avLst/>
          </a:prstGeom>
        </p:spPr>
      </p:pic>
      <p:pic>
        <p:nvPicPr>
          <p:cNvPr id="5" name="Grafik 4" descr="Ein Bild, das Whiteboard enthält.&#10;&#10;Automatisch generierte Beschreibung">
            <a:extLst>
              <a:ext uri="{FF2B5EF4-FFF2-40B4-BE49-F238E27FC236}">
                <a16:creationId xmlns:a16="http://schemas.microsoft.com/office/drawing/2014/main" id="{590B9585-9B5A-6501-6FD4-6A91C7054214}"/>
              </a:ext>
            </a:extLst>
          </p:cNvPr>
          <p:cNvPicPr>
            <a:picLocks noChangeAspect="1"/>
          </p:cNvPicPr>
          <p:nvPr/>
        </p:nvPicPr>
        <p:blipFill>
          <a:blip r:embed="rId3"/>
          <a:stretch>
            <a:fillRect/>
          </a:stretch>
        </p:blipFill>
        <p:spPr>
          <a:xfrm>
            <a:off x="264118" y="1003923"/>
            <a:ext cx="2992117" cy="4049481"/>
          </a:xfrm>
          <a:prstGeom prst="rect">
            <a:avLst/>
          </a:prstGeom>
          <a:ln>
            <a:noFill/>
          </a:ln>
          <a:effectLst>
            <a:outerShdw blurRad="292100" dist="139700" dir="2700000" algn="tl" rotWithShape="0">
              <a:srgbClr val="333333">
                <a:alpha val="65000"/>
              </a:srgbClr>
            </a:outerShdw>
          </a:effectLst>
        </p:spPr>
      </p:pic>
      <p:pic>
        <p:nvPicPr>
          <p:cNvPr id="9" name="Grafik 8">
            <a:extLst>
              <a:ext uri="{FF2B5EF4-FFF2-40B4-BE49-F238E27FC236}">
                <a16:creationId xmlns:a16="http://schemas.microsoft.com/office/drawing/2014/main" id="{D3469678-F7A0-88CA-9ABC-4FC048841BF2}"/>
              </a:ext>
            </a:extLst>
          </p:cNvPr>
          <p:cNvPicPr>
            <a:picLocks noChangeAspect="1"/>
          </p:cNvPicPr>
          <p:nvPr/>
        </p:nvPicPr>
        <p:blipFill rotWithShape="1">
          <a:blip r:embed="rId4"/>
          <a:srcRect r="3454"/>
          <a:stretch/>
        </p:blipFill>
        <p:spPr>
          <a:xfrm>
            <a:off x="2561594" y="1480182"/>
            <a:ext cx="2992117" cy="4180113"/>
          </a:xfrm>
          <a:prstGeom prst="rect">
            <a:avLst/>
          </a:prstGeom>
          <a:ln>
            <a:noFill/>
          </a:ln>
          <a:effectLst>
            <a:outerShdw blurRad="292100" dist="139700" dir="2700000" algn="tl" rotWithShape="0">
              <a:srgbClr val="333333">
                <a:alpha val="65000"/>
              </a:srgbClr>
            </a:outerShdw>
          </a:effectLst>
        </p:spPr>
      </p:pic>
      <p:pic>
        <p:nvPicPr>
          <p:cNvPr id="11" name="Grafik 10" descr="Ein Bild, das Text enthält.&#10;&#10;Automatisch generierte Beschreibung">
            <a:extLst>
              <a:ext uri="{FF2B5EF4-FFF2-40B4-BE49-F238E27FC236}">
                <a16:creationId xmlns:a16="http://schemas.microsoft.com/office/drawing/2014/main" id="{38085CA2-E752-CEBD-3D2C-4A716C43BBCE}"/>
              </a:ext>
            </a:extLst>
          </p:cNvPr>
          <p:cNvPicPr>
            <a:picLocks noChangeAspect="1"/>
          </p:cNvPicPr>
          <p:nvPr/>
        </p:nvPicPr>
        <p:blipFill>
          <a:blip r:embed="rId5"/>
          <a:stretch>
            <a:fillRect/>
          </a:stretch>
        </p:blipFill>
        <p:spPr>
          <a:xfrm>
            <a:off x="5281524" y="2077309"/>
            <a:ext cx="2676694" cy="3682969"/>
          </a:xfrm>
          <a:prstGeom prst="rect">
            <a:avLst/>
          </a:prstGeom>
          <a:ln>
            <a:noFill/>
          </a:ln>
          <a:effectLst>
            <a:outerShdw blurRad="292100" dist="139700" dir="2700000" algn="tl" rotWithShape="0">
              <a:srgbClr val="333333">
                <a:alpha val="65000"/>
              </a:srgbClr>
            </a:outerShdw>
          </a:effectLst>
        </p:spPr>
      </p:pic>
      <p:pic>
        <p:nvPicPr>
          <p:cNvPr id="14" name="Grafik 13" descr="Ein Bild, das Text enthält.&#10;&#10;Automatisch generierte Beschreibung">
            <a:extLst>
              <a:ext uri="{FF2B5EF4-FFF2-40B4-BE49-F238E27FC236}">
                <a16:creationId xmlns:a16="http://schemas.microsoft.com/office/drawing/2014/main" id="{5A402506-F9B5-06E3-18CF-2A20AE5EC71A}"/>
              </a:ext>
            </a:extLst>
          </p:cNvPr>
          <p:cNvPicPr>
            <a:picLocks noChangeAspect="1"/>
          </p:cNvPicPr>
          <p:nvPr/>
        </p:nvPicPr>
        <p:blipFill>
          <a:blip r:embed="rId6"/>
          <a:stretch>
            <a:fillRect/>
          </a:stretch>
        </p:blipFill>
        <p:spPr>
          <a:xfrm>
            <a:off x="6531260" y="2515450"/>
            <a:ext cx="2686342" cy="3682970"/>
          </a:xfrm>
          <a:prstGeom prst="rect">
            <a:avLst/>
          </a:prstGeom>
          <a:ln>
            <a:noFill/>
          </a:ln>
          <a:effectLst>
            <a:outerShdw blurRad="292100" dist="139700" dir="2700000" algn="tl" rotWithShape="0">
              <a:srgbClr val="333333">
                <a:alpha val="65000"/>
              </a:srgbClr>
            </a:outerShdw>
          </a:effectLst>
        </p:spPr>
      </p:pic>
      <p:pic>
        <p:nvPicPr>
          <p:cNvPr id="17" name="Grafik 16" descr="Ein Bild, das Text enthält.&#10;&#10;Automatisch generierte Beschreibung">
            <a:extLst>
              <a:ext uri="{FF2B5EF4-FFF2-40B4-BE49-F238E27FC236}">
                <a16:creationId xmlns:a16="http://schemas.microsoft.com/office/drawing/2014/main" id="{575BC55C-B9F8-D40B-E085-2856BDBB25DB}"/>
              </a:ext>
            </a:extLst>
          </p:cNvPr>
          <p:cNvPicPr>
            <a:picLocks noChangeAspect="1"/>
          </p:cNvPicPr>
          <p:nvPr/>
        </p:nvPicPr>
        <p:blipFill>
          <a:blip r:embed="rId7"/>
          <a:stretch>
            <a:fillRect/>
          </a:stretch>
        </p:blipFill>
        <p:spPr>
          <a:xfrm>
            <a:off x="8687104" y="2551645"/>
            <a:ext cx="3099148" cy="42409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756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9FA094F-52AD-CF60-5DF7-034504AD7679}"/>
              </a:ext>
            </a:extLst>
          </p:cNvPr>
          <p:cNvSpPr txBox="1"/>
          <p:nvPr/>
        </p:nvSpPr>
        <p:spPr>
          <a:xfrm>
            <a:off x="439960" y="3562373"/>
            <a:ext cx="4134427" cy="1200329"/>
          </a:xfrm>
          <a:prstGeom prst="rect">
            <a:avLst/>
          </a:prstGeom>
          <a:noFill/>
        </p:spPr>
        <p:txBody>
          <a:bodyPr wrap="square">
            <a:spAutoFit/>
          </a:bodyPr>
          <a:lstStyle/>
          <a:p>
            <a:r>
              <a:rPr lang="de-DE" dirty="0">
                <a:hlinkClick r:id="rId2"/>
              </a:rPr>
              <a:t>https://www.km.bayern.de/schule-digital/pilotversuch-digitale-schule-der-zukunft/angebote-fuer-erziehungsberechtigte/social-media.html</a:t>
            </a:r>
            <a:r>
              <a:rPr lang="de-DE" dirty="0"/>
              <a:t> </a:t>
            </a:r>
          </a:p>
        </p:txBody>
      </p:sp>
      <p:cxnSp>
        <p:nvCxnSpPr>
          <p:cNvPr id="6" name="Gerade Verbindung 5">
            <a:extLst>
              <a:ext uri="{FF2B5EF4-FFF2-40B4-BE49-F238E27FC236}">
                <a16:creationId xmlns:a16="http://schemas.microsoft.com/office/drawing/2014/main" id="{EDFF0776-CA60-B4F4-B6A7-394C93C242C1}"/>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9C483CED-0EE4-0730-13DC-E3BB57EC8147}"/>
              </a:ext>
            </a:extLst>
          </p:cNvPr>
          <p:cNvSpPr txBox="1"/>
          <p:nvPr/>
        </p:nvSpPr>
        <p:spPr>
          <a:xfrm>
            <a:off x="319172" y="363213"/>
            <a:ext cx="7061915" cy="461665"/>
          </a:xfrm>
          <a:prstGeom prst="rect">
            <a:avLst/>
          </a:prstGeom>
          <a:noFill/>
        </p:spPr>
        <p:txBody>
          <a:bodyPr wrap="square" rtlCol="0">
            <a:spAutoFit/>
          </a:bodyPr>
          <a:lstStyle/>
          <a:p>
            <a:r>
              <a:rPr lang="de-DE" sz="2400" dirty="0">
                <a:solidFill>
                  <a:schemeClr val="tx1">
                    <a:lumMod val="95000"/>
                    <a:lumOff val="5000"/>
                  </a:schemeClr>
                </a:solidFill>
              </a:rPr>
              <a:t>Hilfreiche Links</a:t>
            </a:r>
          </a:p>
        </p:txBody>
      </p:sp>
      <p:pic>
        <p:nvPicPr>
          <p:cNvPr id="1026" name="Picture 2" descr="Microsoft Teams für Bayerns Schulen | Wir lernen online">
            <a:extLst>
              <a:ext uri="{FF2B5EF4-FFF2-40B4-BE49-F238E27FC236}">
                <a16:creationId xmlns:a16="http://schemas.microsoft.com/office/drawing/2014/main" id="{63240A6D-BBDC-8E97-2B7C-5CC2E5A885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903" b="24145"/>
          <a:stretch/>
        </p:blipFill>
        <p:spPr bwMode="auto">
          <a:xfrm>
            <a:off x="439960" y="2320462"/>
            <a:ext cx="4134427" cy="11085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7121EB08-CAD2-2B6F-C016-03ED450D0ED3}"/>
              </a:ext>
            </a:extLst>
          </p:cNvPr>
          <p:cNvSpPr txBox="1"/>
          <p:nvPr/>
        </p:nvSpPr>
        <p:spPr>
          <a:xfrm>
            <a:off x="5156277" y="3562373"/>
            <a:ext cx="2616122" cy="646331"/>
          </a:xfrm>
          <a:prstGeom prst="rect">
            <a:avLst/>
          </a:prstGeom>
          <a:noFill/>
        </p:spPr>
        <p:txBody>
          <a:bodyPr wrap="square" rtlCol="0">
            <a:spAutoFit/>
          </a:bodyPr>
          <a:lstStyle/>
          <a:p>
            <a:r>
              <a:rPr lang="de-DE" dirty="0">
                <a:hlinkClick r:id="rId4"/>
              </a:rPr>
              <a:t>https://www.medienfuehrerschein.bayern</a:t>
            </a:r>
            <a:r>
              <a:rPr lang="de-DE" dirty="0"/>
              <a:t> </a:t>
            </a:r>
          </a:p>
        </p:txBody>
      </p:sp>
      <p:pic>
        <p:nvPicPr>
          <p:cNvPr id="1028" name="Picture 4" descr="Home | Medienführerschein">
            <a:extLst>
              <a:ext uri="{FF2B5EF4-FFF2-40B4-BE49-F238E27FC236}">
                <a16:creationId xmlns:a16="http://schemas.microsoft.com/office/drawing/2014/main" id="{210321B0-73E2-B477-DDBE-A7B954975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19" y="2523906"/>
            <a:ext cx="3140439" cy="6740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Stiftung Medienpaedagogik Bayern">
            <a:extLst>
              <a:ext uri="{FF2B5EF4-FFF2-40B4-BE49-F238E27FC236}">
                <a16:creationId xmlns:a16="http://schemas.microsoft.com/office/drawing/2014/main" id="{21F19B70-B2FB-1BBD-B5F4-3B718A6D8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2134" y="2420643"/>
            <a:ext cx="3449516" cy="8068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2FBEA1B9-C562-B2AA-6F47-DD400C1F521F}"/>
              </a:ext>
            </a:extLst>
          </p:cNvPr>
          <p:cNvSpPr txBox="1"/>
          <p:nvPr/>
        </p:nvSpPr>
        <p:spPr>
          <a:xfrm>
            <a:off x="8561844" y="3562372"/>
            <a:ext cx="3768702" cy="646331"/>
          </a:xfrm>
          <a:prstGeom prst="rect">
            <a:avLst/>
          </a:prstGeom>
          <a:noFill/>
        </p:spPr>
        <p:txBody>
          <a:bodyPr wrap="square">
            <a:spAutoFit/>
          </a:bodyPr>
          <a:lstStyle/>
          <a:p>
            <a:r>
              <a:rPr lang="de-DE" dirty="0">
                <a:hlinkClick r:id="rId7"/>
              </a:rPr>
              <a:t>https://www.stiftung-medienpaedagogik-bayern.de</a:t>
            </a:r>
            <a:r>
              <a:rPr lang="de-DE" dirty="0"/>
              <a:t> </a:t>
            </a:r>
          </a:p>
        </p:txBody>
      </p:sp>
      <p:pic>
        <p:nvPicPr>
          <p:cNvPr id="2" name="Grafik 1">
            <a:extLst>
              <a:ext uri="{FF2B5EF4-FFF2-40B4-BE49-F238E27FC236}">
                <a16:creationId xmlns:a16="http://schemas.microsoft.com/office/drawing/2014/main" id="{A990C665-8EFC-CA6B-4EFB-D498E795FF8A}"/>
              </a:ext>
            </a:extLst>
          </p:cNvPr>
          <p:cNvPicPr>
            <a:picLocks noChangeAspect="1"/>
          </p:cNvPicPr>
          <p:nvPr/>
        </p:nvPicPr>
        <p:blipFill>
          <a:blip r:embed="rId8"/>
          <a:stretch>
            <a:fillRect/>
          </a:stretch>
        </p:blipFill>
        <p:spPr>
          <a:xfrm>
            <a:off x="7027322" y="0"/>
            <a:ext cx="5164678" cy="1601050"/>
          </a:xfrm>
          <a:prstGeom prst="rect">
            <a:avLst/>
          </a:prstGeom>
        </p:spPr>
      </p:pic>
    </p:spTree>
    <p:extLst>
      <p:ext uri="{BB962C8B-B14F-4D97-AF65-F5344CB8AC3E}">
        <p14:creationId xmlns:p14="http://schemas.microsoft.com/office/powerpoint/2010/main" val="253099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C1ADA47-3773-DB01-3BBC-7E43C1B0B48C}"/>
              </a:ext>
            </a:extLst>
          </p:cNvPr>
          <p:cNvSpPr txBox="1"/>
          <p:nvPr/>
        </p:nvSpPr>
        <p:spPr>
          <a:xfrm>
            <a:off x="319172" y="363213"/>
            <a:ext cx="7061915" cy="461665"/>
          </a:xfrm>
          <a:prstGeom prst="rect">
            <a:avLst/>
          </a:prstGeom>
          <a:noFill/>
        </p:spPr>
        <p:txBody>
          <a:bodyPr wrap="square" rtlCol="0">
            <a:spAutoFit/>
          </a:bodyPr>
          <a:lstStyle/>
          <a:p>
            <a:r>
              <a:rPr lang="de-DE" sz="2400" dirty="0">
                <a:solidFill>
                  <a:schemeClr val="tx1">
                    <a:lumMod val="95000"/>
                    <a:lumOff val="5000"/>
                  </a:schemeClr>
                </a:solidFill>
              </a:rPr>
              <a:t>Noch Fragen?</a:t>
            </a:r>
          </a:p>
        </p:txBody>
      </p:sp>
      <p:sp>
        <p:nvSpPr>
          <p:cNvPr id="3" name="Rechteck 2">
            <a:extLst>
              <a:ext uri="{FF2B5EF4-FFF2-40B4-BE49-F238E27FC236}">
                <a16:creationId xmlns:a16="http://schemas.microsoft.com/office/drawing/2014/main" id="{5F80CFC3-EDCD-5AEF-E881-E4A62F06B493}"/>
              </a:ext>
            </a:extLst>
          </p:cNvPr>
          <p:cNvSpPr/>
          <p:nvPr/>
        </p:nvSpPr>
        <p:spPr>
          <a:xfrm>
            <a:off x="-28135" y="2480059"/>
            <a:ext cx="12220135" cy="250455"/>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2">
            <a:extLst>
              <a:ext uri="{FF2B5EF4-FFF2-40B4-BE49-F238E27FC236}">
                <a16:creationId xmlns:a16="http://schemas.microsoft.com/office/drawing/2014/main" id="{0C0689CB-5F3D-5C29-1ACB-F1610FD16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 y="2855742"/>
            <a:ext cx="6024723" cy="3987492"/>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76FB0D97-86B6-99F8-1104-5182FD72A938}"/>
              </a:ext>
            </a:extLst>
          </p:cNvPr>
          <p:cNvSpPr/>
          <p:nvPr/>
        </p:nvSpPr>
        <p:spPr>
          <a:xfrm>
            <a:off x="6096000" y="2855742"/>
            <a:ext cx="6096000" cy="3987492"/>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FD99AFF7-F527-3E53-355B-0BDB8DE014FA}"/>
              </a:ext>
            </a:extLst>
          </p:cNvPr>
          <p:cNvPicPr>
            <a:picLocks noChangeAspect="1"/>
          </p:cNvPicPr>
          <p:nvPr/>
        </p:nvPicPr>
        <p:blipFill>
          <a:blip r:embed="rId3"/>
          <a:stretch>
            <a:fillRect/>
          </a:stretch>
        </p:blipFill>
        <p:spPr>
          <a:xfrm>
            <a:off x="8210210" y="14766"/>
            <a:ext cx="3787826" cy="1174226"/>
          </a:xfrm>
          <a:prstGeom prst="rect">
            <a:avLst/>
          </a:prstGeom>
        </p:spPr>
      </p:pic>
    </p:spTree>
    <p:extLst>
      <p:ext uri="{BB962C8B-B14F-4D97-AF65-F5344CB8AC3E}">
        <p14:creationId xmlns:p14="http://schemas.microsoft.com/office/powerpoint/2010/main" val="28120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7351293" y="0"/>
            <a:ext cx="4840707" cy="1615826"/>
          </a:xfrm>
          <a:prstGeom prst="rect">
            <a:avLst/>
          </a:prstGeom>
        </p:spPr>
      </p:pic>
      <p:sp>
        <p:nvSpPr>
          <p:cNvPr id="3" name="Textfeld 2">
            <a:extLst>
              <a:ext uri="{FF2B5EF4-FFF2-40B4-BE49-F238E27FC236}">
                <a16:creationId xmlns:a16="http://schemas.microsoft.com/office/drawing/2014/main" id="{B4BAA50D-389F-0DE4-C8CF-0AA1E1FF2146}"/>
              </a:ext>
            </a:extLst>
          </p:cNvPr>
          <p:cNvSpPr txBox="1"/>
          <p:nvPr/>
        </p:nvSpPr>
        <p:spPr>
          <a:xfrm>
            <a:off x="-1571384" y="429445"/>
            <a:ext cx="4386301" cy="677108"/>
          </a:xfrm>
          <a:prstGeom prst="rect">
            <a:avLst/>
          </a:prstGeom>
          <a:noFill/>
        </p:spPr>
        <p:txBody>
          <a:bodyPr wrap="square" rtlCol="0">
            <a:spAutoFit/>
          </a:bodyPr>
          <a:lstStyle/>
          <a:p>
            <a:pPr algn="r"/>
            <a:r>
              <a:rPr lang="de-DE" sz="2400" b="1" dirty="0">
                <a:solidFill>
                  <a:schemeClr val="tx1">
                    <a:lumMod val="95000"/>
                    <a:lumOff val="5000"/>
                  </a:schemeClr>
                </a:solidFill>
              </a:rPr>
              <a:t>Programmüberblick</a:t>
            </a:r>
          </a:p>
          <a:p>
            <a:pPr algn="r"/>
            <a:endParaRPr lang="de-DE" sz="1400" dirty="0"/>
          </a:p>
        </p:txBody>
      </p:sp>
      <p:sp>
        <p:nvSpPr>
          <p:cNvPr id="4" name="Textfeld 3">
            <a:extLst>
              <a:ext uri="{FF2B5EF4-FFF2-40B4-BE49-F238E27FC236}">
                <a16:creationId xmlns:a16="http://schemas.microsoft.com/office/drawing/2014/main" id="{C57F376E-7EA9-F886-7DD1-CC2D0A0D2C77}"/>
              </a:ext>
            </a:extLst>
          </p:cNvPr>
          <p:cNvSpPr txBox="1"/>
          <p:nvPr/>
        </p:nvSpPr>
        <p:spPr>
          <a:xfrm>
            <a:off x="1154274" y="2387442"/>
            <a:ext cx="9001107" cy="3276282"/>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de-DE" sz="2400" dirty="0"/>
              <a:t>Begrüßung</a:t>
            </a:r>
          </a:p>
          <a:p>
            <a:pPr marL="342900" indent="-342900">
              <a:lnSpc>
                <a:spcPct val="150000"/>
              </a:lnSpc>
              <a:buFont typeface="Wingdings" panose="05000000000000000000" pitchFamily="2" charset="2"/>
              <a:buChar char="§"/>
            </a:pPr>
            <a:r>
              <a:rPr lang="de-DE" sz="2400" dirty="0"/>
              <a:t>Vortrag zum Thema „Social Media und Selbstinszenierung im Netz“ sowie Vorstellung unserer Konzepts zur Medienerziehung </a:t>
            </a:r>
          </a:p>
          <a:p>
            <a:pPr marL="342900" indent="-342900">
              <a:lnSpc>
                <a:spcPct val="150000"/>
              </a:lnSpc>
              <a:buFont typeface="Wingdings" panose="05000000000000000000" pitchFamily="2" charset="2"/>
              <a:buChar char="§"/>
            </a:pPr>
            <a:r>
              <a:rPr lang="de-DE" sz="2400" dirty="0"/>
              <a:t>Nützliche Hinweise zum Umgang mit sozialen Medien </a:t>
            </a:r>
          </a:p>
          <a:p>
            <a:pPr marL="342900" indent="-342900">
              <a:lnSpc>
                <a:spcPct val="150000"/>
              </a:lnSpc>
              <a:buFont typeface="Wingdings" panose="05000000000000000000" pitchFamily="2" charset="2"/>
              <a:buChar char="§"/>
            </a:pPr>
            <a:r>
              <a:rPr lang="de-DE" sz="2400" dirty="0"/>
              <a:t>Gegebenenfalls rechtliche Hinweise (Externer Partner: Jurist, Polizei)</a:t>
            </a:r>
          </a:p>
          <a:p>
            <a:pPr>
              <a:lnSpc>
                <a:spcPct val="150000"/>
              </a:lnSpc>
            </a:pPr>
            <a:r>
              <a:rPr lang="de-DE" sz="2000" dirty="0"/>
              <a:t> </a:t>
            </a:r>
          </a:p>
        </p:txBody>
      </p:sp>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47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3"/>
          <a:srcRect l="7130"/>
          <a:stretch/>
        </p:blipFill>
        <p:spPr>
          <a:xfrm>
            <a:off x="7351293" y="0"/>
            <a:ext cx="4840707" cy="1615826"/>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Grafik 6" descr="Videokamera mit einfarbiger Füllung">
            <a:extLst>
              <a:ext uri="{FF2B5EF4-FFF2-40B4-BE49-F238E27FC236}">
                <a16:creationId xmlns:a16="http://schemas.microsoft.com/office/drawing/2014/main" id="{CD421296-5A7D-1E77-9241-EB2E7BBF85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2727575"/>
            <a:ext cx="914400" cy="914400"/>
          </a:xfrm>
          <a:prstGeom prst="rect">
            <a:avLst/>
          </a:prstGeom>
        </p:spPr>
      </p:pic>
      <p:sp>
        <p:nvSpPr>
          <p:cNvPr id="8" name="Textfeld 7">
            <a:extLst>
              <a:ext uri="{FF2B5EF4-FFF2-40B4-BE49-F238E27FC236}">
                <a16:creationId xmlns:a16="http://schemas.microsoft.com/office/drawing/2014/main" id="{FDC62290-435B-FD9D-8F77-97C9CAAB7D18}"/>
              </a:ext>
            </a:extLst>
          </p:cNvPr>
          <p:cNvSpPr txBox="1"/>
          <p:nvPr/>
        </p:nvSpPr>
        <p:spPr>
          <a:xfrm>
            <a:off x="1405316" y="3641975"/>
            <a:ext cx="9381367" cy="738664"/>
          </a:xfrm>
          <a:prstGeom prst="rect">
            <a:avLst/>
          </a:prstGeom>
          <a:noFill/>
        </p:spPr>
        <p:txBody>
          <a:bodyPr wrap="square" rtlCol="0">
            <a:spAutoFit/>
          </a:bodyPr>
          <a:lstStyle/>
          <a:p>
            <a:pPr algn="ctr"/>
            <a:r>
              <a:rPr lang="de-DE" dirty="0"/>
              <a:t>Filmimpuls zum Einstieg, z. B. „Sonnenuntergang“</a:t>
            </a:r>
          </a:p>
          <a:p>
            <a:pPr algn="ctr"/>
            <a:r>
              <a:rPr lang="de-DE" sz="1200" dirty="0">
                <a:hlinkClick r:id="rId6"/>
              </a:rPr>
              <a:t>https://www.medienfuehrerschein.bayern/Angebot/Sonderpaedagogische_Foerderung/5_6_und_7_Jahrgangsstufe/433_Liken_posten_teilen.htm</a:t>
            </a:r>
            <a:endParaRPr lang="de-DE" sz="1200" dirty="0"/>
          </a:p>
          <a:p>
            <a:pPr algn="ctr"/>
            <a:endParaRPr lang="de-DE" sz="1200" dirty="0"/>
          </a:p>
        </p:txBody>
      </p:sp>
    </p:spTree>
    <p:extLst>
      <p:ext uri="{BB962C8B-B14F-4D97-AF65-F5344CB8AC3E}">
        <p14:creationId xmlns:p14="http://schemas.microsoft.com/office/powerpoint/2010/main" val="380777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7351293" y="0"/>
            <a:ext cx="4840707" cy="1615826"/>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Grafik 2" descr="Chatblase Silhouette">
            <a:extLst>
              <a:ext uri="{FF2B5EF4-FFF2-40B4-BE49-F238E27FC236}">
                <a16:creationId xmlns:a16="http://schemas.microsoft.com/office/drawing/2014/main" id="{143ABA1A-CA46-5174-6D26-61BE28A550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0409" y="2365742"/>
            <a:ext cx="2399414" cy="2399414"/>
          </a:xfrm>
          <a:prstGeom prst="rect">
            <a:avLst/>
          </a:prstGeom>
        </p:spPr>
      </p:pic>
      <p:pic>
        <p:nvPicPr>
          <p:cNvPr id="4" name="Grafik 3" descr="Chatblase Silhouette">
            <a:extLst>
              <a:ext uri="{FF2B5EF4-FFF2-40B4-BE49-F238E27FC236}">
                <a16:creationId xmlns:a16="http://schemas.microsoft.com/office/drawing/2014/main" id="{F5A5AD1A-7C3E-ED00-376B-8F5B02D81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6018" y="1862470"/>
            <a:ext cx="3133060" cy="3133060"/>
          </a:xfrm>
          <a:prstGeom prst="rect">
            <a:avLst/>
          </a:prstGeom>
        </p:spPr>
      </p:pic>
      <p:pic>
        <p:nvPicPr>
          <p:cNvPr id="5" name="Grafik 4" descr="Chatblase Silhouette">
            <a:extLst>
              <a:ext uri="{FF2B5EF4-FFF2-40B4-BE49-F238E27FC236}">
                <a16:creationId xmlns:a16="http://schemas.microsoft.com/office/drawing/2014/main" id="{B7C35B8F-5DAE-E737-D5A9-4A7BD20F2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9078" y="898450"/>
            <a:ext cx="1892595" cy="1892595"/>
          </a:xfrm>
          <a:prstGeom prst="rect">
            <a:avLst/>
          </a:prstGeom>
        </p:spPr>
      </p:pic>
      <p:pic>
        <p:nvPicPr>
          <p:cNvPr id="9" name="Grafik 8" descr="Fragen Silhouette">
            <a:extLst>
              <a:ext uri="{FF2B5EF4-FFF2-40B4-BE49-F238E27FC236}">
                <a16:creationId xmlns:a16="http://schemas.microsoft.com/office/drawing/2014/main" id="{EC39A329-2A93-E582-75DE-4DD3DDA16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2385" y="2837116"/>
            <a:ext cx="2888512" cy="2888512"/>
          </a:xfrm>
          <a:prstGeom prst="rect">
            <a:avLst/>
          </a:prstGeom>
        </p:spPr>
      </p:pic>
    </p:spTree>
    <p:extLst>
      <p:ext uri="{BB962C8B-B14F-4D97-AF65-F5344CB8AC3E}">
        <p14:creationId xmlns:p14="http://schemas.microsoft.com/office/powerpoint/2010/main" val="413475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7351293" y="0"/>
            <a:ext cx="4840707" cy="1615826"/>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FDC62290-435B-FD9D-8F77-97C9CAAB7D18}"/>
              </a:ext>
            </a:extLst>
          </p:cNvPr>
          <p:cNvSpPr txBox="1"/>
          <p:nvPr/>
        </p:nvSpPr>
        <p:spPr>
          <a:xfrm>
            <a:off x="1405316" y="3641975"/>
            <a:ext cx="9381367" cy="369332"/>
          </a:xfrm>
          <a:prstGeom prst="rect">
            <a:avLst/>
          </a:prstGeom>
          <a:noFill/>
        </p:spPr>
        <p:txBody>
          <a:bodyPr wrap="square" rtlCol="0">
            <a:spAutoFit/>
          </a:bodyPr>
          <a:lstStyle/>
          <a:p>
            <a:pPr algn="ctr"/>
            <a:r>
              <a:rPr lang="de-DE" dirty="0"/>
              <a:t>Ergebnis der Umfrage zur Nutzung von sozialen Netzwerken und Selbstdarstellung vorstellen</a:t>
            </a:r>
          </a:p>
        </p:txBody>
      </p:sp>
      <p:pic>
        <p:nvPicPr>
          <p:cNvPr id="4" name="Grafik 3" descr="Fragen Silhouette">
            <a:extLst>
              <a:ext uri="{FF2B5EF4-FFF2-40B4-BE49-F238E27FC236}">
                <a16:creationId xmlns:a16="http://schemas.microsoft.com/office/drawing/2014/main" id="{19C0C579-D293-6BDF-5F3D-B34C23C5E1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7620" y="2483350"/>
            <a:ext cx="914400" cy="914400"/>
          </a:xfrm>
          <a:prstGeom prst="rect">
            <a:avLst/>
          </a:prstGeom>
        </p:spPr>
      </p:pic>
      <p:pic>
        <p:nvPicPr>
          <p:cNvPr id="11" name="Grafik 10" descr="Klemmbrett mit einfarbiger Füllung">
            <a:extLst>
              <a:ext uri="{FF2B5EF4-FFF2-40B4-BE49-F238E27FC236}">
                <a16:creationId xmlns:a16="http://schemas.microsoft.com/office/drawing/2014/main" id="{AA0A7B1F-CF6C-A4FF-E548-A9DF7E974C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7181" y="2514600"/>
            <a:ext cx="914400" cy="914400"/>
          </a:xfrm>
          <a:prstGeom prst="rect">
            <a:avLst/>
          </a:prstGeom>
        </p:spPr>
      </p:pic>
    </p:spTree>
    <p:extLst>
      <p:ext uri="{BB962C8B-B14F-4D97-AF65-F5344CB8AC3E}">
        <p14:creationId xmlns:p14="http://schemas.microsoft.com/office/powerpoint/2010/main" val="91751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7351293" y="0"/>
            <a:ext cx="4840707" cy="1615826"/>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AC1ADA47-3773-DB01-3BBC-7E43C1B0B48C}"/>
              </a:ext>
            </a:extLst>
          </p:cNvPr>
          <p:cNvSpPr txBox="1"/>
          <p:nvPr/>
        </p:nvSpPr>
        <p:spPr>
          <a:xfrm>
            <a:off x="319172" y="363213"/>
            <a:ext cx="7061915" cy="461665"/>
          </a:xfrm>
          <a:prstGeom prst="rect">
            <a:avLst/>
          </a:prstGeom>
          <a:noFill/>
        </p:spPr>
        <p:txBody>
          <a:bodyPr wrap="square" rtlCol="0">
            <a:spAutoFit/>
          </a:bodyPr>
          <a:lstStyle/>
          <a:p>
            <a:r>
              <a:rPr lang="de-DE" sz="2400" dirty="0">
                <a:solidFill>
                  <a:schemeClr val="tx1">
                    <a:lumMod val="95000"/>
                    <a:lumOff val="5000"/>
                  </a:schemeClr>
                </a:solidFill>
              </a:rPr>
              <a:t>Social Media und Selbstinszenierung im Netz</a:t>
            </a:r>
          </a:p>
        </p:txBody>
      </p:sp>
      <p:sp>
        <p:nvSpPr>
          <p:cNvPr id="7" name="Textfeld 6">
            <a:extLst>
              <a:ext uri="{FF2B5EF4-FFF2-40B4-BE49-F238E27FC236}">
                <a16:creationId xmlns:a16="http://schemas.microsoft.com/office/drawing/2014/main" id="{0608164F-2C30-0486-96A2-A4E56641D628}"/>
              </a:ext>
            </a:extLst>
          </p:cNvPr>
          <p:cNvSpPr txBox="1"/>
          <p:nvPr/>
        </p:nvSpPr>
        <p:spPr>
          <a:xfrm>
            <a:off x="2699781" y="957258"/>
            <a:ext cx="4281853" cy="461665"/>
          </a:xfrm>
          <a:prstGeom prst="rect">
            <a:avLst/>
          </a:prstGeom>
          <a:noFill/>
        </p:spPr>
        <p:txBody>
          <a:bodyPr wrap="square" rtlCol="0">
            <a:spAutoFit/>
          </a:bodyPr>
          <a:lstStyle/>
          <a:p>
            <a:r>
              <a:rPr lang="de-DE" sz="2400" dirty="0">
                <a:solidFill>
                  <a:schemeClr val="tx1">
                    <a:lumMod val="95000"/>
                    <a:lumOff val="5000"/>
                  </a:schemeClr>
                </a:solidFill>
              </a:rPr>
              <a:t>Nützliche Informationen…</a:t>
            </a:r>
          </a:p>
        </p:txBody>
      </p:sp>
      <p:sp>
        <p:nvSpPr>
          <p:cNvPr id="3" name="Textfeld 2">
            <a:extLst>
              <a:ext uri="{FF2B5EF4-FFF2-40B4-BE49-F238E27FC236}">
                <a16:creationId xmlns:a16="http://schemas.microsoft.com/office/drawing/2014/main" id="{D9DF0894-18CB-F174-1AC5-CE59DA38C96E}"/>
              </a:ext>
            </a:extLst>
          </p:cNvPr>
          <p:cNvSpPr txBox="1"/>
          <p:nvPr/>
        </p:nvSpPr>
        <p:spPr>
          <a:xfrm>
            <a:off x="5070764" y="3934691"/>
            <a:ext cx="2505045" cy="369332"/>
          </a:xfrm>
          <a:prstGeom prst="rect">
            <a:avLst/>
          </a:prstGeom>
          <a:noFill/>
        </p:spPr>
        <p:txBody>
          <a:bodyPr wrap="none" rtlCol="0">
            <a:spAutoFit/>
          </a:bodyPr>
          <a:lstStyle/>
          <a:p>
            <a:r>
              <a:rPr lang="de-DE" dirty="0"/>
              <a:t>Passendes Foto einfügen</a:t>
            </a:r>
          </a:p>
        </p:txBody>
      </p:sp>
      <p:pic>
        <p:nvPicPr>
          <p:cNvPr id="5" name="Grafik 4" descr="Bild mit einfarbiger Füllung">
            <a:extLst>
              <a:ext uri="{FF2B5EF4-FFF2-40B4-BE49-F238E27FC236}">
                <a16:creationId xmlns:a16="http://schemas.microsoft.com/office/drawing/2014/main" id="{3B5FD9C2-9FF3-747F-7B14-A5A8635ED9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31628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0" y="81568"/>
            <a:ext cx="2495006" cy="832832"/>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B8717E28-902E-D9AA-7295-A74EC3561C58}"/>
              </a:ext>
            </a:extLst>
          </p:cNvPr>
          <p:cNvSpPr txBox="1"/>
          <p:nvPr/>
        </p:nvSpPr>
        <p:spPr>
          <a:xfrm>
            <a:off x="488551" y="1793520"/>
            <a:ext cx="7453745" cy="4462760"/>
          </a:xfrm>
          <a:prstGeom prst="rect">
            <a:avLst/>
          </a:prstGeom>
          <a:noFill/>
        </p:spPr>
        <p:txBody>
          <a:bodyPr wrap="square" rtlCol="0">
            <a:spAutoFit/>
          </a:bodyPr>
          <a:lstStyle/>
          <a:p>
            <a:endParaRPr lang="de-DE" sz="3200" b="1" dirty="0">
              <a:solidFill>
                <a:schemeClr val="tx1"/>
              </a:solidFill>
              <a:latin typeface="Century Gothic" pitchFamily="34" charset="0"/>
            </a:endParaRPr>
          </a:p>
          <a:p>
            <a:pPr marL="457200" indent="-457200">
              <a:buFont typeface="Wingdings" pitchFamily="2" charset="2"/>
              <a:buChar char="§"/>
            </a:pPr>
            <a:r>
              <a:rPr lang="de-DE" sz="3200" dirty="0">
                <a:solidFill>
                  <a:schemeClr val="tx1"/>
                </a:solidFill>
              </a:rPr>
              <a:t>Austausch, Vernetzung und Beziehungspflege</a:t>
            </a:r>
          </a:p>
          <a:p>
            <a:pPr marL="457200" indent="-457200">
              <a:buFont typeface="Wingdings" pitchFamily="2" charset="2"/>
              <a:buChar char="§"/>
            </a:pPr>
            <a:r>
              <a:rPr lang="de-DE" sz="3200" dirty="0"/>
              <a:t>Selbstdarstellung, Akzeptanz und Abgrenzung</a:t>
            </a:r>
          </a:p>
          <a:p>
            <a:pPr marL="457200" indent="-457200">
              <a:buFont typeface="Wingdings" pitchFamily="2" charset="2"/>
              <a:buChar char="§"/>
            </a:pPr>
            <a:r>
              <a:rPr lang="de-DE" sz="3200" dirty="0">
                <a:solidFill>
                  <a:schemeClr val="tx1"/>
                </a:solidFill>
              </a:rPr>
              <a:t>Information und Unterhaltung</a:t>
            </a:r>
          </a:p>
          <a:p>
            <a:pPr marL="457200" indent="-457200">
              <a:buFont typeface="Wingdings" pitchFamily="2" charset="2"/>
              <a:buChar char="§"/>
            </a:pPr>
            <a:endParaRPr lang="de-DE" sz="3200" dirty="0">
              <a:solidFill>
                <a:schemeClr val="tx1"/>
              </a:solidFill>
            </a:endParaRPr>
          </a:p>
          <a:p>
            <a:endParaRPr lang="de-DE" sz="2800" dirty="0"/>
          </a:p>
          <a:p>
            <a:endParaRPr lang="de-DE" sz="3200" dirty="0"/>
          </a:p>
        </p:txBody>
      </p:sp>
      <p:pic>
        <p:nvPicPr>
          <p:cNvPr id="5" name="Grafik 4" descr="Ein Bild, das Text enthält.&#10;&#10;Automatisch generierte Beschreibung">
            <a:extLst>
              <a:ext uri="{FF2B5EF4-FFF2-40B4-BE49-F238E27FC236}">
                <a16:creationId xmlns:a16="http://schemas.microsoft.com/office/drawing/2014/main" id="{4BF107C5-89B5-4FCD-3C85-574D1895CF1E}"/>
              </a:ext>
            </a:extLst>
          </p:cNvPr>
          <p:cNvPicPr>
            <a:picLocks noChangeAspect="1"/>
          </p:cNvPicPr>
          <p:nvPr/>
        </p:nvPicPr>
        <p:blipFill>
          <a:blip r:embed="rId3"/>
          <a:stretch>
            <a:fillRect/>
          </a:stretch>
        </p:blipFill>
        <p:spPr>
          <a:xfrm>
            <a:off x="6993072" y="1127014"/>
            <a:ext cx="4423865" cy="5443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a:extLst>
              <a:ext uri="{FF2B5EF4-FFF2-40B4-BE49-F238E27FC236}">
                <a16:creationId xmlns:a16="http://schemas.microsoft.com/office/drawing/2014/main" id="{7DBDFF3B-B660-3BED-AE0F-23B5D93FD31D}"/>
              </a:ext>
            </a:extLst>
          </p:cNvPr>
          <p:cNvSpPr txBox="1"/>
          <p:nvPr/>
        </p:nvSpPr>
        <p:spPr>
          <a:xfrm>
            <a:off x="2205374" y="429800"/>
            <a:ext cx="9882123" cy="461665"/>
          </a:xfrm>
          <a:prstGeom prst="rect">
            <a:avLst/>
          </a:prstGeom>
          <a:noFill/>
        </p:spPr>
        <p:txBody>
          <a:bodyPr wrap="square" rtlCol="0">
            <a:spAutoFit/>
          </a:bodyPr>
          <a:lstStyle/>
          <a:p>
            <a:r>
              <a:rPr lang="de-DE" sz="2400" b="1" dirty="0"/>
              <a:t>Faszination Social Media: Nutzungsmotive und Herausforderung</a:t>
            </a:r>
          </a:p>
        </p:txBody>
      </p:sp>
    </p:spTree>
    <p:extLst>
      <p:ext uri="{BB962C8B-B14F-4D97-AF65-F5344CB8AC3E}">
        <p14:creationId xmlns:p14="http://schemas.microsoft.com/office/powerpoint/2010/main" val="277292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9193533" y="0"/>
            <a:ext cx="2998467" cy="1000887"/>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B8717E28-902E-D9AA-7295-A74EC3561C58}"/>
              </a:ext>
            </a:extLst>
          </p:cNvPr>
          <p:cNvSpPr txBox="1"/>
          <p:nvPr/>
        </p:nvSpPr>
        <p:spPr>
          <a:xfrm>
            <a:off x="297552" y="333331"/>
            <a:ext cx="10479024" cy="1508105"/>
          </a:xfrm>
          <a:prstGeom prst="rect">
            <a:avLst/>
          </a:prstGeom>
          <a:noFill/>
        </p:spPr>
        <p:txBody>
          <a:bodyPr wrap="square" rtlCol="0">
            <a:spAutoFit/>
          </a:bodyPr>
          <a:lstStyle/>
          <a:p>
            <a:r>
              <a:rPr lang="de-DE" sz="3200" b="1" dirty="0"/>
              <a:t>Beliebte </a:t>
            </a:r>
            <a:r>
              <a:rPr lang="de-DE" sz="3200" b="1" dirty="0" err="1"/>
              <a:t>Social</a:t>
            </a:r>
            <a:r>
              <a:rPr lang="de-DE" sz="3200" b="1" dirty="0"/>
              <a:t>-Media-Angebote:</a:t>
            </a:r>
          </a:p>
          <a:p>
            <a:endParaRPr lang="de-DE" sz="2800" dirty="0"/>
          </a:p>
          <a:p>
            <a:endParaRPr lang="de-DE" sz="3200" dirty="0"/>
          </a:p>
        </p:txBody>
      </p:sp>
      <p:pic>
        <p:nvPicPr>
          <p:cNvPr id="5" name="Grafik 4" descr="Ein Bild, das Text enthält.&#10;&#10;Automatisch generierte Beschreibung">
            <a:extLst>
              <a:ext uri="{FF2B5EF4-FFF2-40B4-BE49-F238E27FC236}">
                <a16:creationId xmlns:a16="http://schemas.microsoft.com/office/drawing/2014/main" id="{ADA3855A-56F9-8887-FD1B-8BBE25C72414}"/>
              </a:ext>
            </a:extLst>
          </p:cNvPr>
          <p:cNvPicPr>
            <a:picLocks noChangeAspect="1"/>
          </p:cNvPicPr>
          <p:nvPr/>
        </p:nvPicPr>
        <p:blipFill>
          <a:blip r:embed="rId3"/>
          <a:stretch>
            <a:fillRect/>
          </a:stretch>
        </p:blipFill>
        <p:spPr>
          <a:xfrm>
            <a:off x="1650864" y="1000898"/>
            <a:ext cx="7772400" cy="5562694"/>
          </a:xfrm>
          <a:prstGeom prst="rect">
            <a:avLst/>
          </a:prstGeom>
        </p:spPr>
      </p:pic>
    </p:spTree>
    <p:extLst>
      <p:ext uri="{BB962C8B-B14F-4D97-AF65-F5344CB8AC3E}">
        <p14:creationId xmlns:p14="http://schemas.microsoft.com/office/powerpoint/2010/main" val="46042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A342709-A895-46AA-B26C-3384F23D53C6}"/>
              </a:ext>
            </a:extLst>
          </p:cNvPr>
          <p:cNvPicPr>
            <a:picLocks noChangeAspect="1"/>
          </p:cNvPicPr>
          <p:nvPr/>
        </p:nvPicPr>
        <p:blipFill rotWithShape="1">
          <a:blip r:embed="rId2"/>
          <a:srcRect l="7130"/>
          <a:stretch/>
        </p:blipFill>
        <p:spPr>
          <a:xfrm>
            <a:off x="9193533" y="0"/>
            <a:ext cx="2998467" cy="1000887"/>
          </a:xfrm>
          <a:prstGeom prst="rect">
            <a:avLst/>
          </a:prstGeom>
        </p:spPr>
      </p:pic>
      <p:cxnSp>
        <p:nvCxnSpPr>
          <p:cNvPr id="6" name="Gerade Verbindung 5">
            <a:extLst>
              <a:ext uri="{FF2B5EF4-FFF2-40B4-BE49-F238E27FC236}">
                <a16:creationId xmlns:a16="http://schemas.microsoft.com/office/drawing/2014/main" id="{F41F84B2-94DF-C6D2-A0BF-F7D772B9953C}"/>
              </a:ext>
            </a:extLst>
          </p:cNvPr>
          <p:cNvCxnSpPr>
            <a:cxnSpLocks/>
          </p:cNvCxnSpPr>
          <p:nvPr/>
        </p:nvCxnSpPr>
        <p:spPr>
          <a:xfrm>
            <a:off x="193964" y="914400"/>
            <a:ext cx="745374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B8717E28-902E-D9AA-7295-A74EC3561C58}"/>
              </a:ext>
            </a:extLst>
          </p:cNvPr>
          <p:cNvSpPr txBox="1"/>
          <p:nvPr/>
        </p:nvSpPr>
        <p:spPr>
          <a:xfrm>
            <a:off x="297552" y="333331"/>
            <a:ext cx="10479024" cy="1508105"/>
          </a:xfrm>
          <a:prstGeom prst="rect">
            <a:avLst/>
          </a:prstGeom>
          <a:noFill/>
        </p:spPr>
        <p:txBody>
          <a:bodyPr wrap="square" rtlCol="0">
            <a:spAutoFit/>
          </a:bodyPr>
          <a:lstStyle/>
          <a:p>
            <a:r>
              <a:rPr lang="de-DE" sz="3200" b="1" dirty="0"/>
              <a:t>Beliebte </a:t>
            </a:r>
            <a:r>
              <a:rPr lang="de-DE" sz="3200" b="1" dirty="0" err="1"/>
              <a:t>Social</a:t>
            </a:r>
            <a:r>
              <a:rPr lang="de-DE" sz="3200" b="1" dirty="0"/>
              <a:t>-Media-Angebote:</a:t>
            </a:r>
          </a:p>
          <a:p>
            <a:endParaRPr lang="de-DE" sz="2800" dirty="0"/>
          </a:p>
          <a:p>
            <a:endParaRPr lang="de-DE" sz="3200" dirty="0"/>
          </a:p>
        </p:txBody>
      </p:sp>
      <p:pic>
        <p:nvPicPr>
          <p:cNvPr id="7" name="Grafik 6" descr="Ein Bild, das Text enthält.&#10;&#10;Automatisch generierte Beschreibung">
            <a:extLst>
              <a:ext uri="{FF2B5EF4-FFF2-40B4-BE49-F238E27FC236}">
                <a16:creationId xmlns:a16="http://schemas.microsoft.com/office/drawing/2014/main" id="{57D25332-B23D-1787-CCA5-7063819E582A}"/>
              </a:ext>
            </a:extLst>
          </p:cNvPr>
          <p:cNvPicPr>
            <a:picLocks noChangeAspect="1"/>
          </p:cNvPicPr>
          <p:nvPr/>
        </p:nvPicPr>
        <p:blipFill>
          <a:blip r:embed="rId3"/>
          <a:stretch>
            <a:fillRect/>
          </a:stretch>
        </p:blipFill>
        <p:spPr>
          <a:xfrm>
            <a:off x="1894824" y="1000887"/>
            <a:ext cx="7772400" cy="5473911"/>
          </a:xfrm>
          <a:prstGeom prst="rect">
            <a:avLst/>
          </a:prstGeom>
        </p:spPr>
      </p:pic>
    </p:spTree>
    <p:extLst>
      <p:ext uri="{BB962C8B-B14F-4D97-AF65-F5344CB8AC3E}">
        <p14:creationId xmlns:p14="http://schemas.microsoft.com/office/powerpoint/2010/main" val="19462048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Words>
  <Application>Microsoft Macintosh PowerPoint</Application>
  <PresentationFormat>Breitbild</PresentationFormat>
  <Paragraphs>56</Paragraphs>
  <Slides>15</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Calibri</vt:lpstr>
      <vt:lpstr>Calibri Light</vt:lpstr>
      <vt:lpstr>Century Gothic</vt:lpstr>
      <vt:lpstr>SemikolonPlus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Richter Aslihan</dc:creator>
  <cp:lastModifiedBy>Viola Bauer</cp:lastModifiedBy>
  <cp:revision>3</cp:revision>
  <dcterms:created xsi:type="dcterms:W3CDTF">2023-01-16T08:15:42Z</dcterms:created>
  <dcterms:modified xsi:type="dcterms:W3CDTF">2023-01-31T07:13:09Z</dcterms:modified>
</cp:coreProperties>
</file>