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74" r:id="rId4"/>
    <p:sldId id="269" r:id="rId5"/>
    <p:sldId id="342" r:id="rId6"/>
    <p:sldId id="270" r:id="rId7"/>
    <p:sldId id="271" r:id="rId8"/>
    <p:sldId id="273" r:id="rId9"/>
    <p:sldId id="272" r:id="rId10"/>
    <p:sldId id="279" r:id="rId11"/>
    <p:sldId id="266" r:id="rId12"/>
    <p:sldId id="265" r:id="rId13"/>
    <p:sldId id="341" r:id="rId14"/>
  </p:sldIdLst>
  <p:sldSz cx="10298113" cy="7200900"/>
  <p:notesSz cx="7200900" cy="10298113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80CB13-7096-AA3E-82ED-034718A57FFF}">
  <a:tblStyle styleId="{B580CB13-7096-AA3E-82ED-034718A57FFF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53395" autoAdjust="0"/>
  </p:normalViewPr>
  <p:slideViewPr>
    <p:cSldViewPr>
      <p:cViewPr varScale="1">
        <p:scale>
          <a:sx n="116" d="100"/>
          <a:sy n="116" d="100"/>
        </p:scale>
        <p:origin x="10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6/5/2023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95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5361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0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9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DE" noProof="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sz="1400" i="0" u="non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07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2340745" y="6480770"/>
            <a:ext cx="7444432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0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36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3-3051-73259" TargetMode="Externa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hyperlink" Target="https://orcid.org/0000-0002-3187-3459" TargetMode="External"/><Relationship Id="rId7" Type="http://schemas.openxmlformats.org/officeDocument/2006/relationships/hyperlink" Target="https://orcid.org/0000-0003-2828-6939" TargetMode="External"/><Relationship Id="rId12" Type="http://schemas.openxmlformats.org/officeDocument/2006/relationships/hyperlink" Target="https://orcid.org/0000-0001-9345-8149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rcid.org/0000-0001-6618-1084" TargetMode="External"/><Relationship Id="rId11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2-8386-5151" TargetMode="External"/><Relationship Id="rId15" Type="http://schemas.openxmlformats.org/officeDocument/2006/relationships/image" Target="../media/image23.png"/><Relationship Id="rId10" Type="http://schemas.openxmlformats.org/officeDocument/2006/relationships/hyperlink" Target="https://orcid.org/0000-0001-6031-9660" TargetMode="External"/><Relationship Id="rId4" Type="http://schemas.openxmlformats.org/officeDocument/2006/relationships/hyperlink" Target="https://orcid.org/0000-0002-3625-6791" TargetMode="External"/><Relationship Id="rId9" Type="http://schemas.openxmlformats.org/officeDocument/2006/relationships/hyperlink" Target="https://orcid.org/0000-0002-7235-5391" TargetMode="External"/><Relationship Id="rId14" Type="http://schemas.openxmlformats.org/officeDocument/2006/relationships/hyperlink" Target="https://epub.ub.uni-muenchen.de/95513/1/M_Handreichung_Lehrkraefte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60829" y="0"/>
            <a:ext cx="10801273" cy="7200850"/>
          </a:xfrm>
          <a:prstGeom prst="rect">
            <a:avLst/>
          </a:prstGeom>
        </p:spPr>
      </p:pic>
      <p:sp>
        <p:nvSpPr>
          <p:cNvPr id="5" name="Rechteck 8"/>
          <p:cNvSpPr/>
          <p:nvPr/>
        </p:nvSpPr>
        <p:spPr bwMode="auto">
          <a:xfrm>
            <a:off x="4854068" y="5362554"/>
            <a:ext cx="6127635" cy="39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ysClr val="windowText" lastClr="000000"/>
                </a:solidFill>
              </a:rPr>
              <a:t>Einführung</a:t>
            </a:r>
            <a:endParaRPr dirty="0"/>
          </a:p>
        </p:txBody>
      </p:sp>
      <p:sp>
        <p:nvSpPr>
          <p:cNvPr id="6" name="Rechteck 9"/>
          <p:cNvSpPr/>
          <p:nvPr/>
        </p:nvSpPr>
        <p:spPr bwMode="auto">
          <a:xfrm>
            <a:off x="4854069" y="5832698"/>
            <a:ext cx="612763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ysClr val="windowText" lastClr="000000"/>
                </a:solidFill>
              </a:rPr>
              <a:t>Kognitive Aktivierung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 xmlns:m="http://schemas.openxmlformats.org/officeDocument/2006/math" xmlns:w="http://schemas.openxmlformats.org/wordprocessingml/2006/main">
      <p:transition spd="slow" advClick="1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Kognitive Aktivierung – Einführung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B994AA-97BB-4C0B-B3CB-62A45D788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ED455283-0976-4BF1-947C-B2C511A752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10"/>
          <p:cNvSpPr/>
          <p:nvPr/>
        </p:nvSpPr>
        <p:spPr bwMode="auto">
          <a:xfrm>
            <a:off x="3348855" y="3659294"/>
            <a:ext cx="3600400" cy="64892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>
              <a:defRPr/>
            </a:pPr>
            <a:r>
              <a:rPr lang="de-DE" sz="2800" b="1">
                <a:solidFill>
                  <a:schemeClr val="bg1"/>
                </a:solidFill>
              </a:rPr>
              <a:t>Kognitive Aktivierung</a:t>
            </a:r>
            <a:endParaRPr/>
          </a:p>
        </p:txBody>
      </p:sp>
      <p:cxnSp>
        <p:nvCxnSpPr>
          <p:cNvPr id="7" name="Gerade Verbindung mit Pfeil 14"/>
          <p:cNvCxnSpPr>
            <a:cxnSpLocks/>
            <a:stCxn id="8" idx="2"/>
            <a:endCxn id="6" idx="0"/>
          </p:cNvCxnSpPr>
          <p:nvPr/>
        </p:nvCxnSpPr>
        <p:spPr bwMode="auto">
          <a:xfrm>
            <a:off x="1960346" y="3245694"/>
            <a:ext cx="3188709" cy="413600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15"/>
          <p:cNvCxnSpPr>
            <a:cxnSpLocks/>
            <a:stCxn id="10" idx="2"/>
            <a:endCxn id="6" idx="0"/>
          </p:cNvCxnSpPr>
          <p:nvPr/>
        </p:nvCxnSpPr>
        <p:spPr bwMode="auto">
          <a:xfrm>
            <a:off x="4089796" y="3245694"/>
            <a:ext cx="1059259" cy="413600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8"/>
          <p:cNvCxnSpPr>
            <a:cxnSpLocks/>
            <a:stCxn id="12" idx="2"/>
            <a:endCxn id="6" idx="0"/>
          </p:cNvCxnSpPr>
          <p:nvPr/>
        </p:nvCxnSpPr>
        <p:spPr bwMode="auto">
          <a:xfrm flipH="1">
            <a:off x="5149055" y="3245694"/>
            <a:ext cx="1064725" cy="413600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21"/>
          <p:cNvCxnSpPr>
            <a:cxnSpLocks/>
            <a:stCxn id="14" idx="2"/>
            <a:endCxn id="6" idx="0"/>
          </p:cNvCxnSpPr>
          <p:nvPr/>
        </p:nvCxnSpPr>
        <p:spPr bwMode="auto">
          <a:xfrm flipH="1">
            <a:off x="5149055" y="3245694"/>
            <a:ext cx="3188712" cy="413600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30"/>
          <p:cNvGrpSpPr/>
          <p:nvPr/>
        </p:nvGrpSpPr>
        <p:grpSpPr bwMode="auto">
          <a:xfrm>
            <a:off x="1024346" y="4727123"/>
            <a:ext cx="8251200" cy="2064291"/>
            <a:chOff x="1022567" y="4619983"/>
            <a:chExt cx="8251200" cy="2064291"/>
          </a:xfrm>
        </p:grpSpPr>
        <p:sp>
          <p:nvSpPr>
            <p:cNvPr id="16" name="Rechteck 59"/>
            <p:cNvSpPr/>
            <p:nvPr/>
          </p:nvSpPr>
          <p:spPr bwMode="auto">
            <a:xfrm>
              <a:off x="1022567" y="6275068"/>
              <a:ext cx="8251200" cy="40920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9" indent="-12069" algn="ctr">
                <a:defRPr/>
              </a:pPr>
              <a:r>
                <a:rPr lang="de-DE" sz="2200" b="1">
                  <a:solidFill>
                    <a:schemeClr val="bg1"/>
                  </a:solidFill>
                </a:rPr>
                <a:t>Biologie</a:t>
              </a:r>
              <a:endParaRPr/>
            </a:p>
          </p:txBody>
        </p:sp>
        <p:grpSp>
          <p:nvGrpSpPr>
            <p:cNvPr id="17" name="Gruppieren 28"/>
            <p:cNvGrpSpPr/>
            <p:nvPr/>
          </p:nvGrpSpPr>
          <p:grpSpPr bwMode="auto">
            <a:xfrm>
              <a:off x="1022567" y="4619983"/>
              <a:ext cx="2448544" cy="1653193"/>
              <a:chOff x="-28843" y="4622790"/>
              <a:chExt cx="2448544" cy="1653193"/>
            </a:xfrm>
          </p:grpSpPr>
          <p:sp>
            <p:nvSpPr>
              <p:cNvPr id="18" name="Rechteck 60"/>
              <p:cNvSpPr/>
              <p:nvPr/>
            </p:nvSpPr>
            <p:spPr bwMode="auto">
              <a:xfrm>
                <a:off x="-28843" y="5231983"/>
                <a:ext cx="2448000" cy="1044000"/>
              </a:xfrm>
              <a:prstGeom prst="rect">
                <a:avLst/>
              </a:prstGeom>
              <a:blipFill>
                <a:blip r:embed="rId3"/>
                <a:srcRect t="15753" b="15753"/>
                <a:stretch/>
              </a:blip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hteck 63"/>
              <p:cNvSpPr/>
              <p:nvPr/>
            </p:nvSpPr>
            <p:spPr bwMode="auto">
              <a:xfrm>
                <a:off x="-28571" y="4622790"/>
                <a:ext cx="2448272" cy="612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 dirty="0">
                    <a:solidFill>
                      <a:schemeClr val="tx1"/>
                    </a:solidFill>
                  </a:rPr>
                  <a:t>Kognitives Niveau </a:t>
                </a:r>
                <a:br>
                  <a:rPr lang="de-DE" sz="1450" dirty="0">
                    <a:solidFill>
                      <a:schemeClr val="tx1"/>
                    </a:solidFill>
                  </a:rPr>
                </a:br>
                <a:r>
                  <a:rPr lang="de-DE" sz="1450" dirty="0">
                    <a:solidFill>
                      <a:schemeClr val="tx1"/>
                    </a:solidFill>
                  </a:rPr>
                  <a:t>von Schüleraktivitäten</a:t>
                </a:r>
                <a:endParaRPr dirty="0"/>
              </a:p>
            </p:txBody>
          </p:sp>
        </p:grpSp>
        <p:grpSp>
          <p:nvGrpSpPr>
            <p:cNvPr id="20" name="Gruppieren 26"/>
            <p:cNvGrpSpPr/>
            <p:nvPr/>
          </p:nvGrpSpPr>
          <p:grpSpPr bwMode="auto">
            <a:xfrm>
              <a:off x="3924031" y="4619983"/>
              <a:ext cx="2448272" cy="1659911"/>
              <a:chOff x="2859589" y="4619983"/>
              <a:chExt cx="2448272" cy="1659911"/>
            </a:xfrm>
          </p:grpSpPr>
          <p:sp>
            <p:nvSpPr>
              <p:cNvPr id="21" name="Rechteck 61"/>
              <p:cNvSpPr/>
              <p:nvPr/>
            </p:nvSpPr>
            <p:spPr bwMode="auto">
              <a:xfrm>
                <a:off x="2859589" y="5235894"/>
                <a:ext cx="2448000" cy="1044000"/>
              </a:xfrm>
              <a:prstGeom prst="rect">
                <a:avLst/>
              </a:prstGeom>
              <a:blipFill>
                <a:blip r:embed="rId4"/>
                <a:srcRect t="15753" b="15753"/>
                <a:stretch/>
              </a:blip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hteck 68"/>
              <p:cNvSpPr/>
              <p:nvPr/>
            </p:nvSpPr>
            <p:spPr bwMode="auto">
              <a:xfrm>
                <a:off x="2859589" y="4619983"/>
                <a:ext cx="2448272" cy="612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 dirty="0">
                    <a:solidFill>
                      <a:schemeClr val="tx1"/>
                    </a:solidFill>
                  </a:rPr>
                  <a:t>Aktivieren durch Vernetzen</a:t>
                </a:r>
                <a:endParaRPr dirty="0"/>
              </a:p>
            </p:txBody>
          </p:sp>
        </p:grpSp>
        <p:grpSp>
          <p:nvGrpSpPr>
            <p:cNvPr id="23" name="Gruppieren 25"/>
            <p:cNvGrpSpPr/>
            <p:nvPr/>
          </p:nvGrpSpPr>
          <p:grpSpPr bwMode="auto">
            <a:xfrm>
              <a:off x="6825223" y="4619983"/>
              <a:ext cx="2448544" cy="1659911"/>
              <a:chOff x="5747477" y="4619983"/>
              <a:chExt cx="2448544" cy="1659911"/>
            </a:xfrm>
          </p:grpSpPr>
          <p:sp>
            <p:nvSpPr>
              <p:cNvPr id="24" name="Rechteck 62"/>
              <p:cNvSpPr/>
              <p:nvPr/>
            </p:nvSpPr>
            <p:spPr bwMode="auto">
              <a:xfrm>
                <a:off x="5748021" y="5235894"/>
                <a:ext cx="2448000" cy="1044000"/>
              </a:xfrm>
              <a:prstGeom prst="rect">
                <a:avLst/>
              </a:prstGeom>
              <a:blipFill>
                <a:blip r:embed="rId5"/>
                <a:srcRect t="15753" b="15753"/>
                <a:stretch/>
              </a:blip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hteck 69"/>
              <p:cNvSpPr/>
              <p:nvPr/>
            </p:nvSpPr>
            <p:spPr bwMode="auto">
              <a:xfrm>
                <a:off x="5747477" y="4619983"/>
                <a:ext cx="2448272" cy="612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>
                    <a:solidFill>
                      <a:schemeClr val="tx1"/>
                    </a:solidFill>
                  </a:rPr>
                  <a:t>Angeregtes Unterrichtsgespräch</a:t>
                </a:r>
                <a:endParaRPr/>
              </a:p>
            </p:txBody>
          </p:sp>
        </p:grpSp>
      </p:grpSp>
      <p:cxnSp>
        <p:nvCxnSpPr>
          <p:cNvPr id="26" name="Gerade Verbindung mit Pfeil 70"/>
          <p:cNvCxnSpPr>
            <a:cxnSpLocks/>
            <a:stCxn id="25" idx="0"/>
            <a:endCxn id="6" idx="2"/>
          </p:cNvCxnSpPr>
          <p:nvPr/>
        </p:nvCxnSpPr>
        <p:spPr bwMode="auto">
          <a:xfrm flipH="1" flipV="1">
            <a:off x="5149055" y="4308215"/>
            <a:ext cx="2902083" cy="418908"/>
          </a:xfrm>
          <a:prstGeom prst="straightConnector1">
            <a:avLst/>
          </a:prstGeom>
          <a:ln w="15875">
            <a:solidFill>
              <a:schemeClr val="accent3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74"/>
          <p:cNvCxnSpPr>
            <a:cxnSpLocks/>
            <a:stCxn id="22" idx="0"/>
            <a:endCxn id="6" idx="2"/>
          </p:cNvCxnSpPr>
          <p:nvPr/>
        </p:nvCxnSpPr>
        <p:spPr bwMode="auto">
          <a:xfrm flipH="1" flipV="1">
            <a:off x="5149055" y="4308215"/>
            <a:ext cx="891" cy="418908"/>
          </a:xfrm>
          <a:prstGeom prst="straightConnector1">
            <a:avLst/>
          </a:prstGeom>
          <a:ln w="15875">
            <a:solidFill>
              <a:schemeClr val="accent3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77"/>
          <p:cNvCxnSpPr>
            <a:cxnSpLocks/>
            <a:stCxn id="19" idx="0"/>
            <a:endCxn id="6" idx="2"/>
          </p:cNvCxnSpPr>
          <p:nvPr/>
        </p:nvCxnSpPr>
        <p:spPr bwMode="auto">
          <a:xfrm flipV="1">
            <a:off x="2248754" y="4308215"/>
            <a:ext cx="2900301" cy="418908"/>
          </a:xfrm>
          <a:prstGeom prst="straightConnector1">
            <a:avLst/>
          </a:prstGeom>
          <a:ln w="15875">
            <a:solidFill>
              <a:schemeClr val="accent3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3"/>
          <p:cNvGrpSpPr/>
          <p:nvPr/>
        </p:nvGrpSpPr>
        <p:grpSpPr bwMode="auto">
          <a:xfrm>
            <a:off x="1024346" y="1152178"/>
            <a:ext cx="8249421" cy="2093515"/>
            <a:chOff x="1024346" y="1017491"/>
            <a:chExt cx="8249421" cy="2093515"/>
          </a:xfrm>
        </p:grpSpPr>
        <p:grpSp>
          <p:nvGrpSpPr>
            <p:cNvPr id="30" name="Gruppieren 20"/>
            <p:cNvGrpSpPr/>
            <p:nvPr/>
          </p:nvGrpSpPr>
          <p:grpSpPr bwMode="auto">
            <a:xfrm>
              <a:off x="1024346" y="1439626"/>
              <a:ext cx="1872000" cy="1671381"/>
              <a:chOff x="1024346" y="1439626"/>
              <a:chExt cx="1872000" cy="1671381"/>
            </a:xfrm>
          </p:grpSpPr>
          <p:sp>
            <p:nvSpPr>
              <p:cNvPr id="8" name="Rechteck 6"/>
              <p:cNvSpPr/>
              <p:nvPr/>
            </p:nvSpPr>
            <p:spPr bwMode="auto">
              <a:xfrm>
                <a:off x="1024346" y="2499007"/>
                <a:ext cx="1872000" cy="61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>
                    <a:solidFill>
                      <a:schemeClr val="tx1"/>
                    </a:solidFill>
                  </a:rPr>
                  <a:t>Tiefe Verarbeitung anregen</a:t>
                </a:r>
                <a:endParaRPr/>
              </a:p>
            </p:txBody>
          </p:sp>
          <p:sp>
            <p:nvSpPr>
              <p:cNvPr id="31" name="Rechteck 31"/>
              <p:cNvSpPr/>
              <p:nvPr/>
            </p:nvSpPr>
            <p:spPr bwMode="auto">
              <a:xfrm>
                <a:off x="1024346" y="1439626"/>
                <a:ext cx="1872000" cy="1044000"/>
              </a:xfrm>
              <a:prstGeom prst="rect">
                <a:avLst/>
              </a:prstGeom>
              <a:blipFill>
                <a:blip r:embed="rId6"/>
                <a:tile tx="0" ty="-127000" sx="18000" sy="18000" flip="none" algn="tl"/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uppieren 19"/>
            <p:cNvGrpSpPr/>
            <p:nvPr/>
          </p:nvGrpSpPr>
          <p:grpSpPr bwMode="auto">
            <a:xfrm>
              <a:off x="3153796" y="1439626"/>
              <a:ext cx="1872000" cy="1671381"/>
              <a:chOff x="3153796" y="1439626"/>
              <a:chExt cx="1872000" cy="1671381"/>
            </a:xfrm>
          </p:grpSpPr>
          <p:sp>
            <p:nvSpPr>
              <p:cNvPr id="10" name="Rechteck 9"/>
              <p:cNvSpPr/>
              <p:nvPr/>
            </p:nvSpPr>
            <p:spPr bwMode="auto">
              <a:xfrm>
                <a:off x="3153796" y="2499007"/>
                <a:ext cx="1872000" cy="61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>
                    <a:solidFill>
                      <a:schemeClr val="tx1"/>
                    </a:solidFill>
                  </a:rPr>
                  <a:t>Anforderungen fokussieren</a:t>
                </a:r>
                <a:endParaRPr/>
              </a:p>
            </p:txBody>
          </p:sp>
          <p:sp>
            <p:nvSpPr>
              <p:cNvPr id="33" name="Rechteck 33"/>
              <p:cNvSpPr/>
              <p:nvPr/>
            </p:nvSpPr>
            <p:spPr bwMode="auto">
              <a:xfrm>
                <a:off x="3153796" y="1439626"/>
                <a:ext cx="1872000" cy="1044000"/>
              </a:xfrm>
              <a:prstGeom prst="rect">
                <a:avLst/>
              </a:prstGeom>
              <a:blipFill>
                <a:blip r:embed="rId7"/>
                <a:tile tx="0" ty="-127000" sx="18000" sy="18000" flip="none" algn="tl"/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uppieren 16"/>
            <p:cNvGrpSpPr/>
            <p:nvPr/>
          </p:nvGrpSpPr>
          <p:grpSpPr bwMode="auto">
            <a:xfrm>
              <a:off x="7401767" y="1439626"/>
              <a:ext cx="1872000" cy="1671381"/>
              <a:chOff x="7401767" y="1439626"/>
              <a:chExt cx="1872000" cy="1671381"/>
            </a:xfrm>
          </p:grpSpPr>
          <p:sp>
            <p:nvSpPr>
              <p:cNvPr id="14" name="Rechteck 8"/>
              <p:cNvSpPr/>
              <p:nvPr/>
            </p:nvSpPr>
            <p:spPr bwMode="auto">
              <a:xfrm>
                <a:off x="7401767" y="2499007"/>
                <a:ext cx="1872000" cy="61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>
                    <a:solidFill>
                      <a:schemeClr val="tx1"/>
                    </a:solidFill>
                  </a:rPr>
                  <a:t>Lernprozesse unterstützen</a:t>
                </a:r>
                <a:endParaRPr/>
              </a:p>
            </p:txBody>
          </p:sp>
          <p:sp>
            <p:nvSpPr>
              <p:cNvPr id="35" name="Rechteck 34"/>
              <p:cNvSpPr/>
              <p:nvPr/>
            </p:nvSpPr>
            <p:spPr bwMode="auto">
              <a:xfrm>
                <a:off x="7401767" y="1439626"/>
                <a:ext cx="1872000" cy="1044000"/>
              </a:xfrm>
              <a:prstGeom prst="rect">
                <a:avLst/>
              </a:prstGeom>
              <a:blipFill>
                <a:blip r:embed="rId8"/>
                <a:tile tx="0" ty="-127000" sx="18000" sy="18000" flip="none" algn="tl"/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Rechteck 22"/>
            <p:cNvSpPr/>
            <p:nvPr/>
          </p:nvSpPr>
          <p:spPr bwMode="auto">
            <a:xfrm>
              <a:off x="1024346" y="1017491"/>
              <a:ext cx="8249421" cy="409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9" indent="-12069" algn="ctr">
                <a:defRPr/>
              </a:pPr>
              <a:r>
                <a:rPr lang="de-DE" sz="2200" b="1">
                  <a:solidFill>
                    <a:schemeClr val="bg1"/>
                  </a:solidFill>
                </a:rPr>
                <a:t>Mathematik</a:t>
              </a:r>
              <a:endParaRPr/>
            </a:p>
          </p:txBody>
        </p:sp>
        <p:grpSp>
          <p:nvGrpSpPr>
            <p:cNvPr id="37" name="Gruppieren 17"/>
            <p:cNvGrpSpPr/>
            <p:nvPr/>
          </p:nvGrpSpPr>
          <p:grpSpPr bwMode="auto">
            <a:xfrm>
              <a:off x="5277780" y="1439626"/>
              <a:ext cx="1872000" cy="1671381"/>
              <a:chOff x="5277780" y="1439626"/>
              <a:chExt cx="1872000" cy="1671381"/>
            </a:xfrm>
          </p:grpSpPr>
          <p:sp>
            <p:nvSpPr>
              <p:cNvPr id="12" name="Rechteck 7"/>
              <p:cNvSpPr/>
              <p:nvPr/>
            </p:nvSpPr>
            <p:spPr bwMode="auto">
              <a:xfrm>
                <a:off x="5277780" y="2499007"/>
                <a:ext cx="1872000" cy="61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>
                    <a:solidFill>
                      <a:schemeClr val="tx1"/>
                    </a:solidFill>
                  </a:rPr>
                  <a:t>Fehler nutzen</a:t>
                </a:r>
                <a:endParaRPr/>
              </a:p>
            </p:txBody>
          </p:sp>
          <p:sp>
            <p:nvSpPr>
              <p:cNvPr id="38" name="Rechteck 27"/>
              <p:cNvSpPr/>
              <p:nvPr/>
            </p:nvSpPr>
            <p:spPr bwMode="auto">
              <a:xfrm>
                <a:off x="5277780" y="1439626"/>
                <a:ext cx="1872000" cy="1044000"/>
              </a:xfrm>
              <a:prstGeom prst="rect">
                <a:avLst/>
              </a:prstGeom>
              <a:blipFill>
                <a:blip r:embed="rId9"/>
                <a:tile tx="0" ty="-127000" sx="18000" sy="18000" flip="none" algn="tl"/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/>
        </p:nvSpPr>
        <p:spPr bwMode="auto">
          <a:xfrm>
            <a:off x="612552" y="1080170"/>
            <a:ext cx="943304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Chi, M.T.H., &amp; Wylie, R. (2014). The ICAP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framework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: Linking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cognitive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engagement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to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active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learning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outcomes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.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Educational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Psychologist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, 49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(4), 219–243.</a:t>
            </a:r>
            <a:endParaRPr lang="de-DE"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de Jong, T., &amp; Ferguson-Hessler, M.G.M. (1996).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Types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and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qualities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of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knowledge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.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Educational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Psychologist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, 31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(2), 105–113.</a:t>
            </a: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 err="1">
                <a:latin typeface="+mj-lt"/>
                <a:ea typeface="Calibri"/>
                <a:cs typeface="Times New Roman"/>
              </a:rPr>
              <a:t>Ergönenc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J., Neumann, K., &amp; Fischer, H.E. (2014). The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impact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of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pedagogical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content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knowledge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on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cognitive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activation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and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students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learning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. In H.E. Fischer, P.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Labudde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K. Neumann, &amp; J.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Viiri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(Hrsg.),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Quality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of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instruction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in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physics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(S. 145–160). Münster: Waxmann.</a:t>
            </a:r>
            <a:endParaRPr lang="de-DE"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Fauth, B., &amp; 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Leuders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T. (2018).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Kognitive Aktivierung im Unterricht. 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Stuttgart: Landesinstitut für Schulentwicklung (LS).</a:t>
            </a:r>
            <a:endParaRPr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Helmke, A. (2014).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Unterrichtsqualität und Lehrerprofessionalität: Diagnose, Evaluation und Verbesserung des Unterrichts. 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Seelze-Velber: Klett.</a:t>
            </a:r>
            <a:endParaRPr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Klieme, E.,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Lipowsky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F.,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Rakoczy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K., &amp; Ratzka, N. (2006). Qualitätsdimensionen und Wirksamkeit von Mathematikunterricht: Theoretische Grundlagen und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ausgewählete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Ergebnisse des Projekts „Pythagoras“. In M. Prenzel &amp; L.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Allolio-Näcke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(Hrsg.),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Untersuchungen zur Bildungsqualität von Schule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: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Abschlussbericht des DFG-Schwerpunktprogramms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(S. 127–146). Münster: Waxmann.</a:t>
            </a: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en-US" sz="1300" dirty="0" err="1">
                <a:latin typeface="+mj-lt"/>
                <a:ea typeface="Calibri"/>
                <a:cs typeface="Times New Roman"/>
              </a:rPr>
              <a:t>Kunter</a:t>
            </a:r>
            <a:r>
              <a:rPr lang="en-US" sz="1300" dirty="0">
                <a:latin typeface="+mj-lt"/>
                <a:ea typeface="Calibri"/>
                <a:cs typeface="Times New Roman"/>
              </a:rPr>
              <a:t>, M., Baumert, J., Blum, W., </a:t>
            </a:r>
            <a:r>
              <a:rPr lang="en-US" sz="1300" dirty="0" err="1">
                <a:latin typeface="+mj-lt"/>
                <a:ea typeface="Calibri"/>
                <a:cs typeface="Times New Roman"/>
              </a:rPr>
              <a:t>Klusmann</a:t>
            </a:r>
            <a:r>
              <a:rPr lang="en-US" sz="1300" dirty="0">
                <a:latin typeface="+mj-lt"/>
                <a:ea typeface="Calibri"/>
                <a:cs typeface="Times New Roman"/>
              </a:rPr>
              <a:t>, U., Krauss, S., &amp; </a:t>
            </a:r>
            <a:r>
              <a:rPr lang="en-US" sz="1300" dirty="0" err="1">
                <a:latin typeface="+mj-lt"/>
                <a:ea typeface="Calibri"/>
                <a:cs typeface="Times New Roman"/>
              </a:rPr>
              <a:t>Neubrand</a:t>
            </a:r>
            <a:r>
              <a:rPr lang="en-US" sz="1300" dirty="0">
                <a:latin typeface="+mj-lt"/>
                <a:ea typeface="Calibri"/>
                <a:cs typeface="Times New Roman"/>
              </a:rPr>
              <a:t>, M. (</a:t>
            </a:r>
            <a:r>
              <a:rPr lang="en-US" sz="1300" dirty="0" err="1">
                <a:latin typeface="+mj-lt"/>
                <a:ea typeface="Calibri"/>
                <a:cs typeface="Times New Roman"/>
              </a:rPr>
              <a:t>Hrsg</a:t>
            </a:r>
            <a:r>
              <a:rPr lang="en-US" sz="1300" dirty="0">
                <a:latin typeface="+mj-lt"/>
                <a:ea typeface="Calibri"/>
                <a:cs typeface="Times New Roman"/>
              </a:rPr>
              <a:t>.) (2013). </a:t>
            </a:r>
            <a:r>
              <a:rPr lang="en-US" sz="1300" i="1" dirty="0">
                <a:latin typeface="+mj-lt"/>
                <a:ea typeface="Calibri"/>
                <a:cs typeface="Times New Roman"/>
              </a:rPr>
              <a:t>Cognitive activation in the mathematics classroom and professional competence of teachers: Results from the COACTIV project. </a:t>
            </a:r>
            <a:r>
              <a:rPr lang="en-US" sz="1300" dirty="0">
                <a:latin typeface="+mj-lt"/>
                <a:ea typeface="Calibri"/>
                <a:cs typeface="Times New Roman"/>
              </a:rPr>
              <a:t>New York: Springer.</a:t>
            </a:r>
            <a:endParaRPr lang="en-US"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Calibri"/>
                <a:ea typeface="Calibri"/>
                <a:cs typeface="Times New Roman"/>
              </a:rPr>
              <a:t>Kunter, M., Klusmann, U.,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Dubberke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, T., Baumert, J., Blum, W., Brunner, M., et al. (2007). Linking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aspects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of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teacher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competence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to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their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instruction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: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Results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from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the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COACTIV 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project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. In M. Prenzel (Hrsg.), 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Studies on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educational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quality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of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schools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: 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The final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report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on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DFG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priority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programme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(S. 39–59). Münster: Waxmann.</a:t>
            </a: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 err="1">
                <a:latin typeface="Calibri"/>
                <a:ea typeface="Calibri"/>
                <a:cs typeface="Times New Roman"/>
              </a:rPr>
              <a:t>Lipowsky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, F.,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Rakoczy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, K., Pauli, C., Drollinger-Vetter, B., Klieme, E., &amp; 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Reusser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, K. (2009). Quality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of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geometry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instruction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and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its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short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-term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impact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on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students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‘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understanding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of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the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Pythagorean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Theorem. 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Learning and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Instruction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, 19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(6), 527–537.</a:t>
            </a:r>
            <a:endParaRPr lang="de-DE" sz="1300" dirty="0"/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Löwen, K., Baumert, J., Kunter, M., Krauss, S., &amp; Brunner, M. (2013). The COACTIV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research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program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: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Methodological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Framework. In M. Kunter, J. Baumert, W. Blum, U. Klusmann, S. Krauss, &amp; M. Neubrand (Hrsg.),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Cognitive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activation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in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the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mathematics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classroom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and professional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competence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of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teachers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: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Results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from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the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COACTIV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project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(S. 79–96). New York: Springer.</a:t>
            </a:r>
            <a:endParaRPr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Neuhaus, B.J. (2023, </a:t>
            </a:r>
            <a:r>
              <a:rPr lang="de-DE" sz="1300">
                <a:latin typeface="+mj-lt"/>
                <a:ea typeface="Calibri"/>
                <a:cs typeface="Times New Roman"/>
              </a:rPr>
              <a:t>in Vorbereitung). 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Auswahl und Verknüpfung der Lerninhalte. In: H.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Gropengieße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&amp; U. Harms (Hrsg.).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Fachdidaktik Biologie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13. Auflage.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Aulis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Verlag. </a:t>
            </a: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Ufer, S., Heinze, A. &amp;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Lipowsky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F. (2015). Unterrichtsmethoden und Instruktionsstrategien. In R. Bruder,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Hefendehl-Hebeker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L., Schmidt-Thieme, B., Weigand, H.-G. (Hrsg.),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Handbuch der Mathematikdidaktik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(S. 411-434). Berlin Heidelberg: Springer. </a:t>
            </a: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 xmlns:m="http://schemas.openxmlformats.org/officeDocument/2006/math" xmlns:w="http://schemas.openxmlformats.org/wordprocessingml/2006/main">
      <p:transition spd="slow" advClick="1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sz="1800" b="0" u="sng" dirty="0">
                <a:hlinkClick r:id="rId3" action="ppaction://hlinksldjump" tooltip="ppaction://hlinksldjumpslide2"/>
              </a:rPr>
              <a:t>Titelbild</a:t>
            </a:r>
            <a:r>
              <a:rPr lang="de-DE" sz="1800" b="0" dirty="0"/>
              <a:t>: Bild von Gerd Altmann auf </a:t>
            </a:r>
            <a:r>
              <a:rPr lang="de-DE" sz="1800" b="0" dirty="0" err="1"/>
              <a:t>Pixabay</a:t>
            </a:r>
            <a:r>
              <a:rPr lang="de-DE" sz="1800" b="0" dirty="0"/>
              <a:t>: https://pixabay.com/images/id-2010022/</a:t>
            </a:r>
          </a:p>
          <a:p>
            <a:pPr>
              <a:defRPr/>
            </a:pPr>
            <a:r>
              <a:rPr lang="de-DE" sz="1800" b="0" dirty="0">
                <a:hlinkClick r:id="rId4" action="ppaction://hlinksldjump"/>
              </a:rPr>
              <a:t>Ausblick</a:t>
            </a:r>
            <a:endParaRPr lang="de-DE" sz="1800" b="0" dirty="0"/>
          </a:p>
          <a:p>
            <a:pPr lvl="1"/>
            <a:r>
              <a:rPr lang="de-DE" sz="1800" dirty="0"/>
              <a:t>Bild von Free-</a:t>
            </a:r>
            <a:r>
              <a:rPr lang="de-DE" sz="1800" dirty="0" err="1"/>
              <a:t>Photos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https://pixabay.com/images/id-918752/ </a:t>
            </a:r>
          </a:p>
          <a:p>
            <a:pPr lvl="1"/>
            <a:r>
              <a:rPr lang="de-DE" sz="1800" dirty="0"/>
              <a:t>Bild von Free-</a:t>
            </a:r>
            <a:r>
              <a:rPr lang="de-DE" sz="1800" dirty="0" err="1"/>
              <a:t>Photos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https://pixabay.com/images/id-1209823/ </a:t>
            </a:r>
          </a:p>
          <a:p>
            <a:pPr lvl="1"/>
            <a:r>
              <a:rPr lang="de-DE" sz="1800" dirty="0"/>
              <a:t>Bild von Falkenpost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https://pixabay.com/images/id-1654446/ </a:t>
            </a:r>
          </a:p>
          <a:p>
            <a:pPr lvl="1"/>
            <a:r>
              <a:rPr lang="de-DE" sz="1800" dirty="0"/>
              <a:t>Bild von </a:t>
            </a:r>
            <a:r>
              <a:rPr lang="de-DE" sz="1800" dirty="0" err="1"/>
              <a:t>Pexels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https://pixabay.com/images/id-1838658/ </a:t>
            </a:r>
          </a:p>
          <a:p>
            <a:pPr lvl="1"/>
            <a:r>
              <a:rPr lang="de-DE" sz="1800" dirty="0"/>
              <a:t>Bild von Gerd Altmann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https://pixabay.com/images/id-3382507/ </a:t>
            </a:r>
          </a:p>
          <a:p>
            <a:pPr lvl="1"/>
            <a:r>
              <a:rPr lang="de-DE" sz="1800" dirty="0"/>
              <a:t>Bild von Gerd Altmann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https://pixabay.com/images/id-1989138/</a:t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  <a:defRPr/>
            </a:pPr>
            <a:endParaRPr lang="de-DE" sz="1800" b="0" dirty="0"/>
          </a:p>
          <a:p>
            <a:pPr>
              <a:defRPr/>
            </a:pPr>
            <a:endParaRPr lang="de-DE" sz="18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  <p:sp>
        <p:nvSpPr>
          <p:cNvPr id="8" name="Textfeld 7"/>
          <p:cNvSpPr>
            <a:spLocks/>
          </p:cNvSpPr>
          <p:nvPr/>
        </p:nvSpPr>
        <p:spPr bwMode="auto">
          <a:xfrm>
            <a:off x="443053" y="6432484"/>
            <a:ext cx="3995004" cy="630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80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>
                <a:ea typeface="Calibri"/>
                <a:cs typeface="Calibri"/>
                <a:hlinkClick r:id="rId5" tooltip="https://creativecommons.org/licenses/by-sa/4.0/legalcode.de"/>
              </a:rPr>
              <a:t>CC-BY-SA 4.0</a:t>
            </a:r>
            <a:endParaRPr lang="de-DE" sz="180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B8E04-588B-4AD9-8ECF-8E109C85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 </a:t>
            </a:r>
            <a:r>
              <a:rPr lang="de-DE" sz="1800" i="1" dirty="0">
                <a:latin typeface="Corbel Light" panose="020B0303020204020204" pitchFamily="34" charset="0"/>
              </a:rPr>
              <a:t>Einführung Kognitive Aktivierung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</a:rPr>
              <a:t>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im Rahmen des Projekts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Stefan Ufer 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Christian Förtsch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Timo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Kosiol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 Dagmar Traub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Matthias Mohr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Monika Aufleger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Annemarie Rutkowski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Birgit Neuhaus 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Michael Spangler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ausführliche Darstellung der Inhalte der Präsentation findet sich in der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Handreichung für Mathematik-Lehrkräfte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24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AA8889-C5FC-4910-A88B-C52037BE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B75EBC-C52C-4785-96C8-2C62B2202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Lizenzhinweis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5200" y="3936346"/>
            <a:ext cx="3426191" cy="26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>
          <a:xfrm>
            <a:off x="514915" y="1344480"/>
            <a:ext cx="9268300" cy="49202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b="0"/>
              <a:t>mangelnde Vernetzung von Fakten</a:t>
            </a:r>
            <a:endParaRPr/>
          </a:p>
          <a:p>
            <a:pPr marL="0" indent="0">
              <a:buNone/>
              <a:defRPr/>
            </a:pPr>
            <a:endParaRPr lang="de-DE" b="0"/>
          </a:p>
          <a:p>
            <a:pPr>
              <a:defRPr/>
            </a:pPr>
            <a:r>
              <a:rPr lang="de-DE" b="0"/>
              <a:t>geringe Anwendbarkeit des Gelernten in neuen Situationen </a:t>
            </a:r>
            <a:endParaRPr/>
          </a:p>
          <a:p>
            <a:pPr marL="0" indent="0">
              <a:buNone/>
              <a:defRPr/>
            </a:pPr>
            <a:r>
              <a:rPr lang="de-DE" b="0"/>
              <a:t>                                     </a:t>
            </a:r>
            <a:endParaRPr/>
          </a:p>
          <a:p>
            <a:pPr>
              <a:defRPr/>
            </a:pPr>
            <a:r>
              <a:rPr lang="de-DE" b="0"/>
              <a:t>geringes Interesse an manchen Themen der Biologie bzw. Mathematik, </a:t>
            </a:r>
            <a:br>
              <a:rPr lang="de-DE" b="0"/>
            </a:br>
            <a:r>
              <a:rPr lang="de-DE" b="0"/>
              <a:t>Interessensverfall über die Jahrgangsstufen hinweg</a:t>
            </a:r>
            <a:endParaRPr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6" name="Inhaltsplatzhalter 4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Rechteck 5"/>
          <p:cNvSpPr/>
          <p:nvPr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r>
              <a:rPr lang="de-DE" sz="2000">
                <a:solidFill>
                  <a:schemeClr val="bg1"/>
                </a:solidFill>
              </a:rPr>
              <a:t>Herausforderungen des Fachunterrichts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Theorie</a:t>
            </a:r>
            <a:endParaRPr/>
          </a:p>
        </p:txBody>
      </p:sp>
      <p:sp>
        <p:nvSpPr>
          <p:cNvPr id="6" name="Rechteck 11"/>
          <p:cNvSpPr/>
          <p:nvPr/>
        </p:nvSpPr>
        <p:spPr bwMode="auto">
          <a:xfrm>
            <a:off x="398032" y="1584603"/>
            <a:ext cx="1837489" cy="3592368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Lehrperson</a:t>
            </a:r>
            <a:endParaRPr/>
          </a:p>
          <a:p>
            <a:pPr algn="ctr">
              <a:defRPr/>
            </a:pPr>
            <a:endParaRPr lang="de-DE" b="1">
              <a:solidFill>
                <a:srgbClr val="2F3552"/>
              </a:solidFill>
            </a:endParaRPr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u. a. Professions-wissen, Überzeugungen</a:t>
            </a:r>
            <a:endParaRPr/>
          </a:p>
        </p:txBody>
      </p:sp>
      <p:sp>
        <p:nvSpPr>
          <p:cNvPr id="7" name="Rechteck 12"/>
          <p:cNvSpPr/>
          <p:nvPr/>
        </p:nvSpPr>
        <p:spPr bwMode="auto">
          <a:xfrm>
            <a:off x="2952458" y="2404723"/>
            <a:ext cx="1837489" cy="2757219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Unterricht</a:t>
            </a:r>
            <a:endParaRPr/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(Angebot)</a:t>
            </a:r>
            <a:endParaRPr/>
          </a:p>
          <a:p>
            <a:pPr algn="ctr">
              <a:defRPr/>
            </a:pPr>
            <a:endParaRPr lang="de-DE">
              <a:solidFill>
                <a:srgbClr val="2F3552"/>
              </a:solidFill>
            </a:endParaRPr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Qualität</a:t>
            </a:r>
            <a:endParaRPr/>
          </a:p>
        </p:txBody>
      </p:sp>
      <p:sp>
        <p:nvSpPr>
          <p:cNvPr id="8" name="Rechteck 13"/>
          <p:cNvSpPr/>
          <p:nvPr/>
        </p:nvSpPr>
        <p:spPr bwMode="auto">
          <a:xfrm>
            <a:off x="5506885" y="3230576"/>
            <a:ext cx="1837489" cy="1931366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Lernaktivitäten</a:t>
            </a:r>
            <a:endParaRPr/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(Nutzung)</a:t>
            </a:r>
            <a:endParaRPr/>
          </a:p>
        </p:txBody>
      </p:sp>
      <p:sp>
        <p:nvSpPr>
          <p:cNvPr id="9" name="Rechteck 14"/>
          <p:cNvSpPr/>
          <p:nvPr/>
        </p:nvSpPr>
        <p:spPr bwMode="auto">
          <a:xfrm>
            <a:off x="8061311" y="3230576"/>
            <a:ext cx="1837489" cy="1931366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Wirkungen</a:t>
            </a:r>
            <a:endParaRPr/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(Ertrag)</a:t>
            </a:r>
            <a:endParaRPr/>
          </a:p>
          <a:p>
            <a:pPr algn="ctr">
              <a:defRPr/>
            </a:pPr>
            <a:endParaRPr lang="de-DE">
              <a:solidFill>
                <a:srgbClr val="2F3552"/>
              </a:solidFill>
            </a:endParaRPr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u.a. fachliche Kompetenzen</a:t>
            </a:r>
            <a:endParaRPr/>
          </a:p>
        </p:txBody>
      </p:sp>
      <p:sp>
        <p:nvSpPr>
          <p:cNvPr id="10" name="Rechteck 15"/>
          <p:cNvSpPr/>
          <p:nvPr/>
        </p:nvSpPr>
        <p:spPr bwMode="auto">
          <a:xfrm>
            <a:off x="5506884" y="1584603"/>
            <a:ext cx="4391916" cy="421678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Familie</a:t>
            </a:r>
            <a:endParaRPr/>
          </a:p>
        </p:txBody>
      </p:sp>
      <p:sp>
        <p:nvSpPr>
          <p:cNvPr id="11" name="Rechteck 16"/>
          <p:cNvSpPr/>
          <p:nvPr/>
        </p:nvSpPr>
        <p:spPr bwMode="auto">
          <a:xfrm>
            <a:off x="5506884" y="2404723"/>
            <a:ext cx="4391916" cy="421678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Lernpotenzial</a:t>
            </a:r>
            <a:endParaRPr/>
          </a:p>
        </p:txBody>
      </p:sp>
      <p:cxnSp>
        <p:nvCxnSpPr>
          <p:cNvPr id="12" name="Gerade Verbindung mit Pfeil 17"/>
          <p:cNvCxnSpPr>
            <a:cxnSpLocks/>
          </p:cNvCxnSpPr>
          <p:nvPr/>
        </p:nvCxnSpPr>
        <p:spPr bwMode="auto">
          <a:xfrm>
            <a:off x="2235521" y="3725749"/>
            <a:ext cx="716937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8"/>
          <p:cNvCxnSpPr>
            <a:cxnSpLocks/>
          </p:cNvCxnSpPr>
          <p:nvPr/>
        </p:nvCxnSpPr>
        <p:spPr bwMode="auto">
          <a:xfrm flipV="1">
            <a:off x="4789947" y="4126406"/>
            <a:ext cx="716937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9"/>
          <p:cNvCxnSpPr>
            <a:cxnSpLocks/>
          </p:cNvCxnSpPr>
          <p:nvPr/>
        </p:nvCxnSpPr>
        <p:spPr bwMode="auto">
          <a:xfrm flipV="1">
            <a:off x="7344374" y="4126406"/>
            <a:ext cx="716937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20"/>
          <p:cNvCxnSpPr>
            <a:cxnSpLocks/>
          </p:cNvCxnSpPr>
          <p:nvPr/>
        </p:nvCxnSpPr>
        <p:spPr bwMode="auto">
          <a:xfrm>
            <a:off x="2235521" y="1814353"/>
            <a:ext cx="3271362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21"/>
          <p:cNvCxnSpPr>
            <a:cxnSpLocks/>
          </p:cNvCxnSpPr>
          <p:nvPr/>
        </p:nvCxnSpPr>
        <p:spPr bwMode="auto">
          <a:xfrm>
            <a:off x="6420610" y="2826401"/>
            <a:ext cx="0" cy="404174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22"/>
          <p:cNvCxnSpPr>
            <a:cxnSpLocks/>
          </p:cNvCxnSpPr>
          <p:nvPr/>
        </p:nvCxnSpPr>
        <p:spPr bwMode="auto">
          <a:xfrm flipH="1" flipV="1">
            <a:off x="8970019" y="2826401"/>
            <a:ext cx="0" cy="404174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23"/>
          <p:cNvSpPr/>
          <p:nvPr/>
        </p:nvSpPr>
        <p:spPr bwMode="auto">
          <a:xfrm>
            <a:off x="398032" y="5496058"/>
            <a:ext cx="9500768" cy="421678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Kontext</a:t>
            </a:r>
            <a:endParaRPr lang="de-DE">
              <a:solidFill>
                <a:srgbClr val="2F3552"/>
              </a:solidFill>
            </a:endParaRPr>
          </a:p>
        </p:txBody>
      </p:sp>
      <p:cxnSp>
        <p:nvCxnSpPr>
          <p:cNvPr id="19" name="Gerade Verbindung mit Pfeil 24"/>
          <p:cNvCxnSpPr>
            <a:cxnSpLocks/>
          </p:cNvCxnSpPr>
          <p:nvPr/>
        </p:nvCxnSpPr>
        <p:spPr bwMode="auto">
          <a:xfrm flipH="1" flipV="1">
            <a:off x="1316777" y="5176971"/>
            <a:ext cx="0" cy="319087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25"/>
          <p:cNvCxnSpPr>
            <a:cxnSpLocks/>
          </p:cNvCxnSpPr>
          <p:nvPr/>
        </p:nvCxnSpPr>
        <p:spPr bwMode="auto">
          <a:xfrm flipH="1" flipV="1">
            <a:off x="3871203" y="5161942"/>
            <a:ext cx="0" cy="334117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6"/>
          <p:cNvCxnSpPr>
            <a:cxnSpLocks/>
          </p:cNvCxnSpPr>
          <p:nvPr/>
        </p:nvCxnSpPr>
        <p:spPr bwMode="auto">
          <a:xfrm flipH="1" flipV="1">
            <a:off x="6420610" y="5176971"/>
            <a:ext cx="0" cy="334117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7"/>
          <p:cNvCxnSpPr>
            <a:cxnSpLocks/>
          </p:cNvCxnSpPr>
          <p:nvPr/>
        </p:nvCxnSpPr>
        <p:spPr bwMode="auto">
          <a:xfrm flipH="1" flipV="1">
            <a:off x="8970019" y="5161942"/>
            <a:ext cx="0" cy="334117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8"/>
          <p:cNvCxnSpPr>
            <a:cxnSpLocks/>
          </p:cNvCxnSpPr>
          <p:nvPr/>
        </p:nvCxnSpPr>
        <p:spPr bwMode="auto">
          <a:xfrm flipH="1" flipV="1">
            <a:off x="7702841" y="2001491"/>
            <a:ext cx="0" cy="404174"/>
          </a:xfrm>
          <a:prstGeom prst="straightConnector1">
            <a:avLst/>
          </a:prstGeom>
          <a:ln w="19050">
            <a:solidFill>
              <a:srgbClr val="2F3552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1"/>
          <p:cNvSpPr/>
          <p:nvPr/>
        </p:nvSpPr>
        <p:spPr bwMode="auto">
          <a:xfrm>
            <a:off x="2957610" y="2406642"/>
            <a:ext cx="1837489" cy="2757219"/>
          </a:xfrm>
          <a:prstGeom prst="rect">
            <a:avLst/>
          </a:prstGeom>
          <a:solidFill>
            <a:srgbClr val="1F497D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 dirty="0">
                <a:solidFill>
                  <a:schemeClr val="bg1"/>
                </a:solidFill>
              </a:rPr>
              <a:t>Unterricht</a:t>
            </a:r>
            <a:endParaRPr dirty="0"/>
          </a:p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(Angebot)</a:t>
            </a:r>
            <a:endParaRPr dirty="0"/>
          </a:p>
          <a:p>
            <a:pPr algn="ctr">
              <a:defRPr/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b="1" dirty="0">
                <a:solidFill>
                  <a:schemeClr val="bg1"/>
                </a:solidFill>
              </a:rPr>
              <a:t>Konzept-orientierung</a:t>
            </a:r>
          </a:p>
          <a:p>
            <a:pPr algn="ctr">
              <a:defRPr/>
            </a:pPr>
            <a:endParaRPr lang="de-D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b="1" dirty="0">
                <a:solidFill>
                  <a:schemeClr val="bg1"/>
                </a:solidFill>
              </a:rPr>
              <a:t>Kognitive Aktivierung</a:t>
            </a:r>
            <a:endParaRPr dirty="0"/>
          </a:p>
        </p:txBody>
      </p:sp>
      <p:sp>
        <p:nvSpPr>
          <p:cNvPr id="25" name="Rechteck 3"/>
          <p:cNvSpPr/>
          <p:nvPr/>
        </p:nvSpPr>
        <p:spPr bwMode="auto">
          <a:xfrm>
            <a:off x="5512036" y="3230368"/>
            <a:ext cx="1837489" cy="1931366"/>
          </a:xfrm>
          <a:prstGeom prst="rect">
            <a:avLst/>
          </a:prstGeom>
          <a:solidFill>
            <a:srgbClr val="1F497D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chemeClr val="bg1"/>
                </a:solidFill>
              </a:rPr>
              <a:t>Lernaktivitäten</a:t>
            </a:r>
            <a:endParaRPr/>
          </a:p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(Nutzung)</a:t>
            </a:r>
            <a:endParaRPr/>
          </a:p>
          <a:p>
            <a:pPr algn="ctr">
              <a:defRPr/>
            </a:pPr>
            <a:endParaRPr lang="de-DE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b="1">
                <a:solidFill>
                  <a:schemeClr val="bg1"/>
                </a:solidFill>
              </a:rPr>
              <a:t>Kognitive </a:t>
            </a:r>
            <a:br>
              <a:rPr lang="de-DE" b="1">
                <a:solidFill>
                  <a:schemeClr val="bg1"/>
                </a:solidFill>
              </a:rPr>
            </a:br>
            <a:r>
              <a:rPr lang="de-DE" b="1">
                <a:solidFill>
                  <a:schemeClr val="bg1"/>
                </a:solidFill>
              </a:rPr>
              <a:t>Aktivität</a:t>
            </a:r>
            <a:endParaRPr/>
          </a:p>
        </p:txBody>
      </p:sp>
      <p:sp>
        <p:nvSpPr>
          <p:cNvPr id="26" name="Textplatzhalter 3"/>
          <p:cNvSpPr>
            <a:spLocks/>
          </p:cNvSpPr>
          <p:nvPr/>
        </p:nvSpPr>
        <p:spPr bwMode="auto">
          <a:xfrm>
            <a:off x="7453312" y="0"/>
            <a:ext cx="2844801" cy="560070"/>
          </a:xfrm>
          <a:prstGeom prst="rect">
            <a:avLst/>
          </a:prstGeom>
        </p:spPr>
        <p:txBody>
          <a:bodyPr>
            <a:noAutofit/>
          </a:bodyPr>
          <a:lstStyle>
            <a:lvl1pPr marL="357607" indent="-357607" algn="l" defTabSz="953617">
              <a:spcBef>
                <a:spcPts val="0"/>
              </a:spcBef>
              <a:buFont typeface="Arial"/>
              <a:buNone/>
              <a:defRPr sz="2400" b="1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Fauth &amp; Leuders, 2018</a:t>
            </a:r>
          </a:p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Helmke, 2014</a:t>
            </a:r>
          </a:p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Klieme et al., 2006</a:t>
            </a:r>
          </a:p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Kunter et al., 2013</a:t>
            </a:r>
            <a:br>
              <a:rPr lang="da-DK" sz="1300" b="0" dirty="0">
                <a:latin typeface="+mn-lt"/>
              </a:rPr>
            </a:br>
            <a:r>
              <a:rPr lang="da-DK" sz="1300" b="0" dirty="0">
                <a:latin typeface="+mn-lt"/>
              </a:rPr>
              <a:t>Löwen et al., 2013</a:t>
            </a:r>
          </a:p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 Neumann et al., 2012</a:t>
            </a:r>
          </a:p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Ufer, Heinze &amp; Lipowksy, 2015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 xmlns:m="http://schemas.openxmlformats.org/officeDocument/2006/math" xmlns:w="http://schemas.openxmlformats.org/wordprocessingml/2006/main">
      <p:transition spd="slow" advClick="1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/>
              <a:t>Worum geht es?</a:t>
            </a:r>
            <a:endParaRPr dirty="0"/>
          </a:p>
          <a:p>
            <a:pPr lvl="1">
              <a:defRPr/>
            </a:pPr>
            <a:endParaRPr lang="de-DE" b="0" dirty="0"/>
          </a:p>
          <a:p>
            <a:pPr>
              <a:defRPr/>
            </a:pPr>
            <a:r>
              <a:rPr lang="de-DE" b="0" dirty="0"/>
              <a:t>Unterricht, der Schülerinnen und Schüler anregt auf einer </a:t>
            </a:r>
            <a:r>
              <a:rPr lang="de-DE" dirty="0">
                <a:solidFill>
                  <a:srgbClr val="1F497D"/>
                </a:solidFill>
              </a:rPr>
              <a:t>höheren Ebene zu denken</a:t>
            </a:r>
            <a:endParaRPr dirty="0"/>
          </a:p>
          <a:p>
            <a:pPr>
              <a:defRPr/>
            </a:pPr>
            <a:endParaRPr lang="de-DE" dirty="0">
              <a:solidFill>
                <a:srgbClr val="57AB27"/>
              </a:solidFill>
            </a:endParaRPr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Anspruchsvolle</a:t>
            </a:r>
            <a:r>
              <a:rPr lang="de-DE" dirty="0">
                <a:solidFill>
                  <a:srgbClr val="1F497D"/>
                </a:solidFill>
              </a:rPr>
              <a:t> Aufgaben</a:t>
            </a:r>
            <a:r>
              <a:rPr lang="de-DE" b="0" dirty="0">
                <a:solidFill>
                  <a:srgbClr val="1F497D"/>
                </a:solidFill>
              </a:rPr>
              <a:t> </a:t>
            </a:r>
            <a:r>
              <a:rPr lang="de-DE" b="0" dirty="0"/>
              <a:t>stellen, </a:t>
            </a:r>
            <a:r>
              <a:rPr lang="de-DE" dirty="0">
                <a:solidFill>
                  <a:srgbClr val="1F497D"/>
                </a:solidFill>
              </a:rPr>
              <a:t>Vorwissen</a:t>
            </a:r>
            <a:r>
              <a:rPr lang="de-DE" b="0" dirty="0"/>
              <a:t> aktivieren und </a:t>
            </a:r>
            <a:r>
              <a:rPr lang="de-DE" dirty="0">
                <a:solidFill>
                  <a:srgbClr val="1F497D"/>
                </a:solidFill>
              </a:rPr>
              <a:t>inhaltsspezifische Unterrichtsgespräche </a:t>
            </a:r>
            <a:r>
              <a:rPr lang="de-DE" b="0" dirty="0"/>
              <a:t>führen</a:t>
            </a:r>
            <a:br>
              <a:rPr lang="de-DE" b="0" dirty="0"/>
            </a:br>
            <a:endParaRPr lang="de-DE" b="0" dirty="0"/>
          </a:p>
          <a:p>
            <a:pPr>
              <a:defRPr/>
            </a:pPr>
            <a:r>
              <a:rPr lang="de-DE" dirty="0">
                <a:solidFill>
                  <a:srgbClr val="1F497D"/>
                </a:solidFill>
              </a:rPr>
              <a:t>Passung des kognitiven Niveaus </a:t>
            </a:r>
            <a:r>
              <a:rPr lang="de-DE" b="0" dirty="0"/>
              <a:t>zwischen den von der Lehrkraft gestellten Aufgaben und den von den Schülerinnen und Schülern gegebenen Antworten</a:t>
            </a:r>
            <a:br>
              <a:rPr lang="de-DE" b="0" dirty="0"/>
            </a:br>
            <a:endParaRPr lang="de-DE" b="0" dirty="0"/>
          </a:p>
          <a:p>
            <a:pPr>
              <a:defRPr/>
            </a:pPr>
            <a:r>
              <a:rPr lang="de-DE" b="0" dirty="0"/>
              <a:t>Lernsituationen, die das Potential besitzen </a:t>
            </a:r>
            <a:r>
              <a:rPr lang="de-DE" dirty="0">
                <a:solidFill>
                  <a:srgbClr val="1F497D"/>
                </a:solidFill>
              </a:rPr>
              <a:t>Schülerinnen und Schüler anzuregen</a:t>
            </a:r>
            <a:r>
              <a:rPr lang="de-DE" dirty="0">
                <a:solidFill>
                  <a:srgbClr val="57AB27"/>
                </a:solidFill>
              </a:rPr>
              <a:t> </a:t>
            </a:r>
            <a:r>
              <a:rPr lang="de-DE" b="0" dirty="0"/>
              <a:t>sich </a:t>
            </a:r>
            <a:r>
              <a:rPr lang="de-DE" dirty="0">
                <a:solidFill>
                  <a:srgbClr val="1F497D"/>
                </a:solidFill>
              </a:rPr>
              <a:t>inhaltlich intensiv mit Lernaufgaben auseinanderzusetzen</a:t>
            </a:r>
            <a:endParaRPr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Theorie</a:t>
            </a:r>
            <a:endParaRPr/>
          </a:p>
        </p:txBody>
      </p:sp>
      <p:sp>
        <p:nvSpPr>
          <p:cNvPr id="7" name="Textplatzhalter 3"/>
          <p:cNvSpPr>
            <a:spLocks/>
          </p:cNvSpPr>
          <p:nvPr/>
        </p:nvSpPr>
        <p:spPr bwMode="auto">
          <a:xfrm>
            <a:off x="7453312" y="0"/>
            <a:ext cx="2844801" cy="560070"/>
          </a:xfrm>
          <a:prstGeom prst="rect">
            <a:avLst/>
          </a:prstGeom>
        </p:spPr>
        <p:txBody>
          <a:bodyPr>
            <a:noAutofit/>
          </a:bodyPr>
          <a:lstStyle>
            <a:lvl1pPr marL="357607" indent="-357607" algn="l" defTabSz="953617">
              <a:spcBef>
                <a:spcPts val="0"/>
              </a:spcBef>
              <a:buFont typeface="Arial"/>
              <a:buNone/>
              <a:defRPr sz="2400" b="1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defRPr/>
            </a:pPr>
            <a:r>
              <a:rPr lang="de-DE" sz="1300" b="0" dirty="0" err="1">
                <a:latin typeface="+mn-lt"/>
              </a:rPr>
              <a:t>Ergönenc</a:t>
            </a:r>
            <a:r>
              <a:rPr lang="de-DE" sz="1300" b="0" dirty="0">
                <a:latin typeface="+mn-lt"/>
              </a:rPr>
              <a:t> et al., 2014</a:t>
            </a:r>
          </a:p>
          <a:p>
            <a:pPr marL="0" indent="0" algn="r">
              <a:defRPr/>
            </a:pPr>
            <a:r>
              <a:rPr lang="de-DE" sz="1300" b="0" dirty="0">
                <a:latin typeface="+mn-lt"/>
              </a:rPr>
              <a:t>Fauth &amp; </a:t>
            </a:r>
            <a:r>
              <a:rPr lang="de-DE" sz="1300" b="0" dirty="0" err="1">
                <a:latin typeface="+mn-lt"/>
              </a:rPr>
              <a:t>Leuders</a:t>
            </a:r>
            <a:r>
              <a:rPr lang="de-DE" sz="1300" b="0" dirty="0">
                <a:latin typeface="+mn-lt"/>
              </a:rPr>
              <a:t>, 2018</a:t>
            </a:r>
          </a:p>
          <a:p>
            <a:pPr marL="0" indent="0" algn="r">
              <a:defRPr/>
            </a:pPr>
            <a:r>
              <a:rPr lang="de-DE" sz="1300" b="0" dirty="0">
                <a:latin typeface="+mn-lt"/>
              </a:rPr>
              <a:t>Klieme et al., 2006</a:t>
            </a:r>
          </a:p>
          <a:p>
            <a:pPr marL="0" indent="0" algn="r">
              <a:defRPr/>
            </a:pPr>
            <a:r>
              <a:rPr lang="de-DE" sz="1300" b="0" dirty="0">
                <a:latin typeface="+mn-lt"/>
              </a:rPr>
              <a:t>Kunter et al., 2007</a:t>
            </a:r>
          </a:p>
          <a:p>
            <a:pPr marL="0" indent="0" algn="r">
              <a:defRPr/>
            </a:pPr>
            <a:r>
              <a:rPr lang="de-DE" sz="1300" b="0" dirty="0" err="1">
                <a:latin typeface="+mn-lt"/>
              </a:rPr>
              <a:t>Lipowsky</a:t>
            </a:r>
            <a:r>
              <a:rPr lang="de-DE" sz="1300" b="0" dirty="0">
                <a:latin typeface="+mn-lt"/>
              </a:rPr>
              <a:t> et al., 2009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Psychologische Erklärungsansätze</a:t>
            </a:r>
            <a:endParaRPr/>
          </a:p>
        </p:txBody>
      </p:sp>
      <p:sp>
        <p:nvSpPr>
          <p:cNvPr id="9" name="Rechteck 3"/>
          <p:cNvSpPr/>
          <p:nvPr/>
        </p:nvSpPr>
        <p:spPr bwMode="auto">
          <a:xfrm>
            <a:off x="5409480" y="2319261"/>
            <a:ext cx="4420096" cy="101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platzhalter 3"/>
          <p:cNvSpPr>
            <a:spLocks/>
          </p:cNvSpPr>
          <p:nvPr/>
        </p:nvSpPr>
        <p:spPr bwMode="auto">
          <a:xfrm>
            <a:off x="7453312" y="0"/>
            <a:ext cx="2844801" cy="648128"/>
          </a:xfrm>
          <a:prstGeom prst="rect">
            <a:avLst/>
          </a:prstGeom>
        </p:spPr>
        <p:txBody>
          <a:bodyPr>
            <a:noAutofit/>
          </a:bodyPr>
          <a:lstStyle>
            <a:lvl1pPr marL="357607" indent="-357607" algn="l" defTabSz="953617">
              <a:spcBef>
                <a:spcPts val="0"/>
              </a:spcBef>
              <a:buFont typeface="Arial"/>
              <a:buNone/>
              <a:defRPr sz="2400" b="1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defRPr/>
            </a:pPr>
            <a:r>
              <a:rPr lang="de-DE" sz="1300" b="0" dirty="0">
                <a:latin typeface="+mj-lt"/>
              </a:rPr>
              <a:t>grafisch aufgearbeitet nach: De Jong &amp; Ferguson-Hessler (1996)</a:t>
            </a:r>
          </a:p>
          <a:p>
            <a:pPr marL="0" indent="0" algn="r">
              <a:defRPr/>
            </a:pPr>
            <a:r>
              <a:rPr lang="de-DE" sz="1300" b="0" dirty="0">
                <a:latin typeface="+mj-lt"/>
              </a:rPr>
              <a:t> in: Neuhaus (2023)</a:t>
            </a:r>
            <a:endParaRPr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08B36A0-89CC-4457-8DE2-441049945D8E}"/>
              </a:ext>
            </a:extLst>
          </p:cNvPr>
          <p:cNvSpPr txBox="1"/>
          <p:nvPr/>
        </p:nvSpPr>
        <p:spPr>
          <a:xfrm>
            <a:off x="451064" y="1368202"/>
            <a:ext cx="42659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(2) Verarbeitungstiefe</a:t>
            </a:r>
            <a:br>
              <a:rPr lang="de-DE" dirty="0"/>
            </a:br>
            <a:r>
              <a:rPr lang="de-DE" dirty="0"/>
              <a:t>oberflächliches vs. tief verarbeitetes Wissen</a:t>
            </a:r>
            <a:br>
              <a:rPr lang="de-DE" dirty="0"/>
            </a:br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611776D-1DC2-4FE0-8525-AB9DC4ED31D7}"/>
              </a:ext>
            </a:extLst>
          </p:cNvPr>
          <p:cNvGrpSpPr/>
          <p:nvPr/>
        </p:nvGrpSpPr>
        <p:grpSpPr>
          <a:xfrm>
            <a:off x="540544" y="2344894"/>
            <a:ext cx="3600400" cy="1324634"/>
            <a:chOff x="848126" y="4581525"/>
            <a:chExt cx="2858984" cy="985204"/>
          </a:xfrm>
        </p:grpSpPr>
        <p:pic>
          <p:nvPicPr>
            <p:cNvPr id="16" name="Grafik 15" descr="Gehirn im Kopf">
              <a:extLst>
                <a:ext uri="{FF2B5EF4-FFF2-40B4-BE49-F238E27FC236}">
                  <a16:creationId xmlns:a16="http://schemas.microsoft.com/office/drawing/2014/main" id="{637F165F-D223-46E5-AF76-7440B74B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92710" y="4652329"/>
              <a:ext cx="914400" cy="914400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1ED96981-D738-4246-97FB-DAD32A105D04}"/>
                </a:ext>
              </a:extLst>
            </p:cNvPr>
            <p:cNvGrpSpPr/>
            <p:nvPr/>
          </p:nvGrpSpPr>
          <p:grpSpPr>
            <a:xfrm>
              <a:off x="848126" y="4581525"/>
              <a:ext cx="1008847" cy="985204"/>
              <a:chOff x="704851" y="3442523"/>
              <a:chExt cx="2881122" cy="2881122"/>
            </a:xfrm>
          </p:grpSpPr>
          <p:pic>
            <p:nvPicPr>
              <p:cNvPr id="19" name="Grafik 18" descr="Gehirn im Kopf">
                <a:extLst>
                  <a:ext uri="{FF2B5EF4-FFF2-40B4-BE49-F238E27FC236}">
                    <a16:creationId xmlns:a16="http://schemas.microsoft.com/office/drawing/2014/main" id="{AEEA505B-8D7E-4180-9DE0-59843F9E1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4851" y="3442523"/>
                <a:ext cx="2881122" cy="2881122"/>
              </a:xfrm>
              <a:prstGeom prst="rect">
                <a:avLst/>
              </a:prstGeom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1020FC9E-6CFE-4D76-84DC-5D160ECF6DBB}"/>
                  </a:ext>
                </a:extLst>
              </p:cNvPr>
              <p:cNvSpPr/>
              <p:nvPr/>
            </p:nvSpPr>
            <p:spPr>
              <a:xfrm>
                <a:off x="1282810" y="3848100"/>
                <a:ext cx="1516683" cy="13335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" name="Pfeil: nach links und rechts 17">
              <a:extLst>
                <a:ext uri="{FF2B5EF4-FFF2-40B4-BE49-F238E27FC236}">
                  <a16:creationId xmlns:a16="http://schemas.microsoft.com/office/drawing/2014/main" id="{23633159-0108-47DC-8596-F707EC1DE0D3}"/>
                </a:ext>
              </a:extLst>
            </p:cNvPr>
            <p:cNvSpPr/>
            <p:nvPr/>
          </p:nvSpPr>
          <p:spPr>
            <a:xfrm>
              <a:off x="2025471" y="4948209"/>
              <a:ext cx="644080" cy="282454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6407D8D8-E63B-4971-9407-2068EB4CFFB1}"/>
              </a:ext>
            </a:extLst>
          </p:cNvPr>
          <p:cNvSpPr txBox="1"/>
          <p:nvPr/>
        </p:nvSpPr>
        <p:spPr>
          <a:xfrm>
            <a:off x="7414304" y="1368202"/>
            <a:ext cx="2981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(1) Struktur des Wissens</a:t>
            </a:r>
            <a:br>
              <a:rPr lang="de-DE" dirty="0"/>
            </a:br>
            <a:r>
              <a:rPr lang="de-DE" dirty="0"/>
              <a:t>isolierte Einzelfakten vs. Wissensnetz</a:t>
            </a:r>
            <a:br>
              <a:rPr lang="de-DE" dirty="0"/>
            </a:b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4EC07FE-687F-4B22-A1F5-12D388A7CFD1}"/>
              </a:ext>
            </a:extLst>
          </p:cNvPr>
          <p:cNvGrpSpPr/>
          <p:nvPr/>
        </p:nvGrpSpPr>
        <p:grpSpPr>
          <a:xfrm>
            <a:off x="5125152" y="1527735"/>
            <a:ext cx="2219593" cy="743892"/>
            <a:chOff x="6673879" y="2435459"/>
            <a:chExt cx="3350805" cy="1188803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0C35DD02-78E6-4EAB-BF66-BB11B541E088}"/>
                </a:ext>
              </a:extLst>
            </p:cNvPr>
            <p:cNvGrpSpPr/>
            <p:nvPr/>
          </p:nvGrpSpPr>
          <p:grpSpPr>
            <a:xfrm>
              <a:off x="6673879" y="2461403"/>
              <a:ext cx="964510" cy="1097569"/>
              <a:chOff x="1102147" y="2596650"/>
              <a:chExt cx="832536" cy="945772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8F914125-FC2B-4D74-A50B-F4FD6F557357}"/>
                  </a:ext>
                </a:extLst>
              </p:cNvPr>
              <p:cNvSpPr/>
              <p:nvPr/>
            </p:nvSpPr>
            <p:spPr>
              <a:xfrm>
                <a:off x="1549380" y="3496703"/>
                <a:ext cx="50820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795D9D85-FCE9-4AA2-959C-D461BE9B5B77}"/>
                  </a:ext>
                </a:extLst>
              </p:cNvPr>
              <p:cNvGrpSpPr/>
              <p:nvPr/>
            </p:nvGrpSpPr>
            <p:grpSpPr>
              <a:xfrm>
                <a:off x="1102147" y="2596650"/>
                <a:ext cx="832536" cy="782209"/>
                <a:chOff x="1102146" y="2401928"/>
                <a:chExt cx="1014521" cy="976932"/>
              </a:xfrm>
            </p:grpSpPr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F4748970-02C0-4DA5-8B78-CEC583BC4E40}"/>
                    </a:ext>
                  </a:extLst>
                </p:cNvPr>
                <p:cNvSpPr/>
                <p:nvPr/>
              </p:nvSpPr>
              <p:spPr>
                <a:xfrm>
                  <a:off x="1447800" y="2596651"/>
                  <a:ext cx="123825" cy="11476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Ellipse 25">
                  <a:extLst>
                    <a:ext uri="{FF2B5EF4-FFF2-40B4-BE49-F238E27FC236}">
                      <a16:creationId xmlns:a16="http://schemas.microsoft.com/office/drawing/2014/main" id="{1ADE9DC6-57EA-469E-8248-DCC2131CD79D}"/>
                    </a:ext>
                  </a:extLst>
                </p:cNvPr>
                <p:cNvSpPr/>
                <p:nvPr/>
              </p:nvSpPr>
              <p:spPr>
                <a:xfrm>
                  <a:off x="1701034" y="2401928"/>
                  <a:ext cx="255482" cy="24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Ellipse 26">
                  <a:extLst>
                    <a:ext uri="{FF2B5EF4-FFF2-40B4-BE49-F238E27FC236}">
                      <a16:creationId xmlns:a16="http://schemas.microsoft.com/office/drawing/2014/main" id="{D7448BB0-A9C6-41CF-83A0-58B90826642E}"/>
                    </a:ext>
                  </a:extLst>
                </p:cNvPr>
                <p:cNvSpPr/>
                <p:nvPr/>
              </p:nvSpPr>
              <p:spPr>
                <a:xfrm>
                  <a:off x="1323717" y="3195914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Ellipse 27">
                  <a:extLst>
                    <a:ext uri="{FF2B5EF4-FFF2-40B4-BE49-F238E27FC236}">
                      <a16:creationId xmlns:a16="http://schemas.microsoft.com/office/drawing/2014/main" id="{279D91B8-EC8E-43F0-BA44-A22A416F1B3C}"/>
                    </a:ext>
                  </a:extLst>
                </p:cNvPr>
                <p:cNvSpPr/>
                <p:nvPr/>
              </p:nvSpPr>
              <p:spPr>
                <a:xfrm>
                  <a:off x="1518678" y="2953249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Ellipse 28">
                  <a:extLst>
                    <a:ext uri="{FF2B5EF4-FFF2-40B4-BE49-F238E27FC236}">
                      <a16:creationId xmlns:a16="http://schemas.microsoft.com/office/drawing/2014/main" id="{E997A3A6-EEE4-4AD1-9677-EA72F22A10E3}"/>
                    </a:ext>
                  </a:extLst>
                </p:cNvPr>
                <p:cNvSpPr/>
                <p:nvPr/>
              </p:nvSpPr>
              <p:spPr>
                <a:xfrm>
                  <a:off x="1753222" y="3257944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AF71FDCF-1A3F-46AD-99AF-11E98AB735A5}"/>
                    </a:ext>
                  </a:extLst>
                </p:cNvPr>
                <p:cNvSpPr/>
                <p:nvPr/>
              </p:nvSpPr>
              <p:spPr>
                <a:xfrm>
                  <a:off x="1922357" y="2953249"/>
                  <a:ext cx="194310" cy="18220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772C99F2-C2F5-477D-9399-0E2230631187}"/>
                    </a:ext>
                  </a:extLst>
                </p:cNvPr>
                <p:cNvSpPr/>
                <p:nvPr/>
              </p:nvSpPr>
              <p:spPr>
                <a:xfrm>
                  <a:off x="1102146" y="2839655"/>
                  <a:ext cx="67310" cy="613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4449DAD8-3456-41C4-9FC9-7298C613FE8C}"/>
                </a:ext>
              </a:extLst>
            </p:cNvPr>
            <p:cNvGrpSpPr/>
            <p:nvPr/>
          </p:nvGrpSpPr>
          <p:grpSpPr>
            <a:xfrm>
              <a:off x="8836719" y="2435459"/>
              <a:ext cx="1187965" cy="1188803"/>
              <a:chOff x="2904015" y="1876880"/>
              <a:chExt cx="1442047" cy="1371015"/>
            </a:xfrm>
          </p:grpSpPr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2CB3C493-C1AC-4E2E-8AF6-B37BC92CB93F}"/>
                  </a:ext>
                </a:extLst>
              </p:cNvPr>
              <p:cNvGrpSpPr/>
              <p:nvPr/>
            </p:nvGrpSpPr>
            <p:grpSpPr>
              <a:xfrm>
                <a:off x="2904015" y="1876880"/>
                <a:ext cx="1442047" cy="1371015"/>
                <a:chOff x="2926223" y="2205536"/>
                <a:chExt cx="1442047" cy="1371015"/>
              </a:xfrm>
            </p:grpSpPr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F61D3662-9567-43CC-AA81-5937BB84A366}"/>
                    </a:ext>
                  </a:extLst>
                </p:cNvPr>
                <p:cNvSpPr/>
                <p:nvPr/>
              </p:nvSpPr>
              <p:spPr>
                <a:xfrm>
                  <a:off x="3565315" y="2839655"/>
                  <a:ext cx="67310" cy="613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5F8EA71B-9F6A-4593-8949-92B1DCD71E7B}"/>
                    </a:ext>
                  </a:extLst>
                </p:cNvPr>
                <p:cNvSpPr/>
                <p:nvPr/>
              </p:nvSpPr>
              <p:spPr>
                <a:xfrm>
                  <a:off x="3226223" y="3394344"/>
                  <a:ext cx="194310" cy="18220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9C4373E1-45ED-4F5B-865E-EBAB1436198E}"/>
                    </a:ext>
                  </a:extLst>
                </p:cNvPr>
                <p:cNvSpPr/>
                <p:nvPr/>
              </p:nvSpPr>
              <p:spPr>
                <a:xfrm>
                  <a:off x="3049209" y="2923436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7F671331-9129-4BB2-B205-50628D10F052}"/>
                    </a:ext>
                  </a:extLst>
                </p:cNvPr>
                <p:cNvSpPr/>
                <p:nvPr/>
              </p:nvSpPr>
              <p:spPr>
                <a:xfrm>
                  <a:off x="4000258" y="2623366"/>
                  <a:ext cx="123825" cy="11476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39" name="Gerader Verbinder 38">
                  <a:extLst>
                    <a:ext uri="{FF2B5EF4-FFF2-40B4-BE49-F238E27FC236}">
                      <a16:creationId xmlns:a16="http://schemas.microsoft.com/office/drawing/2014/main" id="{06831BA5-FC7A-468C-B59A-B147E20BCD35}"/>
                    </a:ext>
                  </a:extLst>
                </p:cNvPr>
                <p:cNvCxnSpPr>
                  <a:cxnSpLocks/>
                  <a:stCxn id="38" idx="2"/>
                  <a:endCxn id="35" idx="6"/>
                </p:cNvCxnSpPr>
                <p:nvPr/>
              </p:nvCxnSpPr>
              <p:spPr>
                <a:xfrm flipH="1">
                  <a:off x="3632625" y="2680749"/>
                  <a:ext cx="367633" cy="18960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>
                  <a:extLst>
                    <a:ext uri="{FF2B5EF4-FFF2-40B4-BE49-F238E27FC236}">
                      <a16:creationId xmlns:a16="http://schemas.microsoft.com/office/drawing/2014/main" id="{5078E1FA-282D-4369-ACF2-3E604D3532C0}"/>
                    </a:ext>
                  </a:extLst>
                </p:cNvPr>
                <p:cNvCxnSpPr>
                  <a:cxnSpLocks/>
                  <a:stCxn id="37" idx="6"/>
                  <a:endCxn id="35" idx="2"/>
                </p:cNvCxnSpPr>
                <p:nvPr/>
              </p:nvCxnSpPr>
              <p:spPr>
                <a:xfrm flipV="1">
                  <a:off x="3173034" y="2870353"/>
                  <a:ext cx="392281" cy="11354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>
                  <a:extLst>
                    <a:ext uri="{FF2B5EF4-FFF2-40B4-BE49-F238E27FC236}">
                      <a16:creationId xmlns:a16="http://schemas.microsoft.com/office/drawing/2014/main" id="{56D3218B-4984-493A-8C60-6CBC5D0B133B}"/>
                    </a:ext>
                  </a:extLst>
                </p:cNvPr>
                <p:cNvCxnSpPr>
                  <a:cxnSpLocks/>
                  <a:stCxn id="36" idx="1"/>
                </p:cNvCxnSpPr>
                <p:nvPr/>
              </p:nvCxnSpPr>
              <p:spPr>
                <a:xfrm flipH="1" flipV="1">
                  <a:off x="3155325" y="3013708"/>
                  <a:ext cx="99354" cy="4073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>
                  <a:extLst>
                    <a:ext uri="{FF2B5EF4-FFF2-40B4-BE49-F238E27FC236}">
                      <a16:creationId xmlns:a16="http://schemas.microsoft.com/office/drawing/2014/main" id="{9C8FB9FE-A6C8-43A9-8A61-8E27060E4B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22208" y="2879086"/>
                  <a:ext cx="582232" cy="32826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A0CE7A73-4BE2-499E-9C8C-58B069B101D1}"/>
                    </a:ext>
                  </a:extLst>
                </p:cNvPr>
                <p:cNvSpPr/>
                <p:nvPr/>
              </p:nvSpPr>
              <p:spPr>
                <a:xfrm>
                  <a:off x="4173960" y="3155679"/>
                  <a:ext cx="194310" cy="18220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4" name="Gerader Verbinder 43">
                  <a:extLst>
                    <a:ext uri="{FF2B5EF4-FFF2-40B4-BE49-F238E27FC236}">
                      <a16:creationId xmlns:a16="http://schemas.microsoft.com/office/drawing/2014/main" id="{3AB86D5D-38DB-4F2E-BA21-968B92A897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81659" y="3294040"/>
                  <a:ext cx="156545" cy="22552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44">
                  <a:extLst>
                    <a:ext uri="{FF2B5EF4-FFF2-40B4-BE49-F238E27FC236}">
                      <a16:creationId xmlns:a16="http://schemas.microsoft.com/office/drawing/2014/main" id="{CB12DD87-8B43-4D72-94ED-C52B8EC72651}"/>
                    </a:ext>
                  </a:extLst>
                </p:cNvPr>
                <p:cNvCxnSpPr>
                  <a:cxnSpLocks/>
                  <a:endCxn id="43" idx="3"/>
                </p:cNvCxnSpPr>
                <p:nvPr/>
              </p:nvCxnSpPr>
              <p:spPr>
                <a:xfrm>
                  <a:off x="3545680" y="3294040"/>
                  <a:ext cx="656736" cy="1716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45">
                  <a:extLst>
                    <a:ext uri="{FF2B5EF4-FFF2-40B4-BE49-F238E27FC236}">
                      <a16:creationId xmlns:a16="http://schemas.microsoft.com/office/drawing/2014/main" id="{0944ACB3-ADF1-4FA4-B990-19C989FC3959}"/>
                    </a:ext>
                  </a:extLst>
                </p:cNvPr>
                <p:cNvCxnSpPr>
                  <a:cxnSpLocks/>
                  <a:endCxn id="35" idx="4"/>
                </p:cNvCxnSpPr>
                <p:nvPr/>
              </p:nvCxnSpPr>
              <p:spPr>
                <a:xfrm flipV="1">
                  <a:off x="3538944" y="2901051"/>
                  <a:ext cx="60026" cy="37012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6D7D1D18-6B46-4D6D-B810-A09F6D313D75}"/>
                    </a:ext>
                  </a:extLst>
                </p:cNvPr>
                <p:cNvSpPr/>
                <p:nvPr/>
              </p:nvSpPr>
              <p:spPr>
                <a:xfrm>
                  <a:off x="2926223" y="2616184"/>
                  <a:ext cx="50820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A1E7BD70-7163-45CA-AAA2-D85CD2C95245}"/>
                    </a:ext>
                  </a:extLst>
                </p:cNvPr>
                <p:cNvSpPr/>
                <p:nvPr/>
              </p:nvSpPr>
              <p:spPr>
                <a:xfrm>
                  <a:off x="3597626" y="2205536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9" name="Gerader Verbinder 48">
                  <a:extLst>
                    <a:ext uri="{FF2B5EF4-FFF2-40B4-BE49-F238E27FC236}">
                      <a16:creationId xmlns:a16="http://schemas.microsoft.com/office/drawing/2014/main" id="{E0BB0ADD-DD4F-48C3-93F7-A1AE2A370901}"/>
                    </a:ext>
                  </a:extLst>
                </p:cNvPr>
                <p:cNvCxnSpPr>
                  <a:cxnSpLocks/>
                  <a:stCxn id="47" idx="6"/>
                  <a:endCxn id="48" idx="3"/>
                </p:cNvCxnSpPr>
                <p:nvPr/>
              </p:nvCxnSpPr>
              <p:spPr>
                <a:xfrm flipV="1">
                  <a:off x="2977043" y="2308744"/>
                  <a:ext cx="638717" cy="3303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r Verbinder 49">
                  <a:extLst>
                    <a:ext uri="{FF2B5EF4-FFF2-40B4-BE49-F238E27FC236}">
                      <a16:creationId xmlns:a16="http://schemas.microsoft.com/office/drawing/2014/main" id="{A1C063A6-5313-478C-9BB6-B24A0B7C87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97626" y="2328729"/>
                  <a:ext cx="61912" cy="52660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400A2241-D85B-4EA0-9C1F-F5A766E3215E}"/>
                    </a:ext>
                  </a:extLst>
                </p:cNvPr>
                <p:cNvSpPr/>
                <p:nvPr/>
              </p:nvSpPr>
              <p:spPr>
                <a:xfrm>
                  <a:off x="3242201" y="2678890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2" name="Gerader Verbinder 51">
                  <a:extLst>
                    <a:ext uri="{FF2B5EF4-FFF2-40B4-BE49-F238E27FC236}">
                      <a16:creationId xmlns:a16="http://schemas.microsoft.com/office/drawing/2014/main" id="{00960101-081D-4303-A426-89DD64BE4394}"/>
                    </a:ext>
                  </a:extLst>
                </p:cNvPr>
                <p:cNvCxnSpPr>
                  <a:cxnSpLocks/>
                  <a:endCxn id="51" idx="2"/>
                </p:cNvCxnSpPr>
                <p:nvPr/>
              </p:nvCxnSpPr>
              <p:spPr>
                <a:xfrm>
                  <a:off x="2971945" y="2643411"/>
                  <a:ext cx="270256" cy="9593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F7FDF5BD-F372-410F-AB2A-591C438C970F}"/>
                  </a:ext>
                </a:extLst>
              </p:cNvPr>
              <p:cNvSpPr/>
              <p:nvPr/>
            </p:nvSpPr>
            <p:spPr>
              <a:xfrm>
                <a:off x="3493455" y="292731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3" name="Pfeil: nach links und rechts 52">
              <a:extLst>
                <a:ext uri="{FF2B5EF4-FFF2-40B4-BE49-F238E27FC236}">
                  <a16:creationId xmlns:a16="http://schemas.microsoft.com/office/drawing/2014/main" id="{DEF2113E-34A8-416A-BE91-D2B5A90063A6}"/>
                </a:ext>
              </a:extLst>
            </p:cNvPr>
            <p:cNvSpPr/>
            <p:nvPr/>
          </p:nvSpPr>
          <p:spPr>
            <a:xfrm>
              <a:off x="8014447" y="2791530"/>
              <a:ext cx="484106" cy="261843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E67B2FC-56FC-4E31-8E65-3E821EA15C4B}"/>
              </a:ext>
            </a:extLst>
          </p:cNvPr>
          <p:cNvGrpSpPr/>
          <p:nvPr/>
        </p:nvGrpSpPr>
        <p:grpSpPr>
          <a:xfrm>
            <a:off x="5024314" y="3924819"/>
            <a:ext cx="5436399" cy="1200329"/>
            <a:chOff x="6222201" y="2828835"/>
            <a:chExt cx="5436399" cy="1200329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33FC879B-EE4F-4704-9FC5-2C370A0016D1}"/>
                </a:ext>
              </a:extLst>
            </p:cNvPr>
            <p:cNvSpPr txBox="1"/>
            <p:nvPr/>
          </p:nvSpPr>
          <p:spPr>
            <a:xfrm>
              <a:off x="8677275" y="2828835"/>
              <a:ext cx="29813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(3) Automatisierungsgrad</a:t>
              </a:r>
              <a:br>
                <a:rPr lang="de-DE" dirty="0"/>
              </a:br>
              <a:r>
                <a:rPr lang="de-DE" dirty="0"/>
                <a:t>automatisiertes vs. weniger automatisiertes Wissen</a:t>
              </a:r>
              <a:br>
                <a:rPr lang="de-DE" dirty="0"/>
              </a:br>
              <a:endParaRPr lang="de-DE" dirty="0"/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2A277AEE-F3B9-4A05-A8A4-F26D2C502E7C}"/>
                </a:ext>
              </a:extLst>
            </p:cNvPr>
            <p:cNvGrpSpPr/>
            <p:nvPr/>
          </p:nvGrpSpPr>
          <p:grpSpPr>
            <a:xfrm rot="20892642">
              <a:off x="6222201" y="2888381"/>
              <a:ext cx="945794" cy="809076"/>
              <a:chOff x="5775239" y="2504353"/>
              <a:chExt cx="1571182" cy="1381846"/>
            </a:xfrm>
          </p:grpSpPr>
          <p:pic>
            <p:nvPicPr>
              <p:cNvPr id="62" name="Grafik 61" descr="Zahnräder">
                <a:extLst>
                  <a:ext uri="{FF2B5EF4-FFF2-40B4-BE49-F238E27FC236}">
                    <a16:creationId xmlns:a16="http://schemas.microsoft.com/office/drawing/2014/main" id="{CE49034E-8324-437B-970D-D9372A2E5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75239" y="28288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3" name="Grafik 62" descr="Zahnräder">
                <a:extLst>
                  <a:ext uri="{FF2B5EF4-FFF2-40B4-BE49-F238E27FC236}">
                    <a16:creationId xmlns:a16="http://schemas.microsoft.com/office/drawing/2014/main" id="{39C4847A-73EE-45BB-B316-F623E18F8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988388">
                <a:off x="6283104" y="297179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4" name="Grafik 63" descr="Zahnräder">
                <a:extLst>
                  <a:ext uri="{FF2B5EF4-FFF2-40B4-BE49-F238E27FC236}">
                    <a16:creationId xmlns:a16="http://schemas.microsoft.com/office/drawing/2014/main" id="{C5AAA87B-8250-4C92-B361-ABBE572D7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306011">
                <a:off x="6432021" y="2504353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C69E68E2-DCA4-407F-8F0D-BEC85E2B9784}"/>
                </a:ext>
              </a:extLst>
            </p:cNvPr>
            <p:cNvGrpSpPr/>
            <p:nvPr/>
          </p:nvGrpSpPr>
          <p:grpSpPr>
            <a:xfrm>
              <a:off x="7903317" y="2924608"/>
              <a:ext cx="717066" cy="620058"/>
              <a:chOff x="7358764" y="2860022"/>
              <a:chExt cx="1156486" cy="1066705"/>
            </a:xfrm>
          </p:grpSpPr>
          <p:pic>
            <p:nvPicPr>
              <p:cNvPr id="59" name="Grafik 58" descr="Zahnrad">
                <a:extLst>
                  <a:ext uri="{FF2B5EF4-FFF2-40B4-BE49-F238E27FC236}">
                    <a16:creationId xmlns:a16="http://schemas.microsoft.com/office/drawing/2014/main" id="{DCBD25E5-0770-493E-A22C-7583BCE7C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607217" y="2860022"/>
                <a:ext cx="481217" cy="481217"/>
              </a:xfrm>
              <a:prstGeom prst="rect">
                <a:avLst/>
              </a:prstGeom>
            </p:spPr>
          </p:pic>
          <p:pic>
            <p:nvPicPr>
              <p:cNvPr id="60" name="Grafik 59" descr="Zahnrad">
                <a:extLst>
                  <a:ext uri="{FF2B5EF4-FFF2-40B4-BE49-F238E27FC236}">
                    <a16:creationId xmlns:a16="http://schemas.microsoft.com/office/drawing/2014/main" id="{783C4160-B966-47AC-A1FC-C8268F7C3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034033" y="3153698"/>
                <a:ext cx="481217" cy="481216"/>
              </a:xfrm>
              <a:prstGeom prst="rect">
                <a:avLst/>
              </a:prstGeom>
            </p:spPr>
          </p:pic>
          <p:pic>
            <p:nvPicPr>
              <p:cNvPr id="61" name="Grafik 60" descr="Zahnrad">
                <a:extLst>
                  <a:ext uri="{FF2B5EF4-FFF2-40B4-BE49-F238E27FC236}">
                    <a16:creationId xmlns:a16="http://schemas.microsoft.com/office/drawing/2014/main" id="{51752711-1BF2-4B60-A0E6-879416F4F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358764" y="3445509"/>
                <a:ext cx="481217" cy="481218"/>
              </a:xfrm>
              <a:prstGeom prst="rect">
                <a:avLst/>
              </a:prstGeom>
            </p:spPr>
          </p:pic>
        </p:grpSp>
        <p:sp>
          <p:nvSpPr>
            <p:cNvPr id="58" name="Pfeil: nach links und rechts 57">
              <a:extLst>
                <a:ext uri="{FF2B5EF4-FFF2-40B4-BE49-F238E27FC236}">
                  <a16:creationId xmlns:a16="http://schemas.microsoft.com/office/drawing/2014/main" id="{FBE6B601-0263-4034-9B38-6C386BC278C1}"/>
                </a:ext>
              </a:extLst>
            </p:cNvPr>
            <p:cNvSpPr/>
            <p:nvPr/>
          </p:nvSpPr>
          <p:spPr>
            <a:xfrm>
              <a:off x="7336776" y="3204331"/>
              <a:ext cx="325469" cy="150098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E86CF4C-B046-4CC6-8DDB-D3B38DD68E61}"/>
              </a:ext>
            </a:extLst>
          </p:cNvPr>
          <p:cNvGrpSpPr/>
          <p:nvPr/>
        </p:nvGrpSpPr>
        <p:grpSpPr>
          <a:xfrm>
            <a:off x="5149056" y="4847747"/>
            <a:ext cx="5314156" cy="951486"/>
            <a:chOff x="6430169" y="4095839"/>
            <a:chExt cx="5314156" cy="951486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A274A6DC-4BB7-462E-87A4-1D43847B16D6}"/>
                </a:ext>
              </a:extLst>
            </p:cNvPr>
            <p:cNvSpPr txBox="1"/>
            <p:nvPr/>
          </p:nvSpPr>
          <p:spPr>
            <a:xfrm>
              <a:off x="8763000" y="4095839"/>
              <a:ext cx="2981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(4) Modalität</a:t>
              </a:r>
              <a:br>
                <a:rPr lang="de-DE" b="1" dirty="0"/>
              </a:br>
              <a:r>
                <a:rPr lang="de-DE" dirty="0"/>
                <a:t>abstrakt-sprachliches vs. konkret-bildhaftes Wissen</a:t>
              </a:r>
            </a:p>
          </p:txBody>
        </p:sp>
        <p:pic>
          <p:nvPicPr>
            <p:cNvPr id="67" name="Grafik 66" descr="Thermometer">
              <a:extLst>
                <a:ext uri="{FF2B5EF4-FFF2-40B4-BE49-F238E27FC236}">
                  <a16:creationId xmlns:a16="http://schemas.microsoft.com/office/drawing/2014/main" id="{88DD0B2A-7086-42CE-8F41-BBCA95A70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53114" y="4301149"/>
              <a:ext cx="661356" cy="661356"/>
            </a:xfrm>
            <a:prstGeom prst="rect">
              <a:avLst/>
            </a:prstGeom>
          </p:spPr>
        </p:pic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84C273F-0E90-45F5-9BC7-CD2886171326}"/>
                </a:ext>
              </a:extLst>
            </p:cNvPr>
            <p:cNvSpPr txBox="1"/>
            <p:nvPr/>
          </p:nvSpPr>
          <p:spPr>
            <a:xfrm>
              <a:off x="6430169" y="4216328"/>
              <a:ext cx="8767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b="1" dirty="0"/>
                <a:t>°C</a:t>
              </a:r>
            </a:p>
          </p:txBody>
        </p:sp>
        <p:sp>
          <p:nvSpPr>
            <p:cNvPr id="69" name="Pfeil: nach links und rechts 68">
              <a:extLst>
                <a:ext uri="{FF2B5EF4-FFF2-40B4-BE49-F238E27FC236}">
                  <a16:creationId xmlns:a16="http://schemas.microsoft.com/office/drawing/2014/main" id="{C39BF9BD-F37B-4B14-B11C-A8E002833420}"/>
                </a:ext>
              </a:extLst>
            </p:cNvPr>
            <p:cNvSpPr/>
            <p:nvPr/>
          </p:nvSpPr>
          <p:spPr>
            <a:xfrm>
              <a:off x="7355826" y="4557504"/>
              <a:ext cx="325469" cy="148646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C20D7BF7-4D79-47D3-BD88-ED52D481B590}"/>
              </a:ext>
            </a:extLst>
          </p:cNvPr>
          <p:cNvGrpSpPr/>
          <p:nvPr/>
        </p:nvGrpSpPr>
        <p:grpSpPr>
          <a:xfrm>
            <a:off x="5286697" y="5826708"/>
            <a:ext cx="5174016" cy="923330"/>
            <a:chOff x="5581078" y="4440329"/>
            <a:chExt cx="5174016" cy="923330"/>
          </a:xfrm>
        </p:grpSpPr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C222956F-7F12-412C-A7C9-7BA119A0BF79}"/>
                </a:ext>
              </a:extLst>
            </p:cNvPr>
            <p:cNvSpPr txBox="1"/>
            <p:nvPr/>
          </p:nvSpPr>
          <p:spPr>
            <a:xfrm>
              <a:off x="7773769" y="4440329"/>
              <a:ext cx="2981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(5) Allgemeinheitsgrad</a:t>
              </a:r>
              <a:br>
                <a:rPr lang="de-DE" b="1" dirty="0"/>
              </a:br>
              <a:r>
                <a:rPr lang="de-DE" dirty="0"/>
                <a:t>generelles vs. domänenspezifisches Wissen</a:t>
              </a:r>
            </a:p>
          </p:txBody>
        </p:sp>
        <p:pic>
          <p:nvPicPr>
            <p:cNvPr id="72" name="Grafik 71" descr="Käfer unter Lupe">
              <a:extLst>
                <a:ext uri="{FF2B5EF4-FFF2-40B4-BE49-F238E27FC236}">
                  <a16:creationId xmlns:a16="http://schemas.microsoft.com/office/drawing/2014/main" id="{DD0C2AED-066B-4034-8FF3-225D9F8FF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84458" y="4595874"/>
              <a:ext cx="626826" cy="626826"/>
            </a:xfrm>
            <a:prstGeom prst="rect">
              <a:avLst/>
            </a:prstGeom>
          </p:spPr>
        </p:pic>
        <p:sp>
          <p:nvSpPr>
            <p:cNvPr id="73" name="Pfeil: nach links und rechts 72">
              <a:extLst>
                <a:ext uri="{FF2B5EF4-FFF2-40B4-BE49-F238E27FC236}">
                  <a16:creationId xmlns:a16="http://schemas.microsoft.com/office/drawing/2014/main" id="{EA5043F2-862C-4C46-989D-1EF46DE4CF30}"/>
                </a:ext>
              </a:extLst>
            </p:cNvPr>
            <p:cNvSpPr/>
            <p:nvPr/>
          </p:nvSpPr>
          <p:spPr>
            <a:xfrm>
              <a:off x="6366596" y="4839736"/>
              <a:ext cx="325469" cy="148646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4" name="Grafik 73" descr="Käfer">
              <a:extLst>
                <a:ext uri="{FF2B5EF4-FFF2-40B4-BE49-F238E27FC236}">
                  <a16:creationId xmlns:a16="http://schemas.microsoft.com/office/drawing/2014/main" id="{6CC7899C-5996-4842-83E9-9FBF60779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581078" y="4660195"/>
              <a:ext cx="626826" cy="62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0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 xmlns:m="http://schemas.openxmlformats.org/officeDocument/2006/math" xmlns:w="http://schemas.openxmlformats.org/wordprocessingml/2006/main">
      <p:transition spd="slow" advClick="1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53285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de-DE" b="0" dirty="0"/>
              <a:t>Aktives und verständnisorientiertes Lernen kann beispielsweise unterstützt werden, durch…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…Anknüpfen an Vorwissen</a:t>
            </a:r>
            <a:endParaRPr dirty="0">
              <a:solidFill>
                <a:schemeClr val="tx2"/>
              </a:solidFill>
            </a:endParaRPr>
          </a:p>
          <a:p>
            <a:pPr marL="477838" lvl="1" indent="0">
              <a:buNone/>
              <a:defRPr/>
            </a:pPr>
            <a:r>
              <a:rPr lang="de-DE" dirty="0"/>
              <a:t>…indem die Lernenden ihr mehr oder weniger tragfähiges </a:t>
            </a:r>
            <a:r>
              <a:rPr lang="de-DE" b="1" dirty="0"/>
              <a:t>individuelles Vorwissen</a:t>
            </a:r>
            <a:r>
              <a:rPr lang="de-DE" dirty="0"/>
              <a:t> der Lernenden aktiv </a:t>
            </a:r>
            <a:r>
              <a:rPr lang="de-DE" b="1" dirty="0"/>
              <a:t>nutzen und anhand der neuen Erfahrungen und Informationen erweitern</a:t>
            </a:r>
            <a:r>
              <a:rPr lang="de-DE" dirty="0"/>
              <a:t>.</a:t>
            </a:r>
            <a:endParaRPr dirty="0"/>
          </a:p>
          <a:p>
            <a:pPr marL="477838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…Gehaltvolle Aufgaben</a:t>
            </a:r>
            <a:endParaRPr dirty="0">
              <a:solidFill>
                <a:schemeClr val="tx2"/>
              </a:solidFill>
            </a:endParaRPr>
          </a:p>
          <a:p>
            <a:pPr marL="477838" lvl="1" indent="0">
              <a:buNone/>
              <a:defRPr/>
            </a:pPr>
            <a:r>
              <a:rPr lang="de-DE" dirty="0"/>
              <a:t>… die eine </a:t>
            </a:r>
            <a:r>
              <a:rPr lang="de-DE" b="1" dirty="0"/>
              <a:t>tiefe Verarbeitung der Inhalte anregen</a:t>
            </a:r>
            <a:r>
              <a:rPr lang="de-DE" dirty="0"/>
              <a:t>, die wiederum das neue Wissen anreichert und vernetzt.</a:t>
            </a:r>
            <a:endParaRPr dirty="0"/>
          </a:p>
          <a:p>
            <a:pPr marL="477838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…Fokussieren von Herausforderungen</a:t>
            </a:r>
            <a:endParaRPr dirty="0">
              <a:solidFill>
                <a:schemeClr val="tx2"/>
              </a:solidFill>
            </a:endParaRPr>
          </a:p>
          <a:p>
            <a:pPr marL="477838" lvl="1" indent="0">
              <a:buNone/>
              <a:defRPr/>
            </a:pPr>
            <a:r>
              <a:rPr lang="de-DE" dirty="0"/>
              <a:t>… indem die </a:t>
            </a:r>
            <a:r>
              <a:rPr lang="de-DE" b="1" dirty="0"/>
              <a:t>Herausforderungen in Lernaufgaben</a:t>
            </a:r>
            <a:r>
              <a:rPr lang="de-DE" dirty="0"/>
              <a:t> </a:t>
            </a:r>
            <a:r>
              <a:rPr lang="de-DE" b="1" dirty="0"/>
              <a:t>fokussiert </a:t>
            </a:r>
            <a:r>
              <a:rPr lang="de-DE" dirty="0"/>
              <a:t>und auf die wirklich zentralen Aspekte ausgerichtet werden.</a:t>
            </a:r>
            <a:endParaRPr dirty="0"/>
          </a:p>
          <a:p>
            <a:pPr marL="477838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…adaptive Unterstützung</a:t>
            </a:r>
            <a:endParaRPr dirty="0">
              <a:solidFill>
                <a:schemeClr val="tx2"/>
              </a:solidFill>
            </a:endParaRPr>
          </a:p>
          <a:p>
            <a:pPr marL="477838" lvl="1" indent="0">
              <a:buNone/>
              <a:defRPr/>
            </a:pPr>
            <a:r>
              <a:rPr lang="de-DE" dirty="0"/>
              <a:t>… indem die Lernenden bei der Bearbeitung von Aufgaben </a:t>
            </a:r>
            <a:r>
              <a:rPr lang="de-DE" b="1" dirty="0"/>
              <a:t>adaptiv unterstützt</a:t>
            </a:r>
            <a:r>
              <a:rPr lang="de-DE" dirty="0"/>
              <a:t> werden, dass sie weder unterfordert, noch überfordert werden.</a:t>
            </a:r>
            <a:endParaRPr dirty="0"/>
          </a:p>
          <a:p>
            <a:pPr marL="477838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…Diskussion von Strategien und Perspektiven</a:t>
            </a:r>
            <a:endParaRPr dirty="0">
              <a:solidFill>
                <a:schemeClr val="tx2"/>
              </a:solidFill>
            </a:endParaRPr>
          </a:p>
          <a:p>
            <a:pPr marL="477838" lvl="1" indent="0">
              <a:buNone/>
              <a:defRPr/>
            </a:pPr>
            <a:r>
              <a:rPr lang="de-DE" dirty="0"/>
              <a:t>… indem </a:t>
            </a:r>
            <a:r>
              <a:rPr lang="de-DE" b="1" dirty="0"/>
              <a:t>verschiedene Lösungswege, Strategien und Perspektiven </a:t>
            </a:r>
            <a:r>
              <a:rPr lang="de-DE" dirty="0"/>
              <a:t>produktiv genutzt und diskutiert werden.</a:t>
            </a:r>
            <a:endParaRPr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Lösungsansatz kognitive Aktivierung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 xmlns:m="http://schemas.openxmlformats.org/officeDocument/2006/math" xmlns:w="http://schemas.openxmlformats.org/wordprocessingml/2006/main">
      <p:transition spd="slow" advClick="1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531657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 b="1" dirty="0"/>
              <a:t>…dass Lernende möglichst viel „sichtbare Aktivität“ entfalten.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z.B. Handeln mit konkretem Material, Herumlaufen,…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Kognitive Aktivität ist nicht zwingende dasselbe wie „physische Aktivität“. </a:t>
            </a:r>
            <a:br>
              <a:rPr lang="de-DE" dirty="0"/>
            </a:br>
            <a:r>
              <a:rPr lang="de-DE" dirty="0"/>
              <a:t>Es geht darum, sich eigene ernsthafte Gedanken zu machen.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…dass Lernende die wesentlichen Inhalte des Unterrichts selbst entdecken müssen.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Wichtig ist, dass die Lernenden sich mit den neuen Ideen aktiv auseinandersetzen. Sie dafür erst selbst zu finden muss nicht immer der effizienteste Weg sein.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…dass ausschließlich sehr schwierige Aufgabenstellungen gestellt werden, </a:t>
            </a:r>
            <a:br>
              <a:rPr lang="de-DE" b="1" dirty="0"/>
            </a:br>
            <a:r>
              <a:rPr lang="de-DE" b="1" dirty="0"/>
              <a:t>und die Lernenden diese dann ohne weitere Hilfe bearbeiten sollen.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Es geht nicht um die Schwierigkeit, sondern um die Art der Auseinandersetzung. Auch oder besonders zu Aufgabenstellungen, die realistisch bewältigt werden können, kann man sich vertiefte Gedanken machen.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…dass keine Fähigkeiten mehr automatisiert werden dürfen.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Routineaufgaben effizient, bestenfalls flexible und adaptiv lösen zu können und Basiswissen schnell verfügbar zu haben ist nach wie vor ein wichtiges Ziel von Unterricht. </a:t>
            </a:r>
            <a:br>
              <a:rPr lang="de-DE" dirty="0"/>
            </a:br>
            <a:r>
              <a:rPr lang="de-DE" dirty="0"/>
              <a:t>z.B. kann die Suche nach einem möglichst effizienten Lösungsweg kann durchaus zur kognitiven Aktivierung beitragen.</a:t>
            </a:r>
            <a:endParaRPr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Kognitive Aktivierung bedeutet </a:t>
            </a:r>
            <a:r>
              <a:rPr lang="de-DE" b="1" u="sng">
                <a:solidFill>
                  <a:srgbClr val="FF0000"/>
                </a:solidFill>
              </a:rPr>
              <a:t>nicht</a:t>
            </a:r>
            <a:r>
              <a:rPr lang="de-DE"/>
              <a:t> zwingend…</a:t>
            </a:r>
            <a:endParaRPr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 xmlns:m="http://schemas.openxmlformats.org/officeDocument/2006/math" xmlns:w="http://schemas.openxmlformats.org/wordprocessingml/2006/main">
      <p:transition spd="slow" advClick="1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Theorie – ICAP Modell</a:t>
            </a:r>
            <a:endParaRPr/>
          </a:p>
        </p:txBody>
      </p:sp>
      <p:grpSp>
        <p:nvGrpSpPr>
          <p:cNvPr id="7" name="Gruppieren 31"/>
          <p:cNvGrpSpPr/>
          <p:nvPr/>
        </p:nvGrpSpPr>
        <p:grpSpPr bwMode="auto">
          <a:xfrm>
            <a:off x="180504" y="1224186"/>
            <a:ext cx="9979915" cy="5498242"/>
            <a:chOff x="4562456" y="633009"/>
            <a:chExt cx="9979915" cy="5498242"/>
          </a:xfrm>
        </p:grpSpPr>
        <p:sp>
          <p:nvSpPr>
            <p:cNvPr id="8" name="Textfeld 32"/>
            <p:cNvSpPr>
              <a:spLocks/>
            </p:cNvSpPr>
            <p:nvPr/>
          </p:nvSpPr>
          <p:spPr bwMode="auto">
            <a:xfrm>
              <a:off x="4562456" y="633009"/>
              <a:ext cx="8140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de-DE" dirty="0">
                  <a:solidFill>
                    <a:srgbClr val="2F3552"/>
                  </a:solidFill>
                  <a:cs typeface="Times New Roman"/>
                </a:rPr>
                <a:t>Lernen</a:t>
              </a:r>
              <a:endParaRPr lang="en-US" dirty="0">
                <a:solidFill>
                  <a:srgbClr val="2F3552"/>
                </a:solidFill>
                <a:cs typeface="Times New Roman"/>
              </a:endParaRPr>
            </a:p>
          </p:txBody>
        </p:sp>
        <p:sp>
          <p:nvSpPr>
            <p:cNvPr id="9" name="Abgerundetes Rechteck 28"/>
            <p:cNvSpPr/>
            <p:nvPr/>
          </p:nvSpPr>
          <p:spPr bwMode="auto">
            <a:xfrm>
              <a:off x="5376484" y="4674342"/>
              <a:ext cx="6120000" cy="100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b="1" dirty="0">
                  <a:solidFill>
                    <a:srgbClr val="2F3552"/>
                  </a:solidFill>
                  <a:cs typeface="Times New Roman"/>
                </a:rPr>
                <a:t>Passiv</a:t>
              </a:r>
              <a:br>
                <a:rPr lang="de-DE" dirty="0">
                  <a:solidFill>
                    <a:srgbClr val="2F3552"/>
                  </a:solidFill>
                  <a:cs typeface="Times New Roman"/>
                </a:rPr>
              </a:br>
              <a:r>
                <a:rPr lang="de-DE" dirty="0">
                  <a:solidFill>
                    <a:srgbClr val="2F3552"/>
                  </a:solidFill>
                  <a:cs typeface="Times New Roman"/>
                </a:rPr>
                <a:t>Schülerinnen und Schüler empfangen Informationen, keine zusätzliche Handlung</a:t>
              </a:r>
              <a:endParaRPr dirty="0"/>
            </a:p>
            <a:p>
              <a:pPr algn="ctr">
                <a:defRPr/>
              </a:pPr>
              <a:r>
                <a:rPr lang="de-DE" dirty="0">
                  <a:solidFill>
                    <a:srgbClr val="2F3552"/>
                  </a:solidFill>
                  <a:cs typeface="Times New Roman"/>
                </a:rPr>
                <a:t>(leise einen Text lesen)</a:t>
              </a:r>
              <a:endParaRPr dirty="0"/>
            </a:p>
          </p:txBody>
        </p:sp>
        <p:sp>
          <p:nvSpPr>
            <p:cNvPr id="10" name="Abgerundetes Rechteck 28"/>
            <p:cNvSpPr/>
            <p:nvPr/>
          </p:nvSpPr>
          <p:spPr bwMode="auto">
            <a:xfrm>
              <a:off x="5376482" y="3573955"/>
              <a:ext cx="6120000" cy="100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b="1">
                  <a:solidFill>
                    <a:srgbClr val="2F3552"/>
                  </a:solidFill>
                  <a:cs typeface="Times New Roman"/>
                </a:rPr>
                <a:t>Aktiv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Schülerinnen und Schüler handeln motorisch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(Textstellen markieren)</a:t>
              </a:r>
              <a:endParaRPr/>
            </a:p>
          </p:txBody>
        </p:sp>
        <p:sp>
          <p:nvSpPr>
            <p:cNvPr id="11" name="Abgerundetes Rechteck 28"/>
            <p:cNvSpPr/>
            <p:nvPr/>
          </p:nvSpPr>
          <p:spPr bwMode="auto">
            <a:xfrm>
              <a:off x="5376482" y="2473568"/>
              <a:ext cx="6120000" cy="100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b="1">
                  <a:solidFill>
                    <a:srgbClr val="2F3552"/>
                  </a:solidFill>
                  <a:cs typeface="Times New Roman"/>
                </a:rPr>
                <a:t>Konstruktiv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Schülerinnen und Schüler generieren zusätzlichen Output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(umformulieren und Notizen zum Text machen)</a:t>
              </a:r>
              <a:endParaRPr/>
            </a:p>
          </p:txBody>
        </p:sp>
        <p:sp>
          <p:nvSpPr>
            <p:cNvPr id="12" name="Abgerundetes Rechteck 28"/>
            <p:cNvSpPr/>
            <p:nvPr/>
          </p:nvSpPr>
          <p:spPr bwMode="auto">
            <a:xfrm>
              <a:off x="5376481" y="1373181"/>
              <a:ext cx="6120000" cy="100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b="1">
                  <a:solidFill>
                    <a:srgbClr val="2F3552"/>
                  </a:solidFill>
                  <a:cs typeface="Times New Roman"/>
                </a:rPr>
                <a:t>Interaktiv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Schülerinnen und Schüler sprechen mit einem Partner, mindestens auf einem konstruktiven Niveau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(mit anderem Schüler über den Text diskutieren)</a:t>
              </a:r>
              <a:endParaRPr/>
            </a:p>
          </p:txBody>
        </p:sp>
        <p:sp>
          <p:nvSpPr>
            <p:cNvPr id="13" name="Textfeld 37"/>
            <p:cNvSpPr>
              <a:spLocks/>
            </p:cNvSpPr>
            <p:nvPr/>
          </p:nvSpPr>
          <p:spPr bwMode="auto">
            <a:xfrm>
              <a:off x="6290839" y="5777308"/>
              <a:ext cx="429128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dirty="0">
                  <a:solidFill>
                    <a:srgbClr val="2F3552"/>
                  </a:solidFill>
                  <a:cs typeface="Times New Roman"/>
                </a:rPr>
                <a:t>Angeregte Lernaktivität</a:t>
              </a:r>
              <a:endParaRPr lang="en-US" dirty="0">
                <a:solidFill>
                  <a:srgbClr val="2F3552"/>
                </a:solidFill>
                <a:cs typeface="Times New Roman"/>
              </a:endParaRPr>
            </a:p>
          </p:txBody>
        </p:sp>
        <p:cxnSp>
          <p:nvCxnSpPr>
            <p:cNvPr id="14" name="Gewinkelte Verbindung 16"/>
            <p:cNvCxnSpPr>
              <a:cxnSpLocks/>
            </p:cNvCxnSpPr>
            <p:nvPr/>
          </p:nvCxnSpPr>
          <p:spPr bwMode="auto">
            <a:xfrm rot="16199999" flipH="1">
              <a:off x="6096481" y="282342"/>
              <a:ext cx="4680000" cy="6120000"/>
            </a:xfrm>
            <a:prstGeom prst="bentConnector3">
              <a:avLst>
                <a:gd name="adj1" fmla="val 100113"/>
              </a:avLst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37">
              <a:extLst>
                <a:ext uri="{FF2B5EF4-FFF2-40B4-BE49-F238E27FC236}">
                  <a16:creationId xmlns:a16="http://schemas.microsoft.com/office/drawing/2014/main" id="{A56D7E19-8183-9B44-8E8C-E7DDB4F90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254" y="5777308"/>
              <a:ext cx="277911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dirty="0">
                  <a:solidFill>
                    <a:srgbClr val="2F3552"/>
                  </a:solidFill>
                  <a:cs typeface="Times New Roman"/>
                </a:rPr>
                <a:t>Kognitive Verarbeitung</a:t>
              </a:r>
              <a:endParaRPr lang="en-US" dirty="0">
                <a:solidFill>
                  <a:srgbClr val="2F3552"/>
                </a:solidFill>
                <a:cs typeface="Times New Roman"/>
              </a:endParaRPr>
            </a:p>
          </p:txBody>
        </p:sp>
      </p:grpSp>
      <p:sp>
        <p:nvSpPr>
          <p:cNvPr id="15" name="Textplatzhalter 3"/>
          <p:cNvSpPr>
            <a:spLocks/>
          </p:cNvSpPr>
          <p:nvPr/>
        </p:nvSpPr>
        <p:spPr bwMode="auto">
          <a:xfrm>
            <a:off x="7453312" y="0"/>
            <a:ext cx="2844801" cy="560070"/>
          </a:xfrm>
          <a:prstGeom prst="rect">
            <a:avLst/>
          </a:prstGeom>
        </p:spPr>
        <p:txBody>
          <a:bodyPr>
            <a:noAutofit/>
          </a:bodyPr>
          <a:lstStyle>
            <a:lvl1pPr marL="357607" indent="-357607" algn="l" defTabSz="953617">
              <a:spcBef>
                <a:spcPts val="0"/>
              </a:spcBef>
              <a:buFont typeface="Arial"/>
              <a:buNone/>
              <a:defRPr sz="2400" b="1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defRPr/>
            </a:pPr>
            <a:r>
              <a:rPr lang="de-DE" sz="1300" b="0">
                <a:latin typeface="+mn-lt"/>
              </a:rPr>
              <a:t>Chi &amp; Wylie, 2014</a:t>
            </a:r>
            <a:endParaRPr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F05EF60B-B1DC-904E-8E73-B6CF147B1081}"/>
              </a:ext>
            </a:extLst>
          </p:cNvPr>
          <p:cNvCxnSpPr>
            <a:cxnSpLocks/>
          </p:cNvCxnSpPr>
          <p:nvPr/>
        </p:nvCxnSpPr>
        <p:spPr>
          <a:xfrm>
            <a:off x="8029376" y="1964358"/>
            <a:ext cx="1613676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9D490839-A8A4-7D4A-B4AA-7EB4515EB877}"/>
              </a:ext>
            </a:extLst>
          </p:cNvPr>
          <p:cNvSpPr/>
          <p:nvPr/>
        </p:nvSpPr>
        <p:spPr>
          <a:xfrm>
            <a:off x="7956266" y="1981200"/>
            <a:ext cx="1683176" cy="4292600"/>
          </a:xfrm>
          <a:custGeom>
            <a:avLst/>
            <a:gdLst>
              <a:gd name="connsiteX0" fmla="*/ 850900 w 1676400"/>
              <a:gd name="connsiteY0" fmla="*/ 4292600 h 4292600"/>
              <a:gd name="connsiteX1" fmla="*/ 1676400 w 1676400"/>
              <a:gd name="connsiteY1" fmla="*/ 12700 h 4292600"/>
              <a:gd name="connsiteX2" fmla="*/ 0 w 1676400"/>
              <a:gd name="connsiteY2" fmla="*/ 0 h 4292600"/>
              <a:gd name="connsiteX3" fmla="*/ 850900 w 1676400"/>
              <a:gd name="connsiteY3" fmla="*/ 4292600 h 4292600"/>
              <a:gd name="connsiteX0" fmla="*/ 850900 w 1676400"/>
              <a:gd name="connsiteY0" fmla="*/ 4292600 h 4292600"/>
              <a:gd name="connsiteX1" fmla="*/ 1371600 w 1676400"/>
              <a:gd name="connsiteY1" fmla="*/ 1600200 h 4292600"/>
              <a:gd name="connsiteX2" fmla="*/ 1676400 w 1676400"/>
              <a:gd name="connsiteY2" fmla="*/ 12700 h 4292600"/>
              <a:gd name="connsiteX3" fmla="*/ 0 w 1676400"/>
              <a:gd name="connsiteY3" fmla="*/ 0 h 4292600"/>
              <a:gd name="connsiteX4" fmla="*/ 850900 w 1676400"/>
              <a:gd name="connsiteY4" fmla="*/ 4292600 h 4292600"/>
              <a:gd name="connsiteX0" fmla="*/ 850900 w 1676400"/>
              <a:gd name="connsiteY0" fmla="*/ 4292600 h 4292600"/>
              <a:gd name="connsiteX1" fmla="*/ 1549400 w 1676400"/>
              <a:gd name="connsiteY1" fmla="*/ 1625600 h 4292600"/>
              <a:gd name="connsiteX2" fmla="*/ 1676400 w 1676400"/>
              <a:gd name="connsiteY2" fmla="*/ 12700 h 4292600"/>
              <a:gd name="connsiteX3" fmla="*/ 0 w 1676400"/>
              <a:gd name="connsiteY3" fmla="*/ 0 h 4292600"/>
              <a:gd name="connsiteX4" fmla="*/ 850900 w 1676400"/>
              <a:gd name="connsiteY4" fmla="*/ 4292600 h 4292600"/>
              <a:gd name="connsiteX0" fmla="*/ 850900 w 1789094"/>
              <a:gd name="connsiteY0" fmla="*/ 4292600 h 4315347"/>
              <a:gd name="connsiteX1" fmla="*/ 1549400 w 1789094"/>
              <a:gd name="connsiteY1" fmla="*/ 1625600 h 4315347"/>
              <a:gd name="connsiteX2" fmla="*/ 1676400 w 1789094"/>
              <a:gd name="connsiteY2" fmla="*/ 12700 h 4315347"/>
              <a:gd name="connsiteX3" fmla="*/ 0 w 1789094"/>
              <a:gd name="connsiteY3" fmla="*/ 0 h 4315347"/>
              <a:gd name="connsiteX4" fmla="*/ 850900 w 1789094"/>
              <a:gd name="connsiteY4" fmla="*/ 4292600 h 4315347"/>
              <a:gd name="connsiteX0" fmla="*/ 850900 w 1770850"/>
              <a:gd name="connsiteY0" fmla="*/ 4292600 h 4315379"/>
              <a:gd name="connsiteX1" fmla="*/ 1549400 w 1770850"/>
              <a:gd name="connsiteY1" fmla="*/ 1625600 h 4315379"/>
              <a:gd name="connsiteX2" fmla="*/ 1676400 w 1770850"/>
              <a:gd name="connsiteY2" fmla="*/ 12700 h 4315379"/>
              <a:gd name="connsiteX3" fmla="*/ 0 w 1770850"/>
              <a:gd name="connsiteY3" fmla="*/ 0 h 4315379"/>
              <a:gd name="connsiteX4" fmla="*/ 850900 w 1770850"/>
              <a:gd name="connsiteY4" fmla="*/ 4292600 h 4315379"/>
              <a:gd name="connsiteX0" fmla="*/ 850900 w 1771338"/>
              <a:gd name="connsiteY0" fmla="*/ 4292600 h 4311656"/>
              <a:gd name="connsiteX1" fmla="*/ 1549400 w 1771338"/>
              <a:gd name="connsiteY1" fmla="*/ 1625600 h 4311656"/>
              <a:gd name="connsiteX2" fmla="*/ 1676400 w 1771338"/>
              <a:gd name="connsiteY2" fmla="*/ 12700 h 4311656"/>
              <a:gd name="connsiteX3" fmla="*/ 0 w 1771338"/>
              <a:gd name="connsiteY3" fmla="*/ 0 h 4311656"/>
              <a:gd name="connsiteX4" fmla="*/ 850900 w 1771338"/>
              <a:gd name="connsiteY4" fmla="*/ 4292600 h 4311656"/>
              <a:gd name="connsiteX0" fmla="*/ 850900 w 1676541"/>
              <a:gd name="connsiteY0" fmla="*/ 4292600 h 4311656"/>
              <a:gd name="connsiteX1" fmla="*/ 1549400 w 1676541"/>
              <a:gd name="connsiteY1" fmla="*/ 1625600 h 4311656"/>
              <a:gd name="connsiteX2" fmla="*/ 1676400 w 1676541"/>
              <a:gd name="connsiteY2" fmla="*/ 12700 h 4311656"/>
              <a:gd name="connsiteX3" fmla="*/ 0 w 1676541"/>
              <a:gd name="connsiteY3" fmla="*/ 0 h 4311656"/>
              <a:gd name="connsiteX4" fmla="*/ 850900 w 1676541"/>
              <a:gd name="connsiteY4" fmla="*/ 4292600 h 4311656"/>
              <a:gd name="connsiteX0" fmla="*/ 850900 w 1676541"/>
              <a:gd name="connsiteY0" fmla="*/ 4292600 h 4311656"/>
              <a:gd name="connsiteX1" fmla="*/ 1549400 w 1676541"/>
              <a:gd name="connsiteY1" fmla="*/ 1625600 h 4311656"/>
              <a:gd name="connsiteX2" fmla="*/ 1676400 w 1676541"/>
              <a:gd name="connsiteY2" fmla="*/ 12700 h 4311656"/>
              <a:gd name="connsiteX3" fmla="*/ 0 w 1676541"/>
              <a:gd name="connsiteY3" fmla="*/ 0 h 4311656"/>
              <a:gd name="connsiteX4" fmla="*/ 304801 w 1676541"/>
              <a:gd name="connsiteY4" fmla="*/ 1638300 h 4311656"/>
              <a:gd name="connsiteX5" fmla="*/ 850900 w 1676541"/>
              <a:gd name="connsiteY5" fmla="*/ 4292600 h 4311656"/>
              <a:gd name="connsiteX0" fmla="*/ 850900 w 1676541"/>
              <a:gd name="connsiteY0" fmla="*/ 4292600 h 4311656"/>
              <a:gd name="connsiteX1" fmla="*/ 1549400 w 1676541"/>
              <a:gd name="connsiteY1" fmla="*/ 1625600 h 4311656"/>
              <a:gd name="connsiteX2" fmla="*/ 1676400 w 1676541"/>
              <a:gd name="connsiteY2" fmla="*/ 12700 h 4311656"/>
              <a:gd name="connsiteX3" fmla="*/ 0 w 1676541"/>
              <a:gd name="connsiteY3" fmla="*/ 0 h 4311656"/>
              <a:gd name="connsiteX4" fmla="*/ 165101 w 1676541"/>
              <a:gd name="connsiteY4" fmla="*/ 1651000 h 4311656"/>
              <a:gd name="connsiteX5" fmla="*/ 850900 w 1676541"/>
              <a:gd name="connsiteY5" fmla="*/ 4292600 h 4311656"/>
              <a:gd name="connsiteX0" fmla="*/ 953176 w 1778817"/>
              <a:gd name="connsiteY0" fmla="*/ 4292600 h 4311656"/>
              <a:gd name="connsiteX1" fmla="*/ 1651676 w 1778817"/>
              <a:gd name="connsiteY1" fmla="*/ 1625600 h 4311656"/>
              <a:gd name="connsiteX2" fmla="*/ 1778676 w 1778817"/>
              <a:gd name="connsiteY2" fmla="*/ 12700 h 4311656"/>
              <a:gd name="connsiteX3" fmla="*/ 102276 w 1778817"/>
              <a:gd name="connsiteY3" fmla="*/ 0 h 4311656"/>
              <a:gd name="connsiteX4" fmla="*/ 267377 w 1778817"/>
              <a:gd name="connsiteY4" fmla="*/ 1651000 h 4311656"/>
              <a:gd name="connsiteX5" fmla="*/ 953176 w 1778817"/>
              <a:gd name="connsiteY5" fmla="*/ 4292600 h 4311656"/>
              <a:gd name="connsiteX0" fmla="*/ 861183 w 1686824"/>
              <a:gd name="connsiteY0" fmla="*/ 4292600 h 4311656"/>
              <a:gd name="connsiteX1" fmla="*/ 1559683 w 1686824"/>
              <a:gd name="connsiteY1" fmla="*/ 1625600 h 4311656"/>
              <a:gd name="connsiteX2" fmla="*/ 1686683 w 1686824"/>
              <a:gd name="connsiteY2" fmla="*/ 12700 h 4311656"/>
              <a:gd name="connsiteX3" fmla="*/ 10283 w 1686824"/>
              <a:gd name="connsiteY3" fmla="*/ 0 h 4311656"/>
              <a:gd name="connsiteX4" fmla="*/ 175384 w 1686824"/>
              <a:gd name="connsiteY4" fmla="*/ 1651000 h 4311656"/>
              <a:gd name="connsiteX5" fmla="*/ 861183 w 1686824"/>
              <a:gd name="connsiteY5" fmla="*/ 4292600 h 4311656"/>
              <a:gd name="connsiteX0" fmla="*/ 857896 w 1683537"/>
              <a:gd name="connsiteY0" fmla="*/ 4292600 h 4311656"/>
              <a:gd name="connsiteX1" fmla="*/ 1556396 w 1683537"/>
              <a:gd name="connsiteY1" fmla="*/ 1625600 h 4311656"/>
              <a:gd name="connsiteX2" fmla="*/ 1683396 w 1683537"/>
              <a:gd name="connsiteY2" fmla="*/ 12700 h 4311656"/>
              <a:gd name="connsiteX3" fmla="*/ 6996 w 1683537"/>
              <a:gd name="connsiteY3" fmla="*/ 0 h 4311656"/>
              <a:gd name="connsiteX4" fmla="*/ 172097 w 1683537"/>
              <a:gd name="connsiteY4" fmla="*/ 1651000 h 4311656"/>
              <a:gd name="connsiteX5" fmla="*/ 857896 w 1683537"/>
              <a:gd name="connsiteY5" fmla="*/ 4292600 h 4311656"/>
              <a:gd name="connsiteX0" fmla="*/ 857535 w 1683176"/>
              <a:gd name="connsiteY0" fmla="*/ 4292600 h 4311656"/>
              <a:gd name="connsiteX1" fmla="*/ 1556035 w 1683176"/>
              <a:gd name="connsiteY1" fmla="*/ 1625600 h 4311656"/>
              <a:gd name="connsiteX2" fmla="*/ 1683035 w 1683176"/>
              <a:gd name="connsiteY2" fmla="*/ 12700 h 4311656"/>
              <a:gd name="connsiteX3" fmla="*/ 6635 w 1683176"/>
              <a:gd name="connsiteY3" fmla="*/ 0 h 4311656"/>
              <a:gd name="connsiteX4" fmla="*/ 171736 w 1683176"/>
              <a:gd name="connsiteY4" fmla="*/ 1651000 h 4311656"/>
              <a:gd name="connsiteX5" fmla="*/ 857535 w 1683176"/>
              <a:gd name="connsiteY5" fmla="*/ 4292600 h 4311656"/>
              <a:gd name="connsiteX0" fmla="*/ 857535 w 1683176"/>
              <a:gd name="connsiteY0" fmla="*/ 4292600 h 4292606"/>
              <a:gd name="connsiteX1" fmla="*/ 1556035 w 1683176"/>
              <a:gd name="connsiteY1" fmla="*/ 1625600 h 4292606"/>
              <a:gd name="connsiteX2" fmla="*/ 1683035 w 1683176"/>
              <a:gd name="connsiteY2" fmla="*/ 12700 h 4292606"/>
              <a:gd name="connsiteX3" fmla="*/ 6635 w 1683176"/>
              <a:gd name="connsiteY3" fmla="*/ 0 h 4292606"/>
              <a:gd name="connsiteX4" fmla="*/ 171736 w 1683176"/>
              <a:gd name="connsiteY4" fmla="*/ 1651000 h 4292606"/>
              <a:gd name="connsiteX5" fmla="*/ 857535 w 1683176"/>
              <a:gd name="connsiteY5" fmla="*/ 4292600 h 4292606"/>
              <a:gd name="connsiteX0" fmla="*/ 857535 w 1683176"/>
              <a:gd name="connsiteY0" fmla="*/ 4292600 h 4292600"/>
              <a:gd name="connsiteX1" fmla="*/ 1556035 w 1683176"/>
              <a:gd name="connsiteY1" fmla="*/ 1625600 h 4292600"/>
              <a:gd name="connsiteX2" fmla="*/ 1683035 w 1683176"/>
              <a:gd name="connsiteY2" fmla="*/ 12700 h 4292600"/>
              <a:gd name="connsiteX3" fmla="*/ 6635 w 1683176"/>
              <a:gd name="connsiteY3" fmla="*/ 0 h 4292600"/>
              <a:gd name="connsiteX4" fmla="*/ 171736 w 1683176"/>
              <a:gd name="connsiteY4" fmla="*/ 1651000 h 4292600"/>
              <a:gd name="connsiteX5" fmla="*/ 857535 w 1683176"/>
              <a:gd name="connsiteY5" fmla="*/ 4292600 h 42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176" h="4292600">
                <a:moveTo>
                  <a:pt x="857535" y="4292600"/>
                </a:moveTo>
                <a:cubicBezTo>
                  <a:pt x="1128468" y="3865033"/>
                  <a:pt x="1513935" y="1859767"/>
                  <a:pt x="1556035" y="1625600"/>
                </a:cubicBezTo>
                <a:cubicBezTo>
                  <a:pt x="1595135" y="1408120"/>
                  <a:pt x="1687268" y="474133"/>
                  <a:pt x="1683035" y="12700"/>
                </a:cubicBezTo>
                <a:lnTo>
                  <a:pt x="6635" y="0"/>
                </a:lnTo>
                <a:cubicBezTo>
                  <a:pt x="-29348" y="463550"/>
                  <a:pt x="88909" y="1289194"/>
                  <a:pt x="171736" y="1651000"/>
                </a:cubicBezTo>
                <a:cubicBezTo>
                  <a:pt x="287088" y="2154885"/>
                  <a:pt x="588719" y="3915833"/>
                  <a:pt x="857535" y="42926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rgbClr val="A9BACE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88995">
                <a:srgbClr val="3B608E"/>
              </a:gs>
              <a:gs pos="68000">
                <a:srgbClr val="3B608E"/>
              </a:gs>
              <a:gs pos="100000">
                <a:schemeClr val="tx2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5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 xmlns:m="http://schemas.openxmlformats.org/officeDocument/2006/math" xmlns:w="http://schemas.openxmlformats.org/wordprocessingml/2006/main">
      <p:transition spd="slow" advClick="1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9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Wenig Anregung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…zur vertieften Verarbeitung von Konzepte, Zusammenhängen und Strategien im Unterricht.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Bearbeitung von Lernaktivitäten mit Oberflächenstrategien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…oft ohne wirkliches Durchdringen der Inhalte.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Oberflächliches Verständnis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…als unzureichende Basis für weiteres Lernen und Nutzung von Wissen in neuen Situationen.</a:t>
            </a:r>
            <a:endParaRPr dirty="0"/>
          </a:p>
          <a:p>
            <a:pPr marL="476806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Ungünstige Überzeugungen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…dazu, was gutes Lernen und fachliches Arbeiten ausmacht und welchen Sinn die Inhalte haben.</a:t>
            </a:r>
            <a:endParaRPr dirty="0"/>
          </a:p>
          <a:p>
            <a:pPr marL="476806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Überforderung 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…durch viele gleichzeitige Anforderungen.</a:t>
            </a:r>
            <a:endParaRPr dirty="0"/>
          </a:p>
          <a:p>
            <a:pPr lvl="1">
              <a:defRPr/>
            </a:pPr>
            <a:r>
              <a:rPr lang="de-DE" dirty="0"/>
              <a:t>Überforderung kann tiefe und aktive Verarbeitung einschränken. </a:t>
            </a:r>
            <a:endParaRPr dirty="0"/>
          </a:p>
          <a:p>
            <a:pPr lvl="1">
              <a:defRPr/>
            </a:pPr>
            <a:r>
              <a:rPr lang="de-DE" dirty="0"/>
              <a:t>Unterforderung ebenfalls.</a:t>
            </a:r>
            <a:endParaRPr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lang="en-GB" dirty="0"/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Herausforderungen im Unterricht</a:t>
            </a:r>
            <a:endParaRPr lang="de-DE"/>
          </a:p>
        </p:txBody>
      </p:sp>
      <p:sp>
        <p:nvSpPr>
          <p:cNvPr id="7" name="Textplatzhalter 2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1683</Words>
  <Application>Microsoft Office PowerPoint</Application>
  <DocSecurity>0</DocSecurity>
  <PresentationFormat>Benutzerdefiniert</PresentationFormat>
  <Paragraphs>186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Quellen und Literaturverzeichnis</vt:lpstr>
      <vt:lpstr>Quellen und Literaturverzeichniss</vt:lpstr>
      <vt:lpstr>DigitUS-Projekt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2011-02-03T11:29:47Z</dcterms:created>
  <dcterms:modified xsi:type="dcterms:W3CDTF">2023-06-05T13:53:34Z</dcterms:modified>
  <cp:category/>
  <dc:identifier/>
  <cp:contentStatus/>
  <dc:language/>
  <cp:version/>
</cp:coreProperties>
</file>