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</p:sldIdLst>
  <p:sldSz cx="10298113" cy="7200900"/>
  <p:notesSz cx="10298113" cy="7200900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>
      <p:cViewPr varScale="1">
        <p:scale>
          <a:sx n="110" d="100"/>
          <a:sy n="110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6/5/2023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/>
              <a:buChar char="•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287264" y="1178481"/>
            <a:ext cx="7723585" cy="2506980"/>
          </a:xfrm>
        </p:spPr>
        <p:txBody>
          <a:bodyPr anchor="b"/>
          <a:lstStyle>
            <a:lvl1pPr algn="ctr">
              <a:defRPr sz="505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87264" y="3782139"/>
            <a:ext cx="7723585" cy="1738550"/>
          </a:xfrm>
        </p:spPr>
        <p:txBody>
          <a:bodyPr/>
          <a:lstStyle>
            <a:lvl1pPr marL="0" indent="0" algn="ctr">
              <a:buNone/>
              <a:defRPr sz="2050"/>
            </a:lvl1pPr>
            <a:lvl2pPr marL="386197" indent="0" algn="ctr">
              <a:buNone/>
              <a:defRPr sz="1700"/>
            </a:lvl2pPr>
            <a:lvl3pPr marL="772394" indent="0" algn="ctr">
              <a:buNone/>
              <a:defRPr sz="1500"/>
            </a:lvl3pPr>
            <a:lvl4pPr marL="1158591" indent="0" algn="ctr">
              <a:buNone/>
              <a:defRPr sz="1350"/>
            </a:lvl4pPr>
            <a:lvl5pPr marL="1544787" indent="0" algn="ctr">
              <a:buNone/>
              <a:defRPr sz="1350"/>
            </a:lvl5pPr>
            <a:lvl6pPr marL="1930984" indent="0" algn="ctr">
              <a:buNone/>
              <a:defRPr sz="1350"/>
            </a:lvl6pPr>
            <a:lvl7pPr marL="2317181" indent="0" algn="ctr">
              <a:buNone/>
              <a:defRPr sz="1350"/>
            </a:lvl7pPr>
            <a:lvl8pPr marL="2703378" indent="0" algn="ctr">
              <a:buNone/>
              <a:defRPr sz="1350"/>
            </a:lvl8pPr>
            <a:lvl9pPr marL="3089575" indent="0" algn="ctr">
              <a:buNone/>
              <a:defRPr sz="135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C201E6-863F-4649-94BA-91F643322352}" type="datetimeFigureOut">
              <a:rPr lang="de-DE"/>
              <a:t>05.06.2023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BAE41F-202E-794F-8E35-1D290FEB89C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, Unter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Prof. Dr. Stefan Ufer, Mathematikdidaktik, LMU München</a:t>
            </a:r>
            <a:endParaRPr lang="de-DE" sz="10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5A2DBFF-72C8-F848-B075-C8200C66C298}" type="slidenum">
              <a:rPr lang="de-DE"/>
              <a:t>‹Nr.›</a:t>
            </a:fld>
            <a:endParaRPr lang="de-DE"/>
          </a:p>
        </p:txBody>
      </p:sp>
      <p:sp>
        <p:nvSpPr>
          <p:cNvPr id="7" name="Inhaltsplatzhalter 8"/>
          <p:cNvSpPr>
            <a:spLocks noGrp="1"/>
          </p:cNvSpPr>
          <p:nvPr>
            <p:ph sz="quarter" idx="12"/>
          </p:nvPr>
        </p:nvSpPr>
        <p:spPr bwMode="auto">
          <a:xfrm>
            <a:off x="92419" y="1249137"/>
            <a:ext cx="10126478" cy="557439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Inhaltsplatzhalter 9"/>
          <p:cNvSpPr>
            <a:spLocks noGrp="1"/>
          </p:cNvSpPr>
          <p:nvPr>
            <p:ph sz="quarter" idx="13"/>
          </p:nvPr>
        </p:nvSpPr>
        <p:spPr bwMode="auto">
          <a:xfrm>
            <a:off x="7129463" y="0"/>
            <a:ext cx="3168649" cy="640444"/>
          </a:xfrm>
        </p:spPr>
        <p:txBody>
          <a:bodyPr anchor="t"/>
          <a:lstStyle>
            <a:lvl1pPr algn="r">
              <a:defRPr sz="9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4"/>
          </p:nvPr>
        </p:nvSpPr>
        <p:spPr bwMode="auto">
          <a:xfrm>
            <a:off x="0" y="639537"/>
            <a:ext cx="7050247" cy="348342"/>
          </a:xfrm>
          <a:prstGeom prst="rect">
            <a:avLst/>
          </a:prstGeom>
          <a:solidFill>
            <a:schemeClr val="accent2"/>
          </a:solidFill>
        </p:spPr>
        <p:txBody>
          <a:bodyPr tIns="0" bIns="0"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12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Didaktik der Mathematik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2/1/4_M05b_Fehler-nutzen_Aufg.od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ub.ub.uni-muenchen.de/94312/1/4_M05b_Fehler-nutzen_Aufg.od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8386-5151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2-3187-3459" TargetMode="External"/><Relationship Id="rId5" Type="http://schemas.openxmlformats.org/officeDocument/2006/relationships/hyperlink" Target="https://orcid.org/0000-0002-4017-3534" TargetMode="External"/><Relationship Id="rId4" Type="http://schemas.openxmlformats.org/officeDocument/2006/relationships/hyperlink" Target="https://orcid.org/0000-0003-2828-693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.d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ub.uni-muenchen.de/95513/1/M_Handreichung_Lehrkraefte.docx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8386-51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57/1/Beispiel_Bezuege-Excel_Mult.docx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pub.ub.uni-muenchen.de/93818/1/Beispiel_Bezuege-Excel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94227/1/Beispiel_Aussagen-Viereck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ub.ub.uni-muenchen.de/94258/1/Beispiel_Aussagen-Vierecke_Mult.docx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ub.ub.uni-muenchen.de/94246/1/Beispiel_Steigung-bestimmen_Mult.docx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pub.ub.uni-muenchen.de/94235/1/Beispiel_Steigung-bestimm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10792918" cy="7200900"/>
          </a:xfrm>
          <a:prstGeom prst="rect">
            <a:avLst/>
          </a:prstGeom>
        </p:spPr>
      </p:pic>
      <p:sp>
        <p:nvSpPr>
          <p:cNvPr id="5" name="Rechteck 7"/>
          <p:cNvSpPr/>
          <p:nvPr/>
        </p:nvSpPr>
        <p:spPr bwMode="auto">
          <a:xfrm>
            <a:off x="4645000" y="1080266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Fehler nutzen</a:t>
            </a:r>
            <a:endParaRPr/>
          </a:p>
        </p:txBody>
      </p:sp>
      <p:sp>
        <p:nvSpPr>
          <p:cNvPr id="6" name="Rechteck 8"/>
          <p:cNvSpPr/>
          <p:nvPr/>
        </p:nvSpPr>
        <p:spPr bwMode="auto">
          <a:xfrm>
            <a:off x="4645000" y="1584274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chemeClr val="tx1"/>
                </a:solidFill>
              </a:rPr>
              <a:t>…um Fehlvorstellungen zu bearbeiten</a:t>
            </a:r>
            <a:endParaRPr/>
          </a:p>
        </p:txBody>
      </p:sp>
      <p:sp>
        <p:nvSpPr>
          <p:cNvPr id="7" name="Rechteck 6"/>
          <p:cNvSpPr/>
          <p:nvPr/>
        </p:nvSpPr>
        <p:spPr bwMode="auto">
          <a:xfrm>
            <a:off x="4645000" y="576258"/>
            <a:ext cx="568423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b="1">
                <a:solidFill>
                  <a:schemeClr val="tx1"/>
                </a:solidFill>
              </a:rPr>
              <a:t>Kognitive Aktivierung – Option 2</a:t>
            </a:r>
            <a:endParaRPr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Einordnung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hteck 28"/>
          <p:cNvSpPr/>
          <p:nvPr/>
        </p:nvSpPr>
        <p:spPr bwMode="auto">
          <a:xfrm>
            <a:off x="0" y="1898898"/>
            <a:ext cx="10040660" cy="3861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2039" tIns="152039" rIns="152039" bIns="152039" rtlCol="0" anchor="t"/>
          <a:lstStyle/>
          <a:p>
            <a:pPr>
              <a:defRPr/>
            </a:pPr>
            <a:endParaRPr lang="de-DE" sz="1850">
              <a:solidFill>
                <a:schemeClr val="tx1"/>
              </a:solidFill>
            </a:endParaRPr>
          </a:p>
        </p:txBody>
      </p:sp>
      <p:sp>
        <p:nvSpPr>
          <p:cNvPr id="10" name="Rechteck 6"/>
          <p:cNvSpPr/>
          <p:nvPr/>
        </p:nvSpPr>
        <p:spPr bwMode="auto">
          <a:xfrm>
            <a:off x="643632" y="2478167"/>
            <a:ext cx="1930896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Ausgangslage</a:t>
            </a:r>
            <a:endParaRPr/>
          </a:p>
        </p:txBody>
      </p:sp>
      <p:sp>
        <p:nvSpPr>
          <p:cNvPr id="11" name="Rechteck 7"/>
          <p:cNvSpPr/>
          <p:nvPr/>
        </p:nvSpPr>
        <p:spPr bwMode="auto">
          <a:xfrm>
            <a:off x="3095285" y="2478167"/>
            <a:ext cx="2316100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Material &amp; Idee</a:t>
            </a:r>
            <a:endParaRPr/>
          </a:p>
        </p:txBody>
      </p:sp>
      <p:sp>
        <p:nvSpPr>
          <p:cNvPr id="12" name="Rechteck 8"/>
          <p:cNvSpPr/>
          <p:nvPr/>
        </p:nvSpPr>
        <p:spPr bwMode="auto">
          <a:xfrm>
            <a:off x="5917515" y="2478167"/>
            <a:ext cx="3409299" cy="450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bg1"/>
                </a:solidFill>
              </a:rPr>
              <a:t>Planung der Umsetzung</a:t>
            </a:r>
            <a:endParaRPr/>
          </a:p>
        </p:txBody>
      </p:sp>
      <p:grpSp>
        <p:nvGrpSpPr>
          <p:cNvPr id="13" name="Gruppieren 63"/>
          <p:cNvGrpSpPr/>
          <p:nvPr/>
        </p:nvGrpSpPr>
        <p:grpSpPr bwMode="auto">
          <a:xfrm>
            <a:off x="3095285" y="3164690"/>
            <a:ext cx="2316100" cy="2379976"/>
            <a:chOff x="3664527" y="2743200"/>
            <a:chExt cx="2742045" cy="2817669"/>
          </a:xfrm>
        </p:grpSpPr>
        <p:sp>
          <p:nvSpPr>
            <p:cNvPr id="14" name="Oval 12"/>
            <p:cNvSpPr/>
            <p:nvPr/>
          </p:nvSpPr>
          <p:spPr bwMode="auto">
            <a:xfrm>
              <a:off x="4958772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angestrebte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Lern-aktivitäten</a:t>
              </a:r>
              <a:endParaRPr/>
            </a:p>
          </p:txBody>
        </p:sp>
        <p:sp>
          <p:nvSpPr>
            <p:cNvPr id="15" name="Oval 13"/>
            <p:cNvSpPr/>
            <p:nvPr/>
          </p:nvSpPr>
          <p:spPr bwMode="auto">
            <a:xfrm>
              <a:off x="3664527" y="4227369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Tools &amp; Medien</a:t>
              </a:r>
              <a:endParaRPr/>
            </a:p>
          </p:txBody>
        </p:sp>
        <p:sp>
          <p:nvSpPr>
            <p:cNvPr id="16" name="Oval 23"/>
            <p:cNvSpPr/>
            <p:nvPr/>
          </p:nvSpPr>
          <p:spPr bwMode="auto">
            <a:xfrm>
              <a:off x="3664527" y="2743200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Aufträge</a:t>
              </a:r>
              <a:endParaRPr/>
            </a:p>
          </p:txBody>
        </p:sp>
      </p:grpSp>
      <p:grpSp>
        <p:nvGrpSpPr>
          <p:cNvPr id="17" name="Gruppieren 64"/>
          <p:cNvGrpSpPr/>
          <p:nvPr/>
        </p:nvGrpSpPr>
        <p:grpSpPr bwMode="auto">
          <a:xfrm>
            <a:off x="5917514" y="3167616"/>
            <a:ext cx="3409299" cy="2377050"/>
            <a:chOff x="7005783" y="2746664"/>
            <a:chExt cx="4036290" cy="2814205"/>
          </a:xfrm>
        </p:grpSpPr>
        <p:sp>
          <p:nvSpPr>
            <p:cNvPr id="18" name="Oval 24"/>
            <p:cNvSpPr/>
            <p:nvPr/>
          </p:nvSpPr>
          <p:spPr bwMode="auto">
            <a:xfrm>
              <a:off x="7005783" y="345151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Einbettung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im Unterricht</a:t>
              </a:r>
              <a:endParaRPr/>
            </a:p>
          </p:txBody>
        </p:sp>
        <p:sp>
          <p:nvSpPr>
            <p:cNvPr id="19" name="Oval 25"/>
            <p:cNvSpPr/>
            <p:nvPr/>
          </p:nvSpPr>
          <p:spPr bwMode="auto">
            <a:xfrm>
              <a:off x="8305800" y="2746664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Prozess-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unter-stützung</a:t>
              </a:r>
              <a:endParaRPr/>
            </a:p>
          </p:txBody>
        </p:sp>
        <p:sp>
          <p:nvSpPr>
            <p:cNvPr id="20" name="Oval 26"/>
            <p:cNvSpPr/>
            <p:nvPr/>
          </p:nvSpPr>
          <p:spPr bwMode="auto">
            <a:xfrm>
              <a:off x="9594273" y="3451514"/>
              <a:ext cx="1447800" cy="13335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bg1"/>
                  </a:solidFill>
                </a:rPr>
                <a:t>Diskussion von Lösungen</a:t>
              </a:r>
              <a:endParaRPr/>
            </a:p>
          </p:txBody>
        </p:sp>
        <p:sp>
          <p:nvSpPr>
            <p:cNvPr id="21" name="Oval 27"/>
            <p:cNvSpPr/>
            <p:nvPr/>
          </p:nvSpPr>
          <p:spPr bwMode="auto">
            <a:xfrm>
              <a:off x="8305800" y="4227369"/>
              <a:ext cx="1447800" cy="13335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Lösungen beobachten</a:t>
              </a:r>
              <a:endParaRPr/>
            </a:p>
          </p:txBody>
        </p:sp>
      </p:grpSp>
      <p:grpSp>
        <p:nvGrpSpPr>
          <p:cNvPr id="22" name="Gruppieren 62"/>
          <p:cNvGrpSpPr/>
          <p:nvPr/>
        </p:nvGrpSpPr>
        <p:grpSpPr bwMode="auto">
          <a:xfrm>
            <a:off x="971299" y="3121800"/>
            <a:ext cx="1222901" cy="2379976"/>
            <a:chOff x="1149927" y="2743200"/>
            <a:chExt cx="1447800" cy="2817669"/>
          </a:xfrm>
        </p:grpSpPr>
        <p:sp>
          <p:nvSpPr>
            <p:cNvPr id="23" name="Oval 51"/>
            <p:cNvSpPr/>
            <p:nvPr/>
          </p:nvSpPr>
          <p:spPr bwMode="auto">
            <a:xfrm>
              <a:off x="1149927" y="4227369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Ziele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für die </a:t>
              </a:r>
              <a:br>
                <a:rPr lang="de-DE" sz="1250">
                  <a:solidFill>
                    <a:schemeClr val="tx1"/>
                  </a:solidFill>
                </a:rPr>
              </a:br>
              <a:r>
                <a:rPr lang="de-DE" sz="1250">
                  <a:solidFill>
                    <a:schemeClr val="tx1"/>
                  </a:solidFill>
                </a:rPr>
                <a:t>Aktivität</a:t>
              </a:r>
              <a:endParaRPr/>
            </a:p>
          </p:txBody>
        </p:sp>
        <p:sp>
          <p:nvSpPr>
            <p:cNvPr id="24" name="Oval 52"/>
            <p:cNvSpPr/>
            <p:nvPr/>
          </p:nvSpPr>
          <p:spPr bwMode="auto">
            <a:xfrm>
              <a:off x="1149927" y="2743200"/>
              <a:ext cx="1447800" cy="1333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Voraus-setzungen</a:t>
              </a:r>
              <a:endParaRPr/>
            </a:p>
            <a:p>
              <a:pPr algn="ctr">
                <a:defRPr/>
              </a:pPr>
              <a:r>
                <a:rPr lang="de-DE" sz="1250">
                  <a:solidFill>
                    <a:schemeClr val="tx1"/>
                  </a:solidFill>
                </a:rPr>
                <a:t>der SuS</a:t>
              </a:r>
              <a:endParaRPr/>
            </a:p>
          </p:txBody>
        </p:sp>
      </p:grpSp>
      <p:cxnSp>
        <p:nvCxnSpPr>
          <p:cNvPr id="25" name="Gerade Verbindung 54"/>
          <p:cNvCxnSpPr>
            <a:cxnSpLocks/>
          </p:cNvCxnSpPr>
          <p:nvPr/>
        </p:nvCxnSpPr>
        <p:spPr bwMode="auto">
          <a:xfrm>
            <a:off x="2831981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56"/>
          <p:cNvCxnSpPr>
            <a:cxnSpLocks/>
          </p:cNvCxnSpPr>
          <p:nvPr/>
        </p:nvCxnSpPr>
        <p:spPr bwMode="auto">
          <a:xfrm>
            <a:off x="5663962" y="2478168"/>
            <a:ext cx="0" cy="3023608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gende mit Linie (1) (ohne Rahmen) 3"/>
          <p:cNvSpPr/>
          <p:nvPr/>
        </p:nvSpPr>
        <p:spPr bwMode="auto">
          <a:xfrm>
            <a:off x="1933561" y="1281296"/>
            <a:ext cx="3888432" cy="475985"/>
          </a:xfrm>
          <a:prstGeom prst="callout1">
            <a:avLst>
              <a:gd name="adj1" fmla="val 112644"/>
              <a:gd name="adj2" fmla="val 29041"/>
              <a:gd name="adj3" fmla="val 449956"/>
              <a:gd name="adj4" fmla="val 42821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Sind die Aufträge so gestellt, dass relevante Fehler auftreten können?</a:t>
            </a:r>
            <a:endParaRPr/>
          </a:p>
        </p:txBody>
      </p:sp>
      <p:sp>
        <p:nvSpPr>
          <p:cNvPr id="28" name="Legende mit Linie (1) (ohne Rahmen) 29"/>
          <p:cNvSpPr/>
          <p:nvPr/>
        </p:nvSpPr>
        <p:spPr bwMode="auto">
          <a:xfrm>
            <a:off x="1933561" y="6055159"/>
            <a:ext cx="3888432" cy="475985"/>
          </a:xfrm>
          <a:prstGeom prst="callout1">
            <a:avLst>
              <a:gd name="adj1" fmla="val -14536"/>
              <a:gd name="adj2" fmla="val 21722"/>
              <a:gd name="adj3" fmla="val -190284"/>
              <a:gd name="adj4" fmla="val 36915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Können (digitale) Medien dazu beitragen Fehler zu erkennen?</a:t>
            </a:r>
            <a:endParaRPr/>
          </a:p>
        </p:txBody>
      </p:sp>
      <p:sp>
        <p:nvSpPr>
          <p:cNvPr id="29" name="Legende mit Linie (1) (ohne Rahmen) 30"/>
          <p:cNvSpPr/>
          <p:nvPr/>
        </p:nvSpPr>
        <p:spPr bwMode="auto">
          <a:xfrm>
            <a:off x="6229176" y="6055158"/>
            <a:ext cx="3888432" cy="475985"/>
          </a:xfrm>
          <a:prstGeom prst="callout1">
            <a:avLst>
              <a:gd name="adj1" fmla="val -20339"/>
              <a:gd name="adj2" fmla="val 18095"/>
              <a:gd name="adj3" fmla="val -161729"/>
              <a:gd name="adj4" fmla="val 32454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Welche Fehler wären besonders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interessant und lernförderlich?</a:t>
            </a:r>
            <a:endParaRPr/>
          </a:p>
        </p:txBody>
      </p:sp>
      <p:sp>
        <p:nvSpPr>
          <p:cNvPr id="30" name="Legende mit Linie (1) (ohne Rahmen) 31"/>
          <p:cNvSpPr/>
          <p:nvPr/>
        </p:nvSpPr>
        <p:spPr bwMode="auto">
          <a:xfrm>
            <a:off x="6229176" y="1275679"/>
            <a:ext cx="3888432" cy="475985"/>
          </a:xfrm>
          <a:prstGeom prst="callout1">
            <a:avLst>
              <a:gd name="adj1" fmla="val 116257"/>
              <a:gd name="adj2" fmla="val 81813"/>
              <a:gd name="adj3" fmla="val 538158"/>
              <a:gd name="adj4" fmla="val 661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600">
                <a:solidFill>
                  <a:schemeClr val="tx1"/>
                </a:solidFill>
              </a:rPr>
              <a:t>Wie bringe ich Fehler der Lernenden und selbst eingebrachte in die Diskussion ein?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Fehler nutzen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Anwendung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Analysieren</a:t>
              </a:r>
              <a:r>
                <a:rPr lang="en-GB" sz="1400" b="1" dirty="0">
                  <a:solidFill>
                    <a:schemeClr val="tx1"/>
                  </a:solidFill>
                </a:rPr>
                <a:t> Sie </a:t>
              </a:r>
              <a:r>
                <a:rPr lang="en-GB" sz="1400" b="1" dirty="0" err="1">
                  <a:solidFill>
                    <a:schemeClr val="tx1"/>
                  </a:solidFill>
                </a:rPr>
                <a:t>eines</a:t>
              </a:r>
              <a:r>
                <a:rPr lang="en-GB" sz="1400" b="1" dirty="0">
                  <a:solidFill>
                    <a:schemeClr val="tx1"/>
                  </a:solidFill>
                </a:rPr>
                <a:t> der </a:t>
              </a:r>
              <a:r>
                <a:rPr lang="en-GB" sz="1400" b="1" dirty="0" err="1">
                  <a:solidFill>
                    <a:schemeClr val="tx1"/>
                  </a:solidFill>
                </a:rPr>
                <a:t>Beispiele</a:t>
              </a:r>
              <a:r>
                <a:rPr lang="en-GB" sz="1400" b="1" dirty="0">
                  <a:solidFill>
                    <a:schemeClr val="tx1"/>
                  </a:solidFill>
                </a:rPr>
                <a:t>.</a:t>
              </a:r>
              <a:endParaRPr dirty="0"/>
            </a:p>
            <a:p>
              <a:pPr marL="1430338" lvl="2" indent="-3175">
                <a:defRPr/>
              </a:pPr>
              <a:endParaRPr lang="en-GB" sz="1400" b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 err="1">
                  <a:solidFill>
                    <a:schemeClr val="tx1"/>
                  </a:solidFill>
                </a:rPr>
                <a:t>Welche</a:t>
              </a:r>
              <a:r>
                <a:rPr lang="en-GB" sz="1400" i="1" dirty="0">
                  <a:solidFill>
                    <a:schemeClr val="tx1"/>
                  </a:solidFill>
                </a:rPr>
                <a:t> Rolle </a:t>
              </a:r>
              <a:r>
                <a:rPr lang="en-GB" sz="1400" i="1" dirty="0" err="1">
                  <a:solidFill>
                    <a:schemeClr val="tx1"/>
                  </a:solidFill>
                </a:rPr>
                <a:t>können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Fehler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hier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spielen</a:t>
              </a:r>
              <a:r>
                <a:rPr lang="en-GB" sz="1400" i="1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”</a:t>
              </a:r>
              <a:r>
                <a:rPr lang="en-GB" sz="1400" dirty="0" err="1">
                  <a:solidFill>
                    <a:schemeClr val="tx1"/>
                  </a:solidFill>
                </a:rPr>
                <a:t>typischen</a:t>
              </a:r>
              <a:r>
                <a:rPr lang="en-GB" sz="1400" dirty="0">
                  <a:solidFill>
                    <a:schemeClr val="tx1"/>
                  </a:solidFill>
                </a:rPr>
                <a:t>”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hier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Lernpotential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entfalten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Auf </a:t>
              </a: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Art und Weise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Lernende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Auseinandersetzung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möglichen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angeregt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430338" lvl="2" indent="-3175">
                <a:defRPr/>
              </a:pPr>
              <a:endParaRPr lang="en-GB" sz="1400" i="1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>
                  <a:solidFill>
                    <a:schemeClr val="tx1"/>
                  </a:solidFill>
                </a:rPr>
                <a:t>Wo </a:t>
              </a:r>
              <a:r>
                <a:rPr lang="en-GB" sz="1400" i="1" dirty="0" err="1">
                  <a:solidFill>
                    <a:schemeClr val="tx1"/>
                  </a:solidFill>
                </a:rPr>
                <a:t>könnte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optimiert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werden</a:t>
              </a:r>
              <a:r>
                <a:rPr lang="en-GB" sz="1400" i="1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Wie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in </a:t>
              </a:r>
              <a:r>
                <a:rPr lang="en-GB" sz="1400" dirty="0" err="1">
                  <a:solidFill>
                    <a:schemeClr val="tx1"/>
                  </a:solidFill>
                </a:rPr>
                <a:t>ähnlicher</a:t>
              </a:r>
              <a:r>
                <a:rPr lang="en-GB" sz="1400" dirty="0">
                  <a:solidFill>
                    <a:schemeClr val="tx1"/>
                  </a:solidFill>
                </a:rPr>
                <a:t> Weise, und </a:t>
              </a:r>
              <a:r>
                <a:rPr lang="en-GB" sz="1400" dirty="0" err="1">
                  <a:solidFill>
                    <a:schemeClr val="tx1"/>
                  </a:solidFill>
                </a:rPr>
                <a:t>dennoch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realistischen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Anforderungen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angegangen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427163" lvl="2"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Notieren</a:t>
              </a:r>
              <a:r>
                <a:rPr lang="en-GB" sz="1400" dirty="0">
                  <a:solidFill>
                    <a:schemeClr val="tx1"/>
                  </a:solidFill>
                </a:rPr>
                <a:t> Sie </a:t>
              </a:r>
              <a:r>
                <a:rPr lang="en-GB" sz="1400" dirty="0" err="1">
                  <a:solidFill>
                    <a:schemeClr val="tx1"/>
                  </a:solidFill>
                </a:rPr>
                <a:t>konkrete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Verbesserungsmöglichkeiten</a:t>
              </a:r>
              <a:r>
                <a:rPr lang="en-GB" sz="1400" dirty="0">
                  <a:solidFill>
                    <a:schemeClr val="tx1"/>
                  </a:solidFill>
                </a:rPr>
                <a:t>!</a:t>
              </a:r>
              <a:endParaRPr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Anwendung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Fehler nutzen</a:t>
            </a:r>
            <a:endParaRPr lang="de-DE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Potential digitaler Medien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 15" descr="Bleistift, Anspitzer, Notebook, Papier, Bildung"/>
          <p:cNvSpPr>
            <a:spLocks noChangeAspect="1"/>
          </p:cNvSpPr>
          <p:nvPr/>
        </p:nvSpPr>
        <p:spPr bwMode="auto">
          <a:xfrm>
            <a:off x="198374" y="1569960"/>
            <a:ext cx="4879357" cy="3666312"/>
          </a:xfrm>
          <a:prstGeom prst="rect">
            <a:avLst/>
          </a:prstGeom>
          <a:blipFill>
            <a:blip r:embed="rId3"/>
            <a:srcRect l="4545" r="4545"/>
            <a:stretch/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ieren 22"/>
          <p:cNvGrpSpPr/>
          <p:nvPr/>
        </p:nvGrpSpPr>
        <p:grpSpPr bwMode="auto">
          <a:xfrm>
            <a:off x="3683194" y="1702602"/>
            <a:ext cx="6362406" cy="5020331"/>
            <a:chOff x="3897508" y="838198"/>
            <a:chExt cx="7532492" cy="5943603"/>
          </a:xfrm>
        </p:grpSpPr>
        <p:sp>
          <p:nvSpPr>
            <p:cNvPr id="9" name="Rechteck 14"/>
            <p:cNvSpPr/>
            <p:nvPr/>
          </p:nvSpPr>
          <p:spPr bwMode="auto">
            <a:xfrm>
              <a:off x="3897508" y="838198"/>
              <a:ext cx="7532491" cy="497382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30338" lvl="2" indent="-3175">
                <a:defRPr/>
              </a:pPr>
              <a:r>
                <a:rPr lang="en-GB" sz="1400" b="1" dirty="0" err="1">
                  <a:solidFill>
                    <a:schemeClr val="tx1"/>
                  </a:solidFill>
                </a:rPr>
                <a:t>Analysieren</a:t>
              </a:r>
              <a:r>
                <a:rPr lang="en-GB" sz="1400" b="1" dirty="0">
                  <a:solidFill>
                    <a:schemeClr val="tx1"/>
                  </a:solidFill>
                </a:rPr>
                <a:t> Sie </a:t>
              </a:r>
              <a:r>
                <a:rPr lang="en-GB" sz="1400" b="1" dirty="0" err="1">
                  <a:solidFill>
                    <a:schemeClr val="tx1"/>
                  </a:solidFill>
                </a:rPr>
                <a:t>eines</a:t>
              </a:r>
              <a:r>
                <a:rPr lang="en-GB" sz="1400" b="1" dirty="0">
                  <a:solidFill>
                    <a:schemeClr val="tx1"/>
                  </a:solidFill>
                </a:rPr>
                <a:t> der </a:t>
              </a:r>
              <a:r>
                <a:rPr lang="en-GB" sz="1400" b="1" dirty="0" err="1">
                  <a:solidFill>
                    <a:schemeClr val="tx1"/>
                  </a:solidFill>
                </a:rPr>
                <a:t>Beispiele</a:t>
              </a:r>
              <a:r>
                <a:rPr lang="en-GB" sz="1400" b="1" dirty="0">
                  <a:solidFill>
                    <a:schemeClr val="tx1"/>
                  </a:solidFill>
                </a:rPr>
                <a:t>.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endParaRPr lang="en-GB" sz="1400" dirty="0">
                <a:solidFill>
                  <a:schemeClr val="tx1"/>
                </a:solidFill>
              </a:endParaRPr>
            </a:p>
            <a:p>
              <a:pPr marL="1430338" lvl="2" indent="-3175">
                <a:defRPr/>
              </a:pPr>
              <a:r>
                <a:rPr lang="en-GB" sz="1400" i="1" dirty="0" err="1">
                  <a:solidFill>
                    <a:schemeClr val="tx1"/>
                  </a:solidFill>
                </a:rPr>
                <a:t>Digitale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Medien</a:t>
              </a:r>
              <a:r>
                <a:rPr lang="en-GB" sz="1400" i="1" dirty="0">
                  <a:solidFill>
                    <a:schemeClr val="tx1"/>
                  </a:solidFill>
                </a:rPr>
                <a:t> und </a:t>
              </a:r>
              <a:r>
                <a:rPr lang="en-GB" sz="1400" i="1" dirty="0" err="1">
                  <a:solidFill>
                    <a:schemeClr val="tx1"/>
                  </a:solidFill>
                </a:rPr>
                <a:t>Fehler</a:t>
              </a:r>
              <a:r>
                <a:rPr lang="en-GB" sz="1400" i="1" dirty="0">
                  <a:solidFill>
                    <a:schemeClr val="tx1"/>
                  </a:solidFill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</a:rPr>
                <a:t>nutzen</a:t>
              </a:r>
              <a:r>
                <a:rPr lang="en-GB" sz="1400" i="1" dirty="0">
                  <a:solidFill>
                    <a:schemeClr val="tx1"/>
                  </a:solidFill>
                </a:rPr>
                <a:t>.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Wie </a:t>
              </a:r>
              <a:r>
                <a:rPr lang="en-GB" sz="1400" dirty="0" err="1">
                  <a:solidFill>
                    <a:schemeClr val="tx1"/>
                  </a:solidFill>
                </a:rPr>
                <a:t>tragen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digitale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hier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bei</a:t>
              </a:r>
              <a:r>
                <a:rPr lang="en-GB" sz="1400" dirty="0">
                  <a:solidFill>
                    <a:schemeClr val="tx1"/>
                  </a:solidFill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als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Lerngelegenheiten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nutzen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1608138" lvl="2" indent="-180975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Wenn</a:t>
              </a:r>
              <a:r>
                <a:rPr lang="en-GB" sz="1400" dirty="0">
                  <a:solidFill>
                    <a:schemeClr val="tx1"/>
                  </a:solidFill>
                </a:rPr>
                <a:t> das </a:t>
              </a:r>
              <a:r>
                <a:rPr lang="en-GB" sz="1400" dirty="0" err="1">
                  <a:solidFill>
                    <a:schemeClr val="tx1"/>
                  </a:solidFill>
                </a:rPr>
                <a:t>noch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nicht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geschieht</a:t>
              </a:r>
              <a:r>
                <a:rPr lang="en-GB" sz="1400" dirty="0">
                  <a:solidFill>
                    <a:schemeClr val="tx1"/>
                  </a:solidFill>
                </a:rPr>
                <a:t>: Wie </a:t>
              </a:r>
              <a:r>
                <a:rPr lang="en-GB" sz="1400" dirty="0" err="1">
                  <a:solidFill>
                    <a:schemeClr val="tx1"/>
                  </a:solidFill>
                </a:rPr>
                <a:t>könnte</a:t>
              </a:r>
              <a:r>
                <a:rPr lang="en-GB" sz="1400" dirty="0">
                  <a:solidFill>
                    <a:schemeClr val="tx1"/>
                  </a:solidFill>
                </a:rPr>
                <a:t> man </a:t>
              </a:r>
              <a:r>
                <a:rPr lang="en-GB" sz="1400" dirty="0" err="1">
                  <a:solidFill>
                    <a:schemeClr val="tx1"/>
                  </a:solidFill>
                </a:rPr>
                <a:t>digitale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nutzen</a:t>
              </a:r>
              <a:r>
                <a:rPr lang="en-GB" sz="1400" dirty="0">
                  <a:solidFill>
                    <a:schemeClr val="tx1"/>
                  </a:solidFill>
                </a:rPr>
                <a:t>, um …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für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Lehrkraft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sichtbar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machen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in der Gruppe </a:t>
              </a:r>
              <a:r>
                <a:rPr lang="en-GB" sz="1400" dirty="0" err="1">
                  <a:solidFill>
                    <a:schemeClr val="tx1"/>
                  </a:solidFill>
                </a:rPr>
                <a:t>aufzugreifen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durch</a:t>
              </a:r>
              <a:r>
                <a:rPr lang="en-GB" sz="1400" dirty="0">
                  <a:solidFill>
                    <a:schemeClr val="tx1"/>
                  </a:solidFill>
                </a:rPr>
                <a:t> die </a:t>
              </a:r>
              <a:r>
                <a:rPr lang="en-GB" sz="1400" dirty="0" err="1">
                  <a:solidFill>
                    <a:schemeClr val="tx1"/>
                  </a:solidFill>
                </a:rPr>
                <a:t>Lernenden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reflektieren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lassen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084944" lvl="3" indent="-180975">
                <a:buFont typeface="Arial"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…</a:t>
              </a:r>
              <a:r>
                <a:rPr lang="en-GB" sz="1400" dirty="0" err="1">
                  <a:solidFill>
                    <a:schemeClr val="tx1"/>
                  </a:solidFill>
                </a:rPr>
                <a:t>Fehlvorstellungen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zu</a:t>
              </a:r>
              <a:r>
                <a:rPr lang="en-GB" sz="1400" dirty="0">
                  <a:solidFill>
                    <a:schemeClr val="tx1"/>
                  </a:solidFill>
                </a:rPr>
                <a:t>  </a:t>
              </a:r>
              <a:r>
                <a:rPr lang="en-GB" sz="1400" dirty="0" err="1">
                  <a:solidFill>
                    <a:schemeClr val="tx1"/>
                  </a:solidFill>
                </a:rPr>
                <a:t>bearbeiten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</a:p>
            <a:p>
              <a:pPr marL="1712913" lvl="2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Fehler</a:t>
              </a:r>
              <a:r>
                <a:rPr lang="en-GB" sz="1400" dirty="0">
                  <a:solidFill>
                    <a:schemeClr val="tx1"/>
                  </a:solidFill>
                </a:rPr>
                <a:t> und </a:t>
              </a:r>
              <a:r>
                <a:rPr lang="en-GB" sz="1400" dirty="0" err="1">
                  <a:solidFill>
                    <a:schemeClr val="tx1"/>
                  </a:solidFill>
                </a:rPr>
                <a:t>Probleme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allein</a:t>
              </a:r>
              <a:r>
                <a:rPr lang="en-GB" sz="1400" dirty="0">
                  <a:solidFill>
                    <a:schemeClr val="tx1"/>
                  </a:solidFill>
                </a:rPr>
                <a:t> der </a:t>
              </a:r>
              <a:r>
                <a:rPr lang="en-GB" sz="1400" i="1" dirty="0" err="1">
                  <a:solidFill>
                    <a:schemeClr val="tx1"/>
                  </a:solidFill>
                </a:rPr>
                <a:t>Umgang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mit</a:t>
              </a:r>
              <a:r>
                <a:rPr lang="en-GB" sz="1400" dirty="0">
                  <a:solidFill>
                    <a:schemeClr val="tx1"/>
                  </a:solidFill>
                </a:rPr>
                <a:t> den </a:t>
              </a:r>
              <a:r>
                <a:rPr lang="en-GB" sz="1400" dirty="0" err="1">
                  <a:solidFill>
                    <a:schemeClr val="tx1"/>
                  </a:solidFill>
                </a:rPr>
                <a:t>digitalen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Medien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hervorrufen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davon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haben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Lernpotential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für</a:t>
              </a:r>
              <a:r>
                <a:rPr lang="en-GB" sz="1400" dirty="0">
                  <a:solidFill>
                    <a:schemeClr val="tx1"/>
                  </a:solidFill>
                </a:rPr>
                <a:t> den Aufbau </a:t>
              </a:r>
              <a:r>
                <a:rPr lang="en-GB" sz="1400" dirty="0" err="1">
                  <a:solidFill>
                    <a:schemeClr val="tx1"/>
                  </a:solidFill>
                </a:rPr>
                <a:t>digitaler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Kompetenzen</a:t>
              </a:r>
              <a:r>
                <a:rPr lang="en-GB" sz="1400" dirty="0">
                  <a:solidFill>
                    <a:schemeClr val="tx1"/>
                  </a:solidFill>
                </a:rPr>
                <a:t> der </a:t>
              </a:r>
              <a:r>
                <a:rPr lang="en-GB" sz="1400" dirty="0" err="1">
                  <a:solidFill>
                    <a:schemeClr val="tx1"/>
                  </a:solidFill>
                </a:rPr>
                <a:t>Lernenden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davon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könnten</a:t>
              </a:r>
              <a:r>
                <a:rPr lang="en-GB" sz="1400" dirty="0">
                  <a:solidFill>
                    <a:schemeClr val="tx1"/>
                  </a:solidFill>
                </a:rPr>
                <a:t> in der </a:t>
              </a:r>
              <a:r>
                <a:rPr lang="en-GB" sz="1400" dirty="0" err="1">
                  <a:solidFill>
                    <a:schemeClr val="tx1"/>
                  </a:solidFill>
                </a:rPr>
                <a:t>Aktivität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explizit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bearbeitet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 </a:t>
              </a:r>
              <a:endParaRPr dirty="0"/>
            </a:p>
            <a:p>
              <a:pPr marL="2189719" lvl="3" indent="-285750">
                <a:buFont typeface="Arial"/>
                <a:buChar char="•"/>
                <a:defRPr/>
              </a:pPr>
              <a:r>
                <a:rPr lang="en-GB" sz="1400" dirty="0" err="1">
                  <a:solidFill>
                    <a:schemeClr val="tx1"/>
                  </a:solidFill>
                </a:rPr>
                <a:t>Welche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sollten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eher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vermieden</a:t>
              </a:r>
              <a:r>
                <a:rPr lang="en-GB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</a:rPr>
                <a:t>werden</a:t>
              </a:r>
              <a:r>
                <a:rPr lang="en-GB" sz="1400" dirty="0">
                  <a:solidFill>
                    <a:schemeClr val="tx1"/>
                  </a:solidFill>
                </a:rPr>
                <a:t>? Wie </a:t>
              </a:r>
              <a:r>
                <a:rPr lang="en-GB" sz="1400" dirty="0" err="1">
                  <a:solidFill>
                    <a:schemeClr val="tx1"/>
                  </a:solidFill>
                </a:rPr>
                <a:t>wäre</a:t>
              </a:r>
              <a:r>
                <a:rPr lang="en-GB" sz="1400" dirty="0">
                  <a:solidFill>
                    <a:schemeClr val="tx1"/>
                  </a:solidFill>
                </a:rPr>
                <a:t> das </a:t>
              </a:r>
              <a:r>
                <a:rPr lang="en-GB" sz="1400" dirty="0" err="1">
                  <a:solidFill>
                    <a:schemeClr val="tx1"/>
                  </a:solidFill>
                </a:rPr>
                <a:t>möglich</a:t>
              </a:r>
              <a:r>
                <a:rPr lang="en-GB" sz="1400" dirty="0">
                  <a:solidFill>
                    <a:schemeClr val="tx1"/>
                  </a:solidFill>
                </a:rPr>
                <a:t>?</a:t>
              </a:r>
              <a:endParaRPr sz="1400" dirty="0"/>
            </a:p>
          </p:txBody>
        </p:sp>
        <p:sp>
          <p:nvSpPr>
            <p:cNvPr id="10" name="Rechteck 13"/>
            <p:cNvSpPr/>
            <p:nvPr/>
          </p:nvSpPr>
          <p:spPr bwMode="auto">
            <a:xfrm>
              <a:off x="3902373" y="838198"/>
              <a:ext cx="1646136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1800" b="1">
                  <a:solidFill>
                    <a:schemeClr val="bg1"/>
                  </a:solidFill>
                </a:rPr>
                <a:t>Auftrag</a:t>
              </a:r>
              <a:endParaRPr/>
            </a:p>
          </p:txBody>
        </p:sp>
        <p:sp>
          <p:nvSpPr>
            <p:cNvPr id="11" name="Rechteck 16"/>
            <p:cNvSpPr/>
            <p:nvPr/>
          </p:nvSpPr>
          <p:spPr bwMode="auto">
            <a:xfrm>
              <a:off x="3897508" y="5812026"/>
              <a:ext cx="7532492" cy="969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0000">
                <a:spcBef>
                  <a:spcPts val="253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</a:rPr>
                <a:t>Nutzen Sie gerne die verlinkte </a:t>
              </a:r>
              <a:r>
                <a:rPr lang="de-DE" sz="1700" dirty="0">
                  <a:solidFill>
                    <a:schemeClr val="tx1"/>
                  </a:solidFill>
                  <a:hlinkClick r:id="rId4"/>
                </a:rPr>
                <a:t>Vorlage</a:t>
              </a:r>
              <a:r>
                <a:rPr lang="de-DE" sz="1700" dirty="0">
                  <a:solidFill>
                    <a:schemeClr val="tx1"/>
                  </a:solidFill>
                </a:rPr>
                <a:t>.</a:t>
              </a:r>
              <a:endParaRPr lang="de-DE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600" b="0" dirty="0"/>
              <a:t>Heemsoth,  T.(2015).  Ein  Fall  für  die  BEBA-Strategie.  Fehlern  auf  den  Grund  gehen  und Verständnis stärken. </a:t>
            </a:r>
            <a:r>
              <a:rPr lang="de-DE" sz="1600" b="0" i="1" dirty="0"/>
              <a:t>Mathematik lehren</a:t>
            </a:r>
            <a:r>
              <a:rPr lang="de-DE" sz="1600" b="0" dirty="0"/>
              <a:t>, 191, 20-24.</a:t>
            </a:r>
            <a:endParaRPr dirty="0"/>
          </a:p>
          <a:p>
            <a:pPr>
              <a:defRPr/>
            </a:pPr>
            <a:r>
              <a:rPr lang="de-DE" sz="1600" b="0" dirty="0"/>
              <a:t>Heemsoth, T., &amp; Heinze, A. (2016). </a:t>
            </a:r>
            <a:r>
              <a:rPr lang="de-DE" sz="1600" b="0" dirty="0" err="1"/>
              <a:t>Secondary</a:t>
            </a:r>
            <a:r>
              <a:rPr lang="de-DE" sz="1600" b="0" dirty="0"/>
              <a:t> </a:t>
            </a:r>
            <a:r>
              <a:rPr lang="de-DE" sz="1600" b="0" dirty="0" err="1"/>
              <a:t>school</a:t>
            </a:r>
            <a:r>
              <a:rPr lang="de-DE" sz="1600" b="0" dirty="0"/>
              <a:t> </a:t>
            </a:r>
            <a:r>
              <a:rPr lang="de-DE" sz="1600" b="0" dirty="0" err="1"/>
              <a:t>students</a:t>
            </a:r>
            <a:r>
              <a:rPr lang="de-DE" sz="1600" b="0" dirty="0"/>
              <a:t> </a:t>
            </a:r>
            <a:r>
              <a:rPr lang="de-DE" sz="1600" b="0" dirty="0" err="1"/>
              <a:t>learning</a:t>
            </a:r>
            <a:r>
              <a:rPr lang="de-DE" sz="1600" b="0" dirty="0"/>
              <a:t> </a:t>
            </a:r>
            <a:r>
              <a:rPr lang="de-DE" sz="1600" b="0" dirty="0" err="1"/>
              <a:t>from</a:t>
            </a:r>
            <a:r>
              <a:rPr lang="de-DE" sz="1600" b="0" dirty="0"/>
              <a:t> </a:t>
            </a:r>
            <a:r>
              <a:rPr lang="de-DE" sz="1600" b="0" dirty="0" err="1"/>
              <a:t>reflections</a:t>
            </a:r>
            <a:r>
              <a:rPr lang="de-DE" sz="1600" b="0" dirty="0"/>
              <a:t> on </a:t>
            </a:r>
            <a:r>
              <a:rPr lang="de-DE" sz="1600" b="0" dirty="0" err="1"/>
              <a:t>the</a:t>
            </a:r>
            <a:r>
              <a:rPr lang="de-DE" sz="1600" b="0" dirty="0"/>
              <a:t> rationale </a:t>
            </a:r>
            <a:r>
              <a:rPr lang="de-DE" sz="1600" b="0" dirty="0" err="1"/>
              <a:t>behind</a:t>
            </a:r>
            <a:r>
              <a:rPr lang="de-DE" sz="1600" b="0" dirty="0"/>
              <a:t> </a:t>
            </a:r>
            <a:r>
              <a:rPr lang="de-DE" sz="1600" b="0" dirty="0" err="1"/>
              <a:t>self</a:t>
            </a:r>
            <a:r>
              <a:rPr lang="de-DE" sz="1600" b="0" dirty="0"/>
              <a:t>-made </a:t>
            </a:r>
            <a:r>
              <a:rPr lang="de-DE" sz="1600" b="0" dirty="0" err="1"/>
              <a:t>errors</a:t>
            </a:r>
            <a:r>
              <a:rPr lang="de-DE" sz="1600" b="0" dirty="0"/>
              <a:t>: A </a:t>
            </a:r>
            <a:r>
              <a:rPr lang="de-DE" sz="1600" b="0" dirty="0" err="1"/>
              <a:t>field</a:t>
            </a:r>
            <a:r>
              <a:rPr lang="de-DE" sz="1600" b="0" dirty="0"/>
              <a:t> </a:t>
            </a:r>
            <a:r>
              <a:rPr lang="de-DE" sz="1600" b="0" dirty="0" err="1"/>
              <a:t>experiment</a:t>
            </a:r>
            <a:r>
              <a:rPr lang="de-DE" sz="1600" b="0" dirty="0"/>
              <a:t>. The Journal </a:t>
            </a:r>
            <a:r>
              <a:rPr lang="de-DE" sz="1600" b="0" dirty="0" err="1"/>
              <a:t>of</a:t>
            </a:r>
            <a:r>
              <a:rPr lang="de-DE" sz="1600" b="0" dirty="0"/>
              <a:t> Experimental Education, 84(1), 98-118.</a:t>
            </a:r>
            <a:endParaRPr dirty="0"/>
          </a:p>
          <a:p>
            <a:pPr>
              <a:defRPr/>
            </a:pPr>
            <a:r>
              <a:rPr lang="de-DE" sz="1600" b="0" dirty="0"/>
              <a:t>Heinze, A., Ufer, S., </a:t>
            </a:r>
            <a:r>
              <a:rPr lang="de-DE" sz="1600" b="0" dirty="0" err="1"/>
              <a:t>Rach</a:t>
            </a:r>
            <a:r>
              <a:rPr lang="de-DE" sz="1600" b="0" dirty="0"/>
              <a:t>, S., </a:t>
            </a:r>
            <a:r>
              <a:rPr lang="de-DE" sz="1600" b="0" dirty="0" err="1"/>
              <a:t>Reiss</a:t>
            </a:r>
            <a:r>
              <a:rPr lang="de-DE" sz="1600" b="0" dirty="0"/>
              <a:t>, K. (2011). The Student </a:t>
            </a:r>
            <a:r>
              <a:rPr lang="de-DE" sz="1600" b="0" dirty="0" err="1"/>
              <a:t>Perspective</a:t>
            </a:r>
            <a:r>
              <a:rPr lang="de-DE" sz="1600" b="0" dirty="0"/>
              <a:t> on </a:t>
            </a:r>
            <a:r>
              <a:rPr lang="de-DE" sz="1600" b="0" dirty="0" err="1"/>
              <a:t>Dealing</a:t>
            </a:r>
            <a:r>
              <a:rPr lang="de-DE" sz="1600" b="0" dirty="0"/>
              <a:t> </a:t>
            </a:r>
            <a:r>
              <a:rPr lang="de-DE" sz="1600" b="0" dirty="0" err="1"/>
              <a:t>with</a:t>
            </a:r>
            <a:r>
              <a:rPr lang="de-DE" sz="1600" b="0" dirty="0"/>
              <a:t> Errors in </a:t>
            </a:r>
            <a:r>
              <a:rPr lang="de-DE" sz="1600" b="0" dirty="0" err="1"/>
              <a:t>Mathematics</a:t>
            </a:r>
            <a:r>
              <a:rPr lang="de-DE" sz="1600" b="0" dirty="0"/>
              <a:t> Class. In: Wuttke, E., Seifried, J. (Eds.), Learning </a:t>
            </a:r>
            <a:r>
              <a:rPr lang="de-DE" sz="1600" b="0" dirty="0" err="1"/>
              <a:t>from</a:t>
            </a:r>
            <a:r>
              <a:rPr lang="de-DE" sz="1600" b="0" dirty="0"/>
              <a:t> </a:t>
            </a:r>
            <a:r>
              <a:rPr lang="de-DE" sz="1600" b="0" dirty="0" err="1"/>
              <a:t>errors</a:t>
            </a:r>
            <a:r>
              <a:rPr lang="de-DE" sz="1600" b="0" dirty="0"/>
              <a:t> at School and Work (Research in </a:t>
            </a:r>
            <a:r>
              <a:rPr lang="de-DE" sz="1600" b="0" dirty="0" err="1"/>
              <a:t>Vocational</a:t>
            </a:r>
            <a:r>
              <a:rPr lang="de-DE" sz="1600" b="0" dirty="0"/>
              <a:t> Education), 65-79. Opladen: Barbara Budrich.</a:t>
            </a:r>
            <a:endParaRPr dirty="0"/>
          </a:p>
          <a:p>
            <a:pPr>
              <a:defRPr/>
            </a:pPr>
            <a:r>
              <a:rPr lang="de-DE" sz="1600" b="0" dirty="0"/>
              <a:t>Lem, S., </a:t>
            </a:r>
            <a:r>
              <a:rPr lang="de-DE" sz="1600" b="0" dirty="0" err="1"/>
              <a:t>Onghena</a:t>
            </a:r>
            <a:r>
              <a:rPr lang="de-DE" sz="1600" b="0" dirty="0"/>
              <a:t>, P., </a:t>
            </a:r>
            <a:r>
              <a:rPr lang="de-DE" sz="1600" b="0" dirty="0" err="1"/>
              <a:t>Verschaffel</a:t>
            </a:r>
            <a:r>
              <a:rPr lang="de-DE" sz="1600" b="0" dirty="0"/>
              <a:t>, L., &amp; Van </a:t>
            </a:r>
            <a:r>
              <a:rPr lang="de-DE" sz="1600" b="0" dirty="0" err="1"/>
              <a:t>Dooren</a:t>
            </a:r>
            <a:r>
              <a:rPr lang="de-DE" sz="1600" b="0" dirty="0"/>
              <a:t>, W. (2017). </a:t>
            </a:r>
            <a:r>
              <a:rPr lang="de-DE" sz="1600" b="0" dirty="0" err="1"/>
              <a:t>Using</a:t>
            </a:r>
            <a:r>
              <a:rPr lang="de-DE" sz="1600" b="0" dirty="0"/>
              <a:t> </a:t>
            </a:r>
            <a:r>
              <a:rPr lang="de-DE" sz="1600" b="0" dirty="0" err="1"/>
              <a:t>refutational</a:t>
            </a:r>
            <a:r>
              <a:rPr lang="de-DE" sz="1600" b="0" dirty="0"/>
              <a:t> </a:t>
            </a:r>
            <a:r>
              <a:rPr lang="de-DE" sz="1600" b="0" dirty="0" err="1"/>
              <a:t>text</a:t>
            </a:r>
            <a:r>
              <a:rPr lang="de-DE" sz="1600" b="0" dirty="0"/>
              <a:t> in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. ZDM, 49(4), 509-518.</a:t>
            </a:r>
            <a:endParaRPr dirty="0"/>
          </a:p>
          <a:p>
            <a:pPr>
              <a:defRPr/>
            </a:pPr>
            <a:r>
              <a:rPr lang="de-DE" sz="1600" b="0" dirty="0"/>
              <a:t>Oser, F., &amp; </a:t>
            </a:r>
            <a:r>
              <a:rPr lang="de-DE" sz="1600" b="0" dirty="0" err="1"/>
              <a:t>Spychinger</a:t>
            </a:r>
            <a:r>
              <a:rPr lang="de-DE" sz="1600" b="0" dirty="0"/>
              <a:t>, M. (2005). Lernen ist schmerzhaft. Zur Theorie der Fehlerkultur und zur Praxis des Negativen Wissens. Weinheim: Beltz.</a:t>
            </a:r>
            <a:endParaRPr dirty="0"/>
          </a:p>
          <a:p>
            <a:pPr>
              <a:defRPr/>
            </a:pPr>
            <a:r>
              <a:rPr lang="de-DE" sz="1600" b="0" dirty="0" err="1"/>
              <a:t>Rach</a:t>
            </a:r>
            <a:r>
              <a:rPr lang="de-DE" sz="1600" b="0" dirty="0"/>
              <a:t>, S., Heinze, A., &amp; Ufer, S. (2012). </a:t>
            </a:r>
            <a:r>
              <a:rPr lang="de-DE" sz="1600" b="0" i="1" dirty="0"/>
              <a:t>Wahrgenommene Fehlerkultur und individueller Umgang mit Fehlern: eine Interventionsstudie. </a:t>
            </a:r>
            <a:r>
              <a:rPr lang="de-DE" sz="1600" b="0" dirty="0"/>
              <a:t>Universitätsbibliothek Dortmund.</a:t>
            </a:r>
            <a:endParaRPr dirty="0"/>
          </a:p>
          <a:p>
            <a:pPr>
              <a:defRPr/>
            </a:pPr>
            <a:r>
              <a:rPr lang="de-DE" sz="1600" b="0" dirty="0" err="1"/>
              <a:t>Santagata</a:t>
            </a:r>
            <a:r>
              <a:rPr lang="de-DE" sz="1600" b="0" dirty="0"/>
              <a:t>, R. (2005). Practices and beliefs in </a:t>
            </a:r>
            <a:r>
              <a:rPr lang="de-DE" sz="1600" b="0" dirty="0" err="1"/>
              <a:t>mistake</a:t>
            </a:r>
            <a:r>
              <a:rPr lang="de-DE" sz="1600" b="0" dirty="0"/>
              <a:t>-handling </a:t>
            </a:r>
            <a:r>
              <a:rPr lang="de-DE" sz="1600" b="0" dirty="0" err="1"/>
              <a:t>activities</a:t>
            </a:r>
            <a:r>
              <a:rPr lang="de-DE" sz="1600" b="0" dirty="0"/>
              <a:t>: A </a:t>
            </a:r>
            <a:r>
              <a:rPr lang="de-DE" sz="1600" b="0" dirty="0" err="1"/>
              <a:t>video</a:t>
            </a:r>
            <a:r>
              <a:rPr lang="de-DE" sz="1600" b="0" dirty="0"/>
              <a:t> </a:t>
            </a:r>
            <a:r>
              <a:rPr lang="de-DE" sz="1600" b="0" dirty="0" err="1"/>
              <a:t>study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Italian</a:t>
            </a:r>
            <a:r>
              <a:rPr lang="de-DE" sz="1600" b="0" dirty="0"/>
              <a:t> and US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lessons</a:t>
            </a:r>
            <a:r>
              <a:rPr lang="de-DE" sz="1600" b="0" dirty="0"/>
              <a:t>. Teaching and Teacher Education, 21(5), 491-508.</a:t>
            </a:r>
            <a:endParaRPr dirty="0"/>
          </a:p>
          <a:p>
            <a:pPr>
              <a:defRPr/>
            </a:pPr>
            <a:r>
              <a:rPr lang="en-US" sz="1600" b="0" dirty="0"/>
              <a:t>Stein, M. K., Engle, R. A., Smith, M. S. &amp; Hughes, E. K. (2008). Orchestrating Productive Mathematical Discussions: Five Practices for Helping Teachers Move Beyond Show and Tell. </a:t>
            </a:r>
            <a:r>
              <a:rPr lang="en-US" sz="1600" b="0" i="1" dirty="0"/>
              <a:t>Mathematical Thinking and Learning</a:t>
            </a:r>
            <a:r>
              <a:rPr lang="en-US" sz="1600" b="0" dirty="0"/>
              <a:t>, 10, 313-340.</a:t>
            </a:r>
            <a:endParaRPr lang="de-DE" sz="1600" b="0" dirty="0"/>
          </a:p>
          <a:p>
            <a:pPr>
              <a:defRPr/>
            </a:pPr>
            <a:r>
              <a:rPr lang="de-DE" sz="1600" b="0" dirty="0" err="1"/>
              <a:t>Tippett</a:t>
            </a:r>
            <a:r>
              <a:rPr lang="de-DE" sz="1600" b="0" dirty="0"/>
              <a:t>, C. D. (2010). Refutation </a:t>
            </a:r>
            <a:r>
              <a:rPr lang="de-DE" sz="1600" b="0" dirty="0" err="1"/>
              <a:t>text</a:t>
            </a:r>
            <a:r>
              <a:rPr lang="de-DE" sz="1600" b="0" dirty="0"/>
              <a:t> in </a:t>
            </a:r>
            <a:r>
              <a:rPr lang="de-DE" sz="1600" b="0" dirty="0" err="1"/>
              <a:t>science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: A review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two</a:t>
            </a:r>
            <a:r>
              <a:rPr lang="de-DE" sz="1600" b="0" dirty="0"/>
              <a:t> </a:t>
            </a:r>
            <a:r>
              <a:rPr lang="de-DE" sz="1600" b="0" dirty="0" err="1"/>
              <a:t>decades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research</a:t>
            </a:r>
            <a:r>
              <a:rPr lang="de-DE" sz="1600" b="0" dirty="0"/>
              <a:t>. International </a:t>
            </a:r>
            <a:r>
              <a:rPr lang="de-DE" sz="1600" b="0" dirty="0" err="1"/>
              <a:t>journal</a:t>
            </a:r>
            <a:r>
              <a:rPr lang="de-DE" sz="1600" b="0" dirty="0"/>
              <a:t> </a:t>
            </a:r>
            <a:r>
              <a:rPr lang="de-DE" sz="1600" b="0" dirty="0" err="1"/>
              <a:t>of</a:t>
            </a:r>
            <a:r>
              <a:rPr lang="de-DE" sz="1600" b="0" dirty="0"/>
              <a:t> </a:t>
            </a:r>
            <a:r>
              <a:rPr lang="de-DE" sz="1600" b="0" dirty="0" err="1"/>
              <a:t>science</a:t>
            </a:r>
            <a:r>
              <a:rPr lang="de-DE" sz="1600" b="0" dirty="0"/>
              <a:t> and </a:t>
            </a:r>
            <a:r>
              <a:rPr lang="de-DE" sz="1600" b="0" dirty="0" err="1"/>
              <a:t>mathematics</a:t>
            </a:r>
            <a:r>
              <a:rPr lang="de-DE" sz="1600" b="0" dirty="0"/>
              <a:t> </a:t>
            </a:r>
            <a:r>
              <a:rPr lang="de-DE" sz="1600" b="0" dirty="0" err="1"/>
              <a:t>education</a:t>
            </a:r>
            <a:r>
              <a:rPr lang="de-DE" sz="1600" b="0" dirty="0"/>
              <a:t>, 8(6), 951-970.</a:t>
            </a:r>
            <a:endParaRPr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b="0" dirty="0"/>
          </a:p>
          <a:p>
            <a:pPr>
              <a:defRPr/>
            </a:pPr>
            <a:endParaRPr lang="de-DE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–Option 2 Fehler nutzen … um Fehlvorstellungen zu </a:t>
            </a:r>
            <a:r>
              <a:rPr lang="de-DE" sz="1800" i="1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bearbeiten“ </a:t>
            </a:r>
            <a:r>
              <a:rPr lang="de-DE" sz="180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Christian Lindermayer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erstellt und ist als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800" b="0"/>
              <a:t>Titelbild: Bild von Falkenpost auf Pixabay: https://pixabay.com/images/id-1654446/ </a:t>
            </a:r>
            <a:endParaRPr/>
          </a:p>
          <a:p>
            <a:pPr>
              <a:defRPr/>
            </a:pPr>
            <a:r>
              <a:rPr lang="de-DE" sz="1800" b="0"/>
              <a:t>Folie 6: Bild von Free-Photos auf Pixabay: https://pixabay.com/images/id-1209834/</a:t>
            </a:r>
            <a:endParaRPr/>
          </a:p>
          <a:p>
            <a:pPr>
              <a:defRPr/>
            </a:pPr>
            <a:r>
              <a:rPr lang="de-DE" sz="1800" b="0"/>
              <a:t>Folien 13-14: Bild von Free-Photos auf Pixabay: https://pixabay.com/images/id-918449/</a:t>
            </a: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/>
          <p:cNvSpPr/>
          <p:nvPr/>
        </p:nvSpPr>
        <p:spPr bwMode="auto">
          <a:xfrm>
            <a:off x="443053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2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Kognitive Aktivierung – Option 2: Fehler nutzen um Fehlvorstellungen zu bearbeiten</a:t>
            </a:r>
            <a:r>
              <a:rPr lang="de-DE" sz="1800" i="1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wurde im Rahmen des Projekts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Timo Kosiol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Matthias Mohr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und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Christian Lindermayer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erstellt und ist als </a:t>
            </a:r>
            <a:r>
              <a:rPr lang="de-DE" sz="1800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effectLst/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DigitUS-Projekt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DigitUS-Projekt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Lizenzhinweis</a:t>
            </a:r>
            <a:endParaRPr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21738-47F2-4427-E861-4E6B1B09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2A8C69-FDCF-4BBF-6D03-05E944139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Es ist ein natürlicher Teil von Lernprozessen,…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…dass Fehler gemacht werden und Inhalte zunächst teilweise falsch verstanden werden.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Zentral ist mit Fehlern produktiv umzugehen und sie zu nutzen…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…statt Fehler </a:t>
            </a:r>
            <a:r>
              <a:rPr lang="de-DE" i="1"/>
              <a:t>beim Lernen</a:t>
            </a:r>
            <a:r>
              <a:rPr lang="de-DE"/>
              <a:t> zu vermeiden.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bieten </a:t>
            </a:r>
            <a:r>
              <a:rPr lang="de-DE" b="1"/>
              <a:t>Chancen für Lernprozesse.</a:t>
            </a:r>
            <a:endParaRPr lang="de-DE"/>
          </a:p>
          <a:p>
            <a:pPr marL="476806" lvl="1" indent="0">
              <a:buNone/>
              <a:defRPr/>
            </a:pPr>
            <a:r>
              <a:rPr lang="de-DE"/>
              <a:t>Diese Chancen werden aber von Lernenden nicht spontan genutzt.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haben diagnostisches Potential.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Sie verraten der Lehrkraft, wo etwas noch nicht verstanden ist, wo und für wen ggf. etwas noch einmal thematisiert werden muss.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Fehler öffnen Lernanlässe.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Sie verraten den Lernenden, wo das bisher gelernte noch nicht tragfähig ist und Lücken aufweist.</a:t>
            </a:r>
            <a:endParaRPr/>
          </a:p>
          <a:p>
            <a:pPr lvl="1">
              <a:defRPr/>
            </a:pPr>
            <a:endParaRPr lang="de-DE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Grundidee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Oser &amp; Spychinger, 2005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/>
              <a:t>Perspektive der Lernenden</a:t>
            </a:r>
            <a:endParaRPr/>
          </a:p>
          <a:p>
            <a:pPr lvl="1">
              <a:defRPr/>
            </a:pPr>
            <a:r>
              <a:rPr lang="de-DE"/>
              <a:t>Lernende berichten </a:t>
            </a:r>
            <a:r>
              <a:rPr lang="de-DE" i="1"/>
              <a:t>wenig Angst </a:t>
            </a:r>
            <a:r>
              <a:rPr lang="de-DE"/>
              <a:t>vor Fehlern im Mathematikunterricht.</a:t>
            </a:r>
            <a:endParaRPr/>
          </a:p>
          <a:p>
            <a:pPr lvl="1">
              <a:defRPr/>
            </a:pPr>
            <a:r>
              <a:rPr lang="de-DE"/>
              <a:t>Sie empfinden ihre Lehrkräfte als sehr </a:t>
            </a:r>
            <a:r>
              <a:rPr lang="de-DE" i="1"/>
              <a:t>unterstützend</a:t>
            </a:r>
            <a:r>
              <a:rPr lang="de-DE"/>
              <a:t>, wenn Fehler auftreten.</a:t>
            </a:r>
            <a:endParaRPr/>
          </a:p>
          <a:p>
            <a:pPr lvl="1">
              <a:defRPr/>
            </a:pPr>
            <a:r>
              <a:rPr lang="de-DE"/>
              <a:t>Fehler werden im Unterricht und von den Schülern </a:t>
            </a:r>
            <a:r>
              <a:rPr lang="de-DE" i="1"/>
              <a:t>selten als Lerngelegenheit</a:t>
            </a:r>
            <a:r>
              <a:rPr lang="de-DE"/>
              <a:t> wahrgenommen.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Unterrichtsebene</a:t>
            </a:r>
            <a:endParaRPr/>
          </a:p>
          <a:p>
            <a:pPr lvl="1">
              <a:defRPr/>
            </a:pPr>
            <a:r>
              <a:rPr lang="de-DE"/>
              <a:t>Lehrkräfte scheinen die Behandlung von Fehlern im Unterricht zu vermeiden.</a:t>
            </a:r>
            <a:endParaRPr/>
          </a:p>
          <a:p>
            <a:pPr lvl="1">
              <a:defRPr/>
            </a:pPr>
            <a:r>
              <a:rPr lang="de-DE"/>
              <a:t>Vorkommende Fehler werden häufig übergangen.</a:t>
            </a:r>
            <a:endParaRPr/>
          </a:p>
          <a:p>
            <a:pPr lvl="1">
              <a:defRPr/>
            </a:pPr>
            <a:r>
              <a:rPr lang="de-DE"/>
              <a:t>Unklar ist, inwiefern Lehrkräfte typische Fehler gezielt in den Unterricht einbringen.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/>
              <a:t>Veränderungsmöglichkeiten</a:t>
            </a:r>
            <a:endParaRPr/>
          </a:p>
          <a:p>
            <a:pPr lvl="1">
              <a:defRPr/>
            </a:pPr>
            <a:r>
              <a:rPr lang="de-DE"/>
              <a:t>Ein konstruktiver Umgang mit Fehlern wirkt sich positiv auf die Emotionen und die wahrgenommene Unterstützung durch die Lehrkraft aus.</a:t>
            </a:r>
            <a:endParaRPr/>
          </a:p>
          <a:p>
            <a:pPr lvl="1">
              <a:defRPr/>
            </a:pPr>
            <a:r>
              <a:rPr lang="de-DE"/>
              <a:t>Dies reicht aber nicht aus, um Fehler als Lerngelegenheiten nutzbar zu machen. Es reicht nicht aus, einfach nur Fehler zu diskutieren.</a:t>
            </a:r>
            <a:endParaRPr/>
          </a:p>
          <a:p>
            <a:pPr lvl="1">
              <a:defRPr/>
            </a:pPr>
            <a:r>
              <a:rPr lang="de-DE"/>
              <a:t>Um das Lernen aus eigenen Fehlern anzuregen, ist ein Training fehlerbasierter Lernstrategien wirksam.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Aus der Forschung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Heemsoth &amp; Heinze, 2016; </a:t>
            </a:r>
            <a:r>
              <a:rPr lang="de-DE" dirty="0" err="1"/>
              <a:t>Rach</a:t>
            </a:r>
            <a:r>
              <a:rPr lang="de-DE" dirty="0"/>
              <a:t>, Ufer &amp; Heinze, 2012;</a:t>
            </a:r>
            <a:br>
              <a:rPr lang="de-DE" dirty="0"/>
            </a:br>
            <a:r>
              <a:rPr lang="de-DE" dirty="0" err="1"/>
              <a:t>Santagata</a:t>
            </a:r>
            <a:r>
              <a:rPr lang="de-DE" dirty="0"/>
              <a:t>, 2005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/>
              <a:t>…</a:t>
            </a:r>
            <a:r>
              <a:rPr lang="de-DE" b="1"/>
              <a:t>diagnostische Aufgaben zu </a:t>
            </a:r>
            <a:r>
              <a:rPr lang="de-DE"/>
              <a:t>nutzen,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…die typische Fehler und Fehlvorstellungen gezielt nahelegen und sichtbar machen.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…typische Fehlwege explizit zu diskutieren.</a:t>
            </a:r>
            <a:endParaRPr/>
          </a:p>
          <a:p>
            <a:pPr marL="476806" lvl="1" indent="0">
              <a:buNone/>
              <a:defRPr/>
            </a:pPr>
            <a:r>
              <a:rPr lang="de-DE"/>
              <a:t>z.B., indem sie in den falschen Lösungen analysiert werden.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…auftretende Fehler </a:t>
            </a:r>
            <a:r>
              <a:rPr lang="de-DE" b="1"/>
              <a:t>aufzugreifen</a:t>
            </a:r>
            <a:r>
              <a:rPr lang="de-DE"/>
              <a:t>.</a:t>
            </a:r>
            <a:endParaRPr/>
          </a:p>
          <a:p>
            <a:pPr lvl="1">
              <a:defRPr/>
            </a:pPr>
            <a:r>
              <a:rPr lang="de-DE"/>
              <a:t>Auswahl „interessanter“ oder typischer Fehler.</a:t>
            </a:r>
            <a:endParaRPr/>
          </a:p>
          <a:p>
            <a:pPr lvl="1">
              <a:defRPr/>
            </a:pPr>
            <a:r>
              <a:rPr lang="de-DE"/>
              <a:t>Wie geht es richtig? Warum ist das falsch?</a:t>
            </a:r>
            <a:endParaRPr/>
          </a:p>
          <a:p>
            <a:pPr lvl="1">
              <a:defRPr/>
            </a:pPr>
            <a:r>
              <a:rPr lang="de-DE"/>
              <a:t>Welches (allgemeine) Vorgehen sollte man vermeiden?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</a:t>
            </a:r>
            <a:r>
              <a:rPr lang="de-DE" b="1"/>
              <a:t>Fehlervermeidungsstrategien</a:t>
            </a:r>
            <a:r>
              <a:rPr lang="de-DE"/>
              <a:t> aufzubauen.</a:t>
            </a:r>
            <a:endParaRPr/>
          </a:p>
          <a:p>
            <a:pPr lvl="1">
              <a:defRPr/>
            </a:pPr>
            <a:r>
              <a:rPr lang="de-DE"/>
              <a:t>Wo muss ich aufpassen, dass mir dieser Fehler nicht passiert?</a:t>
            </a:r>
            <a:endParaRPr/>
          </a:p>
          <a:p>
            <a:pPr lvl="1">
              <a:defRPr/>
            </a:pPr>
            <a:r>
              <a:rPr lang="de-DE"/>
              <a:t>Wie kann ich meine Ergebnisse prüfen (Schätzen, Probe,…)?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/>
              <a:t>…Anforderungen klar zu trennen.</a:t>
            </a:r>
            <a:endParaRPr/>
          </a:p>
          <a:p>
            <a:pPr lvl="1">
              <a:defRPr/>
            </a:pPr>
            <a:r>
              <a:rPr lang="de-DE" b="1"/>
              <a:t>Lernsituationen</a:t>
            </a:r>
            <a:r>
              <a:rPr lang="de-DE"/>
              <a:t> (Fehler und Unsicherheiten sind hilfreich) </a:t>
            </a:r>
            <a:endParaRPr/>
          </a:p>
          <a:p>
            <a:pPr lvl="1">
              <a:defRPr/>
            </a:pPr>
            <a:r>
              <a:rPr lang="de-DE" b="1"/>
              <a:t>Leistungssituationen</a:t>
            </a:r>
            <a:r>
              <a:rPr lang="de-DE"/>
              <a:t> (Fehler sollten vermieden werden).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r>
              <a:rPr lang="de-DE" b="1">
                <a:solidFill>
                  <a:schemeClr val="accent2"/>
                </a:solidFill>
              </a:rPr>
              <a:t>Kein konstruktiver Umgang mit Fehlvorstellungen ist z.B.…</a:t>
            </a:r>
            <a:endParaRPr/>
          </a:p>
          <a:p>
            <a:pPr lvl="1">
              <a:defRPr/>
            </a:pPr>
            <a:r>
              <a:rPr lang="de-DE"/>
              <a:t>Fehler zu ignorieren und primär/ausschließlich richtige Antworten zu diskutieren.</a:t>
            </a:r>
            <a:endParaRPr/>
          </a:p>
          <a:p>
            <a:pPr lvl="1">
              <a:defRPr/>
            </a:pPr>
            <a:r>
              <a:rPr lang="de-DE"/>
              <a:t>“fehleranfällige Spezialfälle“ zu vernachlässigen.</a:t>
            </a:r>
            <a:endParaRPr/>
          </a:p>
          <a:p>
            <a:pPr lvl="1">
              <a:defRPr/>
            </a:pPr>
            <a:r>
              <a:rPr lang="de-DE"/>
              <a:t>Aus ehrlicher Anstrengung erfolgte Fehler im Lernprozess wie ein Versagen zu behandeln.</a:t>
            </a:r>
            <a:endParaRPr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Kriterien – Lernförderliches Umgehen mit Fehlern beinhaltet…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Fehler analysieren – Absoluter und relativer Zellbezug</a:t>
            </a:r>
            <a:endParaRPr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Rechteck 1"/>
          <p:cNvSpPr/>
          <p:nvPr/>
        </p:nvSpPr>
        <p:spPr bwMode="auto">
          <a:xfrm>
            <a:off x="2052711" y="1584226"/>
            <a:ext cx="7993311" cy="1817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500">
                <a:solidFill>
                  <a:schemeClr val="tx1"/>
                </a:solidFill>
              </a:rPr>
              <a:t>Herr Müller möchte ein Tabellenblatt erstellen, das neue Preise für Rabattaktionen in seinem Elektronikmarkt ausrechnet. Die Ergebnisse stimmen aber nicht.</a:t>
            </a:r>
            <a:br>
              <a:rPr lang="de-DE" sz="1500">
                <a:solidFill>
                  <a:schemeClr val="tx1"/>
                </a:solidFill>
              </a:rPr>
            </a:br>
            <a:endParaRPr lang="de-DE" sz="15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1500">
                <a:solidFill>
                  <a:schemeClr val="tx1"/>
                </a:solidFill>
              </a:rPr>
              <a:t>Erkläre, welche Arten von Preissenkungen es gibt.</a:t>
            </a:r>
            <a:endParaRPr/>
          </a:p>
          <a:p>
            <a:pPr algn="ctr">
              <a:defRPr/>
            </a:pP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Erkläre Herrn Müller, wie er das Blatt ändern muss, </a:t>
            </a:r>
            <a:br>
              <a:rPr lang="de-DE" sz="1500">
                <a:solidFill>
                  <a:schemeClr val="tx1"/>
                </a:solidFill>
              </a:rPr>
            </a:br>
            <a:r>
              <a:rPr lang="de-DE" sz="1500">
                <a:solidFill>
                  <a:schemeClr val="tx1"/>
                </a:solidFill>
              </a:rPr>
              <a:t>und worauf er beim nächsten Mal achten soll!</a:t>
            </a:r>
            <a:endParaRPr/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2592" y="3600450"/>
            <a:ext cx="8712968" cy="250150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7A2581F-7240-232A-BF8D-BE1DA6233868}"/>
              </a:ext>
            </a:extLst>
          </p:cNvPr>
          <p:cNvGrpSpPr/>
          <p:nvPr/>
        </p:nvGrpSpPr>
        <p:grpSpPr>
          <a:xfrm>
            <a:off x="7562885" y="57604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4"/>
              <a:extLst>
                <a:ext uri="{FF2B5EF4-FFF2-40B4-BE49-F238E27FC236}">
                  <a16:creationId xmlns:a16="http://schemas.microsoft.com/office/drawing/2014/main" id="{20B7EC53-54E8-8182-F01E-84B185ACB8B4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7" name="Grafik 6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CD02FE88-3A79-E3D3-28D6-A62FCE95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697A194-5938-D5B4-A5BD-B2A6AE5C271F}"/>
              </a:ext>
            </a:extLst>
          </p:cNvPr>
          <p:cNvGrpSpPr/>
          <p:nvPr/>
        </p:nvGrpSpPr>
        <p:grpSpPr>
          <a:xfrm>
            <a:off x="8687804" y="63028"/>
            <a:ext cx="1080000" cy="1080000"/>
            <a:chOff x="-1530543" y="3954447"/>
            <a:chExt cx="1080000" cy="1080000"/>
          </a:xfrm>
        </p:grpSpPr>
        <p:sp>
          <p:nvSpPr>
            <p:cNvPr id="11" name="Rechteck 10">
              <a:hlinkClick r:id="rId6"/>
              <a:extLst>
                <a:ext uri="{FF2B5EF4-FFF2-40B4-BE49-F238E27FC236}">
                  <a16:creationId xmlns:a16="http://schemas.microsoft.com/office/drawing/2014/main" id="{CF30ECBE-D407-01D2-4A74-3A361F47AE28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2" name="Grafik 11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C1DEE02C-E1FC-E343-6CFC-F55E6C68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Fehler aufgreifen – Proportionalitäten</a:t>
            </a:r>
            <a:endParaRPr/>
          </a:p>
        </p:txBody>
      </p:sp>
      <p:sp>
        <p:nvSpPr>
          <p:cNvPr id="6" name="Textplatzhalter 4"/>
          <p:cNvSpPr/>
          <p:nvPr/>
        </p:nvSpPr>
        <p:spPr bwMode="auto">
          <a:xfrm>
            <a:off x="7453312" y="1024156"/>
            <a:ext cx="2844801" cy="560070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>
            <a:lvl1pPr marL="357607" indent="-357607" algn="r" defTabSz="953617">
              <a:spcBef>
                <a:spcPts val="0"/>
              </a:spcBef>
              <a:buFont typeface="Arial"/>
              <a:buNone/>
              <a:defRPr sz="800" b="0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Stein et al., 2008</a:t>
            </a:r>
            <a:endParaRPr/>
          </a:p>
        </p:txBody>
      </p:sp>
      <p:sp>
        <p:nvSpPr>
          <p:cNvPr id="7" name="Rechteck 8"/>
          <p:cNvSpPr/>
          <p:nvPr/>
        </p:nvSpPr>
        <p:spPr bwMode="auto">
          <a:xfrm>
            <a:off x="483252" y="1296194"/>
            <a:ext cx="3369658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Ziel</a:t>
            </a:r>
            <a:endParaRPr/>
          </a:p>
        </p:txBody>
      </p:sp>
      <p:sp>
        <p:nvSpPr>
          <p:cNvPr id="8" name="Rechteck 13"/>
          <p:cNvSpPr/>
          <p:nvPr/>
        </p:nvSpPr>
        <p:spPr bwMode="auto">
          <a:xfrm>
            <a:off x="483250" y="1762508"/>
            <a:ext cx="3369657" cy="118987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Lösungsstrategien für proportionale Zusammenhänge erarbeiten.</a:t>
            </a:r>
            <a:endParaRPr/>
          </a:p>
          <a:p>
            <a:pPr>
              <a:defRPr/>
            </a:pPr>
            <a:endParaRPr lang="de-DE" sz="140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(Vor der Einführung des Funktionstyps „Proportionalitäten“)</a:t>
            </a:r>
            <a:endParaRPr/>
          </a:p>
        </p:txBody>
      </p:sp>
      <p:sp>
        <p:nvSpPr>
          <p:cNvPr id="9" name="Rechteck 14"/>
          <p:cNvSpPr/>
          <p:nvPr/>
        </p:nvSpPr>
        <p:spPr bwMode="auto">
          <a:xfrm>
            <a:off x="4090944" y="1296192"/>
            <a:ext cx="5692254" cy="46631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schemeClr val="bg1"/>
                </a:solidFill>
              </a:rPr>
              <a:t>Arbeitsauftrag (Jgst. 4)</a:t>
            </a:r>
            <a:endParaRPr/>
          </a:p>
        </p:txBody>
      </p:sp>
      <p:sp>
        <p:nvSpPr>
          <p:cNvPr id="10" name="Rechteck 15"/>
          <p:cNvSpPr/>
          <p:nvPr/>
        </p:nvSpPr>
        <p:spPr bwMode="auto">
          <a:xfrm>
            <a:off x="4090942" y="1762506"/>
            <a:ext cx="5692254" cy="86005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Eine Schulklasse braucht jeden Tag fünf Blätter, </a:t>
            </a:r>
            <a:br>
              <a:rPr lang="de-DE" sz="1400">
                <a:solidFill>
                  <a:schemeClr val="tx1"/>
                </a:solidFill>
              </a:rPr>
            </a:br>
            <a:r>
              <a:rPr lang="de-DE" sz="1400">
                <a:solidFill>
                  <a:schemeClr val="tx1"/>
                </a:solidFill>
              </a:rPr>
              <a:t>um ihre zwei Raupen zu füttern. </a:t>
            </a:r>
            <a:endParaRPr/>
          </a:p>
          <a:p>
            <a:pPr>
              <a:defRPr/>
            </a:pPr>
            <a:r>
              <a:rPr lang="de-DE" sz="1400">
                <a:solidFill>
                  <a:schemeClr val="tx1"/>
                </a:solidFill>
              </a:rPr>
              <a:t>Wie viele Blätter würden sie jeden Tag für 12 Raupen brauchen?</a:t>
            </a:r>
            <a:endParaRPr/>
          </a:p>
        </p:txBody>
      </p:sp>
      <p:pic>
        <p:nvPicPr>
          <p:cNvPr id="13" name="Grafik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7912" y="0"/>
            <a:ext cx="1430201" cy="1072651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 bwMode="auto">
          <a:xfrm>
            <a:off x="483252" y="3096394"/>
            <a:ext cx="3369660" cy="1030424"/>
            <a:chOff x="483252" y="3096394"/>
            <a:chExt cx="3369660" cy="1030424"/>
          </a:xfrm>
        </p:grpSpPr>
        <p:sp>
          <p:nvSpPr>
            <p:cNvPr id="14" name="Rechteck 22"/>
            <p:cNvSpPr/>
            <p:nvPr/>
          </p:nvSpPr>
          <p:spPr bwMode="auto">
            <a:xfrm>
              <a:off x="483254" y="3096394"/>
              <a:ext cx="3369658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Fehler aufgreifen</a:t>
              </a:r>
              <a:endParaRPr/>
            </a:p>
          </p:txBody>
        </p:sp>
        <p:sp>
          <p:nvSpPr>
            <p:cNvPr id="15" name="Rechteck 23"/>
            <p:cNvSpPr/>
            <p:nvPr/>
          </p:nvSpPr>
          <p:spPr bwMode="auto">
            <a:xfrm>
              <a:off x="483252" y="3562708"/>
              <a:ext cx="3369657" cy="564111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de-DE" sz="1400">
                  <a:solidFill>
                    <a:schemeClr val="tx1"/>
                  </a:solidFill>
                </a:rPr>
                <a:t>Typische Fehler explizit diskutieren und mit richtigen Lösungen vergleichen.</a:t>
              </a:r>
              <a:endParaRPr/>
            </a:p>
          </p:txBody>
        </p:sp>
      </p:grpSp>
      <p:grpSp>
        <p:nvGrpSpPr>
          <p:cNvPr id="3" name="Gruppieren 2"/>
          <p:cNvGrpSpPr/>
          <p:nvPr/>
        </p:nvGrpSpPr>
        <p:grpSpPr bwMode="auto">
          <a:xfrm>
            <a:off x="4090940" y="2808362"/>
            <a:ext cx="5692254" cy="2520280"/>
            <a:chOff x="4090940" y="2808362"/>
            <a:chExt cx="5692254" cy="2520280"/>
          </a:xfrm>
        </p:grpSpPr>
        <p:sp>
          <p:nvSpPr>
            <p:cNvPr id="11" name="Rechteck 16"/>
            <p:cNvSpPr/>
            <p:nvPr/>
          </p:nvSpPr>
          <p:spPr bwMode="auto">
            <a:xfrm>
              <a:off x="4090942" y="2808362"/>
              <a:ext cx="5692252" cy="466313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1400">
                  <a:solidFill>
                    <a:schemeClr val="bg1"/>
                  </a:solidFill>
                </a:rPr>
                <a:t>Typische falsche Lösungswege</a:t>
              </a:r>
              <a:endParaRPr/>
            </a:p>
          </p:txBody>
        </p:sp>
        <p:sp>
          <p:nvSpPr>
            <p:cNvPr id="12" name="Rechteck 17"/>
            <p:cNvSpPr/>
            <p:nvPr/>
          </p:nvSpPr>
          <p:spPr bwMode="auto">
            <a:xfrm>
              <a:off x="4090940" y="3260957"/>
              <a:ext cx="5692252" cy="206768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de-DE" sz="1400">
                <a:solidFill>
                  <a:schemeClr val="tx1"/>
                </a:solidFill>
              </a:endParaRPr>
            </a:p>
          </p:txBody>
        </p:sp>
        <p:grpSp>
          <p:nvGrpSpPr>
            <p:cNvPr id="16" name="Gruppieren 6"/>
            <p:cNvGrpSpPr/>
            <p:nvPr/>
          </p:nvGrpSpPr>
          <p:grpSpPr bwMode="auto">
            <a:xfrm>
              <a:off x="4165067" y="3369859"/>
              <a:ext cx="2772000" cy="1870734"/>
              <a:chOff x="1064781" y="4509916"/>
              <a:chExt cx="2772000" cy="1870734"/>
            </a:xfrm>
          </p:grpSpPr>
          <p:pic>
            <p:nvPicPr>
              <p:cNvPr id="17" name="Grafik 1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1064781" y="4863859"/>
                <a:ext cx="2772000" cy="1516791"/>
              </a:xfrm>
              <a:prstGeom prst="rect">
                <a:avLst/>
              </a:prstGeom>
            </p:spPr>
          </p:pic>
          <p:sp>
            <p:nvSpPr>
              <p:cNvPr id="18" name="Textfeld 4"/>
              <p:cNvSpPr/>
              <p:nvPr/>
            </p:nvSpPr>
            <p:spPr bwMode="auto">
              <a:xfrm>
                <a:off x="1064781" y="4509916"/>
                <a:ext cx="195611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Darnell und Marcus</a:t>
                </a:r>
                <a:endParaRPr/>
              </a:p>
            </p:txBody>
          </p:sp>
        </p:grpSp>
        <p:grpSp>
          <p:nvGrpSpPr>
            <p:cNvPr id="19" name="Gruppieren 18"/>
            <p:cNvGrpSpPr/>
            <p:nvPr/>
          </p:nvGrpSpPr>
          <p:grpSpPr bwMode="auto">
            <a:xfrm>
              <a:off x="6974129" y="3369859"/>
              <a:ext cx="2772000" cy="1594042"/>
              <a:chOff x="1064781" y="4509916"/>
              <a:chExt cx="2772000" cy="1594042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1064781" y="4861127"/>
                <a:ext cx="2772000" cy="1242831"/>
              </a:xfrm>
              <a:prstGeom prst="rect">
                <a:avLst/>
              </a:prstGeom>
            </p:spPr>
          </p:pic>
          <p:sp>
            <p:nvSpPr>
              <p:cNvPr id="21" name="Textfeld 20"/>
              <p:cNvSpPr/>
              <p:nvPr/>
            </p:nvSpPr>
            <p:spPr bwMode="auto">
              <a:xfrm>
                <a:off x="1064781" y="4509916"/>
                <a:ext cx="1554080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de-DE" b="1"/>
                  <a:t>Missy und Kate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/>
          </a:bodyPr>
          <a:lstStyle/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Ziel:</a:t>
            </a:r>
            <a:r>
              <a:rPr lang="de-DE" dirty="0"/>
              <a:t> 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Lernende reflektieren ihre </a:t>
            </a:r>
            <a:r>
              <a:rPr lang="de-DE" i="1" dirty="0"/>
              <a:t>eigenen</a:t>
            </a:r>
            <a:r>
              <a:rPr lang="de-DE" dirty="0"/>
              <a:t> Fehler und nutzen sie um daraus zu lernen.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Schritte der BEBA-Strategie: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B</a:t>
            </a:r>
            <a:r>
              <a:rPr lang="de-DE" i="1" dirty="0">
                <a:solidFill>
                  <a:schemeClr val="tx2"/>
                </a:solidFill>
              </a:rPr>
              <a:t>eschreiben: </a:t>
            </a:r>
            <a:br>
              <a:rPr lang="de-DE" i="1" dirty="0">
                <a:solidFill>
                  <a:schemeClr val="tx2"/>
                </a:solidFill>
              </a:rPr>
            </a:br>
            <a:r>
              <a:rPr lang="de-DE" dirty="0"/>
              <a:t>Wie bist Du beim Lösen der Aufgabe vorgegangen?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E</a:t>
            </a:r>
            <a:r>
              <a:rPr lang="de-DE" i="1" dirty="0">
                <a:solidFill>
                  <a:schemeClr val="tx2"/>
                </a:solidFill>
              </a:rPr>
              <a:t>rklären: </a:t>
            </a:r>
            <a:br>
              <a:rPr lang="de-DE" dirty="0"/>
            </a:br>
            <a:r>
              <a:rPr lang="de-DE" dirty="0"/>
              <a:t>Warum ist das falsch? Was bedeutet das (falsche) Ergebnis, das Du herausbekommen hast?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Fehler </a:t>
            </a:r>
            <a:r>
              <a:rPr lang="de-DE" b="1" i="1" dirty="0">
                <a:solidFill>
                  <a:schemeClr val="tx2"/>
                </a:solidFill>
              </a:rPr>
              <a:t>B</a:t>
            </a:r>
            <a:r>
              <a:rPr lang="de-DE" i="1" dirty="0">
                <a:solidFill>
                  <a:schemeClr val="tx2"/>
                </a:solidFill>
              </a:rPr>
              <a:t>erichtigen: </a:t>
            </a:r>
            <a:br>
              <a:rPr lang="de-DE" dirty="0"/>
            </a:br>
            <a:r>
              <a:rPr lang="de-DE" dirty="0"/>
              <a:t>Wie geht es richtig? Was musst Du an Deinem Lösungsweg ändern, damit er richtig wird?</a:t>
            </a:r>
            <a:endParaRPr dirty="0"/>
          </a:p>
          <a:p>
            <a:pPr lvl="1">
              <a:defRPr/>
            </a:pPr>
            <a:r>
              <a:rPr lang="de-DE" i="1" dirty="0">
                <a:solidFill>
                  <a:schemeClr val="tx2"/>
                </a:solidFill>
              </a:rPr>
              <a:t>Andere </a:t>
            </a:r>
            <a:r>
              <a:rPr lang="de-DE" b="1" i="1" dirty="0">
                <a:solidFill>
                  <a:schemeClr val="tx2"/>
                </a:solidFill>
              </a:rPr>
              <a:t>A</a:t>
            </a:r>
            <a:r>
              <a:rPr lang="de-DE" i="1" dirty="0">
                <a:solidFill>
                  <a:schemeClr val="tx2"/>
                </a:solidFill>
              </a:rPr>
              <a:t>ufgaben finden: </a:t>
            </a:r>
            <a:br>
              <a:rPr lang="de-DE" dirty="0"/>
            </a:br>
            <a:r>
              <a:rPr lang="de-DE" dirty="0"/>
              <a:t>Denk Dir eine andere Aufgabe aus, bei der Du aufpassen müsstest, weil Dir derselbe Fehler passieren könnte.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Möglichkeit zum Einführen der BEBA-Strategie:</a:t>
            </a:r>
            <a:endParaRPr dirty="0"/>
          </a:p>
          <a:p>
            <a:pPr lvl="1">
              <a:defRPr/>
            </a:pPr>
            <a:r>
              <a:rPr lang="de-DE" dirty="0"/>
              <a:t>Einzelne Schritte an einem Beispiel (fremder Fehler) vorstellen und an weiteren Beispielen einüben.</a:t>
            </a:r>
            <a:endParaRPr dirty="0"/>
          </a:p>
          <a:p>
            <a:pPr lvl="1">
              <a:defRPr/>
            </a:pPr>
            <a:r>
              <a:rPr lang="de-DE" dirty="0"/>
              <a:t>Schritte als Hilfe für die Korrektur eigener Fehler anbieten (z.B. Arbeitsblätter, digitale Aufgaben).</a:t>
            </a:r>
            <a:endParaRPr dirty="0"/>
          </a:p>
          <a:p>
            <a:pPr lvl="1">
              <a:defRPr/>
            </a:pPr>
            <a:r>
              <a:rPr lang="de-DE" dirty="0"/>
              <a:t>Anfangs Rückmeldungen zur Umsetzung der Strategie geben.</a:t>
            </a:r>
            <a:endParaRPr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– Eigene Fehler reflektieren – BEBA-Strategie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6923003" y="1203008"/>
            <a:ext cx="2844801" cy="560070"/>
          </a:xfrm>
        </p:spPr>
        <p:txBody>
          <a:bodyPr/>
          <a:lstStyle/>
          <a:p>
            <a:pPr>
              <a:defRPr/>
            </a:pPr>
            <a:r>
              <a:rPr lang="de-DE" dirty="0"/>
              <a:t>Heemsoth et al., 2015</a:t>
            </a:r>
            <a:endParaRPr dirty="0"/>
          </a:p>
          <a:p>
            <a:pPr>
              <a:defRPr/>
            </a:pP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92DA81A-90FD-4A71-448A-9ACC8D607AA2}"/>
              </a:ext>
            </a:extLst>
          </p:cNvPr>
          <p:cNvGrpSpPr/>
          <p:nvPr/>
        </p:nvGrpSpPr>
        <p:grpSpPr>
          <a:xfrm>
            <a:off x="7562885" y="72058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3"/>
              <a:extLst>
                <a:ext uri="{FF2B5EF4-FFF2-40B4-BE49-F238E27FC236}">
                  <a16:creationId xmlns:a16="http://schemas.microsoft.com/office/drawing/2014/main" id="{19554E48-844A-D9DF-3378-BC4E4595FC47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9" name="Grafik 8" descr="Ein Bild, das Logo enthält.&#10;&#10;Automatisch generierte Beschreibung">
              <a:hlinkClick r:id="rId3"/>
              <a:extLst>
                <a:ext uri="{FF2B5EF4-FFF2-40B4-BE49-F238E27FC236}">
                  <a16:creationId xmlns:a16="http://schemas.microsoft.com/office/drawing/2014/main" id="{52ED847F-5AC1-D620-56C8-FA117831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1FB6F63-C84B-CA09-FFC9-83F446E8EA1C}"/>
              </a:ext>
            </a:extLst>
          </p:cNvPr>
          <p:cNvGrpSpPr/>
          <p:nvPr/>
        </p:nvGrpSpPr>
        <p:grpSpPr>
          <a:xfrm>
            <a:off x="8687804" y="77482"/>
            <a:ext cx="1080000" cy="1080000"/>
            <a:chOff x="-1530543" y="3954447"/>
            <a:chExt cx="1080000" cy="1080000"/>
          </a:xfrm>
        </p:grpSpPr>
        <p:sp>
          <p:nvSpPr>
            <p:cNvPr id="11" name="Rechteck 10">
              <a:hlinkClick r:id="rId5"/>
              <a:extLst>
                <a:ext uri="{FF2B5EF4-FFF2-40B4-BE49-F238E27FC236}">
                  <a16:creationId xmlns:a16="http://schemas.microsoft.com/office/drawing/2014/main" id="{9B8E9FC1-7988-EB5D-EDA1-482B41E7A775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12" name="Grafik 11" descr="Ein Bild, das Logo enthält.&#10;&#10;Automatisch generierte Beschreibung">
              <a:hlinkClick r:id="rId5"/>
              <a:extLst>
                <a:ext uri="{FF2B5EF4-FFF2-40B4-BE49-F238E27FC236}">
                  <a16:creationId xmlns:a16="http://schemas.microsoft.com/office/drawing/2014/main" id="{4955491F-201C-A274-ADDC-DB284505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Grafik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7082" y="1434785"/>
            <a:ext cx="1729056" cy="1235040"/>
          </a:xfrm>
          <a:prstGeom prst="rect">
            <a:avLst/>
          </a:prstGeom>
        </p:spPr>
      </p:pic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dirty="0"/>
              <a:t>Widerlegende Texte</a:t>
            </a:r>
            <a:endParaRPr dirty="0"/>
          </a:p>
          <a:p>
            <a:pPr lvl="3">
              <a:defRPr/>
            </a:pPr>
            <a:endParaRPr lang="de-DE" dirty="0"/>
          </a:p>
          <a:p>
            <a:pPr lvl="2">
              <a:defRPr/>
            </a:pP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Fehler nutzen</a:t>
            </a:r>
            <a:endParaRPr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4"/>
          </p:nvPr>
        </p:nvSpPr>
        <p:spPr bwMode="auto">
          <a:xfrm>
            <a:off x="6923003" y="1210695"/>
            <a:ext cx="2844801" cy="56007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Tippett</a:t>
            </a:r>
            <a:r>
              <a:rPr lang="de-DE" dirty="0"/>
              <a:t>, 2010; Lem et al., 2017</a:t>
            </a:r>
          </a:p>
          <a:p>
            <a:pPr>
              <a:defRPr/>
            </a:pPr>
            <a:r>
              <a:rPr lang="de-DE" dirty="0"/>
              <a:t>App GeoGebra: www.geogebra.org</a:t>
            </a:r>
            <a:endParaRPr dirty="0"/>
          </a:p>
        </p:txBody>
      </p:sp>
      <p:sp>
        <p:nvSpPr>
          <p:cNvPr id="9" name="Rechteck 7"/>
          <p:cNvSpPr/>
          <p:nvPr/>
        </p:nvSpPr>
        <p:spPr bwMode="auto">
          <a:xfrm>
            <a:off x="257453" y="2034175"/>
            <a:ext cx="5728325" cy="6436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 b="1">
                <a:solidFill>
                  <a:schemeClr val="tx1"/>
                </a:solidFill>
              </a:rPr>
              <a:t>Bestimme die Steigung der linearen Funktion f!</a:t>
            </a:r>
            <a:endParaRPr/>
          </a:p>
        </p:txBody>
      </p:sp>
      <p:sp>
        <p:nvSpPr>
          <p:cNvPr id="10" name="Rechteck 8"/>
          <p:cNvSpPr/>
          <p:nvPr/>
        </p:nvSpPr>
        <p:spPr bwMode="auto">
          <a:xfrm>
            <a:off x="257453" y="2870897"/>
            <a:ext cx="5728325" cy="5792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Oft wird bei dieser Aufgabe „2“ geantwortet.</a:t>
            </a:r>
            <a:br>
              <a:rPr lang="de-DE" sz="1700">
                <a:solidFill>
                  <a:schemeClr val="tx1"/>
                </a:solidFill>
              </a:rPr>
            </a:br>
            <a:r>
              <a:rPr lang="de-DE" sz="1700">
                <a:solidFill>
                  <a:schemeClr val="tx1"/>
                </a:solidFill>
              </a:rPr>
              <a:t>Diese Antwort ist falsch.</a:t>
            </a:r>
            <a:endParaRPr/>
          </a:p>
        </p:txBody>
      </p:sp>
      <p:sp>
        <p:nvSpPr>
          <p:cNvPr id="11" name="Rechteck 9"/>
          <p:cNvSpPr/>
          <p:nvPr/>
        </p:nvSpPr>
        <p:spPr bwMode="auto">
          <a:xfrm>
            <a:off x="257453" y="3578892"/>
            <a:ext cx="5728325" cy="5792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Auf diese Antwort kommt man, wenn man die Differenz der x-Werte durch die Differenz der y-Werte teilt.</a:t>
            </a:r>
            <a:endParaRPr/>
          </a:p>
        </p:txBody>
      </p:sp>
      <p:sp>
        <p:nvSpPr>
          <p:cNvPr id="12" name="Rechteck 10"/>
          <p:cNvSpPr/>
          <p:nvPr/>
        </p:nvSpPr>
        <p:spPr bwMode="auto">
          <a:xfrm>
            <a:off x="257453" y="4286888"/>
            <a:ext cx="5728325" cy="788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Das bedeutet hier: </a:t>
            </a:r>
            <a:br>
              <a:rPr lang="de-DE" sz="1700">
                <a:solidFill>
                  <a:schemeClr val="tx1"/>
                </a:solidFill>
              </a:rPr>
            </a:br>
            <a:r>
              <a:rPr lang="de-DE" sz="1700">
                <a:solidFill>
                  <a:schemeClr val="tx1"/>
                </a:solidFill>
              </a:rPr>
              <a:t>Wenn man eins nach oben geht, dann muss man 2 nach rechts gehen, um wieder auf dem Graphen zu landen.</a:t>
            </a:r>
            <a:endParaRPr/>
          </a:p>
        </p:txBody>
      </p:sp>
      <p:sp>
        <p:nvSpPr>
          <p:cNvPr id="13" name="Rechteck 11"/>
          <p:cNvSpPr/>
          <p:nvPr/>
        </p:nvSpPr>
        <p:spPr bwMode="auto">
          <a:xfrm>
            <a:off x="257453" y="5187973"/>
            <a:ext cx="5728325" cy="788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Das ist aber nicht die Steigung. Die Steigung sagt, wie weit man nach oben gehen muss, wenn man eins nach rechts geht.</a:t>
            </a:r>
            <a:endParaRPr/>
          </a:p>
        </p:txBody>
      </p:sp>
      <p:sp>
        <p:nvSpPr>
          <p:cNvPr id="14" name="Rechteck 12"/>
          <p:cNvSpPr/>
          <p:nvPr/>
        </p:nvSpPr>
        <p:spPr bwMode="auto">
          <a:xfrm>
            <a:off x="6134735" y="2870897"/>
            <a:ext cx="4054881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Was ist der Fehler?</a:t>
            </a:r>
            <a:endParaRPr/>
          </a:p>
        </p:txBody>
      </p:sp>
      <p:sp>
        <p:nvSpPr>
          <p:cNvPr id="15" name="Rechteck 13"/>
          <p:cNvSpPr/>
          <p:nvPr/>
        </p:nvSpPr>
        <p:spPr bwMode="auto">
          <a:xfrm>
            <a:off x="6129795" y="3578892"/>
            <a:ext cx="4059822" cy="579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Welcher falsche Lösungsweg steckt dahinter?</a:t>
            </a:r>
            <a:endParaRPr/>
          </a:p>
        </p:txBody>
      </p:sp>
      <p:sp>
        <p:nvSpPr>
          <p:cNvPr id="16" name="Rechteck 14"/>
          <p:cNvSpPr/>
          <p:nvPr/>
        </p:nvSpPr>
        <p:spPr bwMode="auto">
          <a:xfrm>
            <a:off x="6129794" y="4286887"/>
            <a:ext cx="4059822" cy="788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Was liefert der falsche Weg?</a:t>
            </a:r>
            <a:endParaRPr/>
          </a:p>
        </p:txBody>
      </p:sp>
      <p:sp>
        <p:nvSpPr>
          <p:cNvPr id="17" name="Rechteck 15"/>
          <p:cNvSpPr/>
          <p:nvPr/>
        </p:nvSpPr>
        <p:spPr bwMode="auto">
          <a:xfrm>
            <a:off x="6129795" y="5187973"/>
            <a:ext cx="4059822" cy="788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700">
                <a:solidFill>
                  <a:schemeClr val="tx1"/>
                </a:solidFill>
              </a:rPr>
              <a:t>Warum ist das etwas anderes als die richtige Lösung?</a:t>
            </a:r>
            <a:endParaRPr/>
          </a:p>
        </p:txBody>
      </p:sp>
      <p:sp>
        <p:nvSpPr>
          <p:cNvPr id="19" name="Rechteck 22"/>
          <p:cNvSpPr/>
          <p:nvPr/>
        </p:nvSpPr>
        <p:spPr bwMode="auto">
          <a:xfrm>
            <a:off x="252512" y="6124077"/>
            <a:ext cx="5728325" cy="501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tx1"/>
                </a:solidFill>
              </a:rPr>
              <a:t>Aufgabe und widerlegender Text.</a:t>
            </a:r>
            <a:endParaRPr/>
          </a:p>
        </p:txBody>
      </p:sp>
      <p:sp>
        <p:nvSpPr>
          <p:cNvPr id="20" name="Rechteck 23"/>
          <p:cNvSpPr/>
          <p:nvPr/>
        </p:nvSpPr>
        <p:spPr bwMode="auto">
          <a:xfrm>
            <a:off x="6129794" y="6124077"/>
            <a:ext cx="4059822" cy="501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700">
                <a:solidFill>
                  <a:schemeClr val="tx1"/>
                </a:solidFill>
              </a:rPr>
              <a:t>Leitfragen für widerlegende Texte.</a:t>
            </a:r>
            <a:endParaRPr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Beispiel – Fehlvorstellungen widerlegen – Steigung</a:t>
            </a:r>
            <a:endParaRPr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71C63F-4313-8222-9258-B37E7518CC64}"/>
              </a:ext>
            </a:extLst>
          </p:cNvPr>
          <p:cNvGrpSpPr/>
          <p:nvPr/>
        </p:nvGrpSpPr>
        <p:grpSpPr>
          <a:xfrm>
            <a:off x="7562885" y="72058"/>
            <a:ext cx="1080000" cy="1085566"/>
            <a:chOff x="-1463340" y="2695985"/>
            <a:chExt cx="1080000" cy="1085566"/>
          </a:xfrm>
        </p:grpSpPr>
        <p:sp>
          <p:nvSpPr>
            <p:cNvPr id="3" name="Rechteck 2">
              <a:hlinkClick r:id="rId4"/>
              <a:extLst>
                <a:ext uri="{FF2B5EF4-FFF2-40B4-BE49-F238E27FC236}">
                  <a16:creationId xmlns:a16="http://schemas.microsoft.com/office/drawing/2014/main" id="{6EE0DA57-2D5C-4D3F-BB56-40E0422CA47C}"/>
                </a:ext>
              </a:extLst>
            </p:cNvPr>
            <p:cNvSpPr/>
            <p:nvPr/>
          </p:nvSpPr>
          <p:spPr>
            <a:xfrm>
              <a:off x="-1463340" y="2695985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Zum Material</a:t>
              </a:r>
            </a:p>
          </p:txBody>
        </p:sp>
        <p:pic>
          <p:nvPicPr>
            <p:cNvPr id="21" name="Grafik 20" descr="Ein Bild, das Logo enthält.&#10;&#10;Automatisch generierte Beschreibung">
              <a:hlinkClick r:id="rId4"/>
              <a:extLst>
                <a:ext uri="{FF2B5EF4-FFF2-40B4-BE49-F238E27FC236}">
                  <a16:creationId xmlns:a16="http://schemas.microsoft.com/office/drawing/2014/main" id="{A7A98FF7-0B6F-1576-371B-FA4E2911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6730" y="3061551"/>
              <a:ext cx="718367" cy="72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B36FEC2-87E3-8944-502C-01724C5C8A91}"/>
              </a:ext>
            </a:extLst>
          </p:cNvPr>
          <p:cNvGrpSpPr/>
          <p:nvPr/>
        </p:nvGrpSpPr>
        <p:grpSpPr>
          <a:xfrm>
            <a:off x="8687804" y="77482"/>
            <a:ext cx="1080000" cy="1080000"/>
            <a:chOff x="-1530543" y="3954447"/>
            <a:chExt cx="1080000" cy="1080000"/>
          </a:xfrm>
        </p:grpSpPr>
        <p:sp>
          <p:nvSpPr>
            <p:cNvPr id="23" name="Rechteck 22">
              <a:hlinkClick r:id="rId6"/>
              <a:extLst>
                <a:ext uri="{FF2B5EF4-FFF2-40B4-BE49-F238E27FC236}">
                  <a16:creationId xmlns:a16="http://schemas.microsoft.com/office/drawing/2014/main" id="{0F3500F2-E996-572D-241A-47710B6061A9}"/>
                </a:ext>
              </a:extLst>
            </p:cNvPr>
            <p:cNvSpPr/>
            <p:nvPr/>
          </p:nvSpPr>
          <p:spPr bwMode="auto">
            <a:xfrm>
              <a:off x="-1530543" y="3954447"/>
              <a:ext cx="1080000" cy="108000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Didaktische Erläuterungen</a:t>
              </a:r>
            </a:p>
          </p:txBody>
        </p:sp>
        <p:pic>
          <p:nvPicPr>
            <p:cNvPr id="24" name="Grafik 23" descr="Ein Bild, das Logo enthält.&#10;&#10;Automatisch generierte Beschreibung">
              <a:hlinkClick r:id="rId6"/>
              <a:extLst>
                <a:ext uri="{FF2B5EF4-FFF2-40B4-BE49-F238E27FC236}">
                  <a16:creationId xmlns:a16="http://schemas.microsoft.com/office/drawing/2014/main" id="{D81F314D-7BEA-F53B-B65C-845E1D01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349727" y="4314447"/>
              <a:ext cx="718367" cy="7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1786</Words>
  <Application>Microsoft Office PowerPoint</Application>
  <DocSecurity>0</DocSecurity>
  <PresentationFormat>Benutzerdefiniert</PresentationFormat>
  <Paragraphs>218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DigitUS-Projekt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Fehler nutzen</vt:lpstr>
      <vt:lpstr>Quellen und Literaturverzeichnis</vt:lpstr>
      <vt:lpstr>DigitUS-Projekt</vt:lpstr>
      <vt:lpstr>Quellen und Literaturverzeichnis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2023-06-05T14:16:36Z</dcterms:modified>
  <cp:category/>
  <dc:identifier/>
  <cp:contentStatus/>
  <dc:language/>
  <cp:version/>
</cp:coreProperties>
</file>