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9"/>
  </p:normalViewPr>
  <p:slideViewPr>
    <p:cSldViewPr snapToGrid="0">
      <p:cViewPr varScale="1">
        <p:scale>
          <a:sx n="55" d="100"/>
          <a:sy n="55" d="100"/>
        </p:scale>
        <p:origin x="6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alatschüssel mit gebratenem Reis, gekochten Eiern und Stäbchen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inien"/>
          <p:cNvSpPr/>
          <p:nvPr/>
        </p:nvSpPr>
        <p:spPr>
          <a:xfrm flipV="1">
            <a:off x="1700059" y="1861770"/>
            <a:ext cx="21568161" cy="4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38100" tIns="38100" rIns="38100" bIns="38100" anchor="ctr"/>
          <a:lstStyle/>
          <a:p>
            <a:pPr algn="l" defTabSz="457200">
              <a:defRPr sz="11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0" name="Text"/>
          <p:cNvSpPr txBox="1">
            <a:spLocks noGrp="1"/>
          </p:cNvSpPr>
          <p:nvPr>
            <p:ph type="body" sz="quarter" idx="21"/>
          </p:nvPr>
        </p:nvSpPr>
        <p:spPr>
          <a:xfrm>
            <a:off x="3619499" y="2120899"/>
            <a:ext cx="15716253" cy="546101"/>
          </a:xfrm>
          <a:prstGeom prst="rect">
            <a:avLst/>
          </a:prstGeom>
        </p:spPr>
        <p:txBody>
          <a:bodyPr lIns="38100" tIns="38100" rIns="38100" bIns="38100"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SzTx/>
              <a:buNone/>
              <a:defRPr sz="3200" cap="all" spc="16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51" name="Titeltext"/>
          <p:cNvSpPr txBox="1">
            <a:spLocks noGrp="1"/>
          </p:cNvSpPr>
          <p:nvPr>
            <p:ph type="title"/>
          </p:nvPr>
        </p:nvSpPr>
        <p:spPr>
          <a:xfrm>
            <a:off x="3619499" y="3333750"/>
            <a:ext cx="17145003" cy="762000"/>
          </a:xfrm>
          <a:prstGeom prst="rect">
            <a:avLst/>
          </a:prstGeom>
        </p:spPr>
        <p:txBody>
          <a:bodyPr lIns="38100" tIns="38100" rIns="38100" bIns="38100"/>
          <a:lstStyle>
            <a:lvl1pPr defTabSz="825500">
              <a:spcBef>
                <a:spcPts val="3900"/>
              </a:spcBef>
              <a:defRPr sz="8400" b="0" cap="all" spc="0">
                <a:solidFill>
                  <a:srgbClr val="34A5DA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</a:lstStyle>
          <a:p>
            <a:r>
              <a:t>Titeltext</a:t>
            </a:r>
          </a:p>
        </p:txBody>
      </p:sp>
      <p:sp>
        <p:nvSpPr>
          <p:cNvPr id="15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0278607" y="2171699"/>
            <a:ext cx="479029" cy="546101"/>
          </a:xfrm>
          <a:prstGeom prst="rect">
            <a:avLst/>
          </a:prstGeom>
        </p:spPr>
        <p:txBody>
          <a:bodyPr lIns="38100" tIns="38100" rIns="38100" bIns="38100" anchor="t"/>
          <a:lstStyle>
            <a:lvl1pPr algn="r" defTabSz="825500">
              <a:lnSpc>
                <a:spcPct val="80000"/>
              </a:lnSpc>
              <a:defRPr sz="320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üssel mit Lachsfrikadellen, Salat u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Folientitel</a:t>
            </a:r>
          </a:p>
        </p:txBody>
      </p:sp>
      <p:sp>
        <p:nvSpPr>
          <p:cNvPr id="3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Folien-Untertitel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Titel des Abschnitts</a:t>
            </a:r>
          </a:p>
        </p:txBody>
      </p:sp>
      <p:sp>
        <p:nvSpPr>
          <p:cNvPr id="7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atei"/>
          <p:cNvSpPr txBox="1"/>
          <p:nvPr/>
        </p:nvSpPr>
        <p:spPr>
          <a:xfrm>
            <a:off x="1619115" y="4753872"/>
            <a:ext cx="3520197" cy="50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l" defTabSz="825500">
              <a:spcBef>
                <a:spcPts val="3400"/>
              </a:spcBef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>
              <a:spcBef>
                <a:spcPts val="0"/>
              </a:spcBef>
            </a:pPr>
            <a:r>
              <a:rPr lang="de-DE" dirty="0"/>
              <a:t>Datei/Link/Video…</a:t>
            </a:r>
            <a:endParaRPr dirty="0"/>
          </a:p>
        </p:txBody>
      </p:sp>
      <p:sp>
        <p:nvSpPr>
          <p:cNvPr id="165" name="(1) Bereitstellung"/>
          <p:cNvSpPr txBox="1"/>
          <p:nvPr/>
        </p:nvSpPr>
        <p:spPr>
          <a:xfrm>
            <a:off x="9744205" y="2762599"/>
            <a:ext cx="3311804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(1) </a:t>
            </a:r>
            <a:r>
              <a:rPr lang="de-DE" sz="3200" dirty="0"/>
              <a:t>Bereitstellung</a:t>
            </a:r>
            <a:endParaRPr sz="3200" dirty="0"/>
          </a:p>
        </p:txBody>
      </p:sp>
      <p:sp>
        <p:nvSpPr>
          <p:cNvPr id="166" name="(3) Erstellen/Bearbeiten…"/>
          <p:cNvSpPr txBox="1"/>
          <p:nvPr/>
        </p:nvSpPr>
        <p:spPr>
          <a:xfrm>
            <a:off x="15545062" y="8544354"/>
            <a:ext cx="4558940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(3) </a:t>
            </a:r>
            <a:r>
              <a:rPr lang="de-DE" sz="3200" dirty="0"/>
              <a:t>Erstellen/Bearbeiten</a:t>
            </a:r>
            <a:endParaRPr sz="3200" dirty="0"/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(6) </a:t>
            </a:r>
            <a:r>
              <a:rPr lang="de-DE" sz="3200" dirty="0"/>
              <a:t>Überarbeiten</a:t>
            </a:r>
            <a:endParaRPr sz="3200" dirty="0"/>
          </a:p>
        </p:txBody>
      </p:sp>
      <p:sp>
        <p:nvSpPr>
          <p:cNvPr id="167" name="Präsentieren"/>
          <p:cNvSpPr txBox="1"/>
          <p:nvPr/>
        </p:nvSpPr>
        <p:spPr>
          <a:xfrm>
            <a:off x="20658179" y="8745900"/>
            <a:ext cx="2449388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lang="de-DE" sz="3200" dirty="0"/>
              <a:t>Präsentieren</a:t>
            </a:r>
            <a:endParaRPr sz="3200" dirty="0"/>
          </a:p>
        </p:txBody>
      </p:sp>
      <p:sp>
        <p:nvSpPr>
          <p:cNvPr id="168" name="(4) Einsammeln…"/>
          <p:cNvSpPr txBox="1"/>
          <p:nvPr/>
        </p:nvSpPr>
        <p:spPr>
          <a:xfrm>
            <a:off x="9731732" y="11899004"/>
            <a:ext cx="488915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(4) </a:t>
            </a:r>
            <a:r>
              <a:rPr lang="de-DE" sz="3200" dirty="0"/>
              <a:t>Einsammeln/Kontrolle</a:t>
            </a:r>
            <a:endParaRPr sz="3200" dirty="0"/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(5) Feedback </a:t>
            </a:r>
            <a:r>
              <a:rPr lang="de-DE" sz="3200" dirty="0"/>
              <a:t>geben</a:t>
            </a:r>
            <a:endParaRPr sz="3200" dirty="0"/>
          </a:p>
        </p:txBody>
      </p:sp>
      <p:sp>
        <p:nvSpPr>
          <p:cNvPr id="169" name="(7) Kontrolle…"/>
          <p:cNvSpPr txBox="1"/>
          <p:nvPr/>
        </p:nvSpPr>
        <p:spPr>
          <a:xfrm>
            <a:off x="3103237" y="9297458"/>
            <a:ext cx="2492670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(7) </a:t>
            </a:r>
            <a:r>
              <a:rPr lang="de-DE" sz="3200" dirty="0"/>
              <a:t>Bewerten</a:t>
            </a:r>
            <a:endParaRPr sz="3200" dirty="0"/>
          </a:p>
        </p:txBody>
      </p:sp>
      <p:sp>
        <p:nvSpPr>
          <p:cNvPr id="171" name="(2) Öffnen"/>
          <p:cNvSpPr txBox="1"/>
          <p:nvPr/>
        </p:nvSpPr>
        <p:spPr>
          <a:xfrm>
            <a:off x="15619434" y="5826308"/>
            <a:ext cx="1997342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sz="3200" dirty="0"/>
              <a:t>(2) </a:t>
            </a:r>
            <a:r>
              <a:rPr lang="de-DE" sz="3200" dirty="0"/>
              <a:t>Öffnen</a:t>
            </a:r>
            <a:endParaRPr sz="3200" dirty="0"/>
          </a:p>
        </p:txBody>
      </p:sp>
      <p:sp>
        <p:nvSpPr>
          <p:cNvPr id="181" name="Verbindungslinie"/>
          <p:cNvSpPr/>
          <p:nvPr/>
        </p:nvSpPr>
        <p:spPr>
          <a:xfrm rot="212564">
            <a:off x="6883869" y="3966128"/>
            <a:ext cx="9230257" cy="13952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335" extrusionOk="0">
                <a:moveTo>
                  <a:pt x="0" y="16335"/>
                </a:moveTo>
                <a:cubicBezTo>
                  <a:pt x="6867" y="-3466"/>
                  <a:pt x="14067" y="-5265"/>
                  <a:pt x="21600" y="10937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82" name="Verbindungslinie"/>
          <p:cNvSpPr/>
          <p:nvPr/>
        </p:nvSpPr>
        <p:spPr>
          <a:xfrm>
            <a:off x="6836322" y="9796362"/>
            <a:ext cx="9648173" cy="13248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21600" y="0"/>
                </a:moveTo>
                <a:cubicBezTo>
                  <a:pt x="14430" y="21503"/>
                  <a:pt x="7230" y="21600"/>
                  <a:pt x="0" y="292"/>
                </a:cubicBezTo>
              </a:path>
            </a:pathLst>
          </a:custGeom>
          <a:ln w="63500">
            <a:solidFill>
              <a:srgbClr val="838787"/>
            </a:solidFill>
            <a:miter lim="400000"/>
            <a:headEnd type="triangle"/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174" name="Linien"/>
          <p:cNvSpPr/>
          <p:nvPr/>
        </p:nvSpPr>
        <p:spPr>
          <a:xfrm>
            <a:off x="18789686" y="7561917"/>
            <a:ext cx="1777343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175" name="Workflow"/>
          <p:cNvSpPr txBox="1"/>
          <p:nvPr/>
        </p:nvSpPr>
        <p:spPr>
          <a:xfrm>
            <a:off x="2970551" y="1092611"/>
            <a:ext cx="15716252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8100" tIns="38100" rIns="38100" bIns="38100" anchor="b">
            <a:spAutoFit/>
          </a:bodyPr>
          <a:lstStyle>
            <a:lvl1pPr algn="l" defTabSz="647700">
              <a:lnSpc>
                <a:spcPct val="80000"/>
              </a:lnSpc>
              <a:defRPr sz="3200" cap="all" spc="16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Workflow</a:t>
            </a:r>
          </a:p>
        </p:txBody>
      </p:sp>
      <p:sp>
        <p:nvSpPr>
          <p:cNvPr id="177" name="Tools zur Selbstorganisation des Lernens"/>
          <p:cNvSpPr txBox="1"/>
          <p:nvPr/>
        </p:nvSpPr>
        <p:spPr>
          <a:xfrm>
            <a:off x="18455137" y="4161944"/>
            <a:ext cx="3260774" cy="139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rPr lang="de-DE" sz="2800" dirty="0">
                <a:latin typeface="Avenir Next" panose="020B0503020202020204" pitchFamily="34" charset="0"/>
              </a:rPr>
              <a:t>Tools zur Selbstorganisation des Lernens</a:t>
            </a:r>
            <a:endParaRPr sz="2800" dirty="0">
              <a:latin typeface="Avenir Next" panose="020B0503020202020204" pitchFamily="34" charset="0"/>
            </a:endParaRPr>
          </a:p>
        </p:txBody>
      </p:sp>
      <p:sp>
        <p:nvSpPr>
          <p:cNvPr id="178" name="Linien"/>
          <p:cNvSpPr/>
          <p:nvPr/>
        </p:nvSpPr>
        <p:spPr>
          <a:xfrm>
            <a:off x="12844687" y="7525914"/>
            <a:ext cx="1777343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179" name="Linien"/>
          <p:cNvSpPr/>
          <p:nvPr/>
        </p:nvSpPr>
        <p:spPr>
          <a:xfrm flipH="1">
            <a:off x="8855533" y="7480715"/>
            <a:ext cx="1777344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sp>
        <p:nvSpPr>
          <p:cNvPr id="3" name="(2) Öffnen">
            <a:extLst>
              <a:ext uri="{FF2B5EF4-FFF2-40B4-BE49-F238E27FC236}">
                <a16:creationId xmlns:a16="http://schemas.microsoft.com/office/drawing/2014/main" id="{527EE9BA-A95C-ACB9-1347-60379CA78265}"/>
              </a:ext>
            </a:extLst>
          </p:cNvPr>
          <p:cNvSpPr txBox="1"/>
          <p:nvPr/>
        </p:nvSpPr>
        <p:spPr>
          <a:xfrm>
            <a:off x="10845242" y="7241220"/>
            <a:ext cx="2011769" cy="5693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rPr lang="de-DE" sz="3200" dirty="0"/>
              <a:t>Austausch</a:t>
            </a:r>
            <a:endParaRPr sz="3200" dirty="0"/>
          </a:p>
        </p:txBody>
      </p:sp>
      <p:sp>
        <p:nvSpPr>
          <p:cNvPr id="4" name="Linien">
            <a:extLst>
              <a:ext uri="{FF2B5EF4-FFF2-40B4-BE49-F238E27FC236}">
                <a16:creationId xmlns:a16="http://schemas.microsoft.com/office/drawing/2014/main" id="{19FCCECB-FCFF-5BEF-42D9-F48AE11156CB}"/>
              </a:ext>
            </a:extLst>
          </p:cNvPr>
          <p:cNvSpPr/>
          <p:nvPr/>
        </p:nvSpPr>
        <p:spPr>
          <a:xfrm flipV="1">
            <a:off x="16114127" y="6773646"/>
            <a:ext cx="1007957" cy="1"/>
          </a:xfrm>
          <a:prstGeom prst="line">
            <a:avLst/>
          </a:prstGeom>
          <a:ln w="63500">
            <a:solidFill>
              <a:srgbClr val="929292"/>
            </a:solidFill>
            <a:miter lim="400000"/>
            <a:headEnd type="triangle"/>
            <a:tailEnd type="triangle"/>
          </a:ln>
        </p:spPr>
        <p:txBody>
          <a:bodyPr lIns="38100" tIns="38100" rIns="38100" bIns="38100" anchor="ctr"/>
          <a:lstStyle/>
          <a:p>
            <a:pPr defTabSz="825500">
              <a:lnSpc>
                <a:spcPct val="80000"/>
              </a:lnSpc>
              <a:defRPr sz="3800" cap="all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  <a:endParaRPr/>
          </a:p>
        </p:txBody>
      </p:sp>
      <p:pic>
        <p:nvPicPr>
          <p:cNvPr id="5" name="Grafik 4" descr="Schuljunge Silhouette">
            <a:extLst>
              <a:ext uri="{FF2B5EF4-FFF2-40B4-BE49-F238E27FC236}">
                <a16:creationId xmlns:a16="http://schemas.microsoft.com/office/drawing/2014/main" id="{8DB0DD21-7677-A1F1-3603-FE43136EA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12440" y="6608997"/>
            <a:ext cx="1777342" cy="1777342"/>
          </a:xfrm>
          <a:prstGeom prst="rect">
            <a:avLst/>
          </a:prstGeom>
        </p:spPr>
      </p:pic>
      <p:pic>
        <p:nvPicPr>
          <p:cNvPr id="7" name="Grafik 6" descr="Schulmädchen Silhouette">
            <a:extLst>
              <a:ext uri="{FF2B5EF4-FFF2-40B4-BE49-F238E27FC236}">
                <a16:creationId xmlns:a16="http://schemas.microsoft.com/office/drawing/2014/main" id="{B2C2FDB1-4F95-9961-0321-EB5A8BB1F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359411" y="6637242"/>
            <a:ext cx="1777342" cy="1777342"/>
          </a:xfrm>
          <a:prstGeom prst="rect">
            <a:avLst/>
          </a:prstGeom>
        </p:spPr>
      </p:pic>
      <p:pic>
        <p:nvPicPr>
          <p:cNvPr id="9" name="Grafik 8" descr="Lehrer Silhouette">
            <a:extLst>
              <a:ext uri="{FF2B5EF4-FFF2-40B4-BE49-F238E27FC236}">
                <a16:creationId xmlns:a16="http://schemas.microsoft.com/office/drawing/2014/main" id="{5F22832F-44A9-3D8D-978D-89B9BA9164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58179" y="6601189"/>
            <a:ext cx="1960045" cy="1960045"/>
          </a:xfrm>
          <a:prstGeom prst="rect">
            <a:avLst/>
          </a:prstGeom>
        </p:spPr>
      </p:pic>
      <p:pic>
        <p:nvPicPr>
          <p:cNvPr id="13" name="Grafik 12" descr="Benutzer Silhouette">
            <a:extLst>
              <a:ext uri="{FF2B5EF4-FFF2-40B4-BE49-F238E27FC236}">
                <a16:creationId xmlns:a16="http://schemas.microsoft.com/office/drawing/2014/main" id="{BE1D396D-2CD9-4093-F0EF-0192B169919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b="13369"/>
          <a:stretch/>
        </p:blipFill>
        <p:spPr>
          <a:xfrm>
            <a:off x="2705002" y="5076682"/>
            <a:ext cx="4695432" cy="4067734"/>
          </a:xfrm>
          <a:prstGeom prst="rect">
            <a:avLst/>
          </a:prstGeom>
        </p:spPr>
      </p:pic>
      <p:sp>
        <p:nvSpPr>
          <p:cNvPr id="16" name="(7) Kontrolle…">
            <a:extLst>
              <a:ext uri="{FF2B5EF4-FFF2-40B4-BE49-F238E27FC236}">
                <a16:creationId xmlns:a16="http://schemas.microsoft.com/office/drawing/2014/main" id="{5EEEFDAD-4131-0029-EF94-C00C8A9FDAC7}"/>
              </a:ext>
            </a:extLst>
          </p:cNvPr>
          <p:cNvSpPr txBox="1"/>
          <p:nvPr/>
        </p:nvSpPr>
        <p:spPr>
          <a:xfrm>
            <a:off x="1031617" y="3692043"/>
            <a:ext cx="8215391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3200" dirty="0"/>
              <a:t>(</a:t>
            </a:r>
            <a:r>
              <a:rPr lang="de-DE" sz="3200" dirty="0"/>
              <a:t>0</a:t>
            </a:r>
            <a:r>
              <a:rPr sz="3200" dirty="0"/>
              <a:t>) </a:t>
            </a:r>
            <a:r>
              <a:rPr lang="de-DE" sz="3200" dirty="0"/>
              <a:t>Erstellen und Anpassen von Unterrichts-</a:t>
            </a:r>
          </a:p>
          <a:p>
            <a:pPr algn="l" defTabSz="825500">
              <a:defRPr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de-DE" sz="3200" dirty="0"/>
              <a:t>      materialien/ Arbeitsaufträgen</a:t>
            </a:r>
            <a:endParaRPr sz="3200" dirty="0"/>
          </a:p>
        </p:txBody>
      </p:sp>
      <p:pic>
        <p:nvPicPr>
          <p:cNvPr id="6" name="Grafik 5" descr="Ein Bild, das Schrift, Text, Grafiken, Logo enthält.&#10;&#10;Automatisch generierte Beschreibung">
            <a:extLst>
              <a:ext uri="{FF2B5EF4-FFF2-40B4-BE49-F238E27FC236}">
                <a16:creationId xmlns:a16="http://schemas.microsoft.com/office/drawing/2014/main" id="{12E08FB4-9C0C-A015-49C2-09D4369A54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4002" y="102384"/>
            <a:ext cx="4075087" cy="126327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Macintosh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Avenir Next</vt:lpstr>
      <vt:lpstr>Avenir Next Medium</vt:lpstr>
      <vt:lpstr>DIN Alternate Bold</vt:lpstr>
      <vt:lpstr>DIN Condensed Bold</vt:lpstr>
      <vt:lpstr>Helvetica</vt:lpstr>
      <vt:lpstr>Helvetica Neue</vt:lpstr>
      <vt:lpstr>Helvetica Neue Medium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Viola Bauer</cp:lastModifiedBy>
  <cp:revision>6</cp:revision>
  <dcterms:modified xsi:type="dcterms:W3CDTF">2023-09-13T09:29:51Z</dcterms:modified>
</cp:coreProperties>
</file>