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74" r:id="rId3"/>
    <p:sldId id="258" r:id="rId4"/>
    <p:sldId id="259" r:id="rId5"/>
    <p:sldId id="275" r:id="rId6"/>
    <p:sldId id="261" r:id="rId7"/>
    <p:sldId id="270" r:id="rId8"/>
    <p:sldId id="269" r:id="rId9"/>
    <p:sldId id="272" r:id="rId10"/>
    <p:sldId id="276" r:id="rId11"/>
    <p:sldId id="279" r:id="rId12"/>
    <p:sldId id="265" r:id="rId13"/>
    <p:sldId id="264"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218A85-7292-5F17-CB3A-268686F7B987}" name="Sarah Unger" initials="" userId="S::saunge@gymvib.onmicrosoft.com::d7de8199-ff4c-4afd-8bbe-4acaeb7d06e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230C"/>
    <a:srgbClr val="25334C"/>
    <a:srgbClr val="983310"/>
    <a:srgbClr val="C6C9AC"/>
    <a:srgbClr val="6A6E24"/>
    <a:srgbClr val="FAFAF0"/>
    <a:srgbClr val="F6E3CC"/>
    <a:srgbClr val="903D14"/>
    <a:srgbClr val="7F4115"/>
    <a:srgbClr val="824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43597" autoAdjust="0"/>
  </p:normalViewPr>
  <p:slideViewPr>
    <p:cSldViewPr>
      <p:cViewPr varScale="1">
        <p:scale>
          <a:sx n="19" d="100"/>
          <a:sy n="19" d="100"/>
        </p:scale>
        <p:origin x="149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DE" b="1" dirty="0">
                <a:latin typeface="+mn-lt"/>
              </a:rPr>
              <a:t>Folien erstellt vom ISB-AK Bildung in der digital vernetzten Welt</a:t>
            </a:r>
          </a:p>
          <a:p>
            <a:endParaRPr lang="de-DE" b="1" dirty="0">
              <a:latin typeface="+mn-lt"/>
            </a:endParaRPr>
          </a:p>
          <a:p>
            <a:endParaRPr lang="de-DE" b="1" dirty="0">
              <a:latin typeface="+mn-lt"/>
            </a:endParaRPr>
          </a:p>
          <a:p>
            <a:r>
              <a:rPr lang="de-DE" b="1" dirty="0">
                <a:latin typeface="+mn-lt"/>
              </a:rPr>
              <a:t>Folie 1 - Titelfolie</a:t>
            </a:r>
          </a:p>
          <a:p>
            <a:endParaRPr lang="de-DE" dirty="0">
              <a:latin typeface="+mn-lt"/>
            </a:endParaRPr>
          </a:p>
          <a:p>
            <a:r>
              <a:rPr lang="de-DE" dirty="0">
                <a:latin typeface="+mn-lt"/>
              </a:rPr>
              <a:t>Diese Folienpräsentation ist ein Vorschlag für eine Verfassungsviertelstunde, die sich mit dem Thema beschäftigt, wie KI sich auf das Grundrecht auf die Gleichheit vor dem Gesetz (Art. 3 GG) auswirken kann. Wenn Sie alle Folien behandeln möchten, werden Sie mehr als 15 Minuten benötigen – kürzen Sie also, wo Sie es für notwendig halten!</a:t>
            </a:r>
          </a:p>
          <a:p>
            <a:endParaRPr lang="de-D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mn-lt"/>
              </a:rPr>
              <a:t>Die nötigen Hintergrundinformationen für die Durchführung dieser Verfassungsviertelstunde stellen Ihnen vier Artikel aus dem </a:t>
            </a:r>
            <a:r>
              <a:rPr lang="de-DE" dirty="0" err="1">
                <a:latin typeface="+mn-lt"/>
              </a:rPr>
              <a:t>mebis</a:t>
            </a:r>
            <a:r>
              <a:rPr lang="de-DE" dirty="0">
                <a:latin typeface="+mn-lt"/>
              </a:rPr>
              <a:t>-Magazin bereit. </a:t>
            </a:r>
            <a:r>
              <a:rPr lang="de-DE" sz="1800" dirty="0">
                <a:solidFill>
                  <a:srgbClr val="000000"/>
                </a:solidFill>
                <a:effectLst/>
                <a:latin typeface="+mn-lt"/>
              </a:rPr>
              <a:t>In den Notizen zu den jeweiligen Folien finden Sie Verweise auf die zugrunde liegenden Artikel.</a:t>
            </a:r>
            <a:endParaRPr lang="de-DE" dirty="0">
              <a:latin typeface="+mn-lt"/>
            </a:endParaRPr>
          </a:p>
          <a:p>
            <a:endParaRPr lang="de-DE" dirty="0">
              <a:latin typeface="+mn-lt"/>
            </a:endParaRPr>
          </a:p>
          <a:p>
            <a:pPr marL="228600" indent="-228600">
              <a:buAutoNum type="arabicPeriod"/>
            </a:pPr>
            <a:r>
              <a:rPr lang="de-DE" dirty="0">
                <a:latin typeface="+mn-lt"/>
              </a:rPr>
              <a:t>KI - Verzerrungen (https://</a:t>
            </a:r>
            <a:r>
              <a:rPr lang="de-DE" dirty="0" err="1">
                <a:latin typeface="+mn-lt"/>
              </a:rPr>
              <a:t>mebis.bycs.de</a:t>
            </a:r>
            <a:r>
              <a:rPr lang="de-DE" dirty="0">
                <a:latin typeface="+mn-lt"/>
              </a:rPr>
              <a:t>/</a:t>
            </a:r>
            <a:r>
              <a:rPr lang="de-DE" dirty="0" err="1">
                <a:latin typeface="+mn-lt"/>
              </a:rPr>
              <a:t>beitrag</a:t>
            </a:r>
            <a:r>
              <a:rPr lang="de-DE" dirty="0">
                <a:latin typeface="+mn-lt"/>
              </a:rPr>
              <a:t>/</a:t>
            </a:r>
            <a:r>
              <a:rPr lang="de-DE" dirty="0" err="1">
                <a:latin typeface="+mn-lt"/>
              </a:rPr>
              <a:t>ki</a:t>
            </a:r>
            <a:r>
              <a:rPr lang="de-DE" dirty="0">
                <a:latin typeface="+mn-lt"/>
              </a:rPr>
              <a:t>-verzerrungen)</a:t>
            </a:r>
          </a:p>
          <a:p>
            <a:pPr marL="228600" indent="-228600">
              <a:buAutoNum type="arabicPeriod"/>
            </a:pPr>
            <a:r>
              <a:rPr lang="de-DE" dirty="0">
                <a:latin typeface="+mn-lt"/>
              </a:rPr>
              <a:t>KI - Neuronale Netze (https://</a:t>
            </a:r>
            <a:r>
              <a:rPr lang="de-DE" dirty="0" err="1">
                <a:latin typeface="+mn-lt"/>
              </a:rPr>
              <a:t>mebis.bycs.de</a:t>
            </a:r>
            <a:r>
              <a:rPr lang="de-DE" dirty="0">
                <a:latin typeface="+mn-lt"/>
              </a:rPr>
              <a:t>/</a:t>
            </a:r>
            <a:r>
              <a:rPr lang="de-DE" dirty="0" err="1">
                <a:latin typeface="+mn-lt"/>
              </a:rPr>
              <a:t>beitrag</a:t>
            </a:r>
            <a:r>
              <a:rPr lang="de-DE" dirty="0">
                <a:latin typeface="+mn-lt"/>
              </a:rPr>
              <a:t>/</a:t>
            </a:r>
            <a:r>
              <a:rPr lang="de-DE" dirty="0" err="1">
                <a:latin typeface="+mn-lt"/>
              </a:rPr>
              <a:t>ki</a:t>
            </a:r>
            <a:r>
              <a:rPr lang="de-DE" dirty="0">
                <a:latin typeface="+mn-lt"/>
              </a:rPr>
              <a:t>-neuronale-netze)</a:t>
            </a:r>
          </a:p>
          <a:p>
            <a:pPr marL="228600" indent="-228600">
              <a:buAutoNum type="arabicPeriod"/>
            </a:pPr>
            <a:r>
              <a:rPr lang="de-DE" dirty="0">
                <a:latin typeface="+mn-lt"/>
              </a:rPr>
              <a:t>KI – </a:t>
            </a:r>
            <a:r>
              <a:rPr lang="de-DE" dirty="0" err="1">
                <a:latin typeface="+mn-lt"/>
              </a:rPr>
              <a:t>Adversarial</a:t>
            </a:r>
            <a:r>
              <a:rPr lang="de-DE" dirty="0">
                <a:latin typeface="+mn-lt"/>
              </a:rPr>
              <a:t> </a:t>
            </a:r>
            <a:r>
              <a:rPr lang="de-DE" dirty="0" err="1">
                <a:latin typeface="+mn-lt"/>
              </a:rPr>
              <a:t>Attacks</a:t>
            </a:r>
            <a:r>
              <a:rPr lang="de-DE" dirty="0">
                <a:latin typeface="+mn-lt"/>
              </a:rPr>
              <a:t> (https://</a:t>
            </a:r>
            <a:r>
              <a:rPr lang="de-DE" dirty="0" err="1">
                <a:latin typeface="+mn-lt"/>
              </a:rPr>
              <a:t>mebis.bycs.de</a:t>
            </a:r>
            <a:r>
              <a:rPr lang="de-DE" dirty="0">
                <a:latin typeface="+mn-lt"/>
              </a:rPr>
              <a:t>/</a:t>
            </a:r>
            <a:r>
              <a:rPr lang="de-DE" dirty="0" err="1">
                <a:latin typeface="+mn-lt"/>
              </a:rPr>
              <a:t>beitrag</a:t>
            </a:r>
            <a:r>
              <a:rPr lang="de-DE" dirty="0">
                <a:latin typeface="+mn-lt"/>
              </a:rPr>
              <a:t>/</a:t>
            </a:r>
            <a:r>
              <a:rPr lang="de-DE" dirty="0" err="1">
                <a:latin typeface="+mn-lt"/>
              </a:rPr>
              <a:t>ki-adversarial-attacks</a:t>
            </a:r>
            <a:r>
              <a:rPr lang="de-DE" dirty="0">
                <a:latin typeface="+mn-lt"/>
              </a:rPr>
              <a:t>)</a:t>
            </a:r>
          </a:p>
          <a:p>
            <a:pPr marL="228600" indent="-228600">
              <a:buAutoNum type="arabicPeriod"/>
            </a:pPr>
            <a:r>
              <a:rPr lang="de-DE" dirty="0">
                <a:latin typeface="+mn-lt"/>
              </a:rPr>
              <a:t>KI – Geschichte der KI (https://</a:t>
            </a:r>
            <a:r>
              <a:rPr lang="de-DE" dirty="0" err="1">
                <a:latin typeface="+mn-lt"/>
              </a:rPr>
              <a:t>mebis.bycs.de</a:t>
            </a:r>
            <a:r>
              <a:rPr lang="de-DE" dirty="0">
                <a:latin typeface="+mn-lt"/>
              </a:rPr>
              <a:t>/</a:t>
            </a:r>
            <a:r>
              <a:rPr lang="de-DE" dirty="0" err="1">
                <a:latin typeface="+mn-lt"/>
              </a:rPr>
              <a:t>beitrag</a:t>
            </a:r>
            <a:r>
              <a:rPr lang="de-DE" dirty="0">
                <a:latin typeface="+mn-lt"/>
              </a:rPr>
              <a:t>/</a:t>
            </a:r>
            <a:r>
              <a:rPr lang="de-DE" dirty="0" err="1">
                <a:latin typeface="+mn-lt"/>
              </a:rPr>
              <a:t>ki</a:t>
            </a:r>
            <a:r>
              <a:rPr lang="de-DE" dirty="0">
                <a:latin typeface="+mn-lt"/>
              </a:rPr>
              <a:t>-geschichte-der-</a:t>
            </a:r>
            <a:r>
              <a:rPr lang="de-DE" dirty="0" err="1">
                <a:latin typeface="+mn-lt"/>
              </a:rPr>
              <a:t>ki</a:t>
            </a:r>
            <a:r>
              <a:rPr lang="de-DE" dirty="0">
                <a:latin typeface="+mn-lt"/>
              </a:rPr>
              <a:t>)</a:t>
            </a:r>
          </a:p>
          <a:p>
            <a:endParaRPr lang="de-DE" dirty="0">
              <a:latin typeface="+mn-lt"/>
            </a:endParaRPr>
          </a:p>
          <a:p>
            <a:r>
              <a:rPr lang="de-DE" dirty="0">
                <a:latin typeface="+mn-lt"/>
              </a:rPr>
              <a:t>In den Notizen zu den jeweiligen Folien finden Sie Verweise auf die zugrundeliegenden Artikel.</a:t>
            </a:r>
          </a:p>
          <a:p>
            <a:endParaRPr lang="de-DE" dirty="0">
              <a:latin typeface="+mn-lt"/>
            </a:endParaRPr>
          </a:p>
          <a:p>
            <a:r>
              <a:rPr lang="de-DE" b="1" dirty="0">
                <a:latin typeface="+mn-lt"/>
              </a:rPr>
              <a:t>Inhalte dieser Folienpräsentation</a:t>
            </a:r>
          </a:p>
          <a:p>
            <a:r>
              <a:rPr lang="de-DE" dirty="0">
                <a:latin typeface="+mn-lt"/>
              </a:rPr>
              <a:t>Eine detaillierte Beschreibung finden Sie in den Notizen der jeweiligen Folie.</a:t>
            </a:r>
          </a:p>
          <a:p>
            <a:endParaRPr lang="de-DE" dirty="0">
              <a:latin typeface="+mn-lt"/>
            </a:endParaRPr>
          </a:p>
          <a:p>
            <a:r>
              <a:rPr lang="de-DE" dirty="0">
                <a:latin typeface="+mn-lt"/>
              </a:rPr>
              <a:t>Folie 1 – Titelfolie mit dem Thema dieser Verfassungsviertelstunde</a:t>
            </a:r>
          </a:p>
          <a:p>
            <a:r>
              <a:rPr lang="de-DE" dirty="0">
                <a:latin typeface="+mn-lt"/>
              </a:rPr>
              <a:t>Folie 2 – Aktivierung des Vorwissens der Schülerinnen und Schüler zu Art 3 GG </a:t>
            </a:r>
          </a:p>
          <a:p>
            <a:r>
              <a:rPr lang="de-DE" dirty="0">
                <a:latin typeface="+mn-lt"/>
              </a:rPr>
              <a:t>Folie 3 – Art 3 GG: Gleichheit vor dem Gesetz</a:t>
            </a:r>
          </a:p>
          <a:p>
            <a:r>
              <a:rPr lang="de-DE" dirty="0">
                <a:latin typeface="+mn-lt"/>
              </a:rPr>
              <a:t>Folie 4 – Drei reale Beispiele, bei denen KI als Entscheidungsträger eingesetzt wurde </a:t>
            </a:r>
          </a:p>
          <a:p>
            <a:r>
              <a:rPr lang="de-DE" dirty="0">
                <a:latin typeface="+mn-lt"/>
              </a:rPr>
              <a:t>Folie 5 – Beschreibung der Diskriminierungen bei den auf Folie 4 beschriebenen Beispielen </a:t>
            </a:r>
          </a:p>
          <a:p>
            <a:r>
              <a:rPr lang="de-DE" dirty="0">
                <a:latin typeface="+mn-lt"/>
              </a:rPr>
              <a:t>Folie 6 – Erläuterung möglicher Ursachen von Verzerrungen</a:t>
            </a:r>
          </a:p>
          <a:p>
            <a:r>
              <a:rPr lang="de-DE" dirty="0">
                <a:latin typeface="+mn-lt"/>
              </a:rPr>
              <a:t>Folien 7 bis 9 – </a:t>
            </a:r>
            <a:r>
              <a:rPr lang="de-DE" dirty="0" err="1">
                <a:latin typeface="+mn-lt"/>
              </a:rPr>
              <a:t>Adversarial</a:t>
            </a:r>
            <a:r>
              <a:rPr lang="de-DE" dirty="0">
                <a:latin typeface="+mn-lt"/>
              </a:rPr>
              <a:t> </a:t>
            </a:r>
            <a:r>
              <a:rPr lang="de-DE" dirty="0" err="1">
                <a:latin typeface="+mn-lt"/>
              </a:rPr>
              <a:t>Attacks</a:t>
            </a:r>
            <a:r>
              <a:rPr lang="de-DE" dirty="0">
                <a:latin typeface="+mn-lt"/>
              </a:rPr>
              <a:t>: Gezielte Manipulation von KI-Systemen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mn-lt"/>
              </a:rPr>
              <a:t>Folien</a:t>
            </a:r>
            <a:r>
              <a:rPr lang="en-US" dirty="0">
                <a:latin typeface="+mn-lt"/>
              </a:rPr>
              <a:t> 10 und 11 – </a:t>
            </a:r>
            <a:r>
              <a:rPr lang="en-US" dirty="0" err="1">
                <a:latin typeface="+mn-lt"/>
              </a:rPr>
              <a:t>Meinungslinien</a:t>
            </a:r>
            <a:r>
              <a:rPr lang="en-US" dirty="0">
                <a:latin typeface="+mn-lt"/>
              </a:rPr>
              <a:t>: </a:t>
            </a:r>
            <a:r>
              <a:rPr lang="en-US" dirty="0" err="1">
                <a:latin typeface="+mn-lt"/>
              </a:rPr>
              <a:t>Welche</a:t>
            </a:r>
            <a:r>
              <a:rPr lang="en-US" dirty="0">
                <a:latin typeface="+mn-lt"/>
              </a:rPr>
              <a:t> </a:t>
            </a:r>
            <a:r>
              <a:rPr lang="en-US" dirty="0" err="1">
                <a:latin typeface="+mn-lt"/>
              </a:rPr>
              <a:t>Entscheidungen</a:t>
            </a:r>
            <a:r>
              <a:rPr lang="en-US" dirty="0">
                <a:latin typeface="+mn-lt"/>
              </a:rPr>
              <a:t> </a:t>
            </a:r>
            <a:r>
              <a:rPr lang="en-US" dirty="0" err="1">
                <a:latin typeface="+mn-lt"/>
              </a:rPr>
              <a:t>sollten</a:t>
            </a:r>
            <a:r>
              <a:rPr lang="en-US" dirty="0">
                <a:latin typeface="+mn-lt"/>
              </a:rPr>
              <a:t> </a:t>
            </a:r>
            <a:r>
              <a:rPr lang="en-US" dirty="0" err="1">
                <a:latin typeface="+mn-lt"/>
              </a:rPr>
              <a:t>durch</a:t>
            </a:r>
            <a:r>
              <a:rPr lang="en-US" dirty="0">
                <a:latin typeface="+mn-lt"/>
              </a:rPr>
              <a:t> KI-</a:t>
            </a:r>
            <a:r>
              <a:rPr lang="en-US" dirty="0" err="1">
                <a:latin typeface="+mn-lt"/>
              </a:rPr>
              <a:t>Systeme</a:t>
            </a:r>
            <a:r>
              <a:rPr lang="en-US" dirty="0">
                <a:latin typeface="+mn-lt"/>
              </a:rPr>
              <a:t> </a:t>
            </a:r>
            <a:r>
              <a:rPr lang="en-US" dirty="0" err="1">
                <a:latin typeface="+mn-lt"/>
              </a:rPr>
              <a:t>getroffen</a:t>
            </a:r>
            <a:r>
              <a:rPr lang="en-US" dirty="0">
                <a:latin typeface="+mn-lt"/>
              </a:rPr>
              <a:t> </a:t>
            </a:r>
            <a:r>
              <a:rPr lang="en-US" dirty="0" err="1">
                <a:latin typeface="+mn-lt"/>
              </a:rPr>
              <a:t>werden</a:t>
            </a:r>
            <a:r>
              <a:rPr lang="en-US"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Folie 12 – </a:t>
            </a:r>
            <a:r>
              <a:rPr lang="en-US" dirty="0" err="1">
                <a:latin typeface="+mn-lt"/>
              </a:rPr>
              <a:t>Regulierung</a:t>
            </a:r>
            <a:r>
              <a:rPr lang="en-US" dirty="0">
                <a:latin typeface="+mn-lt"/>
              </a:rPr>
              <a:t> von KI: Der EU AI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Folie 13 – </a:t>
            </a:r>
            <a:r>
              <a:rPr lang="en-US" dirty="0" err="1">
                <a:latin typeface="+mn-lt"/>
              </a:rPr>
              <a:t>Fazit</a:t>
            </a:r>
            <a:r>
              <a:rPr lang="en-US" dirty="0">
                <a:latin typeface="+mn-lt"/>
              </a:rPr>
              <a:t>: </a:t>
            </a:r>
            <a:r>
              <a:rPr lang="en-US" dirty="0" err="1">
                <a:latin typeface="+mn-lt"/>
              </a:rPr>
              <a:t>Welche</a:t>
            </a:r>
            <a:r>
              <a:rPr lang="en-US" dirty="0">
                <a:latin typeface="+mn-lt"/>
              </a:rPr>
              <a:t> </a:t>
            </a:r>
            <a:r>
              <a:rPr lang="en-US" dirty="0" err="1">
                <a:latin typeface="+mn-lt"/>
              </a:rPr>
              <a:t>Entscheidungen</a:t>
            </a:r>
            <a:r>
              <a:rPr lang="en-US" dirty="0">
                <a:latin typeface="+mn-lt"/>
              </a:rPr>
              <a:t> </a:t>
            </a:r>
            <a:r>
              <a:rPr lang="en-US" dirty="0" err="1">
                <a:latin typeface="+mn-lt"/>
              </a:rPr>
              <a:t>sollte</a:t>
            </a:r>
            <a:r>
              <a:rPr lang="en-US" dirty="0">
                <a:latin typeface="+mn-lt"/>
              </a:rPr>
              <a:t> </a:t>
            </a:r>
            <a:r>
              <a:rPr lang="en-US" dirty="0" err="1">
                <a:latin typeface="+mn-lt"/>
              </a:rPr>
              <a:t>ein</a:t>
            </a:r>
            <a:r>
              <a:rPr lang="en-US" dirty="0">
                <a:latin typeface="+mn-lt"/>
              </a:rPr>
              <a:t> KI-System </a:t>
            </a:r>
            <a:r>
              <a:rPr lang="en-US" dirty="0" err="1">
                <a:latin typeface="+mn-lt"/>
              </a:rPr>
              <a:t>treffen</a:t>
            </a:r>
            <a:r>
              <a:rPr lang="en-US" dirty="0">
                <a:latin typeface="+mn-lt"/>
              </a:rPr>
              <a:t> </a:t>
            </a:r>
            <a:r>
              <a:rPr lang="en-US" dirty="0" err="1">
                <a:latin typeface="+mn-lt"/>
              </a:rPr>
              <a:t>dürfen</a:t>
            </a:r>
            <a:r>
              <a:rPr lang="en-US"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US" dirty="0" err="1">
                <a:latin typeface="+mn-lt"/>
              </a:rPr>
              <a:t>Didaktische</a:t>
            </a:r>
            <a:r>
              <a:rPr lang="en-US" dirty="0">
                <a:latin typeface="+mn-lt"/>
              </a:rPr>
              <a:t> </a:t>
            </a:r>
            <a:r>
              <a:rPr lang="en-US" dirty="0" err="1">
                <a:latin typeface="+mn-lt"/>
              </a:rPr>
              <a:t>Überlegungen</a:t>
            </a:r>
            <a:r>
              <a:rPr lang="en-US" dirty="0">
                <a:latin typeface="+mn-lt"/>
              </a:rPr>
              <a:t> </a:t>
            </a:r>
            <a:r>
              <a:rPr lang="en-US" dirty="0" err="1">
                <a:latin typeface="+mn-lt"/>
              </a:rPr>
              <a:t>zu</a:t>
            </a:r>
            <a:r>
              <a:rPr lang="en-US" dirty="0">
                <a:latin typeface="+mn-lt"/>
              </a:rPr>
              <a:t> Folie 1:</a:t>
            </a:r>
          </a:p>
          <a:p>
            <a:endParaRPr lang="en-US" dirty="0">
              <a:latin typeface="+mn-lt"/>
            </a:endParaRPr>
          </a:p>
          <a:p>
            <a:r>
              <a:rPr lang="en-US" dirty="0" err="1">
                <a:latin typeface="+mn-lt"/>
              </a:rPr>
              <a:t>Diese</a:t>
            </a:r>
            <a:r>
              <a:rPr lang="en-US" dirty="0">
                <a:latin typeface="+mn-lt"/>
              </a:rPr>
              <a:t> Folie </a:t>
            </a:r>
            <a:r>
              <a:rPr lang="en-US" dirty="0" err="1">
                <a:latin typeface="+mn-lt"/>
              </a:rPr>
              <a:t>dient</a:t>
            </a:r>
            <a:r>
              <a:rPr lang="en-US" dirty="0">
                <a:latin typeface="+mn-lt"/>
              </a:rPr>
              <a:t> </a:t>
            </a:r>
            <a:r>
              <a:rPr lang="en-US" dirty="0" err="1">
                <a:latin typeface="+mn-lt"/>
              </a:rPr>
              <a:t>als</a:t>
            </a:r>
            <a:r>
              <a:rPr lang="en-US" dirty="0">
                <a:latin typeface="+mn-lt"/>
              </a:rPr>
              <a:t> </a:t>
            </a:r>
            <a:r>
              <a:rPr lang="en-US" dirty="0" err="1">
                <a:latin typeface="+mn-lt"/>
              </a:rPr>
              <a:t>Titelfolie</a:t>
            </a:r>
            <a:r>
              <a:rPr lang="en-US" dirty="0">
                <a:latin typeface="+mn-lt"/>
              </a:rPr>
              <a:t>, um das Thema der </a:t>
            </a:r>
            <a:r>
              <a:rPr lang="en-US" dirty="0" err="1">
                <a:latin typeface="+mn-lt"/>
              </a:rPr>
              <a:t>Verfassungsviertelstunde</a:t>
            </a:r>
            <a:r>
              <a:rPr lang="en-US" dirty="0">
                <a:latin typeface="+mn-lt"/>
              </a:rPr>
              <a:t> </a:t>
            </a:r>
            <a:r>
              <a:rPr lang="en-US" dirty="0" err="1">
                <a:latin typeface="+mn-lt"/>
              </a:rPr>
              <a:t>darzustellen</a:t>
            </a:r>
            <a:r>
              <a:rPr lang="en-US" dirty="0">
                <a:latin typeface="+mn-lt"/>
              </a:rPr>
              <a:t>. Die </a:t>
            </a:r>
            <a:r>
              <a:rPr lang="en-US" dirty="0" err="1">
                <a:latin typeface="+mn-lt"/>
              </a:rPr>
              <a:t>Frage</a:t>
            </a:r>
            <a:r>
              <a:rPr lang="en-US" dirty="0">
                <a:latin typeface="+mn-lt"/>
              </a:rPr>
              <a:t>, </a:t>
            </a:r>
            <a:r>
              <a:rPr lang="en-US" dirty="0" err="1">
                <a:latin typeface="+mn-lt"/>
              </a:rPr>
              <a:t>ob</a:t>
            </a:r>
            <a:r>
              <a:rPr lang="en-US" dirty="0">
                <a:latin typeface="+mn-lt"/>
              </a:rPr>
              <a:t> </a:t>
            </a:r>
            <a:r>
              <a:rPr lang="en-US" dirty="0" err="1">
                <a:latin typeface="+mn-lt"/>
              </a:rPr>
              <a:t>Systeme</a:t>
            </a:r>
            <a:r>
              <a:rPr lang="en-US" dirty="0">
                <a:latin typeface="+mn-lt"/>
              </a:rPr>
              <a:t>, die KI-</a:t>
            </a:r>
            <a:r>
              <a:rPr lang="en-US" dirty="0" err="1">
                <a:latin typeface="+mn-lt"/>
              </a:rPr>
              <a:t>Methoden</a:t>
            </a:r>
            <a:r>
              <a:rPr lang="en-US" dirty="0">
                <a:latin typeface="+mn-lt"/>
              </a:rPr>
              <a:t> </a:t>
            </a:r>
            <a:r>
              <a:rPr lang="en-US" dirty="0" err="1">
                <a:latin typeface="+mn-lt"/>
              </a:rPr>
              <a:t>nutzen</a:t>
            </a:r>
            <a:r>
              <a:rPr lang="en-US" dirty="0">
                <a:latin typeface="+mn-lt"/>
              </a:rPr>
              <a:t>, alle Menschen </a:t>
            </a:r>
            <a:r>
              <a:rPr lang="en-US" dirty="0" err="1">
                <a:latin typeface="+mn-lt"/>
              </a:rPr>
              <a:t>gleich</a:t>
            </a:r>
            <a:r>
              <a:rPr lang="en-US" dirty="0">
                <a:latin typeface="+mn-lt"/>
              </a:rPr>
              <a:t> </a:t>
            </a:r>
            <a:r>
              <a:rPr lang="en-US" dirty="0" err="1">
                <a:latin typeface="+mn-lt"/>
              </a:rPr>
              <a:t>behandelt</a:t>
            </a:r>
            <a:r>
              <a:rPr lang="en-US" dirty="0">
                <a:latin typeface="+mn-lt"/>
              </a:rPr>
              <a:t>, </a:t>
            </a:r>
            <a:r>
              <a:rPr lang="en-US" dirty="0" err="1">
                <a:latin typeface="+mn-lt"/>
              </a:rPr>
              <a:t>soll</a:t>
            </a:r>
            <a:r>
              <a:rPr lang="en-US" dirty="0">
                <a:latin typeface="+mn-lt"/>
              </a:rPr>
              <a:t> (und </a:t>
            </a:r>
            <a:r>
              <a:rPr lang="en-US" dirty="0" err="1">
                <a:latin typeface="+mn-lt"/>
              </a:rPr>
              <a:t>kann</a:t>
            </a:r>
            <a:r>
              <a:rPr lang="en-US" dirty="0">
                <a:latin typeface="+mn-lt"/>
              </a:rPr>
              <a:t>) an </a:t>
            </a:r>
            <a:r>
              <a:rPr lang="en-US" dirty="0" err="1">
                <a:latin typeface="+mn-lt"/>
              </a:rPr>
              <a:t>dieser</a:t>
            </a:r>
            <a:r>
              <a:rPr lang="en-US" dirty="0">
                <a:latin typeface="+mn-lt"/>
              </a:rPr>
              <a:t> Stelle </a:t>
            </a:r>
            <a:r>
              <a:rPr lang="en-US" dirty="0" err="1">
                <a:latin typeface="+mn-lt"/>
              </a:rPr>
              <a:t>nicht</a:t>
            </a:r>
            <a:r>
              <a:rPr lang="en-US" dirty="0">
                <a:latin typeface="+mn-lt"/>
              </a:rPr>
              <a:t> </a:t>
            </a:r>
            <a:r>
              <a:rPr lang="en-US" dirty="0" err="1">
                <a:latin typeface="+mn-lt"/>
              </a:rPr>
              <a:t>beantwortet</a:t>
            </a:r>
            <a:r>
              <a:rPr lang="en-US" dirty="0">
                <a:latin typeface="+mn-lt"/>
              </a:rPr>
              <a:t> </a:t>
            </a:r>
            <a:r>
              <a:rPr lang="en-US" dirty="0" err="1">
                <a:latin typeface="+mn-lt"/>
              </a:rPr>
              <a:t>werden</a:t>
            </a:r>
            <a:r>
              <a:rPr lang="en-US" dirty="0">
                <a:latin typeface="+mn-lt"/>
              </a:rPr>
              <a:t>. Sie </a:t>
            </a:r>
            <a:r>
              <a:rPr lang="en-US" dirty="0" err="1">
                <a:latin typeface="+mn-lt"/>
              </a:rPr>
              <a:t>ist</a:t>
            </a:r>
            <a:r>
              <a:rPr lang="en-US" dirty="0">
                <a:latin typeface="+mn-lt"/>
              </a:rPr>
              <a:t> </a:t>
            </a:r>
            <a:r>
              <a:rPr lang="en-US" dirty="0" err="1">
                <a:latin typeface="+mn-lt"/>
              </a:rPr>
              <a:t>ein</a:t>
            </a:r>
            <a:r>
              <a:rPr lang="en-US" dirty="0">
                <a:latin typeface="+mn-lt"/>
              </a:rPr>
              <a:t> </a:t>
            </a:r>
            <a:r>
              <a:rPr lang="en-US" dirty="0" err="1">
                <a:latin typeface="+mn-lt"/>
              </a:rPr>
              <a:t>Ausblick</a:t>
            </a:r>
            <a:r>
              <a:rPr lang="en-US" dirty="0">
                <a:latin typeface="+mn-lt"/>
              </a:rPr>
              <a:t> auf den </a:t>
            </a:r>
            <a:r>
              <a:rPr lang="en-US" dirty="0" err="1">
                <a:latin typeface="+mn-lt"/>
              </a:rPr>
              <a:t>Inhalt</a:t>
            </a:r>
            <a:r>
              <a:rPr lang="en-US" dirty="0">
                <a:latin typeface="+mn-lt"/>
              </a:rPr>
              <a:t>, der in </a:t>
            </a:r>
            <a:r>
              <a:rPr lang="en-US" dirty="0" err="1">
                <a:latin typeface="+mn-lt"/>
              </a:rPr>
              <a:t>dieser</a:t>
            </a:r>
            <a:r>
              <a:rPr lang="en-US" dirty="0">
                <a:latin typeface="+mn-lt"/>
              </a:rPr>
              <a:t> </a:t>
            </a:r>
            <a:r>
              <a:rPr lang="en-US" dirty="0" err="1">
                <a:latin typeface="+mn-lt"/>
              </a:rPr>
              <a:t>Verfassungsviertelstunde</a:t>
            </a:r>
            <a:r>
              <a:rPr lang="en-US" dirty="0">
                <a:latin typeface="+mn-lt"/>
              </a:rPr>
              <a:t> </a:t>
            </a:r>
            <a:r>
              <a:rPr lang="en-US" dirty="0" err="1">
                <a:latin typeface="+mn-lt"/>
              </a:rPr>
              <a:t>behandelt</a:t>
            </a:r>
            <a:r>
              <a:rPr lang="en-US" dirty="0">
                <a:latin typeface="+mn-lt"/>
              </a:rPr>
              <a:t> </a:t>
            </a:r>
            <a:r>
              <a:rPr lang="en-US" dirty="0" err="1">
                <a:latin typeface="+mn-lt"/>
              </a:rPr>
              <a:t>wird</a:t>
            </a:r>
            <a:r>
              <a:rPr lang="en-US" dirty="0">
                <a:latin typeface="+mn-lt"/>
              </a:rPr>
              <a:t>. </a:t>
            </a:r>
          </a:p>
          <a:p>
            <a:endParaRPr lang="en-US" dirty="0">
              <a:latin typeface="+mn-lt"/>
            </a:endParaRPr>
          </a:p>
          <a:p>
            <a:r>
              <a:rPr lang="en-US" u="sng" dirty="0" err="1">
                <a:latin typeface="+mn-lt"/>
              </a:rPr>
              <a:t>Bildquelle</a:t>
            </a:r>
            <a:endParaRPr lang="en-US" u="sng" dirty="0">
              <a:latin typeface="+mn-lt"/>
            </a:endParaRPr>
          </a:p>
          <a:p>
            <a:r>
              <a:rPr lang="en-US" dirty="0">
                <a:latin typeface="+mn-lt"/>
              </a:rPr>
              <a:t>Bild 1: “KI </a:t>
            </a:r>
            <a:r>
              <a:rPr lang="en-US" dirty="0" err="1">
                <a:latin typeface="+mn-lt"/>
              </a:rPr>
              <a:t>behandelt</a:t>
            </a:r>
            <a:r>
              <a:rPr lang="en-US" dirty="0">
                <a:latin typeface="+mn-lt"/>
              </a:rPr>
              <a:t> </a:t>
            </a:r>
            <a:r>
              <a:rPr lang="en-US" dirty="0" err="1">
                <a:latin typeface="+mn-lt"/>
              </a:rPr>
              <a:t>nicht</a:t>
            </a:r>
            <a:r>
              <a:rPr lang="en-US" dirty="0">
                <a:latin typeface="+mn-lt"/>
              </a:rPr>
              <a:t> alle Menschen </a:t>
            </a:r>
            <a:r>
              <a:rPr lang="en-US" dirty="0" err="1">
                <a:latin typeface="+mn-lt"/>
              </a:rPr>
              <a:t>gleich</a:t>
            </a:r>
            <a:r>
              <a:rPr lang="en-US" dirty="0">
                <a:latin typeface="+mn-lt"/>
              </a:rPr>
              <a:t>”, </a:t>
            </a:r>
            <a:r>
              <a:rPr lang="de-DE" sz="1200" dirty="0">
                <a:solidFill>
                  <a:srgbClr val="FF0000"/>
                </a:solidFill>
                <a:effectLst/>
                <a:latin typeface="+mn-lt"/>
              </a:rPr>
              <a:t>CC BY ND ISB, </a:t>
            </a:r>
            <a:r>
              <a:rPr lang="de-DE" sz="1200" u="none" dirty="0">
                <a:solidFill>
                  <a:srgbClr val="FF0000"/>
                </a:solidFill>
                <a:effectLst/>
                <a:latin typeface="+mn-lt"/>
              </a:rPr>
              <a:t>b</a:t>
            </a:r>
            <a:r>
              <a:rPr lang="en-US" dirty="0" err="1">
                <a:latin typeface="+mn-lt"/>
              </a:rPr>
              <a:t>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7.12.2024 DALL-E3 eingesetzt.</a:t>
            </a:r>
          </a:p>
          <a:p>
            <a:endParaRPr lang="de-DE" dirty="0">
              <a:latin typeface="+mn-lt"/>
            </a:endParaRPr>
          </a:p>
          <a:p>
            <a:endParaRPr lang="de-DE" dirty="0">
              <a:latin typeface="+mn-lt"/>
            </a:endParaRPr>
          </a:p>
          <a:p>
            <a:endParaRPr lang="de-DE" dirty="0">
              <a:latin typeface="+mn-lt"/>
            </a:endParaRPr>
          </a:p>
        </p:txBody>
      </p:sp>
      <p:sp>
        <p:nvSpPr>
          <p:cNvPr id="4" name="Foliennummernplatzhalt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15811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10: </a:t>
            </a:r>
            <a:r>
              <a:rPr lang="en-US" b="1" dirty="0" err="1">
                <a:latin typeface="+mn-lt"/>
              </a:rPr>
              <a:t>Aktivierung</a:t>
            </a:r>
            <a:r>
              <a:rPr lang="en-US" b="1" dirty="0">
                <a:latin typeface="+mn-lt"/>
              </a:rPr>
              <a:t> der </a:t>
            </a:r>
            <a:r>
              <a:rPr lang="en-US" b="1" dirty="0" err="1">
                <a:latin typeface="+mn-lt"/>
              </a:rPr>
              <a:t>Schülerinnen</a:t>
            </a:r>
            <a:r>
              <a:rPr lang="en-US" b="1" dirty="0">
                <a:latin typeface="+mn-lt"/>
              </a:rPr>
              <a:t> und </a:t>
            </a:r>
            <a:r>
              <a:rPr lang="en-US" b="1" dirty="0" err="1">
                <a:latin typeface="+mn-lt"/>
              </a:rPr>
              <a:t>Schüler</a:t>
            </a:r>
            <a:r>
              <a:rPr lang="en-US" b="1" dirty="0">
                <a:latin typeface="+mn-lt"/>
              </a:rPr>
              <a:t> – </a:t>
            </a:r>
            <a:r>
              <a:rPr lang="en-US" b="1" dirty="0" err="1">
                <a:latin typeface="+mn-lt"/>
              </a:rPr>
              <a:t>Meinungslinie</a:t>
            </a:r>
            <a:r>
              <a:rPr lang="en-US" b="1" dirty="0">
                <a:latin typeface="+mn-lt"/>
              </a:rPr>
              <a:t>: </a:t>
            </a:r>
            <a:r>
              <a:rPr lang="en-US" b="1" dirty="0" err="1">
                <a:latin typeface="+mn-lt"/>
              </a:rPr>
              <a:t>Welche</a:t>
            </a:r>
            <a:r>
              <a:rPr lang="en-US" b="1" dirty="0">
                <a:latin typeface="+mn-lt"/>
              </a:rPr>
              <a:t> </a:t>
            </a:r>
            <a:r>
              <a:rPr lang="en-US" b="1" dirty="0" err="1">
                <a:latin typeface="+mn-lt"/>
              </a:rPr>
              <a:t>Entscheidungen</a:t>
            </a:r>
            <a:r>
              <a:rPr lang="en-US" b="1" dirty="0">
                <a:latin typeface="+mn-lt"/>
              </a:rPr>
              <a:t> </a:t>
            </a:r>
            <a:r>
              <a:rPr lang="en-US" b="1" dirty="0" err="1">
                <a:latin typeface="+mn-lt"/>
              </a:rPr>
              <a:t>sollten</a:t>
            </a:r>
            <a:r>
              <a:rPr lang="en-US" b="1" dirty="0">
                <a:latin typeface="+mn-lt"/>
              </a:rPr>
              <a:t> </a:t>
            </a:r>
            <a:r>
              <a:rPr lang="en-US" b="1" dirty="0" err="1">
                <a:latin typeface="+mn-lt"/>
              </a:rPr>
              <a:t>durch</a:t>
            </a:r>
            <a:r>
              <a:rPr lang="en-US" b="1" dirty="0">
                <a:latin typeface="+mn-lt"/>
              </a:rPr>
              <a:t> KI </a:t>
            </a:r>
            <a:r>
              <a:rPr lang="en-US" b="1" dirty="0" err="1">
                <a:latin typeface="+mn-lt"/>
              </a:rPr>
              <a:t>getroffen</a:t>
            </a:r>
            <a:r>
              <a:rPr lang="en-US" b="1" dirty="0">
                <a:latin typeface="+mn-lt"/>
              </a:rPr>
              <a:t> </a:t>
            </a:r>
            <a:r>
              <a:rPr lang="en-US" b="1" dirty="0" err="1">
                <a:latin typeface="+mn-lt"/>
              </a:rPr>
              <a:t>werden</a:t>
            </a:r>
            <a:r>
              <a:rPr lang="en-US" b="1" dirty="0">
                <a:latin typeface="+mn-lt"/>
              </a:rPr>
              <a:t>?</a:t>
            </a:r>
          </a:p>
          <a:p>
            <a:endParaRPr lang="en-US" dirty="0">
              <a:latin typeface="+mn-lt"/>
            </a:endParaRPr>
          </a:p>
          <a:p>
            <a:r>
              <a:rPr lang="en-US" dirty="0">
                <a:latin typeface="+mn-lt"/>
              </a:rPr>
              <a:t>Die </a:t>
            </a:r>
            <a:r>
              <a:rPr lang="en-US" dirty="0" err="1">
                <a:latin typeface="+mn-lt"/>
              </a:rPr>
              <a:t>Schülerinnen</a:t>
            </a:r>
            <a:r>
              <a:rPr lang="en-US" dirty="0">
                <a:latin typeface="+mn-lt"/>
              </a:rPr>
              <a:t> und </a:t>
            </a:r>
            <a:r>
              <a:rPr lang="en-US" dirty="0" err="1">
                <a:latin typeface="+mn-lt"/>
              </a:rPr>
              <a:t>Schüler</a:t>
            </a:r>
            <a:r>
              <a:rPr lang="en-US" dirty="0">
                <a:latin typeface="+mn-lt"/>
              </a:rPr>
              <a:t> </a:t>
            </a:r>
            <a:r>
              <a:rPr lang="en-US" dirty="0" err="1">
                <a:latin typeface="+mn-lt"/>
              </a:rPr>
              <a:t>bekommen</a:t>
            </a:r>
            <a:r>
              <a:rPr lang="en-US" dirty="0">
                <a:latin typeface="+mn-lt"/>
              </a:rPr>
              <a:t> den </a:t>
            </a:r>
            <a:r>
              <a:rPr lang="en-US" dirty="0" err="1">
                <a:latin typeface="+mn-lt"/>
              </a:rPr>
              <a:t>Auftrag</a:t>
            </a:r>
            <a:r>
              <a:rPr lang="en-US" dirty="0">
                <a:latin typeface="+mn-lt"/>
              </a:rPr>
              <a:t>, </a:t>
            </a:r>
            <a:r>
              <a:rPr lang="en-US" dirty="0" err="1">
                <a:latin typeface="+mn-lt"/>
              </a:rPr>
              <a:t>sich</a:t>
            </a:r>
            <a:r>
              <a:rPr lang="en-US" dirty="0">
                <a:latin typeface="+mn-lt"/>
              </a:rPr>
              <a:t> </a:t>
            </a:r>
            <a:r>
              <a:rPr lang="en-US" dirty="0" err="1">
                <a:latin typeface="+mn-lt"/>
              </a:rPr>
              <a:t>zu</a:t>
            </a:r>
            <a:r>
              <a:rPr lang="en-US" dirty="0">
                <a:latin typeface="+mn-lt"/>
              </a:rPr>
              <a:t> der </a:t>
            </a:r>
            <a:r>
              <a:rPr lang="en-US" dirty="0" err="1">
                <a:latin typeface="+mn-lt"/>
              </a:rPr>
              <a:t>Aussage</a:t>
            </a:r>
            <a:r>
              <a:rPr lang="en-US" dirty="0">
                <a:latin typeface="+mn-lt"/>
              </a:rPr>
              <a:t> auf der Folie </a:t>
            </a:r>
            <a:r>
              <a:rPr lang="en-US" dirty="0" err="1">
                <a:latin typeface="+mn-lt"/>
              </a:rPr>
              <a:t>zu</a:t>
            </a:r>
            <a:r>
              <a:rPr lang="en-US" dirty="0">
                <a:latin typeface="+mn-lt"/>
              </a:rPr>
              <a:t> </a:t>
            </a:r>
            <a:r>
              <a:rPr lang="en-US" dirty="0" err="1">
                <a:latin typeface="+mn-lt"/>
              </a:rPr>
              <a:t>positionieren</a:t>
            </a:r>
            <a:r>
              <a:rPr lang="en-US" dirty="0">
                <a:latin typeface="+mn-lt"/>
              </a:rPr>
              <a:t>, </a:t>
            </a:r>
            <a:r>
              <a:rPr lang="en-US" dirty="0" err="1">
                <a:latin typeface="+mn-lt"/>
              </a:rPr>
              <a:t>indem</a:t>
            </a:r>
            <a:r>
              <a:rPr lang="en-US" dirty="0">
                <a:latin typeface="+mn-lt"/>
              </a:rPr>
              <a:t> </a:t>
            </a:r>
            <a:r>
              <a:rPr lang="en-US" dirty="0" err="1">
                <a:latin typeface="+mn-lt"/>
              </a:rPr>
              <a:t>sie</a:t>
            </a:r>
            <a:r>
              <a:rPr lang="en-US" dirty="0">
                <a:latin typeface="+mn-lt"/>
              </a:rPr>
              <a:t> </a:t>
            </a:r>
            <a:r>
              <a:rPr lang="en-US" dirty="0" err="1">
                <a:latin typeface="+mn-lt"/>
              </a:rPr>
              <a:t>sich</a:t>
            </a:r>
            <a:r>
              <a:rPr lang="en-US" dirty="0">
                <a:latin typeface="+mn-lt"/>
              </a:rPr>
              <a:t> </a:t>
            </a:r>
            <a:r>
              <a:rPr lang="en-US" dirty="0" err="1">
                <a:latin typeface="+mn-lt"/>
              </a:rPr>
              <a:t>entlang</a:t>
            </a:r>
            <a:r>
              <a:rPr lang="en-US" dirty="0">
                <a:latin typeface="+mn-lt"/>
              </a:rPr>
              <a:t> </a:t>
            </a:r>
            <a:r>
              <a:rPr lang="en-US" dirty="0" err="1">
                <a:latin typeface="+mn-lt"/>
              </a:rPr>
              <a:t>einer</a:t>
            </a:r>
            <a:r>
              <a:rPr lang="en-US" dirty="0">
                <a:latin typeface="+mn-lt"/>
              </a:rPr>
              <a:t> “</a:t>
            </a:r>
            <a:r>
              <a:rPr lang="en-US" dirty="0" err="1">
                <a:latin typeface="+mn-lt"/>
              </a:rPr>
              <a:t>Meinungslinie</a:t>
            </a:r>
            <a:r>
              <a:rPr lang="en-US" dirty="0">
                <a:latin typeface="+mn-lt"/>
              </a:rPr>
              <a:t>” </a:t>
            </a:r>
            <a:r>
              <a:rPr lang="en-US" dirty="0" err="1">
                <a:latin typeface="+mn-lt"/>
              </a:rPr>
              <a:t>aufstellen</a:t>
            </a:r>
            <a:r>
              <a:rPr lang="en-US" dirty="0">
                <a:latin typeface="+mn-lt"/>
              </a:rPr>
              <a:t>. Dazu </a:t>
            </a:r>
            <a:r>
              <a:rPr lang="en-US" dirty="0" err="1">
                <a:latin typeface="+mn-lt"/>
              </a:rPr>
              <a:t>werden</a:t>
            </a:r>
            <a:r>
              <a:rPr lang="en-US" dirty="0">
                <a:latin typeface="+mn-lt"/>
              </a:rPr>
              <a:t> </a:t>
            </a:r>
            <a:r>
              <a:rPr lang="en-US" dirty="0" err="1">
                <a:latin typeface="+mn-lt"/>
              </a:rPr>
              <a:t>zwei</a:t>
            </a:r>
            <a:r>
              <a:rPr lang="en-US" dirty="0">
                <a:latin typeface="+mn-lt"/>
              </a:rPr>
              <a:t> </a:t>
            </a:r>
            <a:r>
              <a:rPr lang="en-US" dirty="0" err="1">
                <a:latin typeface="+mn-lt"/>
              </a:rPr>
              <a:t>Punkte</a:t>
            </a:r>
            <a:r>
              <a:rPr lang="en-US" dirty="0">
                <a:latin typeface="+mn-lt"/>
              </a:rPr>
              <a:t> </a:t>
            </a:r>
            <a:r>
              <a:rPr lang="en-US" dirty="0" err="1">
                <a:latin typeface="+mn-lt"/>
              </a:rPr>
              <a:t>im</a:t>
            </a:r>
            <a:r>
              <a:rPr lang="en-US" dirty="0">
                <a:latin typeface="+mn-lt"/>
              </a:rPr>
              <a:t> </a:t>
            </a:r>
            <a:r>
              <a:rPr lang="en-US" dirty="0" err="1">
                <a:latin typeface="+mn-lt"/>
              </a:rPr>
              <a:t>Raum</a:t>
            </a:r>
            <a:r>
              <a:rPr lang="en-US" dirty="0">
                <a:latin typeface="+mn-lt"/>
              </a:rPr>
              <a:t> </a:t>
            </a:r>
            <a:r>
              <a:rPr lang="en-US" dirty="0" err="1">
                <a:latin typeface="+mn-lt"/>
              </a:rPr>
              <a:t>definiert</a:t>
            </a:r>
            <a:r>
              <a:rPr lang="en-US" dirty="0">
                <a:latin typeface="+mn-lt"/>
              </a:rPr>
              <a:t>, der </a:t>
            </a:r>
            <a:r>
              <a:rPr lang="en-US" dirty="0" err="1">
                <a:latin typeface="+mn-lt"/>
              </a:rPr>
              <a:t>eine</a:t>
            </a:r>
            <a:r>
              <a:rPr lang="en-US" dirty="0">
                <a:latin typeface="+mn-lt"/>
              </a:rPr>
              <a:t> für “Ich </a:t>
            </a:r>
            <a:r>
              <a:rPr lang="en-US" dirty="0" err="1">
                <a:latin typeface="+mn-lt"/>
              </a:rPr>
              <a:t>stimme</a:t>
            </a:r>
            <a:r>
              <a:rPr lang="en-US" dirty="0">
                <a:latin typeface="+mn-lt"/>
              </a:rPr>
              <a:t> der </a:t>
            </a:r>
            <a:r>
              <a:rPr lang="en-US" dirty="0" err="1">
                <a:latin typeface="+mn-lt"/>
              </a:rPr>
              <a:t>Aussage</a:t>
            </a:r>
            <a:r>
              <a:rPr lang="en-US" dirty="0">
                <a:latin typeface="+mn-lt"/>
              </a:rPr>
              <a:t> </a:t>
            </a:r>
            <a:r>
              <a:rPr lang="en-US" dirty="0" err="1">
                <a:latin typeface="+mn-lt"/>
              </a:rPr>
              <a:t>zu</a:t>
            </a:r>
            <a:r>
              <a:rPr lang="en-US" dirty="0">
                <a:latin typeface="+mn-lt"/>
              </a:rPr>
              <a:t>” und der </a:t>
            </a:r>
            <a:r>
              <a:rPr lang="en-US" dirty="0" err="1">
                <a:latin typeface="+mn-lt"/>
              </a:rPr>
              <a:t>andere</a:t>
            </a:r>
            <a:r>
              <a:rPr lang="en-US" dirty="0">
                <a:latin typeface="+mn-lt"/>
              </a:rPr>
              <a:t> für “Ich </a:t>
            </a:r>
            <a:r>
              <a:rPr lang="en-US" dirty="0" err="1">
                <a:latin typeface="+mn-lt"/>
              </a:rPr>
              <a:t>stimme</a:t>
            </a:r>
            <a:r>
              <a:rPr lang="en-US" dirty="0">
                <a:latin typeface="+mn-lt"/>
              </a:rPr>
              <a:t> der </a:t>
            </a:r>
            <a:r>
              <a:rPr lang="en-US" dirty="0" err="1">
                <a:latin typeface="+mn-lt"/>
              </a:rPr>
              <a:t>Aussage</a:t>
            </a:r>
            <a:r>
              <a:rPr lang="en-US" dirty="0">
                <a:latin typeface="+mn-lt"/>
              </a:rPr>
              <a:t> </a:t>
            </a:r>
            <a:r>
              <a:rPr lang="en-US" dirty="0" err="1">
                <a:latin typeface="+mn-lt"/>
              </a:rPr>
              <a:t>nicht</a:t>
            </a:r>
            <a:r>
              <a:rPr lang="en-US" dirty="0">
                <a:latin typeface="+mn-lt"/>
              </a:rPr>
              <a:t> </a:t>
            </a:r>
            <a:r>
              <a:rPr lang="en-US" dirty="0" err="1">
                <a:latin typeface="+mn-lt"/>
              </a:rPr>
              <a:t>zu</a:t>
            </a:r>
            <a:r>
              <a:rPr lang="en-US" dirty="0">
                <a:latin typeface="+mn-lt"/>
              </a:rPr>
              <a:t>”. Je </a:t>
            </a:r>
            <a:r>
              <a:rPr lang="en-US" dirty="0" err="1">
                <a:latin typeface="+mn-lt"/>
              </a:rPr>
              <a:t>nachdem</a:t>
            </a:r>
            <a:r>
              <a:rPr lang="en-US" dirty="0">
                <a:latin typeface="+mn-lt"/>
              </a:rPr>
              <a:t>, </a:t>
            </a:r>
            <a:r>
              <a:rPr lang="en-US" dirty="0" err="1">
                <a:latin typeface="+mn-lt"/>
              </a:rPr>
              <a:t>welche</a:t>
            </a:r>
            <a:r>
              <a:rPr lang="en-US" dirty="0">
                <a:latin typeface="+mn-lt"/>
              </a:rPr>
              <a:t> </a:t>
            </a:r>
            <a:r>
              <a:rPr lang="en-US" dirty="0" err="1">
                <a:latin typeface="+mn-lt"/>
              </a:rPr>
              <a:t>Meinung</a:t>
            </a:r>
            <a:r>
              <a:rPr lang="en-US" dirty="0">
                <a:latin typeface="+mn-lt"/>
              </a:rPr>
              <a:t> die </a:t>
            </a:r>
            <a:r>
              <a:rPr lang="en-US" dirty="0" err="1">
                <a:latin typeface="+mn-lt"/>
              </a:rPr>
              <a:t>Schülerinnen</a:t>
            </a:r>
            <a:r>
              <a:rPr lang="en-US" dirty="0">
                <a:latin typeface="+mn-lt"/>
              </a:rPr>
              <a:t> und </a:t>
            </a:r>
            <a:r>
              <a:rPr lang="en-US" dirty="0" err="1">
                <a:latin typeface="+mn-lt"/>
              </a:rPr>
              <a:t>Schüler</a:t>
            </a:r>
            <a:r>
              <a:rPr lang="en-US" dirty="0">
                <a:latin typeface="+mn-lt"/>
              </a:rPr>
              <a:t> </a:t>
            </a:r>
            <a:r>
              <a:rPr lang="en-US" dirty="0" err="1">
                <a:latin typeface="+mn-lt"/>
              </a:rPr>
              <a:t>bezüglich</a:t>
            </a:r>
            <a:r>
              <a:rPr lang="en-US" dirty="0">
                <a:latin typeface="+mn-lt"/>
              </a:rPr>
              <a:t> der </a:t>
            </a:r>
            <a:r>
              <a:rPr lang="en-US" dirty="0" err="1">
                <a:latin typeface="+mn-lt"/>
              </a:rPr>
              <a:t>Aussage</a:t>
            </a:r>
            <a:r>
              <a:rPr lang="en-US" dirty="0">
                <a:latin typeface="+mn-lt"/>
              </a:rPr>
              <a:t> </a:t>
            </a:r>
            <a:r>
              <a:rPr lang="en-US" dirty="0" err="1">
                <a:latin typeface="+mn-lt"/>
              </a:rPr>
              <a:t>vertreten</a:t>
            </a:r>
            <a:r>
              <a:rPr lang="en-US" dirty="0">
                <a:latin typeface="+mn-lt"/>
              </a:rPr>
              <a:t>, </a:t>
            </a:r>
            <a:r>
              <a:rPr lang="en-US" dirty="0" err="1">
                <a:latin typeface="+mn-lt"/>
              </a:rPr>
              <a:t>positionieren</a:t>
            </a:r>
            <a:r>
              <a:rPr lang="en-US" dirty="0">
                <a:latin typeface="+mn-lt"/>
              </a:rPr>
              <a:t> </a:t>
            </a:r>
            <a:r>
              <a:rPr lang="en-US" dirty="0" err="1">
                <a:latin typeface="+mn-lt"/>
              </a:rPr>
              <a:t>sie</a:t>
            </a:r>
            <a:r>
              <a:rPr lang="en-US" dirty="0">
                <a:latin typeface="+mn-lt"/>
              </a:rPr>
              <a:t> </a:t>
            </a:r>
            <a:r>
              <a:rPr lang="en-US" dirty="0" err="1">
                <a:latin typeface="+mn-lt"/>
              </a:rPr>
              <a:t>sich</a:t>
            </a:r>
            <a:r>
              <a:rPr lang="en-US" dirty="0">
                <a:latin typeface="+mn-lt"/>
              </a:rPr>
              <a:t> </a:t>
            </a:r>
            <a:r>
              <a:rPr lang="en-US" dirty="0" err="1">
                <a:latin typeface="+mn-lt"/>
              </a:rPr>
              <a:t>entlang</a:t>
            </a:r>
            <a:r>
              <a:rPr lang="en-US" dirty="0">
                <a:latin typeface="+mn-lt"/>
              </a:rPr>
              <a:t> der </a:t>
            </a:r>
            <a:r>
              <a:rPr lang="en-US" dirty="0" err="1">
                <a:latin typeface="+mn-lt"/>
              </a:rPr>
              <a:t>Meinungslinie</a:t>
            </a:r>
            <a:r>
              <a:rPr lang="en-US" dirty="0">
                <a:latin typeface="+mn-lt"/>
              </a:rPr>
              <a:t>.</a:t>
            </a:r>
          </a:p>
          <a:p>
            <a:endParaRPr lang="en-US" dirty="0">
              <a:latin typeface="+mn-lt"/>
            </a:endParaRPr>
          </a:p>
          <a:p>
            <a:r>
              <a:rPr lang="en-US" dirty="0">
                <a:latin typeface="+mn-lt"/>
              </a:rPr>
              <a:t>Nun </a:t>
            </a:r>
            <a:r>
              <a:rPr lang="en-US" dirty="0" err="1">
                <a:latin typeface="+mn-lt"/>
              </a:rPr>
              <a:t>können</a:t>
            </a:r>
            <a:r>
              <a:rPr lang="en-US" dirty="0">
                <a:latin typeface="+mn-lt"/>
              </a:rPr>
              <a:t> </a:t>
            </a:r>
            <a:r>
              <a:rPr lang="en-US" dirty="0" err="1">
                <a:latin typeface="+mn-lt"/>
              </a:rPr>
              <a:t>einzelne</a:t>
            </a:r>
            <a:r>
              <a:rPr lang="en-US" dirty="0">
                <a:latin typeface="+mn-lt"/>
              </a:rPr>
              <a:t> </a:t>
            </a:r>
            <a:r>
              <a:rPr lang="en-US" dirty="0" err="1">
                <a:latin typeface="+mn-lt"/>
              </a:rPr>
              <a:t>unterschiedliche</a:t>
            </a:r>
            <a:r>
              <a:rPr lang="en-US" dirty="0">
                <a:latin typeface="+mn-lt"/>
              </a:rPr>
              <a:t> </a:t>
            </a:r>
            <a:r>
              <a:rPr lang="en-US" dirty="0" err="1">
                <a:latin typeface="+mn-lt"/>
              </a:rPr>
              <a:t>Positionen</a:t>
            </a:r>
            <a:r>
              <a:rPr lang="en-US" dirty="0">
                <a:latin typeface="+mn-lt"/>
              </a:rPr>
              <a:t> </a:t>
            </a:r>
            <a:r>
              <a:rPr lang="en-US" dirty="0" err="1">
                <a:latin typeface="+mn-lt"/>
              </a:rPr>
              <a:t>diskutiert</a:t>
            </a:r>
            <a:r>
              <a:rPr lang="en-US" dirty="0">
                <a:latin typeface="+mn-lt"/>
              </a:rPr>
              <a:t> </a:t>
            </a:r>
            <a:r>
              <a:rPr lang="en-US" dirty="0" err="1">
                <a:latin typeface="+mn-lt"/>
              </a:rPr>
              <a:t>werden</a:t>
            </a:r>
            <a:r>
              <a:rPr lang="en-US" dirty="0">
                <a:latin typeface="+mn-lt"/>
              </a:rPr>
              <a:t>.</a:t>
            </a:r>
          </a:p>
          <a:p>
            <a:endParaRPr lang="en-US" dirty="0">
              <a:latin typeface="+mn-lt"/>
            </a:endParaRPr>
          </a:p>
          <a:p>
            <a:pPr>
              <a:buFont typeface="Arial" panose="020B0604020202020204" pitchFamily="34" charset="0"/>
              <a:buNone/>
            </a:pPr>
            <a:r>
              <a:rPr lang="de-DE" sz="1200" u="sng" dirty="0">
                <a:solidFill>
                  <a:srgbClr val="FF0000"/>
                </a:solidFill>
                <a:effectLst/>
                <a:latin typeface="+mn-lt"/>
              </a:rPr>
              <a:t>Bildquelle:</a:t>
            </a:r>
          </a:p>
          <a:p>
            <a:pPr>
              <a:buFont typeface="Arial" panose="020B0604020202020204" pitchFamily="34" charset="0"/>
              <a:buNone/>
            </a:pPr>
            <a:r>
              <a:rPr lang="de-DE" sz="1200" u="none" dirty="0">
                <a:solidFill>
                  <a:srgbClr val="FF0000"/>
                </a:solidFill>
                <a:effectLst/>
                <a:latin typeface="+mn-lt"/>
              </a:rPr>
              <a:t>Icon “Meinungslinie“: CC BY ND ISB, erstellt am 15.4.2025</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57459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11: </a:t>
            </a:r>
            <a:r>
              <a:rPr lang="en-US" b="1" dirty="0" err="1">
                <a:latin typeface="+mn-lt"/>
              </a:rPr>
              <a:t>Schüleraktivierung</a:t>
            </a:r>
            <a:r>
              <a:rPr lang="en-US" b="1" dirty="0">
                <a:latin typeface="+mn-lt"/>
              </a:rPr>
              <a:t> – </a:t>
            </a:r>
            <a:r>
              <a:rPr lang="en-US" b="1" dirty="0" err="1">
                <a:latin typeface="+mn-lt"/>
              </a:rPr>
              <a:t>Meinungslinie</a:t>
            </a:r>
            <a:r>
              <a:rPr lang="en-US" b="1" dirty="0">
                <a:latin typeface="+mn-lt"/>
              </a:rPr>
              <a:t>: </a:t>
            </a:r>
            <a:r>
              <a:rPr lang="en-US" b="1" dirty="0" err="1">
                <a:latin typeface="+mn-lt"/>
              </a:rPr>
              <a:t>Welche</a:t>
            </a:r>
            <a:r>
              <a:rPr lang="en-US" b="1" dirty="0">
                <a:latin typeface="+mn-lt"/>
              </a:rPr>
              <a:t> </a:t>
            </a:r>
            <a:r>
              <a:rPr lang="en-US" b="1" dirty="0" err="1">
                <a:latin typeface="+mn-lt"/>
              </a:rPr>
              <a:t>Entscheidungen</a:t>
            </a:r>
            <a:r>
              <a:rPr lang="en-US" b="1" dirty="0">
                <a:latin typeface="+mn-lt"/>
              </a:rPr>
              <a:t> </a:t>
            </a:r>
            <a:r>
              <a:rPr lang="en-US" b="1" dirty="0" err="1">
                <a:latin typeface="+mn-lt"/>
              </a:rPr>
              <a:t>sollten</a:t>
            </a:r>
            <a:r>
              <a:rPr lang="en-US" b="1" dirty="0">
                <a:latin typeface="+mn-lt"/>
              </a:rPr>
              <a:t> </a:t>
            </a:r>
            <a:r>
              <a:rPr lang="en-US" b="1" dirty="0" err="1">
                <a:latin typeface="+mn-lt"/>
              </a:rPr>
              <a:t>durch</a:t>
            </a:r>
            <a:r>
              <a:rPr lang="en-US" b="1" dirty="0">
                <a:latin typeface="+mn-lt"/>
              </a:rPr>
              <a:t> KI </a:t>
            </a:r>
            <a:r>
              <a:rPr lang="en-US" b="1" dirty="0" err="1">
                <a:latin typeface="+mn-lt"/>
              </a:rPr>
              <a:t>getroffen</a:t>
            </a:r>
            <a:r>
              <a:rPr lang="en-US" b="1" dirty="0">
                <a:latin typeface="+mn-lt"/>
              </a:rPr>
              <a:t> </a:t>
            </a:r>
            <a:r>
              <a:rPr lang="en-US" b="1" dirty="0" err="1">
                <a:latin typeface="+mn-lt"/>
              </a:rPr>
              <a:t>werden</a:t>
            </a:r>
            <a:r>
              <a:rPr lang="en-US" b="1" dirty="0">
                <a:latin typeface="+mn-lt"/>
              </a:rPr>
              <a:t>?</a:t>
            </a:r>
          </a:p>
          <a:p>
            <a:endParaRPr lang="en-US" dirty="0">
              <a:latin typeface="+mn-lt"/>
            </a:endParaRPr>
          </a:p>
          <a:p>
            <a:r>
              <a:rPr lang="en-US" dirty="0">
                <a:latin typeface="+mn-lt"/>
              </a:rPr>
              <a:t>Die </a:t>
            </a:r>
            <a:r>
              <a:rPr lang="en-US" dirty="0" err="1">
                <a:latin typeface="+mn-lt"/>
              </a:rPr>
              <a:t>Schülerinnen</a:t>
            </a:r>
            <a:r>
              <a:rPr lang="en-US" dirty="0">
                <a:latin typeface="+mn-lt"/>
              </a:rPr>
              <a:t> und </a:t>
            </a:r>
            <a:r>
              <a:rPr lang="en-US" dirty="0" err="1">
                <a:latin typeface="+mn-lt"/>
              </a:rPr>
              <a:t>Schüler</a:t>
            </a:r>
            <a:r>
              <a:rPr lang="en-US" dirty="0">
                <a:latin typeface="+mn-lt"/>
              </a:rPr>
              <a:t> </a:t>
            </a:r>
            <a:r>
              <a:rPr lang="en-US" dirty="0" err="1">
                <a:latin typeface="+mn-lt"/>
              </a:rPr>
              <a:t>bekommen</a:t>
            </a:r>
            <a:r>
              <a:rPr lang="en-US" dirty="0">
                <a:latin typeface="+mn-lt"/>
              </a:rPr>
              <a:t> den </a:t>
            </a:r>
            <a:r>
              <a:rPr lang="en-US" dirty="0" err="1">
                <a:latin typeface="+mn-lt"/>
              </a:rPr>
              <a:t>Auftrag</a:t>
            </a:r>
            <a:r>
              <a:rPr lang="en-US" dirty="0">
                <a:latin typeface="+mn-lt"/>
              </a:rPr>
              <a:t>, </a:t>
            </a:r>
            <a:r>
              <a:rPr lang="en-US" dirty="0" err="1">
                <a:latin typeface="+mn-lt"/>
              </a:rPr>
              <a:t>sich</a:t>
            </a:r>
            <a:r>
              <a:rPr lang="en-US" dirty="0">
                <a:latin typeface="+mn-lt"/>
              </a:rPr>
              <a:t> </a:t>
            </a:r>
            <a:r>
              <a:rPr lang="en-US" dirty="0" err="1">
                <a:latin typeface="+mn-lt"/>
              </a:rPr>
              <a:t>zu</a:t>
            </a:r>
            <a:r>
              <a:rPr lang="en-US" dirty="0">
                <a:latin typeface="+mn-lt"/>
              </a:rPr>
              <a:t> der </a:t>
            </a:r>
            <a:r>
              <a:rPr lang="en-US" dirty="0" err="1">
                <a:latin typeface="+mn-lt"/>
              </a:rPr>
              <a:t>Aussage</a:t>
            </a:r>
            <a:r>
              <a:rPr lang="en-US" dirty="0">
                <a:latin typeface="+mn-lt"/>
              </a:rPr>
              <a:t> auf der Folie </a:t>
            </a:r>
            <a:r>
              <a:rPr lang="en-US" dirty="0" err="1">
                <a:latin typeface="+mn-lt"/>
              </a:rPr>
              <a:t>zu</a:t>
            </a:r>
            <a:r>
              <a:rPr lang="en-US" dirty="0">
                <a:latin typeface="+mn-lt"/>
              </a:rPr>
              <a:t> </a:t>
            </a:r>
            <a:r>
              <a:rPr lang="en-US" dirty="0" err="1">
                <a:latin typeface="+mn-lt"/>
              </a:rPr>
              <a:t>positionieren</a:t>
            </a:r>
            <a:r>
              <a:rPr lang="en-US" dirty="0">
                <a:latin typeface="+mn-lt"/>
              </a:rPr>
              <a:t>, </a:t>
            </a:r>
            <a:r>
              <a:rPr lang="en-US" dirty="0" err="1">
                <a:latin typeface="+mn-lt"/>
              </a:rPr>
              <a:t>indem</a:t>
            </a:r>
            <a:r>
              <a:rPr lang="en-US" dirty="0">
                <a:latin typeface="+mn-lt"/>
              </a:rPr>
              <a:t> </a:t>
            </a:r>
            <a:r>
              <a:rPr lang="en-US" dirty="0" err="1">
                <a:latin typeface="+mn-lt"/>
              </a:rPr>
              <a:t>sie</a:t>
            </a:r>
            <a:r>
              <a:rPr lang="en-US" dirty="0">
                <a:latin typeface="+mn-lt"/>
              </a:rPr>
              <a:t> </a:t>
            </a:r>
            <a:r>
              <a:rPr lang="en-US" dirty="0" err="1">
                <a:latin typeface="+mn-lt"/>
              </a:rPr>
              <a:t>sich</a:t>
            </a:r>
            <a:r>
              <a:rPr lang="en-US" dirty="0">
                <a:latin typeface="+mn-lt"/>
              </a:rPr>
              <a:t> </a:t>
            </a:r>
            <a:r>
              <a:rPr lang="en-US" dirty="0" err="1">
                <a:latin typeface="+mn-lt"/>
              </a:rPr>
              <a:t>entlang</a:t>
            </a:r>
            <a:r>
              <a:rPr lang="en-US" dirty="0">
                <a:latin typeface="+mn-lt"/>
              </a:rPr>
              <a:t> </a:t>
            </a:r>
            <a:r>
              <a:rPr lang="en-US" dirty="0" err="1">
                <a:latin typeface="+mn-lt"/>
              </a:rPr>
              <a:t>einer</a:t>
            </a:r>
            <a:r>
              <a:rPr lang="en-US" dirty="0">
                <a:latin typeface="+mn-lt"/>
              </a:rPr>
              <a:t> “</a:t>
            </a:r>
            <a:r>
              <a:rPr lang="en-US" dirty="0" err="1">
                <a:latin typeface="+mn-lt"/>
              </a:rPr>
              <a:t>Meinungslinie</a:t>
            </a:r>
            <a:r>
              <a:rPr lang="en-US" dirty="0">
                <a:latin typeface="+mn-lt"/>
              </a:rPr>
              <a:t>” </a:t>
            </a:r>
            <a:r>
              <a:rPr lang="en-US" dirty="0" err="1">
                <a:latin typeface="+mn-lt"/>
              </a:rPr>
              <a:t>aufstellen</a:t>
            </a:r>
            <a:r>
              <a:rPr lang="en-US" dirty="0">
                <a:latin typeface="+mn-lt"/>
              </a:rPr>
              <a:t>. Dazu </a:t>
            </a:r>
            <a:r>
              <a:rPr lang="en-US" dirty="0" err="1">
                <a:latin typeface="+mn-lt"/>
              </a:rPr>
              <a:t>werden</a:t>
            </a:r>
            <a:r>
              <a:rPr lang="en-US" dirty="0">
                <a:latin typeface="+mn-lt"/>
              </a:rPr>
              <a:t> </a:t>
            </a:r>
            <a:r>
              <a:rPr lang="en-US" dirty="0" err="1">
                <a:latin typeface="+mn-lt"/>
              </a:rPr>
              <a:t>zwei</a:t>
            </a:r>
            <a:r>
              <a:rPr lang="en-US" dirty="0">
                <a:latin typeface="+mn-lt"/>
              </a:rPr>
              <a:t> </a:t>
            </a:r>
            <a:r>
              <a:rPr lang="en-US" dirty="0" err="1">
                <a:latin typeface="+mn-lt"/>
              </a:rPr>
              <a:t>Punkte</a:t>
            </a:r>
            <a:r>
              <a:rPr lang="en-US" dirty="0">
                <a:latin typeface="+mn-lt"/>
              </a:rPr>
              <a:t> </a:t>
            </a:r>
            <a:r>
              <a:rPr lang="en-US" dirty="0" err="1">
                <a:latin typeface="+mn-lt"/>
              </a:rPr>
              <a:t>im</a:t>
            </a:r>
            <a:r>
              <a:rPr lang="en-US" dirty="0">
                <a:latin typeface="+mn-lt"/>
              </a:rPr>
              <a:t> </a:t>
            </a:r>
            <a:r>
              <a:rPr lang="en-US" dirty="0" err="1">
                <a:latin typeface="+mn-lt"/>
              </a:rPr>
              <a:t>Raum</a:t>
            </a:r>
            <a:r>
              <a:rPr lang="en-US" dirty="0">
                <a:latin typeface="+mn-lt"/>
              </a:rPr>
              <a:t> </a:t>
            </a:r>
            <a:r>
              <a:rPr lang="en-US" dirty="0" err="1">
                <a:latin typeface="+mn-lt"/>
              </a:rPr>
              <a:t>definiert</a:t>
            </a:r>
            <a:r>
              <a:rPr lang="en-US" dirty="0">
                <a:latin typeface="+mn-lt"/>
              </a:rPr>
              <a:t>, der </a:t>
            </a:r>
            <a:r>
              <a:rPr lang="en-US" dirty="0" err="1">
                <a:latin typeface="+mn-lt"/>
              </a:rPr>
              <a:t>eine</a:t>
            </a:r>
            <a:r>
              <a:rPr lang="en-US" dirty="0">
                <a:latin typeface="+mn-lt"/>
              </a:rPr>
              <a:t> für “Ich </a:t>
            </a:r>
            <a:r>
              <a:rPr lang="en-US" dirty="0" err="1">
                <a:latin typeface="+mn-lt"/>
              </a:rPr>
              <a:t>stimme</a:t>
            </a:r>
            <a:r>
              <a:rPr lang="en-US" dirty="0">
                <a:latin typeface="+mn-lt"/>
              </a:rPr>
              <a:t> der </a:t>
            </a:r>
            <a:r>
              <a:rPr lang="en-US" dirty="0" err="1">
                <a:latin typeface="+mn-lt"/>
              </a:rPr>
              <a:t>Aussage</a:t>
            </a:r>
            <a:r>
              <a:rPr lang="en-US" dirty="0">
                <a:latin typeface="+mn-lt"/>
              </a:rPr>
              <a:t> </a:t>
            </a:r>
            <a:r>
              <a:rPr lang="en-US" dirty="0" err="1">
                <a:latin typeface="+mn-lt"/>
              </a:rPr>
              <a:t>zu</a:t>
            </a:r>
            <a:r>
              <a:rPr lang="en-US" dirty="0">
                <a:latin typeface="+mn-lt"/>
              </a:rPr>
              <a:t>” und der </a:t>
            </a:r>
            <a:r>
              <a:rPr lang="en-US" dirty="0" err="1">
                <a:latin typeface="+mn-lt"/>
              </a:rPr>
              <a:t>andere</a:t>
            </a:r>
            <a:r>
              <a:rPr lang="en-US" dirty="0">
                <a:latin typeface="+mn-lt"/>
              </a:rPr>
              <a:t> für “Ich </a:t>
            </a:r>
            <a:r>
              <a:rPr lang="en-US" dirty="0" err="1">
                <a:latin typeface="+mn-lt"/>
              </a:rPr>
              <a:t>stimme</a:t>
            </a:r>
            <a:r>
              <a:rPr lang="en-US" dirty="0">
                <a:latin typeface="+mn-lt"/>
              </a:rPr>
              <a:t> der </a:t>
            </a:r>
            <a:r>
              <a:rPr lang="en-US" dirty="0" err="1">
                <a:latin typeface="+mn-lt"/>
              </a:rPr>
              <a:t>Aussage</a:t>
            </a:r>
            <a:r>
              <a:rPr lang="en-US" dirty="0">
                <a:latin typeface="+mn-lt"/>
              </a:rPr>
              <a:t> </a:t>
            </a:r>
            <a:r>
              <a:rPr lang="en-US" dirty="0" err="1">
                <a:latin typeface="+mn-lt"/>
              </a:rPr>
              <a:t>nicht</a:t>
            </a:r>
            <a:r>
              <a:rPr lang="en-US" dirty="0">
                <a:latin typeface="+mn-lt"/>
              </a:rPr>
              <a:t> </a:t>
            </a:r>
            <a:r>
              <a:rPr lang="en-US" dirty="0" err="1">
                <a:latin typeface="+mn-lt"/>
              </a:rPr>
              <a:t>zu</a:t>
            </a:r>
            <a:r>
              <a:rPr lang="en-US" dirty="0">
                <a:latin typeface="+mn-lt"/>
              </a:rPr>
              <a:t>”. Je </a:t>
            </a:r>
            <a:r>
              <a:rPr lang="en-US" dirty="0" err="1">
                <a:latin typeface="+mn-lt"/>
              </a:rPr>
              <a:t>nachdem</a:t>
            </a:r>
            <a:r>
              <a:rPr lang="en-US" dirty="0">
                <a:latin typeface="+mn-lt"/>
              </a:rPr>
              <a:t>, </a:t>
            </a:r>
            <a:r>
              <a:rPr lang="en-US" dirty="0" err="1">
                <a:latin typeface="+mn-lt"/>
              </a:rPr>
              <a:t>welche</a:t>
            </a:r>
            <a:r>
              <a:rPr lang="en-US" dirty="0">
                <a:latin typeface="+mn-lt"/>
              </a:rPr>
              <a:t> </a:t>
            </a:r>
            <a:r>
              <a:rPr lang="en-US" dirty="0" err="1">
                <a:latin typeface="+mn-lt"/>
              </a:rPr>
              <a:t>Meinung</a:t>
            </a:r>
            <a:r>
              <a:rPr lang="en-US" dirty="0">
                <a:latin typeface="+mn-lt"/>
              </a:rPr>
              <a:t> die </a:t>
            </a:r>
            <a:r>
              <a:rPr lang="en-US" dirty="0" err="1">
                <a:latin typeface="+mn-lt"/>
              </a:rPr>
              <a:t>Schülerinnen</a:t>
            </a:r>
            <a:r>
              <a:rPr lang="en-US" dirty="0">
                <a:latin typeface="+mn-lt"/>
              </a:rPr>
              <a:t> und </a:t>
            </a:r>
            <a:r>
              <a:rPr lang="en-US" dirty="0" err="1">
                <a:latin typeface="+mn-lt"/>
              </a:rPr>
              <a:t>Schüler</a:t>
            </a:r>
            <a:r>
              <a:rPr lang="en-US" dirty="0">
                <a:latin typeface="+mn-lt"/>
              </a:rPr>
              <a:t> </a:t>
            </a:r>
            <a:r>
              <a:rPr lang="en-US" dirty="0" err="1">
                <a:latin typeface="+mn-lt"/>
              </a:rPr>
              <a:t>bezüglich</a:t>
            </a:r>
            <a:r>
              <a:rPr lang="en-US" dirty="0">
                <a:latin typeface="+mn-lt"/>
              </a:rPr>
              <a:t> der </a:t>
            </a:r>
            <a:r>
              <a:rPr lang="en-US" dirty="0" err="1">
                <a:latin typeface="+mn-lt"/>
              </a:rPr>
              <a:t>Aussage</a:t>
            </a:r>
            <a:r>
              <a:rPr lang="en-US" dirty="0">
                <a:latin typeface="+mn-lt"/>
              </a:rPr>
              <a:t> </a:t>
            </a:r>
            <a:r>
              <a:rPr lang="en-US" dirty="0" err="1">
                <a:latin typeface="+mn-lt"/>
              </a:rPr>
              <a:t>vertreten</a:t>
            </a:r>
            <a:r>
              <a:rPr lang="en-US" dirty="0">
                <a:latin typeface="+mn-lt"/>
              </a:rPr>
              <a:t>, </a:t>
            </a:r>
            <a:r>
              <a:rPr lang="en-US" dirty="0" err="1">
                <a:latin typeface="+mn-lt"/>
              </a:rPr>
              <a:t>positionieren</a:t>
            </a:r>
            <a:r>
              <a:rPr lang="en-US" dirty="0">
                <a:latin typeface="+mn-lt"/>
              </a:rPr>
              <a:t> </a:t>
            </a:r>
            <a:r>
              <a:rPr lang="en-US" dirty="0" err="1">
                <a:latin typeface="+mn-lt"/>
              </a:rPr>
              <a:t>sie</a:t>
            </a:r>
            <a:r>
              <a:rPr lang="en-US" dirty="0">
                <a:latin typeface="+mn-lt"/>
              </a:rPr>
              <a:t> </a:t>
            </a:r>
            <a:r>
              <a:rPr lang="en-US" dirty="0" err="1">
                <a:latin typeface="+mn-lt"/>
              </a:rPr>
              <a:t>sich</a:t>
            </a:r>
            <a:r>
              <a:rPr lang="en-US" dirty="0">
                <a:latin typeface="+mn-lt"/>
              </a:rPr>
              <a:t> </a:t>
            </a:r>
            <a:r>
              <a:rPr lang="en-US" dirty="0" err="1">
                <a:latin typeface="+mn-lt"/>
              </a:rPr>
              <a:t>entlang</a:t>
            </a:r>
            <a:r>
              <a:rPr lang="en-US" dirty="0">
                <a:latin typeface="+mn-lt"/>
              </a:rPr>
              <a:t> der </a:t>
            </a:r>
            <a:r>
              <a:rPr lang="en-US" dirty="0" err="1">
                <a:latin typeface="+mn-lt"/>
              </a:rPr>
              <a:t>Meinungslinie</a:t>
            </a:r>
            <a:r>
              <a:rPr lang="en-US" dirty="0">
                <a:latin typeface="+mn-lt"/>
              </a:rPr>
              <a:t>.</a:t>
            </a:r>
          </a:p>
          <a:p>
            <a:endParaRPr lang="en-US" dirty="0">
              <a:latin typeface="+mn-lt"/>
            </a:endParaRPr>
          </a:p>
          <a:p>
            <a:r>
              <a:rPr lang="en-US" dirty="0">
                <a:latin typeface="+mn-lt"/>
              </a:rPr>
              <a:t>Nun </a:t>
            </a:r>
            <a:r>
              <a:rPr lang="en-US" dirty="0" err="1">
                <a:latin typeface="+mn-lt"/>
              </a:rPr>
              <a:t>können</a:t>
            </a:r>
            <a:r>
              <a:rPr lang="en-US" dirty="0">
                <a:latin typeface="+mn-lt"/>
              </a:rPr>
              <a:t> </a:t>
            </a:r>
            <a:r>
              <a:rPr lang="en-US" dirty="0" err="1">
                <a:latin typeface="+mn-lt"/>
              </a:rPr>
              <a:t>einzelne</a:t>
            </a:r>
            <a:r>
              <a:rPr lang="en-US" dirty="0">
                <a:latin typeface="+mn-lt"/>
              </a:rPr>
              <a:t> </a:t>
            </a:r>
            <a:r>
              <a:rPr lang="en-US" dirty="0" err="1">
                <a:latin typeface="+mn-lt"/>
              </a:rPr>
              <a:t>unterschiedliche</a:t>
            </a:r>
            <a:r>
              <a:rPr lang="en-US" dirty="0">
                <a:latin typeface="+mn-lt"/>
              </a:rPr>
              <a:t> </a:t>
            </a:r>
            <a:r>
              <a:rPr lang="en-US" dirty="0" err="1">
                <a:latin typeface="+mn-lt"/>
              </a:rPr>
              <a:t>Positionen</a:t>
            </a:r>
            <a:r>
              <a:rPr lang="en-US" dirty="0">
                <a:latin typeface="+mn-lt"/>
              </a:rPr>
              <a:t> </a:t>
            </a:r>
            <a:r>
              <a:rPr lang="en-US" dirty="0" err="1">
                <a:latin typeface="+mn-lt"/>
              </a:rPr>
              <a:t>diskutiert</a:t>
            </a:r>
            <a:r>
              <a:rPr lang="en-US" dirty="0">
                <a:latin typeface="+mn-lt"/>
              </a:rPr>
              <a:t> </a:t>
            </a:r>
            <a:r>
              <a:rPr lang="en-US" dirty="0" err="1">
                <a:latin typeface="+mn-lt"/>
              </a:rPr>
              <a:t>werden</a:t>
            </a:r>
            <a:r>
              <a:rPr lang="en-US" dirty="0">
                <a:latin typeface="+mn-lt"/>
              </a:rPr>
              <a:t>.</a:t>
            </a:r>
          </a:p>
          <a:p>
            <a:endParaRPr lang="en-US" dirty="0">
              <a:latin typeface="+mn-lt"/>
            </a:endParaRPr>
          </a:p>
          <a:p>
            <a:pPr>
              <a:buFont typeface="Arial" panose="020B0604020202020204" pitchFamily="34" charset="0"/>
              <a:buNone/>
            </a:pPr>
            <a:r>
              <a:rPr lang="de-DE" sz="1200" u="sng" dirty="0">
                <a:solidFill>
                  <a:srgbClr val="FF0000"/>
                </a:solidFill>
                <a:effectLst/>
                <a:latin typeface="+mn-lt"/>
              </a:rPr>
              <a:t>Bildquelle:</a:t>
            </a:r>
          </a:p>
          <a:p>
            <a:pPr>
              <a:buFont typeface="Arial" panose="020B0604020202020204" pitchFamily="34" charset="0"/>
              <a:buNone/>
            </a:pPr>
            <a:r>
              <a:rPr lang="de-DE" sz="1200" u="none" dirty="0">
                <a:solidFill>
                  <a:srgbClr val="FF0000"/>
                </a:solidFill>
                <a:effectLst/>
                <a:latin typeface="+mn-lt"/>
              </a:rPr>
              <a:t>Icon “Meinungslinie“: CC BY ND ISB, erstellt am 15.4.2025</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7760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12 – </a:t>
            </a:r>
            <a:r>
              <a:rPr lang="en-US" b="1" dirty="0" err="1">
                <a:latin typeface="+mn-lt"/>
              </a:rPr>
              <a:t>Regulierung</a:t>
            </a:r>
            <a:r>
              <a:rPr lang="en-US" b="1" dirty="0">
                <a:latin typeface="+mn-lt"/>
              </a:rPr>
              <a:t> von KI: Das EU KI-</a:t>
            </a:r>
            <a:r>
              <a:rPr lang="en-US" b="1" dirty="0" err="1">
                <a:latin typeface="+mn-lt"/>
              </a:rPr>
              <a:t>Gesetz</a:t>
            </a:r>
            <a:endParaRPr lang="en-US" b="1" dirty="0">
              <a:latin typeface="+mn-lt"/>
            </a:endParaRPr>
          </a:p>
          <a:p>
            <a:endParaRPr lang="en-US" dirty="0">
              <a:latin typeface="+mn-lt"/>
            </a:endParaRPr>
          </a:p>
          <a:p>
            <a:r>
              <a:rPr lang="en-US" dirty="0">
                <a:latin typeface="+mn-lt"/>
              </a:rPr>
              <a:t>Die EU </a:t>
            </a:r>
            <a:r>
              <a:rPr lang="en-US" dirty="0" err="1">
                <a:latin typeface="+mn-lt"/>
              </a:rPr>
              <a:t>ist</a:t>
            </a:r>
            <a:r>
              <a:rPr lang="en-US" dirty="0">
                <a:latin typeface="+mn-lt"/>
              </a:rPr>
              <a:t> </a:t>
            </a:r>
            <a:r>
              <a:rPr lang="en-US" dirty="0" err="1">
                <a:latin typeface="+mn-lt"/>
              </a:rPr>
              <a:t>bisher</a:t>
            </a:r>
            <a:r>
              <a:rPr lang="en-US" dirty="0">
                <a:latin typeface="+mn-lt"/>
              </a:rPr>
              <a:t> die </a:t>
            </a:r>
            <a:r>
              <a:rPr lang="en-US" dirty="0" err="1">
                <a:latin typeface="+mn-lt"/>
              </a:rPr>
              <a:t>einzige</a:t>
            </a:r>
            <a:r>
              <a:rPr lang="en-US" dirty="0">
                <a:latin typeface="+mn-lt"/>
              </a:rPr>
              <a:t> Institution, die </a:t>
            </a:r>
            <a:r>
              <a:rPr lang="en-US" dirty="0" err="1">
                <a:latin typeface="+mn-lt"/>
              </a:rPr>
              <a:t>einen</a:t>
            </a:r>
            <a:r>
              <a:rPr lang="en-US" dirty="0">
                <a:latin typeface="+mn-lt"/>
              </a:rPr>
              <a:t> </a:t>
            </a:r>
            <a:r>
              <a:rPr lang="en-US" dirty="0" err="1">
                <a:latin typeface="+mn-lt"/>
              </a:rPr>
              <a:t>rechtlichen</a:t>
            </a:r>
            <a:r>
              <a:rPr lang="en-US" dirty="0">
                <a:latin typeface="+mn-lt"/>
              </a:rPr>
              <a:t> </a:t>
            </a:r>
            <a:r>
              <a:rPr lang="en-US" dirty="0" err="1">
                <a:latin typeface="+mn-lt"/>
              </a:rPr>
              <a:t>Rahmen</a:t>
            </a:r>
            <a:r>
              <a:rPr lang="en-US" dirty="0">
                <a:latin typeface="+mn-lt"/>
              </a:rPr>
              <a:t> </a:t>
            </a:r>
            <a:r>
              <a:rPr lang="en-US" dirty="0" err="1">
                <a:latin typeface="+mn-lt"/>
              </a:rPr>
              <a:t>zur</a:t>
            </a:r>
            <a:r>
              <a:rPr lang="en-US" dirty="0">
                <a:latin typeface="+mn-lt"/>
              </a:rPr>
              <a:t> </a:t>
            </a:r>
            <a:r>
              <a:rPr lang="en-US" dirty="0" err="1">
                <a:latin typeface="+mn-lt"/>
              </a:rPr>
              <a:t>Regulierung</a:t>
            </a:r>
            <a:r>
              <a:rPr lang="en-US" dirty="0">
                <a:latin typeface="+mn-lt"/>
              </a:rPr>
              <a:t> der KI </a:t>
            </a:r>
            <a:r>
              <a:rPr lang="en-US" dirty="0" err="1">
                <a:latin typeface="+mn-lt"/>
              </a:rPr>
              <a:t>geschaffen</a:t>
            </a:r>
            <a:r>
              <a:rPr lang="en-US" dirty="0">
                <a:latin typeface="+mn-lt"/>
              </a:rPr>
              <a:t> hat. In </a:t>
            </a:r>
            <a:r>
              <a:rPr lang="en-US" dirty="0" err="1">
                <a:latin typeface="+mn-lt"/>
              </a:rPr>
              <a:t>vielen</a:t>
            </a:r>
            <a:r>
              <a:rPr lang="en-US" dirty="0">
                <a:latin typeface="+mn-lt"/>
              </a:rPr>
              <a:t> </a:t>
            </a:r>
            <a:r>
              <a:rPr lang="en-US" dirty="0" err="1">
                <a:latin typeface="+mn-lt"/>
              </a:rPr>
              <a:t>Ländern</a:t>
            </a:r>
            <a:r>
              <a:rPr lang="en-US" dirty="0">
                <a:latin typeface="+mn-lt"/>
              </a:rPr>
              <a:t> </a:t>
            </a:r>
            <a:r>
              <a:rPr lang="en-US" dirty="0" err="1">
                <a:latin typeface="+mn-lt"/>
              </a:rPr>
              <a:t>wie</a:t>
            </a:r>
            <a:r>
              <a:rPr lang="en-US" dirty="0">
                <a:latin typeface="+mn-lt"/>
              </a:rPr>
              <a:t> den USA und China </a:t>
            </a:r>
            <a:r>
              <a:rPr lang="en-US" dirty="0" err="1">
                <a:latin typeface="+mn-lt"/>
              </a:rPr>
              <a:t>gibt</a:t>
            </a:r>
            <a:r>
              <a:rPr lang="en-US" dirty="0">
                <a:latin typeface="+mn-lt"/>
              </a:rPr>
              <a:t> es </a:t>
            </a:r>
            <a:r>
              <a:rPr lang="en-US" dirty="0" err="1">
                <a:latin typeface="+mn-lt"/>
              </a:rPr>
              <a:t>zum</a:t>
            </a:r>
            <a:r>
              <a:rPr lang="en-US" dirty="0">
                <a:latin typeface="+mn-lt"/>
              </a:rPr>
              <a:t> </a:t>
            </a:r>
            <a:r>
              <a:rPr lang="en-US" dirty="0" err="1">
                <a:latin typeface="+mn-lt"/>
              </a:rPr>
              <a:t>Zeitpunkt</a:t>
            </a:r>
            <a:r>
              <a:rPr lang="en-US" dirty="0">
                <a:latin typeface="+mn-lt"/>
              </a:rPr>
              <a:t> der </a:t>
            </a:r>
            <a:r>
              <a:rPr lang="en-US" dirty="0" err="1">
                <a:latin typeface="+mn-lt"/>
              </a:rPr>
              <a:t>Erstellung</a:t>
            </a:r>
            <a:r>
              <a:rPr lang="en-US" dirty="0">
                <a:latin typeface="+mn-lt"/>
              </a:rPr>
              <a:t> der </a:t>
            </a:r>
            <a:r>
              <a:rPr lang="en-US" dirty="0" err="1">
                <a:latin typeface="+mn-lt"/>
              </a:rPr>
              <a:t>Präsentation</a:t>
            </a:r>
            <a:r>
              <a:rPr lang="en-US" dirty="0">
                <a:latin typeface="+mn-lt"/>
              </a:rPr>
              <a:t> </a:t>
            </a:r>
            <a:r>
              <a:rPr lang="en-US" dirty="0" err="1">
                <a:latin typeface="+mn-lt"/>
              </a:rPr>
              <a:t>keine</a:t>
            </a:r>
            <a:r>
              <a:rPr lang="en-US" dirty="0">
                <a:latin typeface="+mn-lt"/>
              </a:rPr>
              <a:t> </a:t>
            </a:r>
            <a:r>
              <a:rPr lang="en-US" dirty="0" err="1">
                <a:latin typeface="+mn-lt"/>
              </a:rPr>
              <a:t>rechtliche</a:t>
            </a:r>
            <a:r>
              <a:rPr lang="en-US" dirty="0">
                <a:latin typeface="+mn-lt"/>
              </a:rPr>
              <a:t> </a:t>
            </a:r>
            <a:r>
              <a:rPr lang="en-US" dirty="0" err="1">
                <a:latin typeface="+mn-lt"/>
              </a:rPr>
              <a:t>Regulierung</a:t>
            </a:r>
            <a:r>
              <a:rPr lang="en-US" dirty="0">
                <a:latin typeface="+mn-lt"/>
              </a:rPr>
              <a:t> von KI.</a:t>
            </a:r>
          </a:p>
          <a:p>
            <a:endParaRPr lang="en-US" dirty="0">
              <a:latin typeface="+mn-lt"/>
            </a:endParaRPr>
          </a:p>
          <a:p>
            <a:r>
              <a:rPr lang="en-US" dirty="0">
                <a:latin typeface="+mn-lt"/>
              </a:rPr>
              <a:t>Das EU KI-</a:t>
            </a:r>
            <a:r>
              <a:rPr lang="en-US" dirty="0" err="1">
                <a:latin typeface="+mn-lt"/>
              </a:rPr>
              <a:t>Gesetz</a:t>
            </a:r>
            <a:r>
              <a:rPr lang="en-US" dirty="0">
                <a:latin typeface="+mn-lt"/>
              </a:rPr>
              <a:t> (EU AI Act), der am 13.3.2024 </a:t>
            </a:r>
            <a:r>
              <a:rPr lang="en-US" dirty="0" err="1">
                <a:latin typeface="+mn-lt"/>
              </a:rPr>
              <a:t>verabschiedet</a:t>
            </a:r>
            <a:r>
              <a:rPr lang="en-US" dirty="0">
                <a:latin typeface="+mn-lt"/>
              </a:rPr>
              <a:t> </a:t>
            </a:r>
            <a:r>
              <a:rPr lang="en-US" dirty="0" err="1">
                <a:latin typeface="+mn-lt"/>
              </a:rPr>
              <a:t>wurde</a:t>
            </a:r>
            <a:r>
              <a:rPr lang="en-US" dirty="0">
                <a:latin typeface="+mn-lt"/>
              </a:rPr>
              <a:t>, hat das </a:t>
            </a:r>
            <a:r>
              <a:rPr lang="en-US" dirty="0" err="1">
                <a:latin typeface="+mn-lt"/>
              </a:rPr>
              <a:t>Ziel</a:t>
            </a:r>
            <a:r>
              <a:rPr lang="en-US" dirty="0">
                <a:latin typeface="+mn-lt"/>
              </a:rPr>
              <a:t>, KI-</a:t>
            </a:r>
            <a:r>
              <a:rPr lang="en-US" dirty="0" err="1">
                <a:latin typeface="+mn-lt"/>
              </a:rPr>
              <a:t>Systeme</a:t>
            </a:r>
            <a:r>
              <a:rPr lang="en-US" dirty="0">
                <a:latin typeface="+mn-lt"/>
              </a:rPr>
              <a:t> </a:t>
            </a:r>
            <a:r>
              <a:rPr lang="de-DE" b="0" i="0" u="none" strike="noStrike" dirty="0">
                <a:solidFill>
                  <a:srgbClr val="1C1D2F"/>
                </a:solidFill>
                <a:effectLst/>
                <a:latin typeface="+mn-lt"/>
              </a:rPr>
              <a:t>in Europa und darüber hinaus vertrauenswürdig zu machen, indem sichergestellt wird, dass sie europäische Grundrechte, Sicherheit und ethische Grundsätze achten (Europäische Kommission, 14.3.2024).</a:t>
            </a:r>
            <a:r>
              <a:rPr lang="en-US" b="0" i="0" u="none" strike="noStrike" dirty="0">
                <a:solidFill>
                  <a:srgbClr val="1C1D2F"/>
                </a:solidFill>
                <a:effectLst/>
                <a:latin typeface="+mn-lt"/>
              </a:rPr>
              <a:t> Das KI-</a:t>
            </a:r>
            <a:r>
              <a:rPr lang="en-US" b="0" i="0" u="none" strike="noStrike" dirty="0" err="1">
                <a:solidFill>
                  <a:srgbClr val="1C1D2F"/>
                </a:solidFill>
                <a:effectLst/>
                <a:latin typeface="+mn-lt"/>
              </a:rPr>
              <a:t>Gesetz</a:t>
            </a:r>
            <a:r>
              <a:rPr lang="en-US" b="0" i="0" u="none" strike="noStrike" dirty="0">
                <a:solidFill>
                  <a:srgbClr val="1C1D2F"/>
                </a:solidFill>
                <a:effectLst/>
                <a:latin typeface="+mn-lt"/>
              </a:rPr>
              <a:t> </a:t>
            </a:r>
            <a:r>
              <a:rPr lang="de-DE" b="0" i="0" u="none" strike="noStrike" dirty="0">
                <a:solidFill>
                  <a:srgbClr val="1C1D2F"/>
                </a:solidFill>
                <a:effectLst/>
                <a:latin typeface="+mn-lt"/>
              </a:rPr>
              <a:t>verfolgt einen risikobasierten Ansatz, bei dem das rechtliche Eingreifen auf das Risiko-Niveau des jeweiligen KI-Systems zugeschnitten ist. Dazu unterscheidet das Gesetz zwischen den in der obigen Grafik dargestellten vier Risiko-Stufen. </a:t>
            </a:r>
            <a:r>
              <a:rPr lang="en-US" dirty="0">
                <a:latin typeface="+mn-lt"/>
              </a:rPr>
              <a:t>In </a:t>
            </a:r>
            <a:r>
              <a:rPr lang="en-US" dirty="0" err="1">
                <a:latin typeface="+mn-lt"/>
              </a:rPr>
              <a:t>Bereichen</a:t>
            </a:r>
            <a:r>
              <a:rPr lang="en-US" dirty="0">
                <a:latin typeface="+mn-lt"/>
              </a:rPr>
              <a:t>, die </a:t>
            </a:r>
            <a:r>
              <a:rPr lang="en-US" dirty="0" err="1">
                <a:latin typeface="+mn-lt"/>
              </a:rPr>
              <a:t>ein</a:t>
            </a:r>
            <a:r>
              <a:rPr lang="en-US" dirty="0">
                <a:latin typeface="+mn-lt"/>
              </a:rPr>
              <a:t> </a:t>
            </a:r>
            <a:r>
              <a:rPr lang="en-US" dirty="0" err="1">
                <a:latin typeface="+mn-lt"/>
              </a:rPr>
              <a:t>unnanehmbares</a:t>
            </a:r>
            <a:r>
              <a:rPr lang="en-US" dirty="0">
                <a:latin typeface="+mn-lt"/>
              </a:rPr>
              <a:t> </a:t>
            </a:r>
            <a:r>
              <a:rPr lang="en-US" dirty="0" err="1">
                <a:latin typeface="+mn-lt"/>
              </a:rPr>
              <a:t>Risiko</a:t>
            </a:r>
            <a:r>
              <a:rPr lang="en-US" dirty="0">
                <a:latin typeface="+mn-lt"/>
              </a:rPr>
              <a:t> </a:t>
            </a:r>
            <a:r>
              <a:rPr lang="en-US" dirty="0" err="1">
                <a:latin typeface="+mn-lt"/>
              </a:rPr>
              <a:t>bergen</a:t>
            </a:r>
            <a:r>
              <a:rPr lang="en-US" dirty="0">
                <a:latin typeface="+mn-lt"/>
              </a:rPr>
              <a:t>, </a:t>
            </a:r>
            <a:r>
              <a:rPr lang="en-US" dirty="0" err="1">
                <a:latin typeface="+mn-lt"/>
              </a:rPr>
              <a:t>ist</a:t>
            </a:r>
            <a:r>
              <a:rPr lang="en-US" dirty="0">
                <a:latin typeface="+mn-lt"/>
              </a:rPr>
              <a:t> der </a:t>
            </a:r>
            <a:r>
              <a:rPr lang="en-US" dirty="0" err="1">
                <a:latin typeface="+mn-lt"/>
              </a:rPr>
              <a:t>Einsatz</a:t>
            </a:r>
            <a:r>
              <a:rPr lang="en-US" dirty="0">
                <a:latin typeface="+mn-lt"/>
              </a:rPr>
              <a:t> von KI verboten. Dazu </a:t>
            </a:r>
            <a:r>
              <a:rPr lang="en-US" dirty="0" err="1">
                <a:latin typeface="+mn-lt"/>
              </a:rPr>
              <a:t>zählt</a:t>
            </a:r>
            <a:r>
              <a:rPr lang="en-US" dirty="0">
                <a:latin typeface="+mn-lt"/>
              </a:rPr>
              <a:t> </a:t>
            </a:r>
            <a:r>
              <a:rPr lang="en-US" dirty="0" err="1">
                <a:latin typeface="+mn-lt"/>
              </a:rPr>
              <a:t>zum</a:t>
            </a:r>
            <a:r>
              <a:rPr lang="en-US" dirty="0">
                <a:latin typeface="+mn-lt"/>
              </a:rPr>
              <a:t> </a:t>
            </a:r>
            <a:r>
              <a:rPr lang="en-US" dirty="0" err="1">
                <a:latin typeface="+mn-lt"/>
              </a:rPr>
              <a:t>Beispiel</a:t>
            </a:r>
            <a:r>
              <a:rPr lang="en-US" dirty="0">
                <a:latin typeface="+mn-lt"/>
              </a:rPr>
              <a:t> die </a:t>
            </a:r>
            <a:r>
              <a:rPr lang="en-US" dirty="0" err="1">
                <a:latin typeface="+mn-lt"/>
              </a:rPr>
              <a:t>automatische</a:t>
            </a:r>
            <a:r>
              <a:rPr lang="en-US" dirty="0">
                <a:latin typeface="+mn-lt"/>
              </a:rPr>
              <a:t> </a:t>
            </a:r>
            <a:r>
              <a:rPr lang="en-US" dirty="0" err="1">
                <a:latin typeface="+mn-lt"/>
              </a:rPr>
              <a:t>Bewertung</a:t>
            </a:r>
            <a:r>
              <a:rPr lang="en-US" dirty="0">
                <a:latin typeface="+mn-lt"/>
              </a:rPr>
              <a:t> </a:t>
            </a:r>
            <a:r>
              <a:rPr lang="en-US" dirty="0" err="1">
                <a:latin typeface="+mn-lt"/>
              </a:rPr>
              <a:t>sozialen</a:t>
            </a:r>
            <a:r>
              <a:rPr lang="en-US" dirty="0">
                <a:latin typeface="+mn-lt"/>
              </a:rPr>
              <a:t> </a:t>
            </a:r>
            <a:r>
              <a:rPr lang="en-US" dirty="0" err="1">
                <a:latin typeface="+mn-lt"/>
              </a:rPr>
              <a:t>Verhaltens</a:t>
            </a:r>
            <a:r>
              <a:rPr lang="en-US" dirty="0">
                <a:latin typeface="+mn-lt"/>
              </a:rPr>
              <a:t>. </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444444"/>
                </a:solidFill>
                <a:effectLst/>
                <a:latin typeface="+mn-lt"/>
              </a:rPr>
              <a:t>Vorausschauende Polizeiarbeit (engl. </a:t>
            </a:r>
            <a:r>
              <a:rPr lang="de-DE" b="0" i="0" u="none" strike="noStrike" dirty="0" err="1">
                <a:solidFill>
                  <a:srgbClr val="444444"/>
                </a:solidFill>
                <a:effectLst/>
                <a:latin typeface="+mn-lt"/>
              </a:rPr>
              <a:t>Predictive</a:t>
            </a:r>
            <a:r>
              <a:rPr lang="de-DE" b="0" i="0" u="none" strike="noStrike" dirty="0">
                <a:solidFill>
                  <a:srgbClr val="444444"/>
                </a:solidFill>
                <a:effectLst/>
                <a:latin typeface="+mn-lt"/>
              </a:rPr>
              <a:t> </a:t>
            </a:r>
            <a:r>
              <a:rPr lang="de-DE" b="0" i="0" u="none" strike="noStrike" dirty="0" err="1">
                <a:solidFill>
                  <a:srgbClr val="444444"/>
                </a:solidFill>
                <a:effectLst/>
                <a:latin typeface="+mn-lt"/>
              </a:rPr>
              <a:t>Policing</a:t>
            </a:r>
            <a:r>
              <a:rPr lang="de-DE" b="0" i="0" u="none" strike="noStrike" dirty="0">
                <a:solidFill>
                  <a:srgbClr val="444444"/>
                </a:solidFill>
                <a:effectLst/>
                <a:latin typeface="+mn-lt"/>
              </a:rPr>
              <a:t>) verbietet das </a:t>
            </a:r>
            <a:r>
              <a:rPr lang="de-DE" b="0" i="0" u="none" strike="noStrike" dirty="0" err="1">
                <a:solidFill>
                  <a:srgbClr val="444444"/>
                </a:solidFill>
                <a:effectLst/>
                <a:latin typeface="+mn-lt"/>
              </a:rPr>
              <a:t>Eu</a:t>
            </a:r>
            <a:r>
              <a:rPr lang="de-DE" b="0" i="0" u="none" strike="noStrike" dirty="0">
                <a:solidFill>
                  <a:srgbClr val="444444"/>
                </a:solidFill>
                <a:effectLst/>
                <a:latin typeface="+mn-lt"/>
              </a:rPr>
              <a:t> KI-System teilweise. Das Verbot betrifft Systeme, die das Risiko einer natürlichen Person, eine Straftat zu begehen, auf Grund der Bewertung ihrer Persönlichkeitsmerkmale und –</a:t>
            </a:r>
            <a:r>
              <a:rPr lang="de-DE" b="0" i="0" u="none" strike="noStrike" dirty="0" err="1">
                <a:solidFill>
                  <a:srgbClr val="444444"/>
                </a:solidFill>
                <a:effectLst/>
                <a:latin typeface="+mn-lt"/>
              </a:rPr>
              <a:t>eigenschaften</a:t>
            </a:r>
            <a:r>
              <a:rPr lang="de-DE" b="0" i="0" u="none" strike="noStrike" dirty="0">
                <a:solidFill>
                  <a:srgbClr val="444444"/>
                </a:solidFill>
                <a:effectLst/>
                <a:latin typeface="+mn-lt"/>
              </a:rPr>
              <a:t> vorhersagen. Das liegt daran, dass KI-Systeme unbeabsichtigt Vorurteile verstärken und zu ungerechtfertigter Überwachung führen könnten. Der Einsatz von KI zur Unterstützung der Bewertung tatsächlicher Straftaten bleibt jedoch erlaubt, da dies auf objektiven und überprüfbaren Fakten basiert (Europol Innovation Lab, S. 39).</a:t>
            </a:r>
          </a:p>
          <a:p>
            <a:endParaRPr lang="en-US" dirty="0">
              <a:latin typeface="+mn-lt"/>
            </a:endParaRPr>
          </a:p>
          <a:p>
            <a:r>
              <a:rPr lang="en-US" u="sng" dirty="0" err="1">
                <a:latin typeface="+mn-lt"/>
              </a:rPr>
              <a:t>Textquellen</a:t>
            </a:r>
            <a:r>
              <a:rPr lang="en-US" u="sng" dirty="0">
                <a:latin typeface="+mn-lt"/>
              </a:rPr>
              <a:t>: </a:t>
            </a:r>
          </a:p>
          <a:p>
            <a:pPr marL="171450" indent="-171450">
              <a:buFont typeface="Arial" panose="020B0604020202020204" pitchFamily="34" charset="0"/>
              <a:buChar char="•"/>
            </a:pPr>
            <a:r>
              <a:rPr lang="en-US" dirty="0">
                <a:latin typeface="+mn-lt"/>
              </a:rPr>
              <a:t>https://</a:t>
            </a:r>
            <a:r>
              <a:rPr lang="en-US" dirty="0" err="1">
                <a:latin typeface="+mn-lt"/>
              </a:rPr>
              <a:t>mebis.bycs.de</a:t>
            </a:r>
            <a:r>
              <a:rPr lang="en-US" dirty="0">
                <a:latin typeface="+mn-lt"/>
              </a:rPr>
              <a:t>/</a:t>
            </a:r>
            <a:r>
              <a:rPr lang="en-US" dirty="0" err="1">
                <a:latin typeface="+mn-lt"/>
              </a:rPr>
              <a:t>beitrag</a:t>
            </a:r>
            <a:r>
              <a:rPr lang="en-US" dirty="0">
                <a:latin typeface="+mn-lt"/>
              </a:rPr>
              <a:t>/ki-</a:t>
            </a:r>
            <a:r>
              <a:rPr lang="en-US" dirty="0" err="1">
                <a:latin typeface="+mn-lt"/>
              </a:rPr>
              <a:t>geschichte</a:t>
            </a:r>
            <a:r>
              <a:rPr lang="en-US" dirty="0">
                <a:latin typeface="+mn-lt"/>
              </a:rPr>
              <a:t>-der-ki (</a:t>
            </a:r>
            <a:r>
              <a:rPr lang="en-US" dirty="0" err="1">
                <a:latin typeface="+mn-lt"/>
              </a:rPr>
              <a:t>Abschnitt</a:t>
            </a:r>
            <a:r>
              <a:rPr lang="en-US" dirty="0">
                <a:latin typeface="+mn-lt"/>
              </a:rPr>
              <a:t> “</a:t>
            </a:r>
            <a:r>
              <a:rPr lang="en-US" dirty="0" err="1">
                <a:latin typeface="+mn-lt"/>
              </a:rPr>
              <a:t>Frühe</a:t>
            </a:r>
            <a:r>
              <a:rPr lang="en-US" dirty="0">
                <a:latin typeface="+mn-lt"/>
              </a:rPr>
              <a:t> 2020s - KI </a:t>
            </a:r>
            <a:r>
              <a:rPr lang="en-US" dirty="0" err="1">
                <a:latin typeface="+mn-lt"/>
              </a:rPr>
              <a:t>Frühling</a:t>
            </a:r>
            <a:r>
              <a:rPr lang="en-US" dirty="0">
                <a:latin typeface="+mn-lt"/>
              </a:rPr>
              <a:t> / </a:t>
            </a:r>
            <a:r>
              <a:rPr lang="en-US" dirty="0" err="1">
                <a:latin typeface="+mn-lt"/>
              </a:rPr>
              <a:t>Regulierung</a:t>
            </a:r>
            <a:r>
              <a:rPr lang="en-US" dirty="0">
                <a:latin typeface="+mn-lt"/>
              </a:rPr>
              <a:t> von KI”)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u="none" dirty="0">
                <a:solidFill>
                  <a:srgbClr val="000000"/>
                </a:solidFill>
                <a:effectLst/>
                <a:latin typeface="+mn-lt"/>
              </a:rPr>
              <a:t>Europol (2023), AI an </a:t>
            </a:r>
            <a:r>
              <a:rPr lang="de-DE" b="0" i="0" u="none" dirty="0" err="1">
                <a:solidFill>
                  <a:srgbClr val="000000"/>
                </a:solidFill>
                <a:effectLst/>
                <a:latin typeface="+mn-lt"/>
              </a:rPr>
              <a:t>policing</a:t>
            </a:r>
            <a:r>
              <a:rPr lang="de-DE" b="0" i="0" u="none" dirty="0">
                <a:solidFill>
                  <a:srgbClr val="000000"/>
                </a:solidFill>
                <a:effectLst/>
                <a:latin typeface="+mn-lt"/>
              </a:rPr>
              <a:t> – The </a:t>
            </a:r>
            <a:r>
              <a:rPr lang="de-DE" b="0" i="0" u="none" dirty="0" err="1">
                <a:solidFill>
                  <a:srgbClr val="000000"/>
                </a:solidFill>
                <a:effectLst/>
                <a:latin typeface="+mn-lt"/>
              </a:rPr>
              <a:t>benefits</a:t>
            </a:r>
            <a:r>
              <a:rPr lang="de-DE" b="0" i="0" u="none" dirty="0">
                <a:solidFill>
                  <a:srgbClr val="000000"/>
                </a:solidFill>
                <a:effectLst/>
                <a:latin typeface="+mn-lt"/>
              </a:rPr>
              <a:t> and </a:t>
            </a:r>
            <a:r>
              <a:rPr lang="de-DE" b="0" i="0" u="none" dirty="0" err="1">
                <a:solidFill>
                  <a:srgbClr val="000000"/>
                </a:solidFill>
                <a:effectLst/>
                <a:latin typeface="+mn-lt"/>
              </a:rPr>
              <a:t>challenges</a:t>
            </a:r>
            <a:r>
              <a:rPr lang="de-DE" b="0" i="0" u="none" dirty="0">
                <a:solidFill>
                  <a:srgbClr val="000000"/>
                </a:solidFill>
                <a:effectLst/>
                <a:latin typeface="+mn-lt"/>
              </a:rPr>
              <a:t> of </a:t>
            </a:r>
            <a:r>
              <a:rPr lang="de-DE" b="0" i="0" u="none" dirty="0" err="1">
                <a:solidFill>
                  <a:srgbClr val="000000"/>
                </a:solidFill>
                <a:effectLst/>
                <a:latin typeface="+mn-lt"/>
              </a:rPr>
              <a:t>artificial</a:t>
            </a:r>
            <a:r>
              <a:rPr lang="de-DE" b="0" i="0" u="none" dirty="0">
                <a:solidFill>
                  <a:srgbClr val="000000"/>
                </a:solidFill>
                <a:effectLst/>
                <a:latin typeface="+mn-lt"/>
              </a:rPr>
              <a:t> </a:t>
            </a:r>
            <a:r>
              <a:rPr lang="de-DE" b="0" i="0" u="none" dirty="0" err="1">
                <a:solidFill>
                  <a:srgbClr val="000000"/>
                </a:solidFill>
                <a:effectLst/>
                <a:latin typeface="+mn-lt"/>
              </a:rPr>
              <a:t>intelligence</a:t>
            </a:r>
            <a:r>
              <a:rPr lang="de-DE" b="0" i="0" u="none" dirty="0">
                <a:solidFill>
                  <a:srgbClr val="000000"/>
                </a:solidFill>
                <a:effectLst/>
                <a:latin typeface="+mn-lt"/>
              </a:rPr>
              <a:t> </a:t>
            </a:r>
            <a:r>
              <a:rPr lang="de-DE" b="0" i="0" u="none" dirty="0" err="1">
                <a:solidFill>
                  <a:srgbClr val="000000"/>
                </a:solidFill>
                <a:effectLst/>
                <a:latin typeface="+mn-lt"/>
              </a:rPr>
              <a:t>for</a:t>
            </a:r>
            <a:r>
              <a:rPr lang="de-DE" b="0" i="0" u="none" dirty="0">
                <a:solidFill>
                  <a:srgbClr val="000000"/>
                </a:solidFill>
                <a:effectLst/>
                <a:latin typeface="+mn-lt"/>
              </a:rPr>
              <a:t> </a:t>
            </a:r>
            <a:r>
              <a:rPr lang="de-DE" b="0" i="0" u="none" dirty="0" err="1">
                <a:solidFill>
                  <a:srgbClr val="000000"/>
                </a:solidFill>
                <a:effectLst/>
                <a:latin typeface="+mn-lt"/>
              </a:rPr>
              <a:t>law</a:t>
            </a:r>
            <a:r>
              <a:rPr lang="de-DE" b="0" i="0" u="none" dirty="0">
                <a:solidFill>
                  <a:srgbClr val="000000"/>
                </a:solidFill>
                <a:effectLst/>
                <a:latin typeface="+mn-lt"/>
              </a:rPr>
              <a:t> </a:t>
            </a:r>
            <a:r>
              <a:rPr lang="de-DE" b="0" i="0" u="none" dirty="0" err="1">
                <a:solidFill>
                  <a:srgbClr val="000000"/>
                </a:solidFill>
                <a:effectLst/>
                <a:latin typeface="+mn-lt"/>
              </a:rPr>
              <a:t>enforcement</a:t>
            </a:r>
            <a:r>
              <a:rPr lang="de-DE" b="0" i="0" u="none" dirty="0">
                <a:solidFill>
                  <a:srgbClr val="000000"/>
                </a:solidFill>
                <a:effectLst/>
                <a:latin typeface="+mn-lt"/>
              </a:rPr>
              <a:t>. Verfügbar unter: https://</a:t>
            </a:r>
            <a:r>
              <a:rPr lang="de-DE" b="0" i="0" u="none" dirty="0" err="1">
                <a:solidFill>
                  <a:srgbClr val="000000"/>
                </a:solidFill>
                <a:effectLst/>
                <a:latin typeface="+mn-lt"/>
              </a:rPr>
              <a:t>www.europol.europa.eu</a:t>
            </a:r>
            <a:r>
              <a:rPr lang="de-DE" b="0" i="0" u="none" dirty="0">
                <a:solidFill>
                  <a:srgbClr val="000000"/>
                </a:solidFill>
                <a:effectLst/>
                <a:latin typeface="+mn-lt"/>
              </a:rPr>
              <a:t>/</a:t>
            </a:r>
            <a:r>
              <a:rPr lang="de-DE" b="0" i="0" u="none" dirty="0" err="1">
                <a:solidFill>
                  <a:srgbClr val="000000"/>
                </a:solidFill>
                <a:effectLst/>
                <a:latin typeface="+mn-lt"/>
              </a:rPr>
              <a:t>cms</a:t>
            </a:r>
            <a:r>
              <a:rPr lang="de-DE" b="0" i="0" u="none" dirty="0">
                <a:solidFill>
                  <a:srgbClr val="000000"/>
                </a:solidFill>
                <a:effectLst/>
                <a:latin typeface="+mn-lt"/>
              </a:rPr>
              <a:t>/</a:t>
            </a:r>
            <a:r>
              <a:rPr lang="de-DE" b="0" i="0" u="none" dirty="0" err="1">
                <a:solidFill>
                  <a:srgbClr val="000000"/>
                </a:solidFill>
                <a:effectLst/>
                <a:latin typeface="+mn-lt"/>
              </a:rPr>
              <a:t>sites</a:t>
            </a:r>
            <a:r>
              <a:rPr lang="de-DE" b="0" i="0" u="none" dirty="0">
                <a:solidFill>
                  <a:srgbClr val="000000"/>
                </a:solidFill>
                <a:effectLst/>
                <a:latin typeface="+mn-lt"/>
              </a:rPr>
              <a:t>/</a:t>
            </a:r>
            <a:r>
              <a:rPr lang="de-DE" b="0" i="0" u="none" dirty="0" err="1">
                <a:solidFill>
                  <a:srgbClr val="000000"/>
                </a:solidFill>
                <a:effectLst/>
                <a:latin typeface="+mn-lt"/>
              </a:rPr>
              <a:t>default</a:t>
            </a:r>
            <a:r>
              <a:rPr lang="de-DE" b="0" i="0" u="none" dirty="0">
                <a:solidFill>
                  <a:srgbClr val="000000"/>
                </a:solidFill>
                <a:effectLst/>
                <a:latin typeface="+mn-lt"/>
              </a:rPr>
              <a:t>/</a:t>
            </a:r>
            <a:r>
              <a:rPr lang="de-DE" b="0" i="0" u="none" dirty="0" err="1">
                <a:solidFill>
                  <a:srgbClr val="000000"/>
                </a:solidFill>
                <a:effectLst/>
                <a:latin typeface="+mn-lt"/>
              </a:rPr>
              <a:t>files</a:t>
            </a:r>
            <a:r>
              <a:rPr lang="de-DE" b="0" i="0" u="none" dirty="0">
                <a:solidFill>
                  <a:srgbClr val="000000"/>
                </a:solidFill>
                <a:effectLst/>
                <a:latin typeface="+mn-lt"/>
              </a:rPr>
              <a:t>/</a:t>
            </a:r>
            <a:r>
              <a:rPr lang="de-DE" b="0" i="0" u="none" dirty="0" err="1">
                <a:solidFill>
                  <a:srgbClr val="000000"/>
                </a:solidFill>
                <a:effectLst/>
                <a:latin typeface="+mn-lt"/>
              </a:rPr>
              <a:t>documents</a:t>
            </a:r>
            <a:r>
              <a:rPr lang="de-DE" b="0" i="0" u="none" dirty="0">
                <a:solidFill>
                  <a:srgbClr val="000000"/>
                </a:solidFill>
                <a:effectLst/>
                <a:latin typeface="+mn-lt"/>
              </a:rPr>
              <a:t>/AI-and-</a:t>
            </a:r>
            <a:r>
              <a:rPr lang="de-DE" b="0" i="0" u="none" dirty="0" err="1">
                <a:solidFill>
                  <a:srgbClr val="000000"/>
                </a:solidFill>
                <a:effectLst/>
                <a:latin typeface="+mn-lt"/>
              </a:rPr>
              <a:t>policing.pdf</a:t>
            </a:r>
            <a:r>
              <a:rPr lang="de-DE" b="0" i="0" u="none" dirty="0">
                <a:solidFill>
                  <a:srgbClr val="000000"/>
                </a:solidFill>
                <a:effectLst/>
                <a:latin typeface="+mn-lt"/>
              </a:rPr>
              <a:t> (zuletzt abgerufen am 15.04.2025)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latin typeface="+mn-lt"/>
                <a:ea typeface="Dekko"/>
                <a:cs typeface="Dekko"/>
                <a:sym typeface="Dekko"/>
              </a:rPr>
              <a:t>European Union (2024): </a:t>
            </a:r>
            <a:r>
              <a:rPr lang="en-US" sz="1200" i="1" dirty="0">
                <a:solidFill>
                  <a:srgbClr val="FFFFFF"/>
                </a:solidFill>
                <a:latin typeface="+mn-lt"/>
                <a:ea typeface="Dekko"/>
                <a:cs typeface="Dekko"/>
                <a:sym typeface="Dekko"/>
              </a:rPr>
              <a:t>KI-</a:t>
            </a:r>
            <a:r>
              <a:rPr lang="en-US" sz="1200" i="1" dirty="0" err="1">
                <a:solidFill>
                  <a:srgbClr val="FFFFFF"/>
                </a:solidFill>
                <a:latin typeface="+mn-lt"/>
                <a:ea typeface="Dekko"/>
                <a:cs typeface="Dekko"/>
                <a:sym typeface="Dekko"/>
              </a:rPr>
              <a:t>Gesetz</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Gestaltung</a:t>
            </a:r>
            <a:r>
              <a:rPr lang="en-US" sz="1200" dirty="0">
                <a:solidFill>
                  <a:srgbClr val="FFFFFF"/>
                </a:solidFill>
                <a:latin typeface="+mn-lt"/>
                <a:ea typeface="Dekko"/>
                <a:cs typeface="Dekko"/>
                <a:sym typeface="Dekko"/>
              </a:rPr>
              <a:t> der </a:t>
            </a:r>
            <a:r>
              <a:rPr lang="en-US" sz="1200" dirty="0" err="1">
                <a:solidFill>
                  <a:srgbClr val="FFFFFF"/>
                </a:solidFill>
                <a:latin typeface="+mn-lt"/>
                <a:ea typeface="Dekko"/>
                <a:cs typeface="Dekko"/>
                <a:sym typeface="Dekko"/>
              </a:rPr>
              <a:t>digitalen</a:t>
            </a:r>
            <a:r>
              <a:rPr lang="en-US" sz="1200" dirty="0">
                <a:solidFill>
                  <a:srgbClr val="FFFFFF"/>
                </a:solidFill>
                <a:latin typeface="+mn-lt"/>
                <a:ea typeface="Dekko"/>
                <a:cs typeface="Dekko"/>
                <a:sym typeface="Dekko"/>
              </a:rPr>
              <a:t> Zukunft </a:t>
            </a:r>
            <a:r>
              <a:rPr lang="en-US" sz="1200" dirty="0" err="1">
                <a:solidFill>
                  <a:srgbClr val="FFFFFF"/>
                </a:solidFill>
                <a:latin typeface="+mn-lt"/>
                <a:ea typeface="Dekko"/>
                <a:cs typeface="Dekko"/>
                <a:sym typeface="Dekko"/>
              </a:rPr>
              <a:t>Europas</a:t>
            </a:r>
            <a:r>
              <a:rPr lang="en-US" sz="1200" dirty="0">
                <a:solidFill>
                  <a:srgbClr val="FFFFFF"/>
                </a:solidFill>
                <a:latin typeface="+mn-lt"/>
                <a:ea typeface="Dekko"/>
                <a:cs typeface="Dekko"/>
                <a:sym typeface="Dekko"/>
              </a:rPr>
              <a:t>. https://digital-</a:t>
            </a:r>
            <a:r>
              <a:rPr lang="en-US" sz="1200" dirty="0" err="1">
                <a:solidFill>
                  <a:srgbClr val="FFFFFF"/>
                </a:solidFill>
                <a:latin typeface="+mn-lt"/>
                <a:ea typeface="Dekko"/>
                <a:cs typeface="Dekko"/>
                <a:sym typeface="Dekko"/>
              </a:rPr>
              <a:t>strategy.ec.europa.eu</a:t>
            </a:r>
            <a:r>
              <a:rPr lang="en-US" sz="1200" dirty="0">
                <a:solidFill>
                  <a:srgbClr val="FFFFFF"/>
                </a:solidFill>
                <a:latin typeface="+mn-lt"/>
                <a:ea typeface="Dekko"/>
                <a:cs typeface="Dekko"/>
                <a:sym typeface="Dekko"/>
              </a:rPr>
              <a:t>/de/policies/regulatory-framework-ai (</a:t>
            </a:r>
            <a:r>
              <a:rPr lang="en-US" sz="1200" dirty="0" err="1">
                <a:solidFill>
                  <a:srgbClr val="FFFFFF"/>
                </a:solidFill>
                <a:latin typeface="+mn-lt"/>
                <a:ea typeface="Dekko"/>
                <a:cs typeface="Dekko"/>
                <a:sym typeface="Dekko"/>
              </a:rPr>
              <a:t>zuletzt</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abgerufen</a:t>
            </a:r>
            <a:r>
              <a:rPr lang="en-US" sz="1200" dirty="0">
                <a:solidFill>
                  <a:srgbClr val="FFFFFF"/>
                </a:solidFill>
                <a:latin typeface="+mn-lt"/>
                <a:ea typeface="Dekko"/>
                <a:cs typeface="Dekko"/>
                <a:sym typeface="Dekko"/>
              </a:rPr>
              <a:t> am 14.12.2024). </a:t>
            </a:r>
            <a:endParaRPr lang="de-DE" b="0" i="0" u="none" dirty="0">
              <a:solidFill>
                <a:srgbClr val="000000"/>
              </a:solidFill>
              <a:effectLst/>
              <a:latin typeface="+mn-lt"/>
            </a:endParaRPr>
          </a:p>
          <a:p>
            <a:endParaRPr lang="en-US" dirty="0">
              <a:latin typeface="+mn-lt"/>
            </a:endParaRPr>
          </a:p>
          <a:p>
            <a:r>
              <a:rPr lang="en-US" u="sng" dirty="0" err="1">
                <a:latin typeface="+mn-lt"/>
              </a:rPr>
              <a:t>Bildquelle</a:t>
            </a:r>
            <a:r>
              <a:rPr lang="en-US" u="sng"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dirty="0">
                <a:solidFill>
                  <a:srgbClr val="FF0000"/>
                </a:solidFill>
                <a:effectLst/>
                <a:latin typeface="+mn-lt"/>
              </a:rPr>
              <a:t>„Risikostufen des EU AI-Act“: CC BY ND ISB, https://</a:t>
            </a:r>
            <a:r>
              <a:rPr lang="de-DE" sz="1200" u="none" dirty="0" err="1">
                <a:solidFill>
                  <a:srgbClr val="FF0000"/>
                </a:solidFill>
                <a:effectLst/>
                <a:latin typeface="+mn-lt"/>
              </a:rPr>
              <a:t>mebis.bycs.de</a:t>
            </a:r>
            <a:r>
              <a:rPr lang="de-DE" sz="1200" u="none" dirty="0">
                <a:solidFill>
                  <a:srgbClr val="FF0000"/>
                </a:solidFill>
                <a:effectLst/>
                <a:latin typeface="+mn-lt"/>
              </a:rPr>
              <a:t>/</a:t>
            </a:r>
            <a:r>
              <a:rPr lang="de-DE" sz="1200" u="none" dirty="0" err="1">
                <a:solidFill>
                  <a:srgbClr val="FF0000"/>
                </a:solidFill>
                <a:effectLst/>
                <a:latin typeface="+mn-lt"/>
              </a:rPr>
              <a:t>beitrag</a:t>
            </a:r>
            <a:r>
              <a:rPr lang="de-DE" sz="1200" u="none" dirty="0">
                <a:solidFill>
                  <a:srgbClr val="FF0000"/>
                </a:solidFill>
                <a:effectLst/>
                <a:latin typeface="+mn-lt"/>
              </a:rPr>
              <a:t>/ki-geschichte-der-ki#sec13</a:t>
            </a:r>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13 – </a:t>
            </a:r>
            <a:r>
              <a:rPr lang="en-US" b="1" dirty="0" err="1">
                <a:latin typeface="+mn-lt"/>
              </a:rPr>
              <a:t>Fazit</a:t>
            </a:r>
            <a:r>
              <a:rPr lang="en-US" b="1" dirty="0">
                <a:latin typeface="+mn-lt"/>
              </a:rPr>
              <a:t>: </a:t>
            </a:r>
            <a:r>
              <a:rPr lang="en-US" b="1" dirty="0" err="1">
                <a:latin typeface="+mn-lt"/>
              </a:rPr>
              <a:t>Welche</a:t>
            </a:r>
            <a:r>
              <a:rPr lang="en-US" b="1" dirty="0">
                <a:latin typeface="+mn-lt"/>
              </a:rPr>
              <a:t> </a:t>
            </a:r>
            <a:r>
              <a:rPr lang="en-US" b="1" dirty="0" err="1">
                <a:latin typeface="+mn-lt"/>
              </a:rPr>
              <a:t>Entscheidungen</a:t>
            </a:r>
            <a:r>
              <a:rPr lang="en-US" b="1" dirty="0">
                <a:latin typeface="+mn-lt"/>
              </a:rPr>
              <a:t> </a:t>
            </a:r>
            <a:r>
              <a:rPr lang="en-US" b="1" dirty="0" err="1">
                <a:latin typeface="+mn-lt"/>
              </a:rPr>
              <a:t>sollte</a:t>
            </a:r>
            <a:r>
              <a:rPr lang="en-US" b="1" dirty="0">
                <a:latin typeface="+mn-lt"/>
              </a:rPr>
              <a:t> </a:t>
            </a:r>
            <a:r>
              <a:rPr lang="en-US" b="1" dirty="0" err="1">
                <a:latin typeface="+mn-lt"/>
              </a:rPr>
              <a:t>eine</a:t>
            </a:r>
            <a:r>
              <a:rPr lang="en-US" b="1" dirty="0">
                <a:latin typeface="+mn-lt"/>
              </a:rPr>
              <a:t> KI </a:t>
            </a:r>
            <a:r>
              <a:rPr lang="en-US" b="1" dirty="0" err="1">
                <a:latin typeface="+mn-lt"/>
              </a:rPr>
              <a:t>treffen</a:t>
            </a:r>
            <a:r>
              <a:rPr lang="en-US" b="1" dirty="0">
                <a:latin typeface="+mn-lt"/>
              </a:rPr>
              <a:t> </a:t>
            </a:r>
            <a:r>
              <a:rPr lang="en-US" b="1" dirty="0" err="1">
                <a:latin typeface="+mn-lt"/>
              </a:rPr>
              <a:t>dürfen</a:t>
            </a:r>
            <a:r>
              <a:rPr lang="en-US" b="1" dirty="0">
                <a:latin typeface="+mn-lt"/>
              </a:rPr>
              <a:t>?</a:t>
            </a:r>
          </a:p>
          <a:p>
            <a:endParaRPr lang="en-US" dirty="0">
              <a:latin typeface="+mn-lt"/>
            </a:endParaRPr>
          </a:p>
          <a:p>
            <a:r>
              <a:rPr lang="en-US" dirty="0" err="1">
                <a:latin typeface="+mn-lt"/>
              </a:rPr>
              <a:t>Diese</a:t>
            </a:r>
            <a:r>
              <a:rPr lang="en-US" dirty="0">
                <a:latin typeface="+mn-lt"/>
              </a:rPr>
              <a:t> Folie </a:t>
            </a:r>
            <a:r>
              <a:rPr lang="en-US" dirty="0" err="1">
                <a:latin typeface="+mn-lt"/>
              </a:rPr>
              <a:t>stellt</a:t>
            </a:r>
            <a:r>
              <a:rPr lang="en-US" dirty="0">
                <a:latin typeface="+mn-lt"/>
              </a:rPr>
              <a:t> </a:t>
            </a:r>
            <a:r>
              <a:rPr lang="en-US" dirty="0" err="1">
                <a:latin typeface="+mn-lt"/>
              </a:rPr>
              <a:t>zusammenfassend</a:t>
            </a:r>
            <a:r>
              <a:rPr lang="en-US" dirty="0">
                <a:latin typeface="+mn-lt"/>
              </a:rPr>
              <a:t> und </a:t>
            </a:r>
            <a:r>
              <a:rPr lang="en-US" dirty="0" err="1">
                <a:latin typeface="+mn-lt"/>
              </a:rPr>
              <a:t>ausblickend</a:t>
            </a:r>
            <a:r>
              <a:rPr lang="en-US" dirty="0">
                <a:latin typeface="+mn-lt"/>
              </a:rPr>
              <a:t> </a:t>
            </a:r>
            <a:r>
              <a:rPr lang="en-US" dirty="0" err="1">
                <a:latin typeface="+mn-lt"/>
              </a:rPr>
              <a:t>ein</a:t>
            </a:r>
            <a:r>
              <a:rPr lang="en-US" dirty="0">
                <a:latin typeface="+mn-lt"/>
              </a:rPr>
              <a:t> </a:t>
            </a:r>
            <a:r>
              <a:rPr lang="en-US" dirty="0" err="1">
                <a:latin typeface="+mn-lt"/>
              </a:rPr>
              <a:t>Zitat</a:t>
            </a:r>
            <a:r>
              <a:rPr lang="en-US" dirty="0">
                <a:latin typeface="+mn-lt"/>
              </a:rPr>
              <a:t> von Katharina Zweig </a:t>
            </a:r>
            <a:r>
              <a:rPr lang="en-US" dirty="0" err="1">
                <a:latin typeface="+mn-lt"/>
              </a:rPr>
              <a:t>vor</a:t>
            </a:r>
            <a:r>
              <a:rPr lang="en-US" dirty="0">
                <a:latin typeface="+mn-lt"/>
              </a:rPr>
              <a:t>. Dieses </a:t>
            </a:r>
            <a:r>
              <a:rPr lang="en-US" dirty="0" err="1">
                <a:latin typeface="+mn-lt"/>
              </a:rPr>
              <a:t>Zitat</a:t>
            </a:r>
            <a:r>
              <a:rPr lang="en-US" dirty="0">
                <a:latin typeface="+mn-lt"/>
              </a:rPr>
              <a:t> </a:t>
            </a:r>
            <a:r>
              <a:rPr lang="en-US" dirty="0" err="1">
                <a:latin typeface="+mn-lt"/>
              </a:rPr>
              <a:t>sollte</a:t>
            </a:r>
            <a:r>
              <a:rPr lang="en-US" dirty="0">
                <a:latin typeface="+mn-lt"/>
              </a:rPr>
              <a:t> von den </a:t>
            </a:r>
            <a:r>
              <a:rPr lang="en-US" dirty="0" err="1">
                <a:latin typeface="+mn-lt"/>
              </a:rPr>
              <a:t>Schülerinnen</a:t>
            </a:r>
            <a:r>
              <a:rPr lang="en-US" dirty="0">
                <a:latin typeface="+mn-lt"/>
              </a:rPr>
              <a:t> und </a:t>
            </a:r>
            <a:r>
              <a:rPr lang="en-US" dirty="0" err="1">
                <a:latin typeface="+mn-lt"/>
              </a:rPr>
              <a:t>Schülern</a:t>
            </a:r>
            <a:r>
              <a:rPr lang="en-US" dirty="0">
                <a:latin typeface="+mn-lt"/>
              </a:rPr>
              <a:t> in </a:t>
            </a:r>
            <a:r>
              <a:rPr lang="en-US" dirty="0" err="1">
                <a:latin typeface="+mn-lt"/>
              </a:rPr>
              <a:t>Bezug</a:t>
            </a:r>
            <a:r>
              <a:rPr lang="en-US" dirty="0">
                <a:latin typeface="+mn-lt"/>
              </a:rPr>
              <a:t> </a:t>
            </a:r>
            <a:r>
              <a:rPr lang="en-US" dirty="0" err="1">
                <a:latin typeface="+mn-lt"/>
              </a:rPr>
              <a:t>zu</a:t>
            </a:r>
            <a:r>
              <a:rPr lang="en-US" dirty="0">
                <a:latin typeface="+mn-lt"/>
              </a:rPr>
              <a:t> Art. 3 GG </a:t>
            </a:r>
            <a:r>
              <a:rPr lang="en-US" dirty="0" err="1">
                <a:latin typeface="+mn-lt"/>
              </a:rPr>
              <a:t>gesetzt</a:t>
            </a:r>
            <a:r>
              <a:rPr lang="en-US" dirty="0">
                <a:latin typeface="+mn-lt"/>
              </a:rPr>
              <a:t> </a:t>
            </a:r>
            <a:r>
              <a:rPr lang="en-US" dirty="0" err="1">
                <a:latin typeface="+mn-lt"/>
              </a:rPr>
              <a:t>werden</a:t>
            </a:r>
            <a:r>
              <a:rPr lang="en-US" dirty="0">
                <a:latin typeface="+mn-lt"/>
              </a:rPr>
              <a:t> (</a:t>
            </a:r>
            <a:r>
              <a:rPr lang="en-US" dirty="0" err="1">
                <a:latin typeface="+mn-lt"/>
              </a:rPr>
              <a:t>z.B.</a:t>
            </a:r>
            <a:r>
              <a:rPr lang="en-US" dirty="0">
                <a:latin typeface="+mn-lt"/>
              </a:rPr>
              <a:t> “</a:t>
            </a:r>
            <a:r>
              <a:rPr lang="en-US" dirty="0" err="1">
                <a:latin typeface="+mn-lt"/>
              </a:rPr>
              <a:t>Erläutere</a:t>
            </a:r>
            <a:r>
              <a:rPr lang="en-US" dirty="0">
                <a:latin typeface="+mn-lt"/>
              </a:rPr>
              <a:t>, was </a:t>
            </a:r>
            <a:r>
              <a:rPr lang="en-US" dirty="0" err="1">
                <a:latin typeface="+mn-lt"/>
              </a:rPr>
              <a:t>unsere</a:t>
            </a:r>
            <a:r>
              <a:rPr lang="en-US" dirty="0">
                <a:latin typeface="+mn-lt"/>
              </a:rPr>
              <a:t> </a:t>
            </a:r>
            <a:r>
              <a:rPr lang="en-US" dirty="0" err="1">
                <a:latin typeface="+mn-lt"/>
              </a:rPr>
              <a:t>kulturellen</a:t>
            </a:r>
            <a:r>
              <a:rPr lang="en-US" dirty="0">
                <a:latin typeface="+mn-lt"/>
              </a:rPr>
              <a:t> und </a:t>
            </a:r>
            <a:r>
              <a:rPr lang="en-US" dirty="0" err="1">
                <a:latin typeface="+mn-lt"/>
              </a:rPr>
              <a:t>moralischen</a:t>
            </a:r>
            <a:r>
              <a:rPr lang="en-US" dirty="0">
                <a:latin typeface="+mn-lt"/>
              </a:rPr>
              <a:t> </a:t>
            </a:r>
            <a:r>
              <a:rPr lang="en-US" dirty="0" err="1">
                <a:latin typeface="+mn-lt"/>
              </a:rPr>
              <a:t>Maßstäbe</a:t>
            </a:r>
            <a:r>
              <a:rPr lang="en-US" dirty="0">
                <a:latin typeface="+mn-lt"/>
              </a:rPr>
              <a:t> </a:t>
            </a:r>
            <a:r>
              <a:rPr lang="en-US" dirty="0" err="1">
                <a:latin typeface="+mn-lt"/>
              </a:rPr>
              <a:t>sind</a:t>
            </a:r>
            <a:r>
              <a:rPr lang="en-US" dirty="0">
                <a:latin typeface="+mn-lt"/>
              </a:rPr>
              <a:t>.”)</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err="1">
                <a:latin typeface="+mn-lt"/>
              </a:rPr>
              <a:t>Textquelle</a:t>
            </a:r>
            <a:r>
              <a:rPr lang="en-US" u="sng"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n-lt"/>
                <a:ea typeface="Dekko"/>
                <a:cs typeface="Dekko"/>
                <a:sym typeface="Dekko"/>
              </a:rPr>
              <a:t>Zweig, K. (2019). Ein </a:t>
            </a:r>
            <a:r>
              <a:rPr lang="en-US" sz="1200" dirty="0" err="1">
                <a:solidFill>
                  <a:srgbClr val="FFFFFF"/>
                </a:solidFill>
                <a:latin typeface="+mn-lt"/>
                <a:ea typeface="Dekko"/>
                <a:cs typeface="Dekko"/>
                <a:sym typeface="Dekko"/>
              </a:rPr>
              <a:t>Algorithmus</a:t>
            </a:r>
            <a:r>
              <a:rPr lang="en-US" sz="1200" dirty="0">
                <a:solidFill>
                  <a:srgbClr val="FFFFFF"/>
                </a:solidFill>
                <a:latin typeface="+mn-lt"/>
                <a:ea typeface="Dekko"/>
                <a:cs typeface="Dekko"/>
                <a:sym typeface="Dekko"/>
              </a:rPr>
              <a:t> hat </a:t>
            </a:r>
            <a:r>
              <a:rPr lang="en-US" sz="1200" dirty="0" err="1">
                <a:solidFill>
                  <a:srgbClr val="FFFFFF"/>
                </a:solidFill>
                <a:latin typeface="+mn-lt"/>
                <a:ea typeface="Dekko"/>
                <a:cs typeface="Dekko"/>
                <a:sym typeface="Dekko"/>
              </a:rPr>
              <a:t>kein</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Taktgefühl</a:t>
            </a:r>
            <a:r>
              <a:rPr lang="en-US" sz="1200" dirty="0">
                <a:solidFill>
                  <a:srgbClr val="FFFFFF"/>
                </a:solidFill>
                <a:latin typeface="+mn-lt"/>
                <a:ea typeface="Dekko"/>
                <a:cs typeface="Dekko"/>
                <a:sym typeface="Dekko"/>
              </a:rPr>
              <a:t> (3. </a:t>
            </a:r>
            <a:r>
              <a:rPr lang="en-US" sz="1200" dirty="0" err="1">
                <a:solidFill>
                  <a:srgbClr val="FFFFFF"/>
                </a:solidFill>
                <a:latin typeface="+mn-lt"/>
                <a:ea typeface="Dekko"/>
                <a:cs typeface="Dekko"/>
                <a:sym typeface="Dekko"/>
              </a:rPr>
              <a:t>Aufl</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Heyne</a:t>
            </a:r>
            <a:r>
              <a:rPr lang="en-US" sz="1200" dirty="0">
                <a:solidFill>
                  <a:srgbClr val="FFFFFF"/>
                </a:solidFill>
                <a:latin typeface="+mn-lt"/>
                <a:ea typeface="Dekko"/>
                <a:cs typeface="Dekko"/>
                <a:sym typeface="Dekko"/>
              </a:rPr>
              <a:t>.</a:t>
            </a:r>
            <a:endParaRPr lang="en-US" b="0" u="sng" dirty="0">
              <a:latin typeface="+mn-lt"/>
            </a:endParaRPr>
          </a:p>
          <a:p>
            <a:endParaRPr lang="en-US" b="0" u="sng" dirty="0">
              <a:latin typeface="+mn-lt"/>
            </a:endParaRPr>
          </a:p>
          <a:p>
            <a:r>
              <a:rPr lang="en-US" b="0" u="sng" dirty="0" err="1">
                <a:latin typeface="+mn-lt"/>
              </a:rPr>
              <a:t>Bildquelle</a:t>
            </a:r>
            <a:r>
              <a:rPr lang="en-US" b="0" u="sng"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1C1D2F"/>
                </a:solidFill>
                <a:effectLst/>
                <a:latin typeface="+mn-lt"/>
              </a:rPr>
              <a:t>„The </a:t>
            </a:r>
            <a:r>
              <a:rPr lang="de-DE" b="0" i="0" u="none" strike="noStrike" dirty="0" err="1">
                <a:solidFill>
                  <a:srgbClr val="1C1D2F"/>
                </a:solidFill>
                <a:effectLst/>
                <a:latin typeface="+mn-lt"/>
              </a:rPr>
              <a:t>moral</a:t>
            </a:r>
            <a:r>
              <a:rPr lang="de-DE" b="0" i="0" u="none" strike="noStrike" dirty="0">
                <a:solidFill>
                  <a:srgbClr val="1C1D2F"/>
                </a:solidFill>
                <a:effectLst/>
                <a:latin typeface="+mn-lt"/>
              </a:rPr>
              <a:t> </a:t>
            </a:r>
            <a:r>
              <a:rPr lang="de-DE" b="0" i="0" u="none" strike="noStrike" dirty="0" err="1">
                <a:solidFill>
                  <a:srgbClr val="1C1D2F"/>
                </a:solidFill>
                <a:effectLst/>
                <a:latin typeface="+mn-lt"/>
              </a:rPr>
              <a:t>machine</a:t>
            </a:r>
            <a:r>
              <a:rPr lang="de-DE" b="0" i="0" u="none" strike="noStrike" dirty="0">
                <a:solidFill>
                  <a:srgbClr val="1C1D2F"/>
                </a:solidFill>
                <a:effectLst/>
                <a:latin typeface="+mn-lt"/>
              </a:rPr>
              <a:t>“, </a:t>
            </a:r>
            <a:r>
              <a:rPr lang="de-DE" sz="1200" u="none" dirty="0">
                <a:solidFill>
                  <a:srgbClr val="FF0000"/>
                </a:solidFill>
                <a:effectLst/>
                <a:latin typeface="+mn-lt"/>
              </a:rPr>
              <a:t>b</a:t>
            </a:r>
            <a:r>
              <a:rPr lang="en-US" dirty="0" err="1">
                <a:latin typeface="+mn-lt"/>
              </a:rPr>
              <a:t>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11.4.2025 FLUX.1 eingesetzt.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DE" b="1" dirty="0">
                <a:latin typeface="+mn-lt"/>
              </a:rPr>
              <a:t>Folie 2 – Aktivierung des Vorwissens der Schülerinnen und Schüler zu Art. 3 GG</a:t>
            </a:r>
          </a:p>
          <a:p>
            <a:endParaRPr lang="de-D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mn-lt"/>
              </a:rPr>
              <a:t>Zunächst soll das Vorwissen der Schülerinnen und Schüler zum Grundrecht auf Gleichheit vor dem Gesetz aktiviert werden. Dazu eignet sich zum Beispiel die Blitzlicht-Methode. Bei dieser Methode äußern die Schülerinnen und Schüler in kurzen, prägnanten Beiträgen ihre Gedanken, Ideen oder ihr Vorwissen zu einem Thema. Die einzelnen Ideen werden zunächst nicht kommentiert, sondern nur gesammelt. Eine andere Möglichkeit zur Aktivierung des Vorwissens ist zum Beispiel die Gestaltung einer digitalen Wortwolke (Internetzugang erforderlich). Möchten Sie Zeit sparen, können Sie diese Folie überspringen und direkt Art. 3 GG (Folie 3) vorstellen.</a:t>
            </a:r>
          </a:p>
          <a:p>
            <a:endParaRPr lang="en-US" dirty="0">
              <a:latin typeface="+mn-lt"/>
            </a:endParaRPr>
          </a:p>
          <a:p>
            <a:r>
              <a:rPr lang="en-US" b="0" u="sng" dirty="0" err="1">
                <a:latin typeface="+mn-lt"/>
              </a:rPr>
              <a:t>Quellen</a:t>
            </a:r>
            <a:r>
              <a:rPr lang="en-US" b="0" u="sng" dirty="0">
                <a:latin typeface="+mn-lt"/>
              </a:rPr>
              <a:t> und Links:</a:t>
            </a:r>
          </a:p>
          <a:p>
            <a:r>
              <a:rPr lang="en-US" dirty="0">
                <a:latin typeface="+mn-lt"/>
              </a:rPr>
              <a:t>Eine </a:t>
            </a:r>
            <a:r>
              <a:rPr lang="en-US" dirty="0" err="1">
                <a:latin typeface="+mn-lt"/>
              </a:rPr>
              <a:t>Beschreibung</a:t>
            </a:r>
            <a:r>
              <a:rPr lang="en-US" dirty="0">
                <a:latin typeface="+mn-lt"/>
              </a:rPr>
              <a:t> der </a:t>
            </a:r>
            <a:r>
              <a:rPr lang="en-US" dirty="0" err="1">
                <a:latin typeface="+mn-lt"/>
              </a:rPr>
              <a:t>Blitzlichtmethode</a:t>
            </a:r>
            <a:r>
              <a:rPr lang="en-US" dirty="0">
                <a:latin typeface="+mn-lt"/>
              </a:rPr>
              <a:t> und </a:t>
            </a:r>
            <a:r>
              <a:rPr lang="en-US" dirty="0" err="1">
                <a:latin typeface="+mn-lt"/>
              </a:rPr>
              <a:t>anderer</a:t>
            </a:r>
            <a:r>
              <a:rPr lang="en-US" dirty="0">
                <a:latin typeface="+mn-lt"/>
              </a:rPr>
              <a:t> </a:t>
            </a:r>
            <a:r>
              <a:rPr lang="en-US" dirty="0" err="1">
                <a:latin typeface="+mn-lt"/>
              </a:rPr>
              <a:t>Methoden</a:t>
            </a:r>
            <a:r>
              <a:rPr lang="en-US" dirty="0">
                <a:latin typeface="+mn-lt"/>
              </a:rPr>
              <a:t> </a:t>
            </a:r>
            <a:r>
              <a:rPr lang="en-US" dirty="0" err="1">
                <a:latin typeface="+mn-lt"/>
              </a:rPr>
              <a:t>zur</a:t>
            </a:r>
            <a:r>
              <a:rPr lang="en-US" dirty="0">
                <a:latin typeface="+mn-lt"/>
              </a:rPr>
              <a:t> </a:t>
            </a:r>
            <a:r>
              <a:rPr lang="en-US" dirty="0" err="1">
                <a:latin typeface="+mn-lt"/>
              </a:rPr>
              <a:t>Aktivierung</a:t>
            </a:r>
            <a:r>
              <a:rPr lang="en-US" dirty="0">
                <a:latin typeface="+mn-lt"/>
              </a:rPr>
              <a:t> von </a:t>
            </a:r>
            <a:r>
              <a:rPr lang="en-US" dirty="0" err="1">
                <a:latin typeface="+mn-lt"/>
              </a:rPr>
              <a:t>Schülerinnen</a:t>
            </a:r>
            <a:r>
              <a:rPr lang="en-US" dirty="0">
                <a:latin typeface="+mn-lt"/>
              </a:rPr>
              <a:t> und </a:t>
            </a:r>
            <a:r>
              <a:rPr lang="en-US" dirty="0" err="1">
                <a:latin typeface="+mn-lt"/>
              </a:rPr>
              <a:t>Schülern</a:t>
            </a:r>
            <a:r>
              <a:rPr lang="en-US" dirty="0">
                <a:latin typeface="+mn-lt"/>
              </a:rPr>
              <a:t> </a:t>
            </a:r>
            <a:r>
              <a:rPr lang="en-US" dirty="0" err="1">
                <a:latin typeface="+mn-lt"/>
              </a:rPr>
              <a:t>im</a:t>
            </a:r>
            <a:r>
              <a:rPr lang="en-US" dirty="0">
                <a:latin typeface="+mn-lt"/>
              </a:rPr>
              <a:t> </a:t>
            </a:r>
            <a:r>
              <a:rPr lang="en-US" dirty="0" err="1">
                <a:latin typeface="+mn-lt"/>
              </a:rPr>
              <a:t>Unterricht</a:t>
            </a:r>
            <a:r>
              <a:rPr lang="en-US" dirty="0">
                <a:latin typeface="+mn-lt"/>
              </a:rPr>
              <a:t> </a:t>
            </a:r>
            <a:r>
              <a:rPr lang="en-US" dirty="0" err="1">
                <a:latin typeface="+mn-lt"/>
              </a:rPr>
              <a:t>finden</a:t>
            </a:r>
            <a:r>
              <a:rPr lang="en-US" dirty="0">
                <a:latin typeface="+mn-lt"/>
              </a:rPr>
              <a:t> Sie </a:t>
            </a:r>
            <a:r>
              <a:rPr lang="en-US" dirty="0" err="1">
                <a:latin typeface="+mn-lt"/>
              </a:rPr>
              <a:t>unter</a:t>
            </a:r>
            <a:r>
              <a:rPr lang="en-US" dirty="0">
                <a:latin typeface="+mn-lt"/>
              </a:rPr>
              <a:t> https://</a:t>
            </a:r>
            <a:r>
              <a:rPr lang="en-US" dirty="0" err="1">
                <a:latin typeface="+mn-lt"/>
              </a:rPr>
              <a:t>www.bpb.de</a:t>
            </a:r>
            <a:r>
              <a:rPr lang="en-US" dirty="0">
                <a:latin typeface="+mn-lt"/>
              </a:rPr>
              <a:t>/system/files/</a:t>
            </a:r>
            <a:r>
              <a:rPr lang="en-US" dirty="0" err="1">
                <a:latin typeface="+mn-lt"/>
              </a:rPr>
              <a:t>dokument_pdf</a:t>
            </a:r>
            <a:r>
              <a:rPr lang="en-US" dirty="0">
                <a:latin typeface="+mn-lt"/>
              </a:rPr>
              <a:t>/methoden-kiste_aufl9_online.pdf</a:t>
            </a:r>
          </a:p>
          <a:p>
            <a:endParaRPr lang="en-US" dirty="0">
              <a:latin typeface="+mn-lt"/>
            </a:endParaRPr>
          </a:p>
          <a:p>
            <a:r>
              <a:rPr lang="en-US" b="0" u="sng" dirty="0" err="1">
                <a:latin typeface="+mn-lt"/>
              </a:rPr>
              <a:t>Bildquelle</a:t>
            </a:r>
            <a:r>
              <a:rPr lang="en-US" b="0" u="sng" dirty="0">
                <a:latin typeface="+mn-lt"/>
              </a:rPr>
              <a:t>:</a:t>
            </a:r>
          </a:p>
          <a:p>
            <a:r>
              <a:rPr lang="en-US" dirty="0">
                <a:latin typeface="+mn-lt"/>
              </a:rPr>
              <a:t>“Schutz </a:t>
            </a:r>
            <a:r>
              <a:rPr lang="en-US" dirty="0" err="1">
                <a:latin typeface="+mn-lt"/>
              </a:rPr>
              <a:t>aller</a:t>
            </a:r>
            <a:r>
              <a:rPr lang="en-US" dirty="0">
                <a:latin typeface="+mn-lt"/>
              </a:rPr>
              <a:t> Menschen”, </a:t>
            </a:r>
            <a:r>
              <a:rPr lang="de-DE" sz="1200" dirty="0">
                <a:solidFill>
                  <a:srgbClr val="FF0000"/>
                </a:solidFill>
                <a:effectLst/>
                <a:latin typeface="+mn-lt"/>
              </a:rPr>
              <a:t>CC BY ND ISB</a:t>
            </a:r>
            <a:r>
              <a:rPr lang="en-US" dirty="0">
                <a:latin typeface="+mn-lt"/>
              </a:rPr>
              <a:t>, </a:t>
            </a:r>
            <a:r>
              <a:rPr lang="en-US" dirty="0" err="1">
                <a:latin typeface="+mn-lt"/>
              </a:rPr>
              <a:t>erstellt</a:t>
            </a:r>
            <a:r>
              <a:rPr lang="en-US" dirty="0">
                <a:latin typeface="+mn-lt"/>
              </a:rPr>
              <a:t> am 15.4.2025</a:t>
            </a:r>
          </a:p>
          <a:p>
            <a:endParaRPr lang="de-DE" dirty="0"/>
          </a:p>
        </p:txBody>
      </p:sp>
      <p:sp>
        <p:nvSpPr>
          <p:cNvPr id="4" name="Foliennummernplatzhalt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91645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3 - </a:t>
            </a:r>
            <a:r>
              <a:rPr lang="en-US" b="1" dirty="0" err="1">
                <a:latin typeface="+mn-lt"/>
              </a:rPr>
              <a:t>Gleichheit</a:t>
            </a:r>
            <a:r>
              <a:rPr lang="en-US" b="1" dirty="0">
                <a:latin typeface="+mn-lt"/>
              </a:rPr>
              <a:t> </a:t>
            </a:r>
            <a:r>
              <a:rPr lang="en-US" b="1" dirty="0" err="1">
                <a:latin typeface="+mn-lt"/>
              </a:rPr>
              <a:t>vor</a:t>
            </a:r>
            <a:r>
              <a:rPr lang="en-US" b="1" dirty="0">
                <a:latin typeface="+mn-lt"/>
              </a:rPr>
              <a:t> dem </a:t>
            </a:r>
            <a:r>
              <a:rPr lang="en-US" b="1" dirty="0" err="1">
                <a:latin typeface="+mn-lt"/>
              </a:rPr>
              <a:t>Gesetz</a:t>
            </a:r>
            <a:r>
              <a:rPr lang="en-US" b="1" dirty="0">
                <a:latin typeface="+mn-lt"/>
              </a:rPr>
              <a:t> (Art. 3 GG)</a:t>
            </a:r>
          </a:p>
          <a:p>
            <a:endParaRPr lang="en-US" dirty="0">
              <a:latin typeface="+mn-lt"/>
            </a:endParaRPr>
          </a:p>
          <a:p>
            <a:r>
              <a:rPr lang="de-DE" dirty="0">
                <a:latin typeface="+mn-lt"/>
              </a:rPr>
              <a:t>Das Vorwissen der Schülerinnen und Schüler wird mit Art. 3 GG verglichen. </a:t>
            </a:r>
          </a:p>
          <a:p>
            <a:endParaRPr lang="de-DE" dirty="0">
              <a:latin typeface="+mn-lt"/>
            </a:endParaRPr>
          </a:p>
          <a:p>
            <a:r>
              <a:rPr lang="en-US" b="0" u="sng" dirty="0" err="1">
                <a:latin typeface="+mn-lt"/>
              </a:rPr>
              <a:t>Textquelle</a:t>
            </a:r>
            <a:r>
              <a:rPr lang="en-US" b="0" u="sng" dirty="0">
                <a:latin typeface="+mn-lt"/>
              </a:rPr>
              <a:t>:</a:t>
            </a:r>
          </a:p>
          <a:p>
            <a:r>
              <a:rPr lang="en-US" dirty="0" err="1">
                <a:latin typeface="+mn-lt"/>
              </a:rPr>
              <a:t>Grundgesetz</a:t>
            </a:r>
            <a:r>
              <a:rPr lang="en-US" dirty="0">
                <a:latin typeface="+mn-lt"/>
              </a:rPr>
              <a:t> für die </a:t>
            </a:r>
            <a:r>
              <a:rPr lang="en-US" dirty="0" err="1">
                <a:latin typeface="+mn-lt"/>
              </a:rPr>
              <a:t>Bundesrepublik</a:t>
            </a:r>
            <a:r>
              <a:rPr lang="en-US" dirty="0">
                <a:latin typeface="+mn-lt"/>
              </a:rPr>
              <a:t> Deutschland, Art. 3, online </a:t>
            </a:r>
            <a:r>
              <a:rPr lang="en-US" dirty="0" err="1">
                <a:latin typeface="+mn-lt"/>
              </a:rPr>
              <a:t>zu</a:t>
            </a:r>
            <a:r>
              <a:rPr lang="en-US" dirty="0">
                <a:latin typeface="+mn-lt"/>
              </a:rPr>
              <a:t> </a:t>
            </a:r>
            <a:r>
              <a:rPr lang="en-US" dirty="0" err="1">
                <a:latin typeface="+mn-lt"/>
              </a:rPr>
              <a:t>finden</a:t>
            </a:r>
            <a:r>
              <a:rPr lang="en-US" dirty="0">
                <a:latin typeface="+mn-lt"/>
              </a:rPr>
              <a:t> </a:t>
            </a:r>
            <a:r>
              <a:rPr lang="en-US" dirty="0" err="1">
                <a:latin typeface="+mn-lt"/>
              </a:rPr>
              <a:t>unter</a:t>
            </a:r>
            <a:r>
              <a:rPr lang="en-US" dirty="0">
                <a:latin typeface="+mn-lt"/>
              </a:rPr>
              <a:t> https://</a:t>
            </a:r>
            <a:r>
              <a:rPr lang="en-US" dirty="0" err="1">
                <a:latin typeface="+mn-lt"/>
              </a:rPr>
              <a:t>www.gesetze</a:t>
            </a:r>
            <a:r>
              <a:rPr lang="en-US" dirty="0">
                <a:latin typeface="+mn-lt"/>
              </a:rPr>
              <a:t>-im-</a:t>
            </a:r>
            <a:r>
              <a:rPr lang="en-US" dirty="0" err="1">
                <a:latin typeface="+mn-lt"/>
              </a:rPr>
              <a:t>internet.de</a:t>
            </a:r>
            <a:r>
              <a:rPr lang="en-US" dirty="0">
                <a:latin typeface="+mn-lt"/>
              </a:rPr>
              <a:t>/gg/art_3.html (</a:t>
            </a:r>
            <a:r>
              <a:rPr lang="en-US" dirty="0" err="1">
                <a:latin typeface="+mn-lt"/>
              </a:rPr>
              <a:t>zuletzt</a:t>
            </a:r>
            <a:r>
              <a:rPr lang="en-US" dirty="0">
                <a:latin typeface="+mn-lt"/>
              </a:rPr>
              <a:t> </a:t>
            </a:r>
            <a:r>
              <a:rPr lang="en-US" dirty="0" err="1">
                <a:latin typeface="+mn-lt"/>
              </a:rPr>
              <a:t>abgerufen</a:t>
            </a:r>
            <a:r>
              <a:rPr lang="en-US" dirty="0">
                <a:latin typeface="+mn-lt"/>
              </a:rPr>
              <a:t> am 15.04.2025)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4: </a:t>
            </a:r>
            <a:r>
              <a:rPr lang="de-DE" b="1" dirty="0">
                <a:latin typeface="+mn-lt"/>
              </a:rPr>
              <a:t>Drei reale Beispiele, bei denen KI als Entscheidungsträger eingesetzt wurde</a:t>
            </a:r>
            <a:endParaRPr lang="en-US" b="1" dirty="0">
              <a:latin typeface="+mn-lt"/>
            </a:endParaRP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mn-lt"/>
              </a:rPr>
              <a:t>KI-Systeme werden vermehrt in unserem Alltag eingesetzt, um Entscheidungen zu treffen. Auf dieser Folie werden drei reale Beispiele aufgezeigt, bei denen ein KI-System als Entscheidungsträger eingesetzt wurde. Eine ausführliche Beschreibung dieser und weiterer Beispiele finden Sie im Artikel „KI &amp; Verzerrungen“ (https://</a:t>
            </a:r>
            <a:r>
              <a:rPr lang="de-DE" dirty="0" err="1">
                <a:latin typeface="+mn-lt"/>
              </a:rPr>
              <a:t>mebis.bycs.de</a:t>
            </a:r>
            <a:r>
              <a:rPr lang="de-DE" dirty="0">
                <a:latin typeface="+mn-lt"/>
              </a:rPr>
              <a:t>/</a:t>
            </a:r>
            <a:r>
              <a:rPr lang="de-DE" dirty="0" err="1">
                <a:latin typeface="+mn-lt"/>
              </a:rPr>
              <a:t>beitrag</a:t>
            </a:r>
            <a:r>
              <a:rPr lang="de-DE" dirty="0">
                <a:latin typeface="+mn-lt"/>
              </a:rPr>
              <a:t>/</a:t>
            </a:r>
            <a:r>
              <a:rPr lang="de-DE" dirty="0" err="1">
                <a:latin typeface="+mn-lt"/>
              </a:rPr>
              <a:t>ki</a:t>
            </a:r>
            <a:r>
              <a:rPr lang="de-DE" dirty="0">
                <a:latin typeface="+mn-lt"/>
              </a:rPr>
              <a:t>-verzerrungen). Auch in den Büchern von Katharina Zweig finden Sie weitere interessante Beispiele.</a:t>
            </a:r>
          </a:p>
          <a:p>
            <a:endParaRPr lang="en-US" dirty="0">
              <a:latin typeface="+mn-lt"/>
            </a:endParaRPr>
          </a:p>
          <a:p>
            <a:r>
              <a:rPr lang="de-DE" b="1" i="0" u="none" strike="noStrike" dirty="0">
                <a:solidFill>
                  <a:srgbClr val="1C1D2F"/>
                </a:solidFill>
                <a:effectLst/>
                <a:latin typeface="+mn-lt"/>
              </a:rPr>
              <a:t>Beispiel 1: Prognose von Jobchancen von Arbeitssuchenden</a:t>
            </a:r>
          </a:p>
          <a:p>
            <a:r>
              <a:rPr lang="de-DE" b="0" i="0" u="none" strike="noStrike" dirty="0">
                <a:solidFill>
                  <a:srgbClr val="1C1D2F"/>
                </a:solidFill>
                <a:effectLst/>
                <a:latin typeface="+mn-lt"/>
              </a:rPr>
              <a:t>In Österreich wird von Behörden ein Algorithmus eingesetzt, mit dem KI-gestützt die Jobchancen von Arbeitssuchenden prognostiziert werden. D.h. die Vergabe von Schulungen oder Trainings wird hier durch die Einstufung des eingesetzten KI-Systems getroffen.</a:t>
            </a:r>
          </a:p>
          <a:p>
            <a:endParaRPr lang="de-DE" b="0" i="0" u="none" strike="noStrike" dirty="0">
              <a:solidFill>
                <a:srgbClr val="1C1D2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1C1D2F"/>
                </a:solidFill>
                <a:effectLst/>
                <a:latin typeface="+mn-lt"/>
              </a:rPr>
              <a:t>Beispiel 2: Auswahl von Gewinnern beim Schönheitswettbewerb </a:t>
            </a:r>
            <a:r>
              <a:rPr lang="de-DE" b="1" i="0" u="none" strike="noStrike" dirty="0" err="1">
                <a:solidFill>
                  <a:srgbClr val="1C1D2F"/>
                </a:solidFill>
                <a:effectLst/>
                <a:latin typeface="+mn-lt"/>
              </a:rPr>
              <a:t>beauty.ai</a:t>
            </a:r>
            <a:br>
              <a:rPr lang="de-DE" b="0" i="0" u="none" strike="noStrike" dirty="0">
                <a:solidFill>
                  <a:srgbClr val="1C1D2F"/>
                </a:solidFill>
                <a:effectLst/>
                <a:latin typeface="+mn-lt"/>
              </a:rPr>
            </a:br>
            <a:r>
              <a:rPr lang="de-DE" b="0" i="0" u="none" strike="noStrike" dirty="0">
                <a:solidFill>
                  <a:srgbClr val="1C1D2F"/>
                </a:solidFill>
                <a:effectLst/>
                <a:latin typeface="+mn-lt"/>
              </a:rPr>
              <a:t>2016 fand </a:t>
            </a:r>
            <a:r>
              <a:rPr lang="de-DE" b="0" i="0" u="none" strike="noStrike" dirty="0" err="1">
                <a:solidFill>
                  <a:srgbClr val="1C1D2F"/>
                </a:solidFill>
                <a:effectLst/>
                <a:latin typeface="+mn-lt"/>
              </a:rPr>
              <a:t>Beauty.AI</a:t>
            </a:r>
            <a:r>
              <a:rPr lang="de-DE" b="0" i="0" u="none" strike="noStrike" dirty="0">
                <a:solidFill>
                  <a:srgbClr val="1C1D2F"/>
                </a:solidFill>
                <a:effectLst/>
                <a:latin typeface="+mn-lt"/>
              </a:rPr>
              <a:t> statt. Dies war der erste internationale Schönheitswettbewerb, bei dem ein KI-System die Gewinnerinnen des Schönheitswettbewerbs bestimmte.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1C1D2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1C1D2F"/>
                </a:solidFill>
                <a:effectLst/>
                <a:latin typeface="+mn-lt"/>
              </a:rPr>
              <a:t>Beispiel 3: Auswahl von medizinischen Behandlungen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1C1D2F"/>
                </a:solidFill>
                <a:effectLst/>
                <a:latin typeface="+mn-lt"/>
              </a:rPr>
              <a:t>US-amerikanische Gesundheitssysteme nutzen Algorithmen, um zu entscheiden, welche Behandlungen Patienten bekommen.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1C1D2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sng" strike="noStrike" dirty="0">
                <a:solidFill>
                  <a:srgbClr val="1C1D2F"/>
                </a:solidFill>
                <a:effectLst/>
                <a:latin typeface="+mn-lt"/>
              </a:rPr>
              <a:t>Textquelle: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1C1D2F"/>
                </a:solidFill>
                <a:effectLst/>
                <a:latin typeface="+mn-lt"/>
              </a:rPr>
              <a:t>https://</a:t>
            </a:r>
            <a:r>
              <a:rPr lang="de-DE" b="0" i="0" u="none" strike="noStrike" dirty="0" err="1">
                <a:solidFill>
                  <a:srgbClr val="1C1D2F"/>
                </a:solidFill>
                <a:effectLst/>
                <a:latin typeface="+mn-lt"/>
              </a:rPr>
              <a:t>mebis.bycs.de</a:t>
            </a:r>
            <a:r>
              <a:rPr lang="de-DE" b="0" i="0" u="none" strike="noStrike" dirty="0">
                <a:solidFill>
                  <a:srgbClr val="1C1D2F"/>
                </a:solidFill>
                <a:effectLst/>
                <a:latin typeface="+mn-lt"/>
              </a:rPr>
              <a:t>/</a:t>
            </a:r>
            <a:r>
              <a:rPr lang="de-DE" b="0" i="0" u="none" strike="noStrike" dirty="0" err="1">
                <a:solidFill>
                  <a:srgbClr val="1C1D2F"/>
                </a:solidFill>
                <a:effectLst/>
                <a:latin typeface="+mn-lt"/>
              </a:rPr>
              <a:t>beitrag</a:t>
            </a:r>
            <a:r>
              <a:rPr lang="de-DE" b="0" i="0" u="none" strike="noStrike" dirty="0">
                <a:solidFill>
                  <a:srgbClr val="1C1D2F"/>
                </a:solidFill>
                <a:effectLst/>
                <a:latin typeface="+mn-lt"/>
              </a:rPr>
              <a:t>/</a:t>
            </a:r>
            <a:r>
              <a:rPr lang="de-DE" b="0" i="0" u="none" strike="noStrike" dirty="0" err="1">
                <a:solidFill>
                  <a:srgbClr val="1C1D2F"/>
                </a:solidFill>
                <a:effectLst/>
                <a:latin typeface="+mn-lt"/>
              </a:rPr>
              <a:t>ki</a:t>
            </a:r>
            <a:r>
              <a:rPr lang="de-DE" b="0" i="0" u="none" strike="noStrike" dirty="0">
                <a:solidFill>
                  <a:srgbClr val="1C1D2F"/>
                </a:solidFill>
                <a:effectLst/>
                <a:latin typeface="+mn-lt"/>
              </a:rPr>
              <a:t>-verzerrungen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1C1D2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sng" strike="noStrike" dirty="0">
                <a:solidFill>
                  <a:srgbClr val="1C1D2F"/>
                </a:solidFill>
                <a:effectLst/>
                <a:latin typeface="+mn-lt"/>
              </a:rPr>
              <a:t>Bildquellen: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1C1D2F"/>
                </a:solidFill>
                <a:effectLst/>
                <a:latin typeface="+mn-lt"/>
              </a:rPr>
              <a:t>Bild 1: „Bewerbungsgespräch“, </a:t>
            </a:r>
            <a:r>
              <a:rPr lang="de-DE" sz="1200" dirty="0">
                <a:solidFill>
                  <a:srgbClr val="FF0000"/>
                </a:solidFill>
                <a:effectLst/>
                <a:latin typeface="+mn-lt"/>
              </a:rPr>
              <a:t>CC BY ND ISB, </a:t>
            </a:r>
            <a:r>
              <a:rPr lang="en-US" dirty="0" err="1">
                <a:latin typeface="+mn-lt"/>
              </a:rPr>
              <a:t>bei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11.04.2025 FLUX.1 eingesetzt.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Bild 2: “</a:t>
            </a:r>
            <a:r>
              <a:rPr lang="en-US" dirty="0" err="1">
                <a:latin typeface="+mn-lt"/>
              </a:rPr>
              <a:t>Schönheitswettbewerb</a:t>
            </a:r>
            <a:r>
              <a:rPr lang="en-US" dirty="0">
                <a:latin typeface="+mn-lt"/>
              </a:rPr>
              <a:t>”, </a:t>
            </a:r>
            <a:r>
              <a:rPr lang="de-DE" sz="1200" dirty="0">
                <a:solidFill>
                  <a:srgbClr val="FF0000"/>
                </a:solidFill>
                <a:effectLst/>
                <a:latin typeface="+mn-lt"/>
              </a:rPr>
              <a:t>CC BY ND ISB, </a:t>
            </a:r>
            <a:r>
              <a:rPr lang="en-US" dirty="0" err="1">
                <a:latin typeface="+mn-lt"/>
              </a:rPr>
              <a:t>bei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3.04.2025 DALL.E eingesetzt.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Bild 3: “Arzt und </a:t>
            </a:r>
            <a:r>
              <a:rPr lang="en-US" dirty="0" err="1">
                <a:latin typeface="+mn-lt"/>
              </a:rPr>
              <a:t>Krankenpflegerin</a:t>
            </a:r>
            <a:r>
              <a:rPr lang="en-US" dirty="0">
                <a:latin typeface="+mn-lt"/>
              </a:rPr>
              <a:t>”, </a:t>
            </a:r>
            <a:r>
              <a:rPr lang="de-DE" sz="1200" dirty="0">
                <a:solidFill>
                  <a:srgbClr val="FF0000"/>
                </a:solidFill>
                <a:effectLst/>
                <a:latin typeface="+mn-lt"/>
              </a:rPr>
              <a:t>CC BY ND ISB, </a:t>
            </a:r>
            <a:r>
              <a:rPr lang="en-US" dirty="0" err="1">
                <a:latin typeface="+mn-lt"/>
              </a:rPr>
              <a:t>bei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3.04.2025 DALL.E eingesetzt.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sng" strike="noStrike" dirty="0">
                <a:solidFill>
                  <a:srgbClr val="1C1D2F"/>
                </a:solidFill>
                <a:effectLst/>
                <a:latin typeface="+mn-lt"/>
              </a:rPr>
              <a:t>Buchempfehlungen mit weiteren Beispielen: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n-lt"/>
                <a:ea typeface="Dekko"/>
                <a:cs typeface="Dekko"/>
                <a:sym typeface="Dekko"/>
              </a:rPr>
              <a:t>Zweig, Katharina. (2023). Die KI war’s! (5. </a:t>
            </a:r>
            <a:r>
              <a:rPr lang="en-US" sz="1200" dirty="0" err="1">
                <a:solidFill>
                  <a:srgbClr val="FFFFFF"/>
                </a:solidFill>
                <a:latin typeface="+mn-lt"/>
                <a:ea typeface="Dekko"/>
                <a:cs typeface="Dekko"/>
                <a:sym typeface="Dekko"/>
              </a:rPr>
              <a:t>Aufl</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Heyne</a:t>
            </a:r>
            <a:r>
              <a:rPr lang="en-US" sz="1200" dirty="0">
                <a:solidFill>
                  <a:srgbClr val="FFFFFF"/>
                </a:solidFill>
                <a:latin typeface="+mn-lt"/>
                <a:ea typeface="Dekko"/>
                <a:cs typeface="Dekko"/>
                <a:sym typeface="Dekko"/>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n-lt"/>
                <a:ea typeface="Dekko"/>
                <a:cs typeface="Dekko"/>
                <a:sym typeface="Dekko"/>
              </a:rPr>
              <a:t>Zweig, Katharina. (2019). Ein </a:t>
            </a:r>
            <a:r>
              <a:rPr lang="en-US" sz="1200" dirty="0" err="1">
                <a:solidFill>
                  <a:srgbClr val="FFFFFF"/>
                </a:solidFill>
                <a:latin typeface="+mn-lt"/>
                <a:ea typeface="Dekko"/>
                <a:cs typeface="Dekko"/>
                <a:sym typeface="Dekko"/>
              </a:rPr>
              <a:t>Algorithmus</a:t>
            </a:r>
            <a:r>
              <a:rPr lang="en-US" sz="1200" dirty="0">
                <a:solidFill>
                  <a:srgbClr val="FFFFFF"/>
                </a:solidFill>
                <a:latin typeface="+mn-lt"/>
                <a:ea typeface="Dekko"/>
                <a:cs typeface="Dekko"/>
                <a:sym typeface="Dekko"/>
              </a:rPr>
              <a:t> hat </a:t>
            </a:r>
            <a:r>
              <a:rPr lang="en-US" sz="1200" dirty="0" err="1">
                <a:solidFill>
                  <a:srgbClr val="FFFFFF"/>
                </a:solidFill>
                <a:latin typeface="+mn-lt"/>
                <a:ea typeface="Dekko"/>
                <a:cs typeface="Dekko"/>
                <a:sym typeface="Dekko"/>
              </a:rPr>
              <a:t>kein</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Taktgefühl</a:t>
            </a:r>
            <a:r>
              <a:rPr lang="en-US" sz="1200" dirty="0">
                <a:solidFill>
                  <a:srgbClr val="FFFFFF"/>
                </a:solidFill>
                <a:latin typeface="+mn-lt"/>
                <a:ea typeface="Dekko"/>
                <a:cs typeface="Dekko"/>
                <a:sym typeface="Dekko"/>
              </a:rPr>
              <a:t> (3. </a:t>
            </a:r>
            <a:r>
              <a:rPr lang="en-US" sz="1200" dirty="0" err="1">
                <a:solidFill>
                  <a:srgbClr val="FFFFFF"/>
                </a:solidFill>
                <a:latin typeface="+mn-lt"/>
                <a:ea typeface="Dekko"/>
                <a:cs typeface="Dekko"/>
                <a:sym typeface="Dekko"/>
              </a:rPr>
              <a:t>Aufl</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Heyne</a:t>
            </a:r>
            <a:r>
              <a:rPr lang="en-US" sz="1200" dirty="0">
                <a:solidFill>
                  <a:srgbClr val="FFFFFF"/>
                </a:solidFill>
                <a:latin typeface="+mn-lt"/>
                <a:ea typeface="Dekko"/>
                <a:cs typeface="Dekko"/>
                <a:sym typeface="Dekko"/>
              </a:rPr>
              <a:t>.</a:t>
            </a:r>
            <a:endParaRPr lang="en-US" b="0" u="sng" dirty="0">
              <a:latin typeface="+mn-lt"/>
            </a:endParaRPr>
          </a:p>
          <a:p>
            <a:endParaRPr lang="en-US" b="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1C1D2F"/>
              </a:solidFill>
              <a:effectLst/>
              <a:latin typeface="Atkinson Hyperlegibl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1C1D2F"/>
              </a:solidFill>
              <a:effectLst/>
              <a:latin typeface="Atkinson Hyperlegible"/>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latin typeface="+mn-lt"/>
              </a:rPr>
              <a:t>Folie 5 – Beschreibung der Verzerrungen, zu denen es in den drei Fällen von Folie 4 kam</a:t>
            </a:r>
          </a:p>
          <a:p>
            <a:endParaRPr lang="en-US" dirty="0">
              <a:latin typeface="+mn-lt"/>
            </a:endParaRPr>
          </a:p>
          <a:p>
            <a:r>
              <a:rPr lang="en-US" dirty="0" err="1">
                <a:latin typeface="+mn-lt"/>
              </a:rPr>
              <a:t>Diese</a:t>
            </a:r>
            <a:r>
              <a:rPr lang="en-US" dirty="0">
                <a:latin typeface="+mn-lt"/>
              </a:rPr>
              <a:t> Folie </a:t>
            </a:r>
            <a:r>
              <a:rPr lang="en-US" dirty="0" err="1">
                <a:latin typeface="+mn-lt"/>
              </a:rPr>
              <a:t>soll</a:t>
            </a:r>
            <a:r>
              <a:rPr lang="en-US" dirty="0">
                <a:latin typeface="+mn-lt"/>
              </a:rPr>
              <a:t> den </a:t>
            </a:r>
            <a:r>
              <a:rPr lang="en-US" dirty="0" err="1">
                <a:latin typeface="+mn-lt"/>
              </a:rPr>
              <a:t>Schülerinnen</a:t>
            </a:r>
            <a:r>
              <a:rPr lang="en-US" dirty="0">
                <a:latin typeface="+mn-lt"/>
              </a:rPr>
              <a:t> und </a:t>
            </a:r>
            <a:r>
              <a:rPr lang="en-US" dirty="0" err="1">
                <a:latin typeface="+mn-lt"/>
              </a:rPr>
              <a:t>Schüler</a:t>
            </a:r>
            <a:r>
              <a:rPr lang="en-US" dirty="0">
                <a:latin typeface="+mn-lt"/>
              </a:rPr>
              <a:t> </a:t>
            </a:r>
            <a:r>
              <a:rPr lang="en-US" dirty="0" err="1">
                <a:latin typeface="+mn-lt"/>
              </a:rPr>
              <a:t>verdeutlichen</a:t>
            </a:r>
            <a:r>
              <a:rPr lang="en-US" dirty="0">
                <a:latin typeface="+mn-lt"/>
              </a:rPr>
              <a:t>, </a:t>
            </a:r>
            <a:r>
              <a:rPr lang="en-US" dirty="0" err="1">
                <a:latin typeface="+mn-lt"/>
              </a:rPr>
              <a:t>dass</a:t>
            </a:r>
            <a:r>
              <a:rPr lang="en-US" dirty="0">
                <a:latin typeface="+mn-lt"/>
              </a:rPr>
              <a:t> KI-</a:t>
            </a:r>
            <a:r>
              <a:rPr lang="en-US" dirty="0" err="1">
                <a:latin typeface="+mn-lt"/>
              </a:rPr>
              <a:t>Systeme</a:t>
            </a:r>
            <a:r>
              <a:rPr lang="en-US" dirty="0">
                <a:latin typeface="+mn-lt"/>
              </a:rPr>
              <a:t> </a:t>
            </a:r>
            <a:r>
              <a:rPr lang="en-US" dirty="0" err="1">
                <a:latin typeface="+mn-lt"/>
              </a:rPr>
              <a:t>diskriminierende</a:t>
            </a:r>
            <a:r>
              <a:rPr lang="en-US" dirty="0">
                <a:latin typeface="+mn-lt"/>
              </a:rPr>
              <a:t> </a:t>
            </a:r>
            <a:r>
              <a:rPr lang="en-US" dirty="0" err="1">
                <a:latin typeface="+mn-lt"/>
              </a:rPr>
              <a:t>Entscheidungen</a:t>
            </a:r>
            <a:r>
              <a:rPr lang="en-US" dirty="0">
                <a:latin typeface="+mn-lt"/>
              </a:rPr>
              <a:t> </a:t>
            </a:r>
            <a:r>
              <a:rPr lang="en-US" dirty="0" err="1">
                <a:latin typeface="+mn-lt"/>
              </a:rPr>
              <a:t>treffen</a:t>
            </a:r>
            <a:r>
              <a:rPr lang="en-US" dirty="0">
                <a:latin typeface="+mn-lt"/>
              </a:rPr>
              <a:t> </a:t>
            </a:r>
            <a:r>
              <a:rPr lang="en-US" dirty="0" err="1">
                <a:latin typeface="+mn-lt"/>
              </a:rPr>
              <a:t>können</a:t>
            </a:r>
            <a:r>
              <a:rPr lang="en-US" dirty="0">
                <a:latin typeface="+mn-lt"/>
              </a:rPr>
              <a:t>, die </a:t>
            </a:r>
            <a:r>
              <a:rPr lang="en-US" dirty="0" err="1">
                <a:latin typeface="+mn-lt"/>
              </a:rPr>
              <a:t>mit</a:t>
            </a:r>
            <a:r>
              <a:rPr lang="en-US" dirty="0">
                <a:latin typeface="+mn-lt"/>
              </a:rPr>
              <a:t> Art. 3 GG </a:t>
            </a:r>
            <a:r>
              <a:rPr lang="en-US" dirty="0" err="1">
                <a:latin typeface="+mn-lt"/>
              </a:rPr>
              <a:t>nicht</a:t>
            </a:r>
            <a:r>
              <a:rPr lang="en-US" dirty="0">
                <a:latin typeface="+mn-lt"/>
              </a:rPr>
              <a:t> </a:t>
            </a:r>
            <a:r>
              <a:rPr lang="en-US" dirty="0" err="1">
                <a:latin typeface="+mn-lt"/>
              </a:rPr>
              <a:t>vereinbar</a:t>
            </a:r>
            <a:r>
              <a:rPr lang="en-US" dirty="0">
                <a:latin typeface="+mn-lt"/>
              </a:rPr>
              <a:t> </a:t>
            </a:r>
            <a:r>
              <a:rPr lang="en-US" dirty="0" err="1">
                <a:latin typeface="+mn-lt"/>
              </a:rPr>
              <a:t>sind</a:t>
            </a:r>
            <a:r>
              <a:rPr lang="en-US" dirty="0">
                <a:latin typeface="+mn-lt"/>
              </a:rPr>
              <a:t>. </a:t>
            </a:r>
            <a:r>
              <a:rPr lang="de-DE" b="0" i="0" u="none" strike="noStrike" dirty="0">
                <a:solidFill>
                  <a:srgbClr val="1C1D2F"/>
                </a:solidFill>
                <a:effectLst/>
                <a:latin typeface="+mn-lt"/>
              </a:rPr>
              <a:t>Die diskriminierenden Effekte datengestützter Technologien wurden inzwischen in vielen Bereichen nachgewiesen. </a:t>
            </a:r>
          </a:p>
          <a:p>
            <a:endParaRPr lang="de-DE" b="0" i="0" u="none" strike="noStrike" dirty="0">
              <a:solidFill>
                <a:srgbClr val="1C1D2F"/>
              </a:solidFill>
              <a:effectLst/>
              <a:latin typeface="+mn-lt"/>
            </a:endParaRPr>
          </a:p>
          <a:p>
            <a:r>
              <a:rPr lang="de-DE" b="0" i="0" u="none" strike="noStrike" dirty="0">
                <a:solidFill>
                  <a:srgbClr val="1C1D2F"/>
                </a:solidFill>
                <a:effectLst/>
                <a:latin typeface="+mn-lt"/>
              </a:rPr>
              <a:t>Solche diskriminierenden Effekte sollen anhand der drei realen Beispiele von Folie 4 aufgezeigt werden: </a:t>
            </a:r>
          </a:p>
          <a:p>
            <a:endParaRPr lang="de-DE" b="0" i="0" u="none" strike="noStrike" dirty="0">
              <a:solidFill>
                <a:srgbClr val="1C1D2F"/>
              </a:solidFill>
              <a:effectLst/>
              <a:latin typeface="+mn-lt"/>
            </a:endParaRPr>
          </a:p>
          <a:p>
            <a:r>
              <a:rPr lang="de-DE" b="1" i="0" u="none" strike="noStrike" dirty="0">
                <a:solidFill>
                  <a:srgbClr val="1C1D2F"/>
                </a:solidFill>
                <a:effectLst/>
                <a:latin typeface="+mn-lt"/>
              </a:rPr>
              <a:t>Beispiel 1: Prognose von Jobchancen von Arbeitssuchenden</a:t>
            </a:r>
          </a:p>
          <a:p>
            <a:r>
              <a:rPr lang="de-DE" b="0" i="0" u="none" strike="noStrike" dirty="0">
                <a:solidFill>
                  <a:srgbClr val="1C1D2F"/>
                </a:solidFill>
                <a:effectLst/>
                <a:latin typeface="+mn-lt"/>
              </a:rPr>
              <a:t>Der von den Behörden eingesetzte Algorithmus diskriminiert bestimmte Gruppen, wie z. B. Frauen, insbesondere Mütter, die aufgrund der algorithmischen Einstufung weniger Zugang zu Schulungen und Trainings erhalten könnten (Fanta, 2021).</a:t>
            </a:r>
          </a:p>
          <a:p>
            <a:endParaRPr lang="de-DE" b="0" i="0" u="none" strike="noStrike" dirty="0">
              <a:solidFill>
                <a:srgbClr val="1C1D2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1C1D2F"/>
                </a:solidFill>
                <a:effectLst/>
                <a:latin typeface="+mn-lt"/>
              </a:rPr>
              <a:t>Beispiel 2: Auswahl von Gewinnern beim Schönheitswettbewerb </a:t>
            </a:r>
            <a:r>
              <a:rPr lang="de-DE" b="1" i="0" u="none" strike="noStrike" dirty="0" err="1">
                <a:solidFill>
                  <a:srgbClr val="1C1D2F"/>
                </a:solidFill>
                <a:effectLst/>
                <a:latin typeface="+mn-lt"/>
              </a:rPr>
              <a:t>beauty.ai</a:t>
            </a:r>
            <a:br>
              <a:rPr lang="de-DE" b="0" i="0" u="none" strike="noStrike" dirty="0">
                <a:solidFill>
                  <a:srgbClr val="1C1D2F"/>
                </a:solidFill>
                <a:effectLst/>
                <a:latin typeface="+mn-lt"/>
              </a:rPr>
            </a:br>
            <a:r>
              <a:rPr lang="de-DE" b="0" i="0" u="none" strike="noStrike" dirty="0">
                <a:solidFill>
                  <a:srgbClr val="1C1D2F"/>
                </a:solidFill>
                <a:effectLst/>
                <a:latin typeface="+mn-lt"/>
              </a:rPr>
              <a:t>Beim Schönheitswettbewerb </a:t>
            </a:r>
            <a:r>
              <a:rPr lang="de-DE" b="0" i="0" u="none" strike="noStrike" dirty="0" err="1">
                <a:solidFill>
                  <a:srgbClr val="1C1D2F"/>
                </a:solidFill>
                <a:effectLst/>
                <a:latin typeface="+mn-lt"/>
              </a:rPr>
              <a:t>beauty.ai</a:t>
            </a:r>
            <a:r>
              <a:rPr lang="de-DE" b="0" i="0" u="none" strike="noStrike" dirty="0">
                <a:solidFill>
                  <a:srgbClr val="1C1D2F"/>
                </a:solidFill>
                <a:effectLst/>
                <a:latin typeface="+mn-lt"/>
              </a:rPr>
              <a:t> wählte das KI-System fast nur weiße Gewinner aus. Dies lag nicht daran, dass alle Teilnehmerinnen eine helle Hautfarbe hatten – es gab auch eine große Anzahl von Teilnehmerinnen aus Ländern wie Indien und verschiedenen afrikanischen Staaten. Die Erklärung dafür, dass der Algorithmus helle Hautfarben bevorzugte, lässt sich aus seinem Training erklären: Die zum Training eingesetzten großen Fotodatenbanken repräsentierten Minderheiten nur unzureichend. Der Algorithmus hat also existierende Vorurteile reproduziert und verstärkt, was zu verzerrten Ergebnissen und der Diskriminierung von Minderheiten führte.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1C1D2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1C1D2F"/>
                </a:solidFill>
                <a:effectLst/>
                <a:latin typeface="+mn-lt"/>
              </a:rPr>
              <a:t>Beispiel 3: Auswahl von medizinischen Behandlungen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1C1D2F"/>
                </a:solidFill>
                <a:effectLst/>
                <a:latin typeface="+mn-lt"/>
              </a:rPr>
              <a:t>Der Algorithmus des US-amerikanischen Gesundheitssystems wählte in Boston weiße Patienten häufiger als afroamerikanische für eine bestimmte Behandlung aus. Der Grund dafür war, dass das Programm zur Entscheidung die Gesundheitskosten der Patienten in der Vergangenheit zugrunde legte. Sozial benachteiligte Patienten, die sich Arztbesuche oft nicht leisten können, gingen seltener zum Arzt und wurden daher seltener ausgewählt. Dies ist unfair, da sie eigentlich mehr Unterstützung benötigen. </a:t>
            </a:r>
            <a:br>
              <a:rPr lang="de-DE" b="0" i="0" u="none" strike="noStrike" dirty="0">
                <a:solidFill>
                  <a:srgbClr val="1C1D2F"/>
                </a:solidFill>
                <a:effectLst/>
                <a:latin typeface="+mn-lt"/>
              </a:rPr>
            </a:br>
            <a:endParaRPr lang="de-DE" b="0" i="0" u="none" strike="noStrike" dirty="0">
              <a:solidFill>
                <a:srgbClr val="1C1D2F"/>
              </a:solidFill>
              <a:effectLst/>
              <a:latin typeface="+mn-lt"/>
            </a:endParaRPr>
          </a:p>
          <a:p>
            <a:endParaRPr lang="de-DE" b="0" i="0" u="none" strike="noStrike" dirty="0">
              <a:solidFill>
                <a:srgbClr val="1C1D2F"/>
              </a:solidFill>
              <a:effectLst/>
              <a:latin typeface="+mn-lt"/>
            </a:endParaRPr>
          </a:p>
          <a:p>
            <a:r>
              <a:rPr lang="de-DE" b="0" i="0" u="none" strike="noStrike" dirty="0">
                <a:solidFill>
                  <a:srgbClr val="1C1D2F"/>
                </a:solidFill>
                <a:effectLst/>
                <a:latin typeface="+mn-lt"/>
              </a:rPr>
              <a:t>FAZIT: Die Entscheidungen von KI-Systemen können verzerrt sein und Menschen diskriminieren. Sie handeln also nicht objektiver als die Urteile von Menschen.</a:t>
            </a:r>
          </a:p>
          <a:p>
            <a:endParaRPr lang="de-DE" b="0" i="0" u="none" strike="noStrike" dirty="0">
              <a:solidFill>
                <a:srgbClr val="1C1D2F"/>
              </a:solidFill>
              <a:effectLst/>
              <a:latin typeface="+mn-lt"/>
            </a:endParaRPr>
          </a:p>
          <a:p>
            <a:r>
              <a:rPr lang="de-DE" b="0" i="0" u="sng" strike="noStrike" dirty="0">
                <a:solidFill>
                  <a:srgbClr val="1C1D2F"/>
                </a:solidFill>
                <a:effectLst/>
                <a:latin typeface="+mn-lt"/>
              </a:rPr>
              <a:t>Textquelle:</a:t>
            </a:r>
            <a:br>
              <a:rPr lang="de-DE" b="0" i="0" u="none" strike="noStrike" dirty="0">
                <a:solidFill>
                  <a:srgbClr val="1C1D2F"/>
                </a:solidFill>
                <a:effectLst/>
                <a:latin typeface="+mn-lt"/>
              </a:rPr>
            </a:br>
            <a:r>
              <a:rPr lang="de-DE" b="0" i="0" u="none" strike="noStrike" dirty="0">
                <a:solidFill>
                  <a:srgbClr val="1C1D2F"/>
                </a:solidFill>
                <a:effectLst/>
                <a:latin typeface="+mn-lt"/>
              </a:rPr>
              <a:t>https://</a:t>
            </a:r>
            <a:r>
              <a:rPr lang="de-DE" b="0" i="0" u="none" strike="noStrike" dirty="0" err="1">
                <a:solidFill>
                  <a:srgbClr val="1C1D2F"/>
                </a:solidFill>
                <a:effectLst/>
                <a:latin typeface="+mn-lt"/>
              </a:rPr>
              <a:t>mebis.bycs.de</a:t>
            </a:r>
            <a:r>
              <a:rPr lang="de-DE" b="0" i="0" u="none" strike="noStrike" dirty="0">
                <a:solidFill>
                  <a:srgbClr val="1C1D2F"/>
                </a:solidFill>
                <a:effectLst/>
                <a:latin typeface="+mn-lt"/>
              </a:rPr>
              <a:t>/</a:t>
            </a:r>
            <a:r>
              <a:rPr lang="de-DE" b="0" i="0" u="none" strike="noStrike" dirty="0" err="1">
                <a:solidFill>
                  <a:srgbClr val="1C1D2F"/>
                </a:solidFill>
                <a:effectLst/>
                <a:latin typeface="+mn-lt"/>
              </a:rPr>
              <a:t>beitrag</a:t>
            </a:r>
            <a:r>
              <a:rPr lang="de-DE" b="0" i="0" u="none" strike="noStrike" dirty="0">
                <a:solidFill>
                  <a:srgbClr val="1C1D2F"/>
                </a:solidFill>
                <a:effectLst/>
                <a:latin typeface="+mn-lt"/>
              </a:rPr>
              <a:t>/</a:t>
            </a:r>
            <a:r>
              <a:rPr lang="de-DE" b="0" i="0" u="none" strike="noStrike" dirty="0" err="1">
                <a:solidFill>
                  <a:srgbClr val="1C1D2F"/>
                </a:solidFill>
                <a:effectLst/>
                <a:latin typeface="+mn-lt"/>
              </a:rPr>
              <a:t>ki</a:t>
            </a:r>
            <a:r>
              <a:rPr lang="de-DE" b="0" i="0" u="none" strike="noStrike" dirty="0">
                <a:solidFill>
                  <a:srgbClr val="1C1D2F"/>
                </a:solidFill>
                <a:effectLst/>
                <a:latin typeface="+mn-lt"/>
              </a:rPr>
              <a:t>-verzerrungen</a:t>
            </a:r>
          </a:p>
          <a:p>
            <a:endParaRPr lang="de-DE" b="0" i="0" u="none" strike="noStrike" dirty="0">
              <a:solidFill>
                <a:srgbClr val="1C1D2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sng" strike="noStrike" dirty="0">
                <a:solidFill>
                  <a:srgbClr val="1C1D2F"/>
                </a:solidFill>
                <a:effectLst/>
                <a:latin typeface="+mn-lt"/>
              </a:rPr>
              <a:t>Bildquellen: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1C1D2F"/>
                </a:solidFill>
                <a:effectLst/>
                <a:latin typeface="+mn-lt"/>
              </a:rPr>
              <a:t>Bild 1: „Bewerbungsgespräch“, </a:t>
            </a:r>
            <a:r>
              <a:rPr lang="de-DE" sz="1200" dirty="0">
                <a:solidFill>
                  <a:srgbClr val="FF0000"/>
                </a:solidFill>
                <a:effectLst/>
                <a:latin typeface="+mn-lt"/>
              </a:rPr>
              <a:t>CC BY ND ISB, </a:t>
            </a:r>
            <a:r>
              <a:rPr lang="en-US" dirty="0" err="1">
                <a:latin typeface="+mn-lt"/>
              </a:rPr>
              <a:t>bei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11.04.2025 FLUX.1 </a:t>
            </a:r>
            <a:r>
              <a:rPr lang="en-US" dirty="0" err="1">
                <a:latin typeface="+mn-lt"/>
              </a:rPr>
              <a:t>eingesetzt</a:t>
            </a:r>
            <a:r>
              <a:rPr lang="en-US"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Bild 2: “</a:t>
            </a:r>
            <a:r>
              <a:rPr lang="en-US" dirty="0" err="1">
                <a:latin typeface="+mn-lt"/>
              </a:rPr>
              <a:t>Schönheitswettbewerb</a:t>
            </a:r>
            <a:r>
              <a:rPr lang="en-US" dirty="0">
                <a:latin typeface="+mn-lt"/>
              </a:rPr>
              <a:t>”, </a:t>
            </a:r>
            <a:r>
              <a:rPr lang="de-DE" sz="1200" dirty="0">
                <a:solidFill>
                  <a:srgbClr val="FF0000"/>
                </a:solidFill>
                <a:effectLst/>
                <a:latin typeface="+mn-lt"/>
              </a:rPr>
              <a:t>CC BY ND ISB, </a:t>
            </a:r>
            <a:r>
              <a:rPr lang="en-US" dirty="0" err="1">
                <a:latin typeface="+mn-lt"/>
              </a:rPr>
              <a:t>bei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3.04.2025 DALL.E </a:t>
            </a:r>
            <a:r>
              <a:rPr lang="en-US" dirty="0" err="1">
                <a:latin typeface="+mn-lt"/>
              </a:rPr>
              <a:t>eingesetzt</a:t>
            </a:r>
            <a:r>
              <a:rPr lang="en-US"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Bild 3: “</a:t>
            </a:r>
            <a:r>
              <a:rPr lang="en-US" dirty="0" err="1">
                <a:latin typeface="+mn-lt"/>
              </a:rPr>
              <a:t>Arzt</a:t>
            </a:r>
            <a:r>
              <a:rPr lang="en-US" dirty="0">
                <a:latin typeface="+mn-lt"/>
              </a:rPr>
              <a:t> und </a:t>
            </a:r>
            <a:r>
              <a:rPr lang="en-US" dirty="0" err="1">
                <a:latin typeface="+mn-lt"/>
              </a:rPr>
              <a:t>Krankenpflegerin</a:t>
            </a:r>
            <a:r>
              <a:rPr lang="en-US" dirty="0">
                <a:latin typeface="+mn-lt"/>
              </a:rPr>
              <a:t>”, </a:t>
            </a:r>
            <a:r>
              <a:rPr lang="de-DE" sz="1200" dirty="0">
                <a:solidFill>
                  <a:srgbClr val="FF0000"/>
                </a:solidFill>
                <a:effectLst/>
                <a:latin typeface="+mn-lt"/>
              </a:rPr>
              <a:t>CC BY ND ISB, </a:t>
            </a:r>
            <a:r>
              <a:rPr lang="en-US" dirty="0" err="1">
                <a:latin typeface="+mn-lt"/>
              </a:rPr>
              <a:t>bei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3.04.2025 DALL.E </a:t>
            </a:r>
            <a:r>
              <a:rPr lang="en-US" dirty="0" err="1">
                <a:latin typeface="+mn-lt"/>
              </a:rPr>
              <a:t>eingesetzt</a:t>
            </a:r>
            <a:r>
              <a:rPr lang="en-US" dirty="0">
                <a:latin typeface="+mn-lt"/>
              </a:rPr>
              <a:t>.</a:t>
            </a:r>
          </a:p>
          <a:p>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3090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6: </a:t>
            </a:r>
            <a:r>
              <a:rPr lang="en-US" b="1" dirty="0" err="1">
                <a:latin typeface="+mn-lt"/>
              </a:rPr>
              <a:t>Erläuterung</a:t>
            </a:r>
            <a:r>
              <a:rPr lang="en-US" b="1" dirty="0">
                <a:latin typeface="+mn-lt"/>
              </a:rPr>
              <a:t>, </a:t>
            </a:r>
            <a:r>
              <a:rPr lang="en-US" b="1" dirty="0" err="1">
                <a:latin typeface="+mn-lt"/>
              </a:rPr>
              <a:t>wie</a:t>
            </a:r>
            <a:r>
              <a:rPr lang="en-US" b="1" dirty="0">
                <a:latin typeface="+mn-lt"/>
              </a:rPr>
              <a:t> es in KI-</a:t>
            </a:r>
            <a:r>
              <a:rPr lang="en-US" b="1" dirty="0" err="1">
                <a:latin typeface="+mn-lt"/>
              </a:rPr>
              <a:t>Systemen</a:t>
            </a:r>
            <a:r>
              <a:rPr lang="en-US" b="1" dirty="0">
                <a:latin typeface="+mn-lt"/>
              </a:rPr>
              <a:t> </a:t>
            </a:r>
            <a:r>
              <a:rPr lang="en-US" b="1" dirty="0" err="1">
                <a:latin typeface="+mn-lt"/>
              </a:rPr>
              <a:t>zu</a:t>
            </a:r>
            <a:r>
              <a:rPr lang="en-US" b="1" dirty="0">
                <a:latin typeface="+mn-lt"/>
              </a:rPr>
              <a:t> </a:t>
            </a:r>
            <a:r>
              <a:rPr lang="en-US" b="1" dirty="0" err="1">
                <a:latin typeface="+mn-lt"/>
              </a:rPr>
              <a:t>Verzerrungen</a:t>
            </a:r>
            <a:r>
              <a:rPr lang="en-US" b="1" dirty="0">
                <a:latin typeface="+mn-lt"/>
              </a:rPr>
              <a:t> </a:t>
            </a:r>
            <a:r>
              <a:rPr lang="en-US" b="1" dirty="0" err="1">
                <a:latin typeface="+mn-lt"/>
              </a:rPr>
              <a:t>kommen</a:t>
            </a:r>
            <a:r>
              <a:rPr lang="en-US" b="1" dirty="0">
                <a:latin typeface="+mn-lt"/>
              </a:rPr>
              <a:t> </a:t>
            </a:r>
            <a:r>
              <a:rPr lang="en-US" b="1" dirty="0" err="1">
                <a:latin typeface="+mn-lt"/>
              </a:rPr>
              <a:t>kann</a:t>
            </a:r>
            <a:endParaRPr lang="en-US" b="1" dirty="0">
              <a:latin typeface="+mn-lt"/>
            </a:endParaRPr>
          </a:p>
          <a:p>
            <a:endParaRPr lang="en-US" dirty="0">
              <a:latin typeface="+mn-lt"/>
            </a:endParaRPr>
          </a:p>
          <a:p>
            <a:pPr algn="l"/>
            <a:r>
              <a:rPr lang="de-DE" b="0" i="0" u="none" strike="noStrike" dirty="0">
                <a:solidFill>
                  <a:srgbClr val="444444"/>
                </a:solidFill>
                <a:effectLst/>
                <a:latin typeface="+mn-lt"/>
              </a:rPr>
              <a:t>Um zu verstehen, warum KI-Systeme diskriminierende Entscheidungen treffen können, muss man einen Blick auf ihre Funktionsweise werfen. Viele moderne KI-Systeme basieren auf dem maschinellen Lernen. Solche Systeme analysieren vorgegebene Daten, sogenannte Trainingsdaten, um in diesen Daten Muster und Regeln zu erkennen. Diese Regeln wenden sie dann auf neue Daten an, um daraus Vorhersagen oder Empfehlungen abzuleiten.</a:t>
            </a:r>
          </a:p>
          <a:p>
            <a:pPr algn="l"/>
            <a:endParaRPr lang="de-DE" b="0" i="0" u="none" strike="noStrike" dirty="0">
              <a:solidFill>
                <a:srgbClr val="444444"/>
              </a:solidFill>
              <a:effectLst/>
              <a:latin typeface="+mn-lt"/>
            </a:endParaRPr>
          </a:p>
          <a:p>
            <a:pPr algn="l"/>
            <a:r>
              <a:rPr lang="de-DE" b="0" i="0" u="none" strike="noStrike" dirty="0">
                <a:solidFill>
                  <a:srgbClr val="444444"/>
                </a:solidFill>
                <a:effectLst/>
                <a:latin typeface="+mn-lt"/>
              </a:rPr>
              <a:t>Betrachten wir ein konkretes Beispiel: Angenommen, wir möchten einem KI-System beibringen, ob auf einem Bild eine Katze zu sehen ist oder nicht. Dazu benötigen wir zunächst ein Modell, das selbstständig aus Daten lernen kann – in unserem Beispiel ein neuronales Netz. Außerdem brauchen wir eine große Anzahl von Bildern, die bereits gekennzeichnet sind, also von denen wir wissen, ob sich eine Katze darauf befindet oder nicht. Diese gekennzeichneten Daten nennt man gelabelte Daten.</a:t>
            </a:r>
          </a:p>
          <a:p>
            <a:pPr algn="l"/>
            <a:endParaRPr lang="de-DE" b="0" i="0" u="none" strike="noStrike" dirty="0">
              <a:solidFill>
                <a:srgbClr val="444444"/>
              </a:solidFill>
              <a:effectLst/>
              <a:latin typeface="+mn-lt"/>
            </a:endParaRPr>
          </a:p>
          <a:p>
            <a:pPr algn="l"/>
            <a:r>
              <a:rPr lang="de-DE" b="0" i="0" u="none" strike="noStrike" dirty="0">
                <a:solidFill>
                  <a:srgbClr val="444444"/>
                </a:solidFill>
                <a:effectLst/>
                <a:latin typeface="+mn-lt"/>
              </a:rPr>
              <a:t>In der Trainingsphase wird das neuronale Netz mit diesen Bildern „gefüttert“. Das Vorgehen des neuronalen Netzes in dieser Phase lässt sich gut mit dem Lernprozess eines Kindes vergleichen, das Sprechen lernt. Wenn das Kind ein Tier sieht, ruft es: „Wauwau“ und erhält dann entweder eine Bestätigung oder eine Korrektur. Ähnlich funktioniert es beim neuronalen Netz: Dieses analysiert ein Bild, stellt eine Vermutung an und vergleicht diese mit dem vorliegenden Label. Wenn die Vermutung nicht mit dem Label übereinstimmt, wird dies dem neuronalen Netz zurückgemeldet, und es passt seine Vorgehensweise an. Dieser Prozess wiederholt sich, bis das neuronale Netz in der Lage ist, mit ausreichend hoher Wahrscheinlichkeit Katzen auf Bildern zu erkennen.</a:t>
            </a:r>
          </a:p>
          <a:p>
            <a:pPr algn="l"/>
            <a:endParaRPr lang="de-DE" b="0" i="0" u="none" strike="noStrike" dirty="0">
              <a:solidFill>
                <a:srgbClr val="444444"/>
              </a:solidFill>
              <a:effectLst/>
              <a:latin typeface="+mn-lt"/>
            </a:endParaRPr>
          </a:p>
          <a:p>
            <a:pPr algn="l"/>
            <a:r>
              <a:rPr lang="de-DE" b="0" i="0" u="none" strike="noStrike" dirty="0">
                <a:solidFill>
                  <a:srgbClr val="444444"/>
                </a:solidFill>
                <a:effectLst/>
                <a:latin typeface="+mn-lt"/>
              </a:rPr>
              <a:t>Die Qualität und Quantität der Daten, die in der Trainingsphase verwendet werden, haben einen großen Einfluss auf die Entscheidungen des neuronalen Netzes in der Praxis. Nach der Trainingsphase hat das neuronale Netz ausgelernt und trifft nun selbstständig Entscheidungen anhand der Regeln, die es aus den Trainingsdaten abgeleitet hat. Allerdings kann es diese Entscheidungen nicht erläutern, da es eine „</a:t>
            </a:r>
            <a:r>
              <a:rPr lang="de-DE" b="0" i="0" u="none" strike="noStrike" dirty="0" err="1">
                <a:solidFill>
                  <a:srgbClr val="444444"/>
                </a:solidFill>
                <a:effectLst/>
                <a:latin typeface="+mn-lt"/>
              </a:rPr>
              <a:t>black</a:t>
            </a:r>
            <a:r>
              <a:rPr lang="de-DE" b="0" i="0" u="none" strike="noStrike" dirty="0">
                <a:solidFill>
                  <a:srgbClr val="444444"/>
                </a:solidFill>
                <a:effectLst/>
                <a:latin typeface="+mn-lt"/>
              </a:rPr>
              <a:t> box“ ist, dessen interne Entscheidungsprozesse nicht nachvollziehbar sind. </a:t>
            </a:r>
          </a:p>
          <a:p>
            <a:pPr algn="l"/>
            <a:r>
              <a:rPr lang="de-DE" b="0" i="0" u="none" strike="noStrike" dirty="0">
                <a:solidFill>
                  <a:srgbClr val="444444"/>
                </a:solidFill>
                <a:effectLst/>
                <a:latin typeface="+mn-lt"/>
              </a:rPr>
              <a:t>Verzerrte Entscheidungen können in der Anwendungsphase auftreten, wenn die Trainingsdaten </a:t>
            </a:r>
            <a:r>
              <a:rPr lang="de-DE" b="1" i="0" u="none" strike="noStrike" dirty="0">
                <a:solidFill>
                  <a:srgbClr val="444444"/>
                </a:solidFill>
                <a:effectLst/>
                <a:latin typeface="+mn-lt"/>
              </a:rPr>
              <a:t>veraltet</a:t>
            </a:r>
            <a:r>
              <a:rPr lang="de-DE" b="0" i="0" u="none" strike="noStrike" dirty="0">
                <a:solidFill>
                  <a:srgbClr val="444444"/>
                </a:solidFill>
                <a:effectLst/>
                <a:latin typeface="+mn-lt"/>
              </a:rPr>
              <a:t> oder </a:t>
            </a:r>
            <a:r>
              <a:rPr lang="de-DE" b="1" i="0" u="none" strike="noStrike" dirty="0">
                <a:solidFill>
                  <a:srgbClr val="444444"/>
                </a:solidFill>
                <a:effectLst/>
                <a:latin typeface="+mn-lt"/>
              </a:rPr>
              <a:t>unvollständig</a:t>
            </a:r>
            <a:r>
              <a:rPr lang="de-DE" b="0" i="0" u="none" strike="noStrike" dirty="0">
                <a:solidFill>
                  <a:srgbClr val="444444"/>
                </a:solidFill>
                <a:effectLst/>
                <a:latin typeface="+mn-lt"/>
              </a:rPr>
              <a:t> sind oder wenn </a:t>
            </a:r>
            <a:r>
              <a:rPr lang="de-DE" b="1" i="0" u="none" strike="noStrike" dirty="0">
                <a:solidFill>
                  <a:srgbClr val="444444"/>
                </a:solidFill>
                <a:effectLst/>
                <a:latin typeface="+mn-lt"/>
              </a:rPr>
              <a:t>wichtige Merkmale</a:t>
            </a:r>
            <a:r>
              <a:rPr lang="de-DE" b="0" i="0" u="none" strike="noStrike" dirty="0">
                <a:solidFill>
                  <a:srgbClr val="444444"/>
                </a:solidFill>
                <a:effectLst/>
                <a:latin typeface="+mn-lt"/>
              </a:rPr>
              <a:t> bei der Datenerhebung </a:t>
            </a:r>
            <a:r>
              <a:rPr lang="de-DE" b="1" i="0" u="none" strike="noStrike" dirty="0">
                <a:solidFill>
                  <a:srgbClr val="444444"/>
                </a:solidFill>
                <a:effectLst/>
                <a:latin typeface="+mn-lt"/>
              </a:rPr>
              <a:t>nicht berücksichtigt</a:t>
            </a:r>
            <a:r>
              <a:rPr lang="de-DE" b="0" i="0" u="none" strike="noStrike" dirty="0">
                <a:solidFill>
                  <a:srgbClr val="444444"/>
                </a:solidFill>
                <a:effectLst/>
                <a:latin typeface="+mn-lt"/>
              </a:rPr>
              <a:t> wurden.</a:t>
            </a:r>
            <a:r>
              <a:rPr lang="en-US" b="0" i="0" u="none" strike="noStrike" dirty="0">
                <a:solidFill>
                  <a:schemeClr val="tx1"/>
                </a:solidFill>
                <a:effectLst/>
                <a:latin typeface="+mn-lt"/>
              </a:rPr>
              <a:t> Auch die </a:t>
            </a:r>
            <a:r>
              <a:rPr lang="de-DE" b="0" i="0" u="none" strike="noStrike" dirty="0">
                <a:solidFill>
                  <a:srgbClr val="1C1D2F"/>
                </a:solidFill>
                <a:effectLst/>
                <a:latin typeface="+mn-lt"/>
              </a:rPr>
              <a:t>den Trainingsdaten möglicherweise </a:t>
            </a:r>
            <a:r>
              <a:rPr lang="de-DE" b="1" i="0" u="none" strike="noStrike" dirty="0">
                <a:solidFill>
                  <a:srgbClr val="1C1D2F"/>
                </a:solidFill>
                <a:effectLst/>
                <a:latin typeface="+mn-lt"/>
              </a:rPr>
              <a:t>inhärenten Stereotype und Ungleichheite</a:t>
            </a:r>
            <a:r>
              <a:rPr lang="de-DE" b="0" i="0" u="none" strike="noStrike" dirty="0">
                <a:solidFill>
                  <a:srgbClr val="1C1D2F"/>
                </a:solidFill>
                <a:effectLst/>
                <a:latin typeface="+mn-lt"/>
              </a:rPr>
              <a:t>n werden durch die scheinbar neutrale Technologie fortgeschrieben und verstärkt (sogenanntes „</a:t>
            </a:r>
            <a:r>
              <a:rPr lang="de-DE" b="0" i="0" u="none" strike="noStrike" dirty="0" err="1">
                <a:solidFill>
                  <a:srgbClr val="1C1D2F"/>
                </a:solidFill>
                <a:effectLst/>
                <a:latin typeface="+mn-lt"/>
              </a:rPr>
              <a:t>Garbage</a:t>
            </a:r>
            <a:r>
              <a:rPr lang="de-DE" b="0" i="0" u="none" strike="noStrike" dirty="0">
                <a:solidFill>
                  <a:srgbClr val="1C1D2F"/>
                </a:solidFill>
                <a:effectLst/>
                <a:latin typeface="+mn-lt"/>
              </a:rPr>
              <a:t> in – </a:t>
            </a:r>
            <a:r>
              <a:rPr lang="de-DE" b="0" i="0" u="none" strike="noStrike" dirty="0" err="1">
                <a:solidFill>
                  <a:srgbClr val="1C1D2F"/>
                </a:solidFill>
                <a:effectLst/>
                <a:latin typeface="+mn-lt"/>
              </a:rPr>
              <a:t>garbage</a:t>
            </a:r>
            <a:r>
              <a:rPr lang="de-DE" b="0" i="0" u="none" strike="noStrike" dirty="0">
                <a:solidFill>
                  <a:srgbClr val="1C1D2F"/>
                </a:solidFill>
                <a:effectLst/>
                <a:latin typeface="+mn-lt"/>
              </a:rPr>
              <a:t> out“, in etwa „Schrott rein – Schrott raus“). Solche Fehler werden als Verzerrung bezeichnet und führen häufig zur Diskriminierung bestimmter Gruppen (Deutscher Ethikrat,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In der </a:t>
            </a:r>
            <a:r>
              <a:rPr lang="en-US" dirty="0" err="1">
                <a:latin typeface="+mn-lt"/>
              </a:rPr>
              <a:t>Anwendungsphase</a:t>
            </a:r>
            <a:r>
              <a:rPr lang="en-US" dirty="0">
                <a:latin typeface="+mn-lt"/>
              </a:rPr>
              <a:t> </a:t>
            </a:r>
            <a:r>
              <a:rPr lang="en-US" dirty="0" err="1">
                <a:latin typeface="+mn-lt"/>
              </a:rPr>
              <a:t>können</a:t>
            </a:r>
            <a:r>
              <a:rPr lang="en-US" dirty="0">
                <a:latin typeface="+mn-lt"/>
              </a:rPr>
              <a:t> </a:t>
            </a:r>
            <a:r>
              <a:rPr lang="en-US" dirty="0" err="1">
                <a:latin typeface="+mn-lt"/>
              </a:rPr>
              <a:t>neuronale</a:t>
            </a:r>
            <a:r>
              <a:rPr lang="en-US" dirty="0">
                <a:latin typeface="+mn-lt"/>
              </a:rPr>
              <a:t> </a:t>
            </a:r>
            <a:r>
              <a:rPr lang="en-US" dirty="0" err="1">
                <a:latin typeface="+mn-lt"/>
              </a:rPr>
              <a:t>Netze</a:t>
            </a:r>
            <a:r>
              <a:rPr lang="en-US" dirty="0">
                <a:latin typeface="+mn-lt"/>
              </a:rPr>
              <a:t> </a:t>
            </a:r>
            <a:r>
              <a:rPr lang="en-US" dirty="0" err="1">
                <a:latin typeface="+mn-lt"/>
              </a:rPr>
              <a:t>durch</a:t>
            </a:r>
            <a:r>
              <a:rPr lang="en-US" dirty="0">
                <a:latin typeface="+mn-lt"/>
              </a:rPr>
              <a:t> </a:t>
            </a:r>
            <a:r>
              <a:rPr lang="en-US" dirty="0" err="1">
                <a:latin typeface="+mn-lt"/>
              </a:rPr>
              <a:t>manipulierte</a:t>
            </a:r>
            <a:r>
              <a:rPr lang="en-US" dirty="0">
                <a:latin typeface="+mn-lt"/>
              </a:rPr>
              <a:t> </a:t>
            </a:r>
            <a:r>
              <a:rPr lang="en-US" dirty="0" err="1">
                <a:latin typeface="+mn-lt"/>
              </a:rPr>
              <a:t>Daten</a:t>
            </a:r>
            <a:r>
              <a:rPr lang="en-US" dirty="0">
                <a:latin typeface="+mn-lt"/>
              </a:rPr>
              <a:t> </a:t>
            </a:r>
            <a:r>
              <a:rPr lang="en-US" dirty="0" err="1">
                <a:latin typeface="+mn-lt"/>
              </a:rPr>
              <a:t>gezielt</a:t>
            </a:r>
            <a:r>
              <a:rPr lang="en-US" dirty="0">
                <a:latin typeface="+mn-lt"/>
              </a:rPr>
              <a:t> </a:t>
            </a:r>
            <a:r>
              <a:rPr lang="en-US" dirty="0" err="1">
                <a:latin typeface="+mn-lt"/>
              </a:rPr>
              <a:t>dazu</a:t>
            </a:r>
            <a:r>
              <a:rPr lang="en-US" dirty="0">
                <a:latin typeface="+mn-lt"/>
              </a:rPr>
              <a:t> </a:t>
            </a:r>
            <a:r>
              <a:rPr lang="en-US" dirty="0" err="1">
                <a:latin typeface="+mn-lt"/>
              </a:rPr>
              <a:t>gebracht</a:t>
            </a:r>
            <a:r>
              <a:rPr lang="en-US" dirty="0">
                <a:latin typeface="+mn-lt"/>
              </a:rPr>
              <a:t> </a:t>
            </a:r>
            <a:r>
              <a:rPr lang="en-US" dirty="0" err="1">
                <a:latin typeface="+mn-lt"/>
              </a:rPr>
              <a:t>werden</a:t>
            </a:r>
            <a:r>
              <a:rPr lang="en-US" dirty="0">
                <a:latin typeface="+mn-lt"/>
              </a:rPr>
              <a:t>, </a:t>
            </a:r>
            <a:r>
              <a:rPr lang="en-US" dirty="0" err="1">
                <a:latin typeface="+mn-lt"/>
              </a:rPr>
              <a:t>falsche</a:t>
            </a:r>
            <a:r>
              <a:rPr lang="en-US" dirty="0">
                <a:latin typeface="+mn-lt"/>
              </a:rPr>
              <a:t> </a:t>
            </a:r>
            <a:r>
              <a:rPr lang="en-US" dirty="0" err="1">
                <a:latin typeface="+mn-lt"/>
              </a:rPr>
              <a:t>Entscheidungen</a:t>
            </a:r>
            <a:r>
              <a:rPr lang="en-US" dirty="0">
                <a:latin typeface="+mn-lt"/>
              </a:rPr>
              <a:t> </a:t>
            </a:r>
            <a:r>
              <a:rPr lang="en-US" dirty="0" err="1">
                <a:latin typeface="+mn-lt"/>
              </a:rPr>
              <a:t>zu</a:t>
            </a:r>
            <a:r>
              <a:rPr lang="en-US" dirty="0">
                <a:latin typeface="+mn-lt"/>
              </a:rPr>
              <a:t> </a:t>
            </a:r>
            <a:r>
              <a:rPr lang="en-US" dirty="0" err="1">
                <a:latin typeface="+mn-lt"/>
              </a:rPr>
              <a:t>treffen</a:t>
            </a:r>
            <a:r>
              <a:rPr lang="en-US" dirty="0">
                <a:latin typeface="+mn-lt"/>
              </a:rPr>
              <a:t>. Dies </a:t>
            </a:r>
            <a:r>
              <a:rPr lang="en-US" dirty="0" err="1">
                <a:latin typeface="+mn-lt"/>
              </a:rPr>
              <a:t>bezeichnet</a:t>
            </a:r>
            <a:r>
              <a:rPr lang="en-US" dirty="0">
                <a:latin typeface="+mn-lt"/>
              </a:rPr>
              <a:t> man </a:t>
            </a:r>
            <a:r>
              <a:rPr lang="en-US" dirty="0" err="1">
                <a:latin typeface="+mn-lt"/>
              </a:rPr>
              <a:t>als</a:t>
            </a:r>
            <a:r>
              <a:rPr lang="en-US" dirty="0">
                <a:latin typeface="+mn-lt"/>
              </a:rPr>
              <a:t> adversarial attack (</a:t>
            </a:r>
            <a:r>
              <a:rPr lang="en-US" dirty="0" err="1">
                <a:latin typeface="+mn-lt"/>
              </a:rPr>
              <a:t>Überleitung</a:t>
            </a:r>
            <a:r>
              <a:rPr lang="en-US" dirty="0">
                <a:latin typeface="+mn-lt"/>
              </a:rPr>
              <a:t> </a:t>
            </a:r>
            <a:r>
              <a:rPr lang="en-US" dirty="0" err="1">
                <a:latin typeface="+mn-lt"/>
              </a:rPr>
              <a:t>zur</a:t>
            </a:r>
            <a:r>
              <a:rPr lang="en-US" dirty="0">
                <a:latin typeface="+mn-lt"/>
              </a:rPr>
              <a:t> </a:t>
            </a:r>
            <a:r>
              <a:rPr lang="en-US" dirty="0" err="1">
                <a:latin typeface="+mn-lt"/>
              </a:rPr>
              <a:t>nächsten</a:t>
            </a:r>
            <a:r>
              <a:rPr lang="en-US" dirty="0">
                <a:latin typeface="+mn-lt"/>
              </a:rPr>
              <a:t> Folie).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US" u="sng" dirty="0" err="1">
                <a:latin typeface="+mn-lt"/>
              </a:rPr>
              <a:t>Textquellen</a:t>
            </a:r>
            <a:r>
              <a:rPr lang="en-US" u="sng" dirty="0">
                <a:latin typeface="+mn-lt"/>
              </a:rPr>
              <a:t>: </a:t>
            </a:r>
          </a:p>
          <a:p>
            <a:pPr marL="171450" indent="-171450">
              <a:buFont typeface="Arial" panose="020B0604020202020204" pitchFamily="34" charset="0"/>
              <a:buChar char="•"/>
            </a:pPr>
            <a:r>
              <a:rPr lang="en-US" dirty="0" err="1">
                <a:latin typeface="+mn-lt"/>
              </a:rPr>
              <a:t>Informationen</a:t>
            </a:r>
            <a:r>
              <a:rPr lang="en-US" dirty="0">
                <a:latin typeface="+mn-lt"/>
              </a:rPr>
              <a:t> </a:t>
            </a:r>
            <a:r>
              <a:rPr lang="en-US" dirty="0" err="1">
                <a:latin typeface="+mn-lt"/>
              </a:rPr>
              <a:t>zur</a:t>
            </a:r>
            <a:r>
              <a:rPr lang="en-US" dirty="0">
                <a:latin typeface="+mn-lt"/>
              </a:rPr>
              <a:t> </a:t>
            </a:r>
            <a:r>
              <a:rPr lang="en-US" dirty="0" err="1">
                <a:latin typeface="+mn-lt"/>
              </a:rPr>
              <a:t>Funktionsweise</a:t>
            </a:r>
            <a:r>
              <a:rPr lang="en-US" dirty="0">
                <a:latin typeface="+mn-lt"/>
              </a:rPr>
              <a:t> </a:t>
            </a:r>
            <a:r>
              <a:rPr lang="en-US" dirty="0" err="1">
                <a:latin typeface="+mn-lt"/>
              </a:rPr>
              <a:t>neuronaler</a:t>
            </a:r>
            <a:r>
              <a:rPr lang="en-US" dirty="0">
                <a:latin typeface="+mn-lt"/>
              </a:rPr>
              <a:t> </a:t>
            </a:r>
            <a:r>
              <a:rPr lang="en-US" dirty="0" err="1">
                <a:latin typeface="+mn-lt"/>
              </a:rPr>
              <a:t>Netze</a:t>
            </a:r>
            <a:r>
              <a:rPr lang="en-US" dirty="0">
                <a:latin typeface="+mn-lt"/>
              </a:rPr>
              <a:t>: https://</a:t>
            </a:r>
            <a:r>
              <a:rPr lang="en-US" dirty="0" err="1">
                <a:latin typeface="+mn-lt"/>
              </a:rPr>
              <a:t>mebis.bycs.de</a:t>
            </a:r>
            <a:r>
              <a:rPr lang="en-US" dirty="0">
                <a:latin typeface="+mn-lt"/>
              </a:rPr>
              <a:t>/</a:t>
            </a:r>
            <a:r>
              <a:rPr lang="en-US" dirty="0" err="1">
                <a:latin typeface="+mn-lt"/>
              </a:rPr>
              <a:t>beitrag</a:t>
            </a:r>
            <a:r>
              <a:rPr lang="en-US" dirty="0">
                <a:latin typeface="+mn-lt"/>
              </a:rPr>
              <a:t>/ki-</a:t>
            </a:r>
            <a:r>
              <a:rPr lang="en-US" dirty="0" err="1">
                <a:latin typeface="+mn-lt"/>
              </a:rPr>
              <a:t>neuronale</a:t>
            </a:r>
            <a:r>
              <a:rPr lang="en-US" dirty="0">
                <a:latin typeface="+mn-lt"/>
              </a:rPr>
              <a:t>-</a:t>
            </a:r>
            <a:r>
              <a:rPr lang="en-US" dirty="0" err="1">
                <a:latin typeface="+mn-lt"/>
              </a:rPr>
              <a:t>netze</a:t>
            </a:r>
            <a:endParaRPr lang="en-US" dirty="0">
              <a:latin typeface="+mn-lt"/>
            </a:endParaRPr>
          </a:p>
          <a:p>
            <a:pPr marL="171450" indent="-171450">
              <a:buFont typeface="Arial" panose="020B0604020202020204" pitchFamily="34" charset="0"/>
              <a:buChar char="•"/>
            </a:pPr>
            <a:r>
              <a:rPr lang="en-US" dirty="0" err="1">
                <a:latin typeface="+mn-lt"/>
              </a:rPr>
              <a:t>Informationen</a:t>
            </a:r>
            <a:r>
              <a:rPr lang="en-US" dirty="0">
                <a:latin typeface="+mn-lt"/>
              </a:rPr>
              <a:t> </a:t>
            </a:r>
            <a:r>
              <a:rPr lang="en-US" dirty="0" err="1">
                <a:latin typeface="+mn-lt"/>
              </a:rPr>
              <a:t>zu</a:t>
            </a:r>
            <a:r>
              <a:rPr lang="en-US" dirty="0">
                <a:latin typeface="+mn-lt"/>
              </a:rPr>
              <a:t> </a:t>
            </a:r>
            <a:r>
              <a:rPr lang="en-US" dirty="0" err="1">
                <a:latin typeface="+mn-lt"/>
              </a:rPr>
              <a:t>Verzerrungen</a:t>
            </a:r>
            <a:r>
              <a:rPr lang="en-US" dirty="0">
                <a:latin typeface="+mn-lt"/>
              </a:rPr>
              <a:t>: https://</a:t>
            </a:r>
            <a:r>
              <a:rPr lang="en-US" dirty="0" err="1">
                <a:latin typeface="+mn-lt"/>
              </a:rPr>
              <a:t>mebis.bycs.de</a:t>
            </a:r>
            <a:r>
              <a:rPr lang="en-US" dirty="0">
                <a:latin typeface="+mn-lt"/>
              </a:rPr>
              <a:t>/</a:t>
            </a:r>
            <a:r>
              <a:rPr lang="en-US" dirty="0" err="1">
                <a:latin typeface="+mn-lt"/>
              </a:rPr>
              <a:t>beitrag</a:t>
            </a:r>
            <a:r>
              <a:rPr lang="en-US" dirty="0">
                <a:latin typeface="+mn-lt"/>
              </a:rPr>
              <a:t>/ki-</a:t>
            </a:r>
            <a:r>
              <a:rPr lang="en-US" dirty="0" err="1">
                <a:latin typeface="+mn-lt"/>
              </a:rPr>
              <a:t>verzerrungen</a:t>
            </a:r>
            <a:endParaRPr lang="en-US" dirty="0">
              <a:latin typeface="+mn-lt"/>
            </a:endParaRPr>
          </a:p>
          <a:p>
            <a:pPr marL="171450" indent="-171450">
              <a:buFont typeface="Arial" panose="020B0604020202020204" pitchFamily="34" charset="0"/>
              <a:buChar char="•"/>
            </a:pPr>
            <a:endParaRPr lang="en-US" dirty="0">
              <a:latin typeface="+mn-lt"/>
            </a:endParaRPr>
          </a:p>
          <a:p>
            <a:pPr>
              <a:buFont typeface="Arial" panose="020B0604020202020204" pitchFamily="34" charset="0"/>
              <a:buNone/>
            </a:pPr>
            <a:r>
              <a:rPr lang="de-DE" sz="1800" u="sng" dirty="0">
                <a:solidFill>
                  <a:srgbClr val="FF0000"/>
                </a:solidFill>
                <a:effectLst/>
                <a:latin typeface="+mn-lt"/>
              </a:rPr>
              <a:t>Bildquellen:</a:t>
            </a:r>
          </a:p>
          <a:p>
            <a:pPr marL="285750" indent="-285750">
              <a:buFont typeface="Arial" panose="020B0604020202020204" pitchFamily="34" charset="0"/>
              <a:buChar char="•"/>
            </a:pPr>
            <a:r>
              <a:rPr lang="de-DE" sz="1800" u="none" dirty="0">
                <a:solidFill>
                  <a:srgbClr val="FF0000"/>
                </a:solidFill>
                <a:effectLst/>
                <a:latin typeface="+mn-lt"/>
              </a:rPr>
              <a:t>Icon “Veraltet“: CC BY ND ISB, erstellt am 15.4.2025</a:t>
            </a:r>
          </a:p>
          <a:p>
            <a:pPr marL="285750" indent="-285750">
              <a:buFont typeface="Arial" panose="020B0604020202020204" pitchFamily="34" charset="0"/>
              <a:buChar char="•"/>
            </a:pPr>
            <a:r>
              <a:rPr lang="de-DE" sz="1800" u="none" dirty="0">
                <a:solidFill>
                  <a:srgbClr val="FF0000"/>
                </a:solidFill>
                <a:effectLst/>
                <a:latin typeface="+mn-lt"/>
              </a:rPr>
              <a:t>Icon „Unvollständig“: CC BY ND ISB, erstellt am 15.4.2025</a:t>
            </a:r>
          </a:p>
          <a:p>
            <a:pPr marL="285750" indent="-285750">
              <a:buFont typeface="Arial" panose="020B0604020202020204" pitchFamily="34" charset="0"/>
              <a:buChar char="•"/>
            </a:pPr>
            <a:r>
              <a:rPr lang="de-DE" sz="1800" u="none" dirty="0">
                <a:solidFill>
                  <a:srgbClr val="FF0000"/>
                </a:solidFill>
                <a:effectLst/>
                <a:latin typeface="+mn-lt"/>
              </a:rPr>
              <a:t>Icon „Merkmale unberücksichtigt“: CC BY ND ISB, erstellt am 15.4.2025</a:t>
            </a:r>
          </a:p>
          <a:p>
            <a:pPr marL="285750" indent="-285750">
              <a:buFont typeface="Arial" panose="020B0604020202020204" pitchFamily="34" charset="0"/>
              <a:buChar char="•"/>
            </a:pPr>
            <a:r>
              <a:rPr lang="de-DE" sz="1800" u="none" dirty="0">
                <a:solidFill>
                  <a:srgbClr val="FF0000"/>
                </a:solidFill>
                <a:effectLst/>
                <a:latin typeface="+mn-lt"/>
              </a:rPr>
              <a:t>Icon „Voreingenommen“: CC BY ND ISB, erstellt am 15.4.2025</a:t>
            </a:r>
          </a:p>
          <a:p>
            <a:pPr marL="285750" indent="-285750">
              <a:buFont typeface="Arial" panose="020B0604020202020204" pitchFamily="34" charset="0"/>
              <a:buChar char="•"/>
            </a:pPr>
            <a:r>
              <a:rPr lang="de-DE" sz="1800" u="none" dirty="0">
                <a:solidFill>
                  <a:srgbClr val="FF0000"/>
                </a:solidFill>
                <a:effectLst/>
                <a:latin typeface="+mn-lt"/>
              </a:rPr>
              <a:t>Icon „Manipuliert“: CC BY ND ISB, erstellt am 15.4.2025</a:t>
            </a:r>
          </a:p>
          <a:p>
            <a:pPr marL="285750" indent="-285750">
              <a:buFont typeface="Arial" panose="020B0604020202020204" pitchFamily="34" charset="0"/>
              <a:buChar char="•"/>
            </a:pPr>
            <a:r>
              <a:rPr lang="de-DE" sz="1200" kern="1200" dirty="0">
                <a:solidFill>
                  <a:schemeClr val="tx1"/>
                </a:solidFill>
                <a:latin typeface="+mn-lt"/>
                <a:ea typeface="+mn-ea"/>
                <a:cs typeface="+mn-cs"/>
              </a:rPr>
              <a:t>Neuronales</a:t>
            </a:r>
            <a:r>
              <a:rPr lang="de-DE" sz="1800" dirty="0">
                <a:solidFill>
                  <a:srgbClr val="FF0000"/>
                </a:solidFill>
                <a:effectLst/>
                <a:latin typeface="+mn-lt"/>
              </a:rPr>
              <a:t> Netz und Katzenbilder: CC BY ND ISB, Bearbeitung: </a:t>
            </a:r>
            <a:r>
              <a:rPr lang="de-DE" sz="1800" dirty="0" err="1">
                <a:solidFill>
                  <a:srgbClr val="FF0000"/>
                </a:solidFill>
                <a:effectLst/>
                <a:latin typeface="+mn-lt"/>
              </a:rPr>
              <a:t>herrlotz.com</a:t>
            </a:r>
            <a:r>
              <a:rPr lang="de-DE" sz="1800" dirty="0">
                <a:solidFill>
                  <a:srgbClr val="FF0000"/>
                </a:solidFill>
                <a:effectLst/>
                <a:latin typeface="+mn-lt"/>
              </a:rPr>
              <a:t>; zu finden unter https://</a:t>
            </a:r>
            <a:r>
              <a:rPr lang="de-DE" sz="1800" dirty="0" err="1">
                <a:solidFill>
                  <a:srgbClr val="FF0000"/>
                </a:solidFill>
                <a:effectLst/>
                <a:latin typeface="+mn-lt"/>
              </a:rPr>
              <a:t>mebis.bycs.de</a:t>
            </a:r>
            <a:r>
              <a:rPr lang="de-DE" sz="1800" dirty="0">
                <a:solidFill>
                  <a:srgbClr val="FF0000"/>
                </a:solidFill>
                <a:effectLst/>
                <a:latin typeface="+mn-lt"/>
              </a:rPr>
              <a:t>/</a:t>
            </a:r>
            <a:r>
              <a:rPr lang="de-DE" sz="1800" dirty="0" err="1">
                <a:solidFill>
                  <a:srgbClr val="FF0000"/>
                </a:solidFill>
                <a:effectLst/>
                <a:latin typeface="+mn-lt"/>
              </a:rPr>
              <a:t>beitrag</a:t>
            </a:r>
            <a:r>
              <a:rPr lang="de-DE" sz="1800" dirty="0">
                <a:solidFill>
                  <a:srgbClr val="FF0000"/>
                </a:solidFill>
                <a:effectLst/>
                <a:latin typeface="+mn-lt"/>
              </a:rPr>
              <a:t>/</a:t>
            </a:r>
            <a:r>
              <a:rPr lang="de-DE" sz="1800" dirty="0" err="1">
                <a:solidFill>
                  <a:srgbClr val="FF0000"/>
                </a:solidFill>
                <a:effectLst/>
                <a:latin typeface="+mn-lt"/>
              </a:rPr>
              <a:t>ki</a:t>
            </a:r>
            <a:r>
              <a:rPr lang="de-DE" sz="1800" dirty="0">
                <a:solidFill>
                  <a:srgbClr val="FF0000"/>
                </a:solidFill>
                <a:effectLst/>
                <a:latin typeface="+mn-lt"/>
              </a:rPr>
              <a:t>-neuronale-netze</a:t>
            </a:r>
            <a:endParaRPr lang="de-DE"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7: Adversarial Attacks - </a:t>
            </a:r>
            <a:r>
              <a:rPr lang="en-US" b="1" dirty="0" err="1">
                <a:latin typeface="+mn-lt"/>
              </a:rPr>
              <a:t>Gezielte</a:t>
            </a:r>
            <a:r>
              <a:rPr lang="en-US" b="1" dirty="0">
                <a:latin typeface="+mn-lt"/>
              </a:rPr>
              <a:t> Manipulation der </a:t>
            </a:r>
            <a:r>
              <a:rPr lang="en-US" b="1" dirty="0" err="1">
                <a:latin typeface="+mn-lt"/>
              </a:rPr>
              <a:t>Inputdaten</a:t>
            </a:r>
            <a:endParaRPr lang="en-US" b="1" dirty="0">
              <a:latin typeface="+mn-lt"/>
            </a:endParaRPr>
          </a:p>
          <a:p>
            <a:endParaRPr lang="en-US" dirty="0">
              <a:latin typeface="+mn-lt"/>
            </a:endParaRPr>
          </a:p>
          <a:p>
            <a:r>
              <a:rPr lang="en-US" dirty="0">
                <a:latin typeface="+mn-lt"/>
              </a:rPr>
              <a:t>KI-</a:t>
            </a:r>
            <a:r>
              <a:rPr lang="en-US" dirty="0" err="1">
                <a:latin typeface="+mn-lt"/>
              </a:rPr>
              <a:t>Systeme</a:t>
            </a:r>
            <a:r>
              <a:rPr lang="en-US" dirty="0">
                <a:latin typeface="+mn-lt"/>
              </a:rPr>
              <a:t> </a:t>
            </a:r>
            <a:r>
              <a:rPr lang="en-US" dirty="0" err="1">
                <a:latin typeface="+mn-lt"/>
              </a:rPr>
              <a:t>können</a:t>
            </a:r>
            <a:r>
              <a:rPr lang="en-US" dirty="0">
                <a:latin typeface="+mn-lt"/>
              </a:rPr>
              <a:t> </a:t>
            </a:r>
            <a:r>
              <a:rPr lang="en-US" dirty="0" err="1">
                <a:latin typeface="+mn-lt"/>
              </a:rPr>
              <a:t>getäuscht</a:t>
            </a:r>
            <a:r>
              <a:rPr lang="en-US" dirty="0">
                <a:latin typeface="+mn-lt"/>
              </a:rPr>
              <a:t> </a:t>
            </a:r>
            <a:r>
              <a:rPr lang="en-US" dirty="0" err="1">
                <a:latin typeface="+mn-lt"/>
              </a:rPr>
              <a:t>werden</a:t>
            </a:r>
            <a:r>
              <a:rPr lang="en-US" dirty="0">
                <a:latin typeface="+mn-lt"/>
              </a:rPr>
              <a:t>, </a:t>
            </a:r>
            <a:r>
              <a:rPr lang="en-US" dirty="0" err="1">
                <a:latin typeface="+mn-lt"/>
              </a:rPr>
              <a:t>indem</a:t>
            </a:r>
            <a:r>
              <a:rPr lang="en-US" dirty="0">
                <a:latin typeface="+mn-lt"/>
              </a:rPr>
              <a:t> in der </a:t>
            </a:r>
            <a:r>
              <a:rPr lang="en-US" dirty="0" err="1">
                <a:latin typeface="+mn-lt"/>
              </a:rPr>
              <a:t>Praxisphase</a:t>
            </a:r>
            <a:r>
              <a:rPr lang="en-US" dirty="0">
                <a:latin typeface="+mn-lt"/>
              </a:rPr>
              <a:t> </a:t>
            </a:r>
            <a:r>
              <a:rPr lang="en-US" dirty="0" err="1">
                <a:latin typeface="+mn-lt"/>
              </a:rPr>
              <a:t>gezielt</a:t>
            </a:r>
            <a:r>
              <a:rPr lang="en-US" dirty="0">
                <a:latin typeface="+mn-lt"/>
              </a:rPr>
              <a:t> </a:t>
            </a:r>
            <a:r>
              <a:rPr lang="en-US" dirty="0" err="1">
                <a:latin typeface="+mn-lt"/>
              </a:rPr>
              <a:t>kleine</a:t>
            </a:r>
            <a:r>
              <a:rPr lang="en-US" dirty="0">
                <a:latin typeface="+mn-lt"/>
              </a:rPr>
              <a:t> </a:t>
            </a:r>
            <a:r>
              <a:rPr lang="en-US" dirty="0" err="1">
                <a:latin typeface="+mn-lt"/>
              </a:rPr>
              <a:t>Veränderungen</a:t>
            </a:r>
            <a:r>
              <a:rPr lang="en-US" dirty="0">
                <a:latin typeface="+mn-lt"/>
              </a:rPr>
              <a:t> in den </a:t>
            </a:r>
            <a:r>
              <a:rPr lang="en-US" dirty="0" err="1">
                <a:latin typeface="+mn-lt"/>
              </a:rPr>
              <a:t>eingegebenen</a:t>
            </a:r>
            <a:r>
              <a:rPr lang="en-US" dirty="0">
                <a:latin typeface="+mn-lt"/>
              </a:rPr>
              <a:t> </a:t>
            </a:r>
            <a:r>
              <a:rPr lang="en-US" dirty="0" err="1">
                <a:latin typeface="+mn-lt"/>
              </a:rPr>
              <a:t>Daten</a:t>
            </a:r>
            <a:r>
              <a:rPr lang="en-US" dirty="0">
                <a:latin typeface="+mn-lt"/>
              </a:rPr>
              <a:t> </a:t>
            </a:r>
            <a:r>
              <a:rPr lang="en-US" dirty="0" err="1">
                <a:latin typeface="+mn-lt"/>
              </a:rPr>
              <a:t>vorgenommen</a:t>
            </a:r>
            <a:r>
              <a:rPr lang="en-US" dirty="0">
                <a:latin typeface="+mn-lt"/>
              </a:rPr>
              <a:t> </a:t>
            </a:r>
            <a:r>
              <a:rPr lang="en-US" dirty="0" err="1">
                <a:latin typeface="+mn-lt"/>
              </a:rPr>
              <a:t>werden</a:t>
            </a:r>
            <a:r>
              <a:rPr lang="en-US" dirty="0">
                <a:latin typeface="+mn-lt"/>
              </a:rPr>
              <a:t>.</a:t>
            </a:r>
          </a:p>
          <a:p>
            <a:r>
              <a:rPr lang="en-US" dirty="0" err="1">
                <a:latin typeface="+mn-lt"/>
              </a:rPr>
              <a:t>Im</a:t>
            </a:r>
            <a:r>
              <a:rPr lang="en-US" dirty="0">
                <a:latin typeface="+mn-lt"/>
              </a:rPr>
              <a:t> </a:t>
            </a:r>
            <a:r>
              <a:rPr lang="en-US" dirty="0" err="1">
                <a:latin typeface="+mn-lt"/>
              </a:rPr>
              <a:t>linken</a:t>
            </a:r>
            <a:r>
              <a:rPr lang="en-US" dirty="0">
                <a:latin typeface="+mn-lt"/>
              </a:rPr>
              <a:t> Bild </a:t>
            </a:r>
            <a:r>
              <a:rPr lang="en-US" dirty="0" err="1">
                <a:latin typeface="+mn-lt"/>
              </a:rPr>
              <a:t>sehen</a:t>
            </a:r>
            <a:r>
              <a:rPr lang="en-US" dirty="0">
                <a:latin typeface="+mn-lt"/>
              </a:rPr>
              <a:t> Sie </a:t>
            </a:r>
            <a:r>
              <a:rPr lang="en-US" dirty="0" err="1">
                <a:latin typeface="+mn-lt"/>
              </a:rPr>
              <a:t>einen</a:t>
            </a:r>
            <a:r>
              <a:rPr lang="en-US" dirty="0">
                <a:latin typeface="+mn-lt"/>
              </a:rPr>
              <a:t> Mann, der </a:t>
            </a:r>
            <a:r>
              <a:rPr lang="en-US" dirty="0" err="1">
                <a:latin typeface="+mn-lt"/>
              </a:rPr>
              <a:t>eine</a:t>
            </a:r>
            <a:r>
              <a:rPr lang="en-US" dirty="0">
                <a:latin typeface="+mn-lt"/>
              </a:rPr>
              <a:t> </a:t>
            </a:r>
            <a:r>
              <a:rPr lang="en-US" dirty="0" err="1">
                <a:latin typeface="+mn-lt"/>
              </a:rPr>
              <a:t>spezielle</a:t>
            </a:r>
            <a:r>
              <a:rPr lang="en-US" dirty="0">
                <a:latin typeface="+mn-lt"/>
              </a:rPr>
              <a:t> Brille </a:t>
            </a:r>
            <a:r>
              <a:rPr lang="en-US" dirty="0" err="1">
                <a:latin typeface="+mn-lt"/>
              </a:rPr>
              <a:t>trägt</a:t>
            </a:r>
            <a:r>
              <a:rPr lang="en-US" dirty="0">
                <a:latin typeface="+mn-lt"/>
              </a:rPr>
              <a:t>. </a:t>
            </a:r>
            <a:r>
              <a:rPr lang="en-US" dirty="0" err="1">
                <a:latin typeface="+mn-lt"/>
              </a:rPr>
              <a:t>Diese</a:t>
            </a:r>
            <a:r>
              <a:rPr lang="en-US" dirty="0">
                <a:latin typeface="+mn-lt"/>
              </a:rPr>
              <a:t> Brille </a:t>
            </a:r>
            <a:r>
              <a:rPr lang="en-US" dirty="0" err="1">
                <a:latin typeface="+mn-lt"/>
              </a:rPr>
              <a:t>kann</a:t>
            </a:r>
            <a:r>
              <a:rPr lang="en-US" dirty="0">
                <a:latin typeface="+mn-lt"/>
              </a:rPr>
              <a:t> </a:t>
            </a:r>
            <a:r>
              <a:rPr lang="en-US" dirty="0" err="1">
                <a:latin typeface="+mn-lt"/>
              </a:rPr>
              <a:t>ein</a:t>
            </a:r>
            <a:r>
              <a:rPr lang="en-US" dirty="0">
                <a:latin typeface="+mn-lt"/>
              </a:rPr>
              <a:t> KI-System so </a:t>
            </a:r>
            <a:r>
              <a:rPr lang="en-US" dirty="0" err="1">
                <a:latin typeface="+mn-lt"/>
              </a:rPr>
              <a:t>täuschen</a:t>
            </a:r>
            <a:r>
              <a:rPr lang="en-US" dirty="0">
                <a:latin typeface="+mn-lt"/>
              </a:rPr>
              <a:t>, </a:t>
            </a:r>
            <a:r>
              <a:rPr lang="en-US" dirty="0" err="1">
                <a:latin typeface="+mn-lt"/>
              </a:rPr>
              <a:t>dass</a:t>
            </a:r>
            <a:r>
              <a:rPr lang="en-US" dirty="0">
                <a:latin typeface="+mn-lt"/>
              </a:rPr>
              <a:t> es </a:t>
            </a:r>
            <a:r>
              <a:rPr lang="en-US" dirty="0" err="1">
                <a:latin typeface="+mn-lt"/>
              </a:rPr>
              <a:t>anstatt</a:t>
            </a:r>
            <a:r>
              <a:rPr lang="en-US" dirty="0">
                <a:latin typeface="+mn-lt"/>
              </a:rPr>
              <a:t> des Mannes Julia Roberts </a:t>
            </a:r>
            <a:r>
              <a:rPr lang="en-US" dirty="0" err="1">
                <a:latin typeface="+mn-lt"/>
              </a:rPr>
              <a:t>erkennt</a:t>
            </a:r>
            <a:r>
              <a:rPr lang="en-US" dirty="0">
                <a:latin typeface="+mn-lt"/>
              </a:rPr>
              <a:t>. </a:t>
            </a:r>
            <a:r>
              <a:rPr lang="en-US" dirty="0" err="1">
                <a:latin typeface="+mn-lt"/>
              </a:rPr>
              <a:t>Im</a:t>
            </a:r>
            <a:r>
              <a:rPr lang="en-US" dirty="0">
                <a:latin typeface="+mn-lt"/>
              </a:rPr>
              <a:t> </a:t>
            </a:r>
            <a:r>
              <a:rPr lang="en-US" dirty="0" err="1">
                <a:latin typeface="+mn-lt"/>
              </a:rPr>
              <a:t>vorher</a:t>
            </a:r>
            <a:r>
              <a:rPr lang="en-US" dirty="0">
                <a:latin typeface="+mn-lt"/>
              </a:rPr>
              <a:t> </a:t>
            </a:r>
            <a:r>
              <a:rPr lang="en-US" dirty="0" err="1">
                <a:latin typeface="+mn-lt"/>
              </a:rPr>
              <a:t>erwähnten</a:t>
            </a:r>
            <a:r>
              <a:rPr lang="en-US" dirty="0">
                <a:latin typeface="+mn-lt"/>
              </a:rPr>
              <a:t> </a:t>
            </a:r>
            <a:r>
              <a:rPr lang="en-US" dirty="0" err="1">
                <a:latin typeface="+mn-lt"/>
              </a:rPr>
              <a:t>Schönheitswettbewerb</a:t>
            </a:r>
            <a:r>
              <a:rPr lang="en-US" dirty="0">
                <a:latin typeface="+mn-lt"/>
              </a:rPr>
              <a:t> </a:t>
            </a:r>
            <a:r>
              <a:rPr lang="en-US" dirty="0" err="1">
                <a:latin typeface="+mn-lt"/>
              </a:rPr>
              <a:t>beauty.ai</a:t>
            </a:r>
            <a:r>
              <a:rPr lang="en-US" dirty="0">
                <a:latin typeface="+mn-lt"/>
              </a:rPr>
              <a:t> </a:t>
            </a:r>
            <a:r>
              <a:rPr lang="en-US" dirty="0" err="1">
                <a:latin typeface="+mn-lt"/>
              </a:rPr>
              <a:t>hätte</a:t>
            </a:r>
            <a:r>
              <a:rPr lang="en-US" dirty="0">
                <a:latin typeface="+mn-lt"/>
              </a:rPr>
              <a:t> </a:t>
            </a:r>
            <a:r>
              <a:rPr lang="en-US" dirty="0" err="1">
                <a:latin typeface="+mn-lt"/>
              </a:rPr>
              <a:t>eine</a:t>
            </a:r>
            <a:r>
              <a:rPr lang="en-US" dirty="0">
                <a:latin typeface="+mn-lt"/>
              </a:rPr>
              <a:t> </a:t>
            </a:r>
            <a:r>
              <a:rPr lang="en-US" dirty="0" err="1">
                <a:latin typeface="+mn-lt"/>
              </a:rPr>
              <a:t>Teilnehmerin</a:t>
            </a:r>
            <a:r>
              <a:rPr lang="en-US" dirty="0">
                <a:latin typeface="+mn-lt"/>
              </a:rPr>
              <a:t> </a:t>
            </a:r>
            <a:r>
              <a:rPr lang="en-US" dirty="0" err="1">
                <a:latin typeface="+mn-lt"/>
              </a:rPr>
              <a:t>sich</a:t>
            </a:r>
            <a:r>
              <a:rPr lang="en-US" dirty="0">
                <a:latin typeface="+mn-lt"/>
              </a:rPr>
              <a:t> also </a:t>
            </a:r>
            <a:r>
              <a:rPr lang="en-US" dirty="0" err="1">
                <a:latin typeface="+mn-lt"/>
              </a:rPr>
              <a:t>durch</a:t>
            </a:r>
            <a:r>
              <a:rPr lang="en-US" dirty="0">
                <a:latin typeface="+mn-lt"/>
              </a:rPr>
              <a:t> </a:t>
            </a:r>
            <a:r>
              <a:rPr lang="en-US" dirty="0" err="1">
                <a:latin typeface="+mn-lt"/>
              </a:rPr>
              <a:t>eine</a:t>
            </a:r>
            <a:r>
              <a:rPr lang="en-US" dirty="0">
                <a:latin typeface="+mn-lt"/>
              </a:rPr>
              <a:t> </a:t>
            </a:r>
            <a:r>
              <a:rPr lang="en-US" dirty="0" err="1">
                <a:latin typeface="+mn-lt"/>
              </a:rPr>
              <a:t>spezielle</a:t>
            </a:r>
            <a:r>
              <a:rPr lang="en-US" dirty="0">
                <a:latin typeface="+mn-lt"/>
              </a:rPr>
              <a:t> Brille </a:t>
            </a:r>
            <a:r>
              <a:rPr lang="en-US" dirty="0" err="1">
                <a:latin typeface="+mn-lt"/>
              </a:rPr>
              <a:t>als</a:t>
            </a:r>
            <a:r>
              <a:rPr lang="en-US" dirty="0">
                <a:latin typeface="+mn-lt"/>
              </a:rPr>
              <a:t> </a:t>
            </a:r>
            <a:r>
              <a:rPr lang="en-US" dirty="0" err="1">
                <a:latin typeface="+mn-lt"/>
              </a:rPr>
              <a:t>jemand</a:t>
            </a:r>
            <a:r>
              <a:rPr lang="en-US" dirty="0">
                <a:latin typeface="+mn-lt"/>
              </a:rPr>
              <a:t> </a:t>
            </a:r>
            <a:r>
              <a:rPr lang="en-US" dirty="0" err="1">
                <a:latin typeface="+mn-lt"/>
              </a:rPr>
              <a:t>anderer</a:t>
            </a:r>
            <a:r>
              <a:rPr lang="en-US" dirty="0">
                <a:latin typeface="+mn-lt"/>
              </a:rPr>
              <a:t> </a:t>
            </a:r>
            <a:r>
              <a:rPr lang="en-US" dirty="0" err="1">
                <a:latin typeface="+mn-lt"/>
              </a:rPr>
              <a:t>ausgeben</a:t>
            </a:r>
            <a:r>
              <a:rPr lang="en-US" dirty="0">
                <a:latin typeface="+mn-lt"/>
              </a:rPr>
              <a:t> </a:t>
            </a:r>
            <a:r>
              <a:rPr lang="en-US" dirty="0" err="1">
                <a:latin typeface="+mn-lt"/>
              </a:rPr>
              <a:t>können</a:t>
            </a:r>
            <a:r>
              <a:rPr lang="en-US" dirty="0">
                <a:latin typeface="+mn-lt"/>
              </a:rPr>
              <a:t> und </a:t>
            </a:r>
            <a:r>
              <a:rPr lang="en-US" dirty="0" err="1">
                <a:latin typeface="+mn-lt"/>
              </a:rPr>
              <a:t>damit</a:t>
            </a:r>
            <a:r>
              <a:rPr lang="en-US" dirty="0">
                <a:latin typeface="+mn-lt"/>
              </a:rPr>
              <a:t> den </a:t>
            </a:r>
            <a:r>
              <a:rPr lang="en-US" dirty="0" err="1">
                <a:latin typeface="+mn-lt"/>
              </a:rPr>
              <a:t>Ausgang</a:t>
            </a:r>
            <a:r>
              <a:rPr lang="en-US" dirty="0">
                <a:latin typeface="+mn-lt"/>
              </a:rPr>
              <a:t> des </a:t>
            </a:r>
            <a:r>
              <a:rPr lang="en-US" dirty="0" err="1">
                <a:latin typeface="+mn-lt"/>
              </a:rPr>
              <a:t>Wettbewerbs</a:t>
            </a:r>
            <a:r>
              <a:rPr lang="en-US" dirty="0">
                <a:latin typeface="+mn-lt"/>
              </a:rPr>
              <a:t> </a:t>
            </a:r>
            <a:r>
              <a:rPr lang="en-US" dirty="0" err="1">
                <a:latin typeface="+mn-lt"/>
              </a:rPr>
              <a:t>manipulieren</a:t>
            </a:r>
            <a:r>
              <a:rPr lang="en-US" dirty="0">
                <a:latin typeface="+mn-lt"/>
              </a:rPr>
              <a:t> </a:t>
            </a:r>
            <a:r>
              <a:rPr lang="en-US" dirty="0" err="1">
                <a:latin typeface="+mn-lt"/>
              </a:rPr>
              <a:t>können</a:t>
            </a:r>
            <a:r>
              <a:rPr lang="en-US" dirty="0">
                <a:latin typeface="+mn-lt"/>
              </a:rPr>
              <a:t>.</a:t>
            </a:r>
          </a:p>
          <a:p>
            <a:endParaRPr lang="en-US" dirty="0">
              <a:latin typeface="+mn-lt"/>
            </a:endParaRPr>
          </a:p>
          <a:p>
            <a:r>
              <a:rPr lang="en-US" u="sng" dirty="0" err="1">
                <a:latin typeface="+mn-lt"/>
              </a:rPr>
              <a:t>Textquelle</a:t>
            </a:r>
            <a:r>
              <a:rPr lang="en-US" u="sng" dirty="0">
                <a:latin typeface="+mn-lt"/>
              </a:rPr>
              <a:t>: </a:t>
            </a:r>
          </a:p>
          <a:p>
            <a:r>
              <a:rPr lang="de-DE" dirty="0">
                <a:latin typeface="+mn-lt"/>
              </a:rPr>
              <a:t>https://</a:t>
            </a:r>
            <a:r>
              <a:rPr lang="de-DE" dirty="0" err="1">
                <a:latin typeface="+mn-lt"/>
              </a:rPr>
              <a:t>mebis.bycs.de</a:t>
            </a:r>
            <a:r>
              <a:rPr lang="de-DE" dirty="0">
                <a:latin typeface="+mn-lt"/>
              </a:rPr>
              <a:t>/</a:t>
            </a:r>
            <a:r>
              <a:rPr lang="de-DE" dirty="0" err="1">
                <a:latin typeface="+mn-lt"/>
              </a:rPr>
              <a:t>beitrag</a:t>
            </a:r>
            <a:r>
              <a:rPr lang="de-DE" dirty="0">
                <a:latin typeface="+mn-lt"/>
              </a:rPr>
              <a:t>/</a:t>
            </a:r>
            <a:r>
              <a:rPr lang="de-DE" dirty="0" err="1">
                <a:latin typeface="+mn-lt"/>
              </a:rPr>
              <a:t>ki-adversarial-attacks</a:t>
            </a:r>
            <a:endParaRPr lang="de-DE" dirty="0">
              <a:latin typeface="+mn-lt"/>
            </a:endParaRPr>
          </a:p>
          <a:p>
            <a:endParaRPr lang="de-DE" u="sng" dirty="0">
              <a:latin typeface="+mn-lt"/>
            </a:endParaRPr>
          </a:p>
          <a:p>
            <a:r>
              <a:rPr lang="en-US" u="sng" dirty="0" err="1">
                <a:latin typeface="+mn-lt"/>
              </a:rPr>
              <a:t>Bildquelle</a:t>
            </a:r>
            <a:r>
              <a:rPr lang="en-US" u="sng" dirty="0">
                <a:latin typeface="+mn-lt"/>
              </a:rPr>
              <a:t>:</a:t>
            </a:r>
          </a:p>
          <a:p>
            <a:r>
              <a:rPr lang="en-US" dirty="0">
                <a:latin typeface="+mn-lt"/>
              </a:rPr>
              <a:t>”Brille </a:t>
            </a:r>
            <a:r>
              <a:rPr lang="en-US" dirty="0" err="1">
                <a:latin typeface="+mn-lt"/>
              </a:rPr>
              <a:t>mit</a:t>
            </a:r>
            <a:r>
              <a:rPr lang="en-US" dirty="0">
                <a:latin typeface="+mn-lt"/>
              </a:rPr>
              <a:t> Adversarial Muster”, </a:t>
            </a:r>
            <a:r>
              <a:rPr lang="de-DE" sz="1200" u="none" dirty="0">
                <a:solidFill>
                  <a:srgbClr val="FF0000"/>
                </a:solidFill>
                <a:effectLst/>
                <a:latin typeface="+mn-lt"/>
              </a:rPr>
              <a:t>CC BY ND ISB, b</a:t>
            </a:r>
            <a:r>
              <a:rPr lang="en-US" dirty="0" err="1">
                <a:latin typeface="+mn-lt"/>
              </a:rPr>
              <a:t>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27.1.2025 DALL.E eingesetzt</a:t>
            </a:r>
            <a:r>
              <a:rPr lang="de-DE" sz="1200" u="none" dirty="0">
                <a:solidFill>
                  <a:srgbClr val="FF0000"/>
                </a:solidFill>
                <a:effectLst/>
                <a:latin typeface="+mn-lt"/>
              </a:rPr>
              <a:t>, </a:t>
            </a:r>
            <a:r>
              <a:rPr lang="en-US" dirty="0">
                <a:latin typeface="+mn-lt"/>
              </a:rPr>
              <a:t>https://mebis.bycs.de/beitrag/ki-adversarial-attacks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8548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8: Adversarial Attacks - </a:t>
            </a:r>
            <a:r>
              <a:rPr lang="en-US" b="1" dirty="0" err="1">
                <a:latin typeface="+mn-lt"/>
              </a:rPr>
              <a:t>Gezielte</a:t>
            </a:r>
            <a:r>
              <a:rPr lang="en-US" b="1" dirty="0">
                <a:latin typeface="+mn-lt"/>
              </a:rPr>
              <a:t> Manipulation der </a:t>
            </a:r>
            <a:r>
              <a:rPr lang="en-US" b="1" dirty="0" err="1">
                <a:latin typeface="+mn-lt"/>
              </a:rPr>
              <a:t>Inputdaten</a:t>
            </a:r>
            <a:endParaRPr lang="en-US" b="1" dirty="0">
              <a:latin typeface="+mn-lt"/>
            </a:endParaRPr>
          </a:p>
          <a:p>
            <a:endParaRPr lang="en-US" dirty="0">
              <a:latin typeface="+mn-lt"/>
            </a:endParaRPr>
          </a:p>
          <a:p>
            <a:r>
              <a:rPr lang="en-US" dirty="0">
                <a:latin typeface="+mn-lt"/>
              </a:rPr>
              <a:t>Auch </a:t>
            </a:r>
            <a:r>
              <a:rPr lang="en-US" dirty="0" err="1">
                <a:latin typeface="+mn-lt"/>
              </a:rPr>
              <a:t>durch</a:t>
            </a:r>
            <a:r>
              <a:rPr lang="en-US" dirty="0">
                <a:latin typeface="+mn-lt"/>
              </a:rPr>
              <a:t> das </a:t>
            </a:r>
            <a:r>
              <a:rPr lang="en-US" dirty="0" err="1">
                <a:latin typeface="+mn-lt"/>
              </a:rPr>
              <a:t>Anbringen</a:t>
            </a:r>
            <a:r>
              <a:rPr lang="en-US" dirty="0">
                <a:latin typeface="+mn-lt"/>
              </a:rPr>
              <a:t> von </a:t>
            </a:r>
            <a:r>
              <a:rPr lang="en-US" dirty="0" err="1">
                <a:latin typeface="+mn-lt"/>
              </a:rPr>
              <a:t>einem</a:t>
            </a:r>
            <a:r>
              <a:rPr lang="en-US" dirty="0">
                <a:latin typeface="+mn-lt"/>
              </a:rPr>
              <a:t> </a:t>
            </a:r>
            <a:r>
              <a:rPr lang="en-US" dirty="0" err="1">
                <a:latin typeface="+mn-lt"/>
              </a:rPr>
              <a:t>Aufkleber</a:t>
            </a:r>
            <a:r>
              <a:rPr lang="en-US" dirty="0">
                <a:latin typeface="+mn-lt"/>
              </a:rPr>
              <a:t> </a:t>
            </a:r>
            <a:r>
              <a:rPr lang="en-US" dirty="0" err="1">
                <a:latin typeface="+mn-lt"/>
              </a:rPr>
              <a:t>mit</a:t>
            </a:r>
            <a:r>
              <a:rPr lang="en-US" dirty="0">
                <a:latin typeface="+mn-lt"/>
              </a:rPr>
              <a:t> </a:t>
            </a:r>
            <a:r>
              <a:rPr lang="en-US" dirty="0" err="1">
                <a:latin typeface="+mn-lt"/>
              </a:rPr>
              <a:t>einem</a:t>
            </a:r>
            <a:r>
              <a:rPr lang="en-US" dirty="0">
                <a:latin typeface="+mn-lt"/>
              </a:rPr>
              <a:t> </a:t>
            </a:r>
            <a:r>
              <a:rPr lang="en-US" dirty="0" err="1">
                <a:latin typeface="+mn-lt"/>
              </a:rPr>
              <a:t>speziellen</a:t>
            </a:r>
            <a:r>
              <a:rPr lang="en-US" dirty="0">
                <a:latin typeface="+mn-lt"/>
              </a:rPr>
              <a:t> Muster </a:t>
            </a:r>
            <a:r>
              <a:rPr lang="en-US" dirty="0" err="1">
                <a:latin typeface="+mn-lt"/>
              </a:rPr>
              <a:t>kann</a:t>
            </a:r>
            <a:r>
              <a:rPr lang="en-US" dirty="0">
                <a:latin typeface="+mn-lt"/>
              </a:rPr>
              <a:t> man </a:t>
            </a:r>
            <a:r>
              <a:rPr lang="en-US" dirty="0" err="1">
                <a:latin typeface="+mn-lt"/>
              </a:rPr>
              <a:t>bilderkennende</a:t>
            </a:r>
            <a:r>
              <a:rPr lang="en-US" dirty="0">
                <a:latin typeface="+mn-lt"/>
              </a:rPr>
              <a:t> KI-</a:t>
            </a:r>
            <a:r>
              <a:rPr lang="en-US" dirty="0" err="1">
                <a:latin typeface="+mn-lt"/>
              </a:rPr>
              <a:t>Systeme</a:t>
            </a:r>
            <a:r>
              <a:rPr lang="en-US" dirty="0">
                <a:latin typeface="+mn-lt"/>
              </a:rPr>
              <a:t> </a:t>
            </a:r>
            <a:r>
              <a:rPr lang="en-US" dirty="0" err="1">
                <a:latin typeface="+mn-lt"/>
              </a:rPr>
              <a:t>täuschen</a:t>
            </a:r>
            <a:r>
              <a:rPr lang="en-US" dirty="0">
                <a:latin typeface="+mn-lt"/>
              </a:rPr>
              <a:t>.</a:t>
            </a:r>
          </a:p>
          <a:p>
            <a:endParaRPr lang="en-US" dirty="0">
              <a:latin typeface="+mn-lt"/>
            </a:endParaRPr>
          </a:p>
          <a:p>
            <a:r>
              <a:rPr lang="en-US" dirty="0" err="1">
                <a:latin typeface="+mn-lt"/>
              </a:rPr>
              <a:t>Im</a:t>
            </a:r>
            <a:r>
              <a:rPr lang="en-US" dirty="0">
                <a:latin typeface="+mn-lt"/>
              </a:rPr>
              <a:t> </a:t>
            </a:r>
            <a:r>
              <a:rPr lang="en-US" dirty="0" err="1">
                <a:latin typeface="+mn-lt"/>
              </a:rPr>
              <a:t>Beispiel</a:t>
            </a:r>
            <a:r>
              <a:rPr lang="en-US" dirty="0">
                <a:latin typeface="+mn-lt"/>
              </a:rPr>
              <a:t> </a:t>
            </a:r>
            <a:r>
              <a:rPr lang="en-US" dirty="0" err="1">
                <a:latin typeface="+mn-lt"/>
              </a:rPr>
              <a:t>erkennt</a:t>
            </a:r>
            <a:r>
              <a:rPr lang="en-US" dirty="0">
                <a:latin typeface="+mn-lt"/>
              </a:rPr>
              <a:t> </a:t>
            </a:r>
            <a:r>
              <a:rPr lang="en-US" dirty="0" err="1">
                <a:latin typeface="+mn-lt"/>
              </a:rPr>
              <a:t>ein</a:t>
            </a:r>
            <a:r>
              <a:rPr lang="en-US" dirty="0">
                <a:latin typeface="+mn-lt"/>
              </a:rPr>
              <a:t> </a:t>
            </a:r>
            <a:r>
              <a:rPr lang="en-US" dirty="0" err="1">
                <a:latin typeface="+mn-lt"/>
              </a:rPr>
              <a:t>bilderkennendes</a:t>
            </a:r>
            <a:r>
              <a:rPr lang="en-US" dirty="0">
                <a:latin typeface="+mn-lt"/>
              </a:rPr>
              <a:t> KI-System </a:t>
            </a:r>
            <a:r>
              <a:rPr lang="en-US" dirty="0" err="1">
                <a:latin typeface="+mn-lt"/>
              </a:rPr>
              <a:t>Bananen</a:t>
            </a:r>
            <a:r>
              <a:rPr lang="en-US" dirty="0">
                <a:latin typeface="+mn-lt"/>
              </a:rPr>
              <a:t>. </a:t>
            </a:r>
            <a:r>
              <a:rPr lang="en-US" dirty="0" err="1">
                <a:latin typeface="+mn-lt"/>
              </a:rPr>
              <a:t>Bringt</a:t>
            </a:r>
            <a:r>
              <a:rPr lang="en-US" dirty="0">
                <a:latin typeface="+mn-lt"/>
              </a:rPr>
              <a:t> man </a:t>
            </a:r>
            <a:r>
              <a:rPr lang="en-US" dirty="0" err="1">
                <a:latin typeface="+mn-lt"/>
              </a:rPr>
              <a:t>aber</a:t>
            </a:r>
            <a:r>
              <a:rPr lang="en-US" dirty="0">
                <a:latin typeface="+mn-lt"/>
              </a:rPr>
              <a:t> </a:t>
            </a:r>
            <a:r>
              <a:rPr lang="en-US" dirty="0" err="1">
                <a:latin typeface="+mn-lt"/>
              </a:rPr>
              <a:t>einen</a:t>
            </a:r>
            <a:r>
              <a:rPr lang="en-US" dirty="0">
                <a:latin typeface="+mn-lt"/>
              </a:rPr>
              <a:t> </a:t>
            </a:r>
            <a:r>
              <a:rPr lang="en-US" dirty="0" err="1">
                <a:latin typeface="+mn-lt"/>
              </a:rPr>
              <a:t>Aufkleber</a:t>
            </a:r>
            <a:r>
              <a:rPr lang="en-US" dirty="0">
                <a:latin typeface="+mn-lt"/>
              </a:rPr>
              <a:t> </a:t>
            </a:r>
            <a:r>
              <a:rPr lang="en-US" dirty="0" err="1">
                <a:latin typeface="+mn-lt"/>
              </a:rPr>
              <a:t>mit</a:t>
            </a:r>
            <a:r>
              <a:rPr lang="en-US" dirty="0">
                <a:latin typeface="+mn-lt"/>
              </a:rPr>
              <a:t> </a:t>
            </a:r>
            <a:r>
              <a:rPr lang="en-US" dirty="0" err="1">
                <a:latin typeface="+mn-lt"/>
              </a:rPr>
              <a:t>einem</a:t>
            </a:r>
            <a:r>
              <a:rPr lang="en-US" dirty="0">
                <a:latin typeface="+mn-lt"/>
              </a:rPr>
              <a:t> </a:t>
            </a:r>
            <a:r>
              <a:rPr lang="en-US" dirty="0" err="1">
                <a:latin typeface="+mn-lt"/>
              </a:rPr>
              <a:t>speziellen</a:t>
            </a:r>
            <a:r>
              <a:rPr lang="en-US" dirty="0">
                <a:latin typeface="+mn-lt"/>
              </a:rPr>
              <a:t> Muster an, </a:t>
            </a:r>
            <a:r>
              <a:rPr lang="en-US" dirty="0" err="1">
                <a:latin typeface="+mn-lt"/>
              </a:rPr>
              <a:t>dann</a:t>
            </a:r>
            <a:r>
              <a:rPr lang="en-US" dirty="0">
                <a:latin typeface="+mn-lt"/>
              </a:rPr>
              <a:t> </a:t>
            </a:r>
            <a:r>
              <a:rPr lang="en-US" dirty="0" err="1">
                <a:latin typeface="+mn-lt"/>
              </a:rPr>
              <a:t>kann</a:t>
            </a:r>
            <a:r>
              <a:rPr lang="en-US" dirty="0">
                <a:latin typeface="+mn-lt"/>
              </a:rPr>
              <a:t> das KI-System die </a:t>
            </a:r>
            <a:r>
              <a:rPr lang="en-US" dirty="0" err="1">
                <a:latin typeface="+mn-lt"/>
              </a:rPr>
              <a:t>Banane</a:t>
            </a:r>
            <a:r>
              <a:rPr lang="en-US" dirty="0">
                <a:latin typeface="+mn-lt"/>
              </a:rPr>
              <a:t> </a:t>
            </a:r>
            <a:r>
              <a:rPr lang="en-US" dirty="0" err="1">
                <a:latin typeface="+mn-lt"/>
              </a:rPr>
              <a:t>nicht</a:t>
            </a:r>
            <a:r>
              <a:rPr lang="en-US" dirty="0">
                <a:latin typeface="+mn-lt"/>
              </a:rPr>
              <a:t> </a:t>
            </a:r>
            <a:r>
              <a:rPr lang="en-US" dirty="0" err="1">
                <a:latin typeface="+mn-lt"/>
              </a:rPr>
              <a:t>mehr</a:t>
            </a:r>
            <a:r>
              <a:rPr lang="en-US" dirty="0">
                <a:latin typeface="+mn-lt"/>
              </a:rPr>
              <a:t> </a:t>
            </a:r>
            <a:r>
              <a:rPr lang="en-US" dirty="0" err="1">
                <a:latin typeface="+mn-lt"/>
              </a:rPr>
              <a:t>als</a:t>
            </a:r>
            <a:r>
              <a:rPr lang="en-US" dirty="0">
                <a:latin typeface="+mn-lt"/>
              </a:rPr>
              <a:t> </a:t>
            </a:r>
            <a:r>
              <a:rPr lang="en-US" dirty="0" err="1">
                <a:latin typeface="+mn-lt"/>
              </a:rPr>
              <a:t>Banane</a:t>
            </a:r>
            <a:r>
              <a:rPr lang="en-US" dirty="0">
                <a:latin typeface="+mn-lt"/>
              </a:rPr>
              <a:t> </a:t>
            </a:r>
            <a:r>
              <a:rPr lang="en-US" dirty="0" err="1">
                <a:latin typeface="+mn-lt"/>
              </a:rPr>
              <a:t>erkennen</a:t>
            </a:r>
            <a:r>
              <a:rPr lang="en-US" dirty="0">
                <a:latin typeface="+mn-lt"/>
              </a:rPr>
              <a:t>, </a:t>
            </a:r>
            <a:r>
              <a:rPr lang="en-US" dirty="0" err="1">
                <a:latin typeface="+mn-lt"/>
              </a:rPr>
              <a:t>sondern</a:t>
            </a:r>
            <a:r>
              <a:rPr lang="en-US" dirty="0">
                <a:latin typeface="+mn-lt"/>
              </a:rPr>
              <a:t> </a:t>
            </a:r>
            <a:r>
              <a:rPr lang="en-US" dirty="0" err="1">
                <a:latin typeface="+mn-lt"/>
              </a:rPr>
              <a:t>nimmt</a:t>
            </a:r>
            <a:r>
              <a:rPr lang="en-US" dirty="0">
                <a:latin typeface="+mn-lt"/>
              </a:rPr>
              <a:t> </a:t>
            </a:r>
            <a:r>
              <a:rPr lang="en-US" dirty="0" err="1">
                <a:latin typeface="+mn-lt"/>
              </a:rPr>
              <a:t>sie</a:t>
            </a:r>
            <a:r>
              <a:rPr lang="en-US" dirty="0">
                <a:latin typeface="+mn-lt"/>
              </a:rPr>
              <a:t> </a:t>
            </a:r>
            <a:r>
              <a:rPr lang="en-US" dirty="0" err="1">
                <a:latin typeface="+mn-lt"/>
              </a:rPr>
              <a:t>z.B.</a:t>
            </a:r>
            <a:r>
              <a:rPr lang="en-US" dirty="0">
                <a:latin typeface="+mn-lt"/>
              </a:rPr>
              <a:t> </a:t>
            </a:r>
            <a:r>
              <a:rPr lang="en-US" dirty="0" err="1">
                <a:latin typeface="+mn-lt"/>
              </a:rPr>
              <a:t>als</a:t>
            </a:r>
            <a:r>
              <a:rPr lang="en-US" dirty="0">
                <a:latin typeface="+mn-lt"/>
              </a:rPr>
              <a:t> Toaster </a:t>
            </a:r>
            <a:r>
              <a:rPr lang="en-US" dirty="0" err="1">
                <a:latin typeface="+mn-lt"/>
              </a:rPr>
              <a:t>wahr</a:t>
            </a:r>
            <a:r>
              <a:rPr lang="en-US" dirty="0">
                <a:latin typeface="+mn-lt"/>
              </a:rPr>
              <a:t> – je </a:t>
            </a:r>
            <a:r>
              <a:rPr lang="en-US" dirty="0" err="1">
                <a:latin typeface="+mn-lt"/>
              </a:rPr>
              <a:t>nachdem</a:t>
            </a:r>
            <a:r>
              <a:rPr lang="en-US" dirty="0">
                <a:latin typeface="+mn-lt"/>
              </a:rPr>
              <a:t>, was das Muster </a:t>
            </a:r>
            <a:r>
              <a:rPr lang="en-US" dirty="0" err="1">
                <a:latin typeface="+mn-lt"/>
              </a:rPr>
              <a:t>als</a:t>
            </a:r>
            <a:r>
              <a:rPr lang="en-US" dirty="0">
                <a:latin typeface="+mn-lt"/>
              </a:rPr>
              <a:t> </a:t>
            </a:r>
            <a:r>
              <a:rPr lang="en-US" dirty="0" err="1">
                <a:latin typeface="+mn-lt"/>
              </a:rPr>
              <a:t>Täuschung</a:t>
            </a:r>
            <a:r>
              <a:rPr lang="en-US" dirty="0">
                <a:latin typeface="+mn-lt"/>
              </a:rPr>
              <a:t> </a:t>
            </a:r>
            <a:r>
              <a:rPr lang="en-US" dirty="0" err="1">
                <a:latin typeface="+mn-lt"/>
              </a:rPr>
              <a:t>vorgibt</a:t>
            </a:r>
            <a:r>
              <a:rPr lang="en-US" dirty="0">
                <a:latin typeface="+mn-lt"/>
              </a:rPr>
              <a:t>.</a:t>
            </a:r>
          </a:p>
          <a:p>
            <a:endParaRPr lang="en-US" dirty="0">
              <a:latin typeface="+mn-lt"/>
            </a:endParaRPr>
          </a:p>
          <a:p>
            <a:r>
              <a:rPr lang="en-US" b="0" u="sng" dirty="0" err="1">
                <a:latin typeface="+mn-lt"/>
              </a:rPr>
              <a:t>Textquelle</a:t>
            </a:r>
            <a:r>
              <a:rPr lang="en-US" b="0" u="sng" dirty="0">
                <a:latin typeface="+mn-lt"/>
              </a:rPr>
              <a:t>: </a:t>
            </a:r>
          </a:p>
          <a:p>
            <a:r>
              <a:rPr lang="de-DE" dirty="0">
                <a:latin typeface="+mn-lt"/>
              </a:rPr>
              <a:t>https://</a:t>
            </a:r>
            <a:r>
              <a:rPr lang="de-DE" dirty="0" err="1">
                <a:latin typeface="+mn-lt"/>
              </a:rPr>
              <a:t>mebis.bycs.de</a:t>
            </a:r>
            <a:r>
              <a:rPr lang="de-DE" dirty="0">
                <a:latin typeface="+mn-lt"/>
              </a:rPr>
              <a:t>/</a:t>
            </a:r>
            <a:r>
              <a:rPr lang="de-DE" dirty="0" err="1">
                <a:latin typeface="+mn-lt"/>
              </a:rPr>
              <a:t>beitrag</a:t>
            </a:r>
            <a:r>
              <a:rPr lang="de-DE" dirty="0">
                <a:latin typeface="+mn-lt"/>
              </a:rPr>
              <a:t>/</a:t>
            </a:r>
            <a:r>
              <a:rPr lang="de-DE" dirty="0" err="1">
                <a:latin typeface="+mn-lt"/>
              </a:rPr>
              <a:t>ki-adversarial-attacks</a:t>
            </a:r>
            <a:endParaRPr lang="de-DE" dirty="0">
              <a:latin typeface="+mn-lt"/>
            </a:endParaRPr>
          </a:p>
          <a:p>
            <a:endParaRPr lang="de-DE" dirty="0">
              <a:latin typeface="+mn-lt"/>
            </a:endParaRPr>
          </a:p>
          <a:p>
            <a:r>
              <a:rPr lang="en-US" b="0" u="sng" dirty="0" err="1">
                <a:latin typeface="+mn-lt"/>
              </a:rPr>
              <a:t>Bildquelle</a:t>
            </a:r>
            <a:r>
              <a:rPr lang="en-US" b="0" u="sng" dirty="0">
                <a:latin typeface="+mn-lt"/>
              </a:rPr>
              <a:t>: </a:t>
            </a:r>
          </a:p>
          <a:p>
            <a:r>
              <a:rPr lang="de-DE" dirty="0">
                <a:latin typeface="+mn-lt"/>
              </a:rPr>
              <a:t>„Banane mit </a:t>
            </a:r>
            <a:r>
              <a:rPr lang="de-DE" dirty="0" err="1">
                <a:latin typeface="+mn-lt"/>
              </a:rPr>
              <a:t>Adversarial</a:t>
            </a:r>
            <a:r>
              <a:rPr lang="de-DE" dirty="0">
                <a:latin typeface="+mn-lt"/>
              </a:rPr>
              <a:t> Patch“, </a:t>
            </a:r>
            <a:r>
              <a:rPr lang="de-DE" sz="1200" u="none" dirty="0">
                <a:solidFill>
                  <a:srgbClr val="FF0000"/>
                </a:solidFill>
                <a:effectLst/>
                <a:latin typeface="+mn-lt"/>
              </a:rPr>
              <a:t>CC BY ND ISB, b</a:t>
            </a:r>
            <a:r>
              <a:rPr lang="en-US" dirty="0" err="1">
                <a:latin typeface="+mn-lt"/>
              </a:rPr>
              <a:t>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7.12.2024 </a:t>
            </a:r>
            <a:r>
              <a:rPr lang="de-DE" sz="1200" u="none" dirty="0">
                <a:solidFill>
                  <a:srgbClr val="FF0000"/>
                </a:solidFill>
                <a:effectLst/>
                <a:latin typeface="+mn-lt"/>
              </a:rPr>
              <a:t>ChatGPT 40</a:t>
            </a:r>
            <a:r>
              <a:rPr lang="en-US" dirty="0">
                <a:latin typeface="+mn-lt"/>
              </a:rPr>
              <a:t> eingesetzt</a:t>
            </a:r>
            <a:r>
              <a:rPr lang="de-DE" sz="1200" u="none" dirty="0">
                <a:solidFill>
                  <a:srgbClr val="FF0000"/>
                </a:solidFill>
                <a:effectLst/>
                <a:latin typeface="+mn-lt"/>
              </a:rPr>
              <a:t>, </a:t>
            </a:r>
            <a:r>
              <a:rPr lang="en-US" dirty="0">
                <a:latin typeface="+mn-lt"/>
              </a:rPr>
              <a:t>https://</a:t>
            </a:r>
            <a:r>
              <a:rPr lang="en-US" dirty="0" err="1">
                <a:latin typeface="+mn-lt"/>
              </a:rPr>
              <a:t>mebis.bycs.de</a:t>
            </a:r>
            <a:r>
              <a:rPr lang="en-US" dirty="0">
                <a:latin typeface="+mn-lt"/>
              </a:rPr>
              <a:t>/</a:t>
            </a:r>
            <a:r>
              <a:rPr lang="en-US" dirty="0" err="1">
                <a:latin typeface="+mn-lt"/>
              </a:rPr>
              <a:t>beitrag</a:t>
            </a:r>
            <a:r>
              <a:rPr lang="en-US" dirty="0">
                <a:latin typeface="+mn-lt"/>
              </a:rPr>
              <a:t>/ki-adversarial-attacks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6994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Folie 9: Adversarial Attacks - </a:t>
            </a:r>
            <a:r>
              <a:rPr lang="en-US" b="1" dirty="0" err="1">
                <a:latin typeface="+mn-lt"/>
              </a:rPr>
              <a:t>Gezielte</a:t>
            </a:r>
            <a:r>
              <a:rPr lang="en-US" b="1" dirty="0">
                <a:latin typeface="+mn-lt"/>
              </a:rPr>
              <a:t> Manipulation der </a:t>
            </a:r>
            <a:r>
              <a:rPr lang="en-US" b="1" dirty="0" err="1">
                <a:latin typeface="+mn-lt"/>
              </a:rPr>
              <a:t>Inputdaten</a:t>
            </a:r>
            <a:endParaRPr lang="en-US" b="1" dirty="0">
              <a:latin typeface="+mn-lt"/>
            </a:endParaRPr>
          </a:p>
          <a:p>
            <a:endParaRPr lang="en-US" dirty="0">
              <a:latin typeface="+mn-lt"/>
            </a:endParaRPr>
          </a:p>
          <a:p>
            <a:r>
              <a:rPr lang="en-US" dirty="0">
                <a:latin typeface="+mn-lt"/>
              </a:rPr>
              <a:t>Für das </a:t>
            </a:r>
            <a:r>
              <a:rPr lang="en-US" dirty="0" err="1">
                <a:latin typeface="+mn-lt"/>
              </a:rPr>
              <a:t>menschliche</a:t>
            </a:r>
            <a:r>
              <a:rPr lang="en-US" dirty="0">
                <a:latin typeface="+mn-lt"/>
              </a:rPr>
              <a:t> Auge muss </a:t>
            </a:r>
            <a:r>
              <a:rPr lang="en-US" dirty="0" err="1">
                <a:latin typeface="+mn-lt"/>
              </a:rPr>
              <a:t>nicht</a:t>
            </a:r>
            <a:r>
              <a:rPr lang="en-US" dirty="0">
                <a:latin typeface="+mn-lt"/>
              </a:rPr>
              <a:t> </a:t>
            </a:r>
            <a:r>
              <a:rPr lang="en-US" dirty="0" err="1">
                <a:latin typeface="+mn-lt"/>
              </a:rPr>
              <a:t>erkennbar</a:t>
            </a:r>
            <a:r>
              <a:rPr lang="en-US" dirty="0">
                <a:latin typeface="+mn-lt"/>
              </a:rPr>
              <a:t> sein, </a:t>
            </a:r>
            <a:r>
              <a:rPr lang="en-US" dirty="0" err="1">
                <a:latin typeface="+mn-lt"/>
              </a:rPr>
              <a:t>dass</a:t>
            </a:r>
            <a:r>
              <a:rPr lang="en-US" dirty="0">
                <a:latin typeface="+mn-lt"/>
              </a:rPr>
              <a:t> die </a:t>
            </a:r>
            <a:r>
              <a:rPr lang="en-US" dirty="0" err="1">
                <a:latin typeface="+mn-lt"/>
              </a:rPr>
              <a:t>eingegebenen</a:t>
            </a:r>
            <a:r>
              <a:rPr lang="en-US" dirty="0">
                <a:latin typeface="+mn-lt"/>
              </a:rPr>
              <a:t> </a:t>
            </a:r>
            <a:r>
              <a:rPr lang="en-US" dirty="0" err="1">
                <a:latin typeface="+mn-lt"/>
              </a:rPr>
              <a:t>Daten</a:t>
            </a:r>
            <a:r>
              <a:rPr lang="en-US" dirty="0">
                <a:latin typeface="+mn-lt"/>
              </a:rPr>
              <a:t> </a:t>
            </a:r>
            <a:r>
              <a:rPr lang="en-US" dirty="0" err="1">
                <a:latin typeface="+mn-lt"/>
              </a:rPr>
              <a:t>manipuliert</a:t>
            </a:r>
            <a:r>
              <a:rPr lang="en-US" dirty="0">
                <a:latin typeface="+mn-lt"/>
              </a:rPr>
              <a:t> </a:t>
            </a:r>
            <a:r>
              <a:rPr lang="en-US" dirty="0" err="1">
                <a:latin typeface="+mn-lt"/>
              </a:rPr>
              <a:t>wurden</a:t>
            </a:r>
            <a:r>
              <a:rPr lang="en-US" dirty="0">
                <a:latin typeface="+mn-lt"/>
              </a:rPr>
              <a:t>. </a:t>
            </a:r>
            <a:r>
              <a:rPr lang="de-DE" dirty="0">
                <a:latin typeface="+mn-lt"/>
              </a:rPr>
              <a:t>Das rechte Bild setzt sich zusammen aus einem nicht manipulierten Bild eine Katze und einer </a:t>
            </a:r>
            <a:r>
              <a:rPr lang="de-DE" dirty="0" err="1">
                <a:latin typeface="+mn-lt"/>
              </a:rPr>
              <a:t>adversialen</a:t>
            </a:r>
            <a:r>
              <a:rPr lang="de-DE" dirty="0">
                <a:latin typeface="+mn-lt"/>
              </a:rPr>
              <a:t> Störung. Für das menschliche Auge ist die Manipulation nicht wahrnehmbar. Das KI-System kann die Katze allerdings nicht mehr erkennen, es erkennt auf dem Bild einen Gibbon.</a:t>
            </a:r>
          </a:p>
          <a:p>
            <a:endParaRPr lang="en-US" dirty="0">
              <a:latin typeface="+mn-lt"/>
            </a:endParaRPr>
          </a:p>
          <a:p>
            <a:r>
              <a:rPr lang="en-US" u="sng" dirty="0" err="1">
                <a:latin typeface="+mn-lt"/>
              </a:rPr>
              <a:t>Textquelle</a:t>
            </a:r>
            <a:r>
              <a:rPr lang="en-US" u="sng" dirty="0">
                <a:latin typeface="+mn-lt"/>
              </a:rPr>
              <a:t>: </a:t>
            </a:r>
          </a:p>
          <a:p>
            <a:r>
              <a:rPr lang="de-DE" dirty="0">
                <a:latin typeface="+mn-lt"/>
              </a:rPr>
              <a:t>https://</a:t>
            </a:r>
            <a:r>
              <a:rPr lang="de-DE" dirty="0" err="1">
                <a:latin typeface="+mn-lt"/>
              </a:rPr>
              <a:t>mebis.bycs.de</a:t>
            </a:r>
            <a:r>
              <a:rPr lang="de-DE" dirty="0">
                <a:latin typeface="+mn-lt"/>
              </a:rPr>
              <a:t>/</a:t>
            </a:r>
            <a:r>
              <a:rPr lang="de-DE" dirty="0" err="1">
                <a:latin typeface="+mn-lt"/>
              </a:rPr>
              <a:t>beitrag</a:t>
            </a:r>
            <a:r>
              <a:rPr lang="de-DE" dirty="0">
                <a:latin typeface="+mn-lt"/>
              </a:rPr>
              <a:t>/</a:t>
            </a:r>
            <a:r>
              <a:rPr lang="de-DE" dirty="0" err="1">
                <a:latin typeface="+mn-lt"/>
              </a:rPr>
              <a:t>ki-adversarial-attacks</a:t>
            </a:r>
            <a:endParaRPr lang="de-DE" dirty="0">
              <a:latin typeface="+mn-lt"/>
            </a:endParaRPr>
          </a:p>
          <a:p>
            <a:endParaRPr lang="de-D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err="1">
                <a:latin typeface="+mn-lt"/>
              </a:rPr>
              <a:t>Bildquelle</a:t>
            </a:r>
            <a:r>
              <a:rPr lang="en-US" b="0" u="sng" dirty="0">
                <a:latin typeface="+mn-lt"/>
              </a:rPr>
              <a:t>: </a:t>
            </a:r>
            <a:endParaRPr lang="de-DE" dirty="0">
              <a:latin typeface="+mn-lt"/>
            </a:endParaRPr>
          </a:p>
          <a:p>
            <a:r>
              <a:rPr lang="de-DE" sz="1200" u="none" dirty="0">
                <a:solidFill>
                  <a:srgbClr val="FF0000"/>
                </a:solidFill>
                <a:effectLst/>
                <a:latin typeface="+mn-lt"/>
              </a:rPr>
              <a:t>“Katzenbild mit </a:t>
            </a:r>
            <a:r>
              <a:rPr lang="de-DE" sz="1200" u="none" dirty="0" err="1">
                <a:solidFill>
                  <a:srgbClr val="FF0000"/>
                </a:solidFill>
                <a:effectLst/>
                <a:latin typeface="+mn-lt"/>
              </a:rPr>
              <a:t>Adversialer</a:t>
            </a:r>
            <a:r>
              <a:rPr lang="de-DE" sz="1200" u="none" dirty="0">
                <a:solidFill>
                  <a:srgbClr val="FF0000"/>
                </a:solidFill>
                <a:effectLst/>
                <a:latin typeface="+mn-lt"/>
              </a:rPr>
              <a:t> Störung“, CC BY ND ISB, b</a:t>
            </a:r>
            <a:r>
              <a:rPr lang="en-US" dirty="0" err="1">
                <a:latin typeface="+mn-lt"/>
              </a:rPr>
              <a:t>ei</a:t>
            </a:r>
            <a:r>
              <a:rPr lang="en-US" dirty="0">
                <a:latin typeface="+mn-lt"/>
              </a:rPr>
              <a:t> der </a:t>
            </a:r>
            <a:r>
              <a:rPr lang="en-US" dirty="0" err="1">
                <a:latin typeface="+mn-lt"/>
              </a:rPr>
              <a:t>Herstellung</a:t>
            </a:r>
            <a:r>
              <a:rPr lang="en-US" dirty="0">
                <a:latin typeface="+mn-lt"/>
              </a:rPr>
              <a:t> </a:t>
            </a:r>
            <a:r>
              <a:rPr lang="en-US" dirty="0" err="1">
                <a:latin typeface="+mn-lt"/>
              </a:rPr>
              <a:t>diese</a:t>
            </a:r>
            <a:r>
              <a:rPr lang="en-US" dirty="0">
                <a:latin typeface="+mn-lt"/>
              </a:rPr>
              <a:t> </a:t>
            </a:r>
            <a:r>
              <a:rPr lang="en-US" dirty="0" err="1">
                <a:latin typeface="+mn-lt"/>
              </a:rPr>
              <a:t>Bildes</a:t>
            </a:r>
            <a:r>
              <a:rPr lang="en-US" dirty="0">
                <a:latin typeface="+mn-lt"/>
              </a:rPr>
              <a:t> </a:t>
            </a:r>
            <a:r>
              <a:rPr lang="en-US" dirty="0" err="1">
                <a:latin typeface="+mn-lt"/>
              </a:rPr>
              <a:t>wurde</a:t>
            </a:r>
            <a:r>
              <a:rPr lang="en-US" dirty="0">
                <a:latin typeface="+mn-lt"/>
              </a:rPr>
              <a:t> am 7.12.2024 </a:t>
            </a:r>
            <a:r>
              <a:rPr lang="de-DE" sz="1200" u="none" dirty="0">
                <a:solidFill>
                  <a:srgbClr val="FF0000"/>
                </a:solidFill>
                <a:effectLst/>
                <a:latin typeface="+mn-lt"/>
              </a:rPr>
              <a:t>ChatGPT 40</a:t>
            </a:r>
            <a:r>
              <a:rPr lang="en-US" dirty="0">
                <a:latin typeface="+mn-lt"/>
              </a:rPr>
              <a:t> eingesetzt</a:t>
            </a:r>
            <a:r>
              <a:rPr lang="de-DE" sz="1200" u="none" dirty="0">
                <a:solidFill>
                  <a:srgbClr val="FF0000"/>
                </a:solidFill>
                <a:effectLst/>
                <a:latin typeface="+mn-lt"/>
              </a:rPr>
              <a:t>, </a:t>
            </a:r>
            <a:r>
              <a:rPr lang="en-US" dirty="0">
                <a:latin typeface="+mn-lt"/>
              </a:rPr>
              <a:t>https://</a:t>
            </a:r>
            <a:r>
              <a:rPr lang="en-US" dirty="0" err="1">
                <a:latin typeface="+mn-lt"/>
              </a:rPr>
              <a:t>mebis.bycs.de</a:t>
            </a:r>
            <a:r>
              <a:rPr lang="en-US" dirty="0">
                <a:latin typeface="+mn-lt"/>
              </a:rPr>
              <a:t>/</a:t>
            </a:r>
            <a:r>
              <a:rPr lang="en-US" dirty="0" err="1">
                <a:latin typeface="+mn-lt"/>
              </a:rPr>
              <a:t>beitrag</a:t>
            </a:r>
            <a:r>
              <a:rPr lang="en-US" dirty="0">
                <a:latin typeface="+mn-lt"/>
              </a:rPr>
              <a:t>/ki-adversarial-attacks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1819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notesSlide" Target="../notesSlides/notesSlide10.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4964"/>
        </a:solidFill>
        <a:effectLst/>
      </p:bgPr>
    </p:bg>
    <p:spTree>
      <p:nvGrpSpPr>
        <p:cNvPr id="1" name=""/>
        <p:cNvGrpSpPr/>
        <p:nvPr/>
      </p:nvGrpSpPr>
      <p:grpSpPr>
        <a:xfrm>
          <a:off x="0" y="0"/>
          <a:ext cx="0" cy="0"/>
          <a:chOff x="0" y="0"/>
          <a:chExt cx="0" cy="0"/>
        </a:xfrm>
      </p:grpSpPr>
      <p:sp>
        <p:nvSpPr>
          <p:cNvPr id="2" name="TextBox 2"/>
          <p:cNvSpPr txBox="1"/>
          <p:nvPr/>
        </p:nvSpPr>
        <p:spPr>
          <a:xfrm>
            <a:off x="838200" y="2931072"/>
            <a:ext cx="9513875" cy="4154984"/>
          </a:xfrm>
          <a:prstGeom prst="rect">
            <a:avLst/>
          </a:prstGeom>
        </p:spPr>
        <p:txBody>
          <a:bodyPr wrap="square" lIns="0" tIns="0" rIns="0" bIns="0" rtlCol="0" anchor="t">
            <a:spAutoFit/>
          </a:bodyPr>
          <a:lstStyle/>
          <a:p>
            <a:pPr algn="ctr"/>
            <a:r>
              <a:rPr lang="en-US" sz="6000" spc="1732" dirty="0">
                <a:solidFill>
                  <a:srgbClr val="FDEDE7"/>
                </a:solidFill>
                <a:latin typeface="Baloo Bhaijaan" panose="03080902040302020200" pitchFamily="66" charset="-78"/>
                <a:ea typeface="ADLaM Display" panose="02010000000000000000" pitchFamily="2" charset="77"/>
                <a:cs typeface="Baloo Bhaijaan" panose="03080902040302020200" pitchFamily="66" charset="-78"/>
                <a:sym typeface="Fredoka"/>
              </a:rPr>
              <a:t>BEHANDELT KI ALLE MENSCHEN GLEICH?</a:t>
            </a:r>
          </a:p>
          <a:p>
            <a:pPr algn="ctr">
              <a:lnSpc>
                <a:spcPts val="11950"/>
              </a:lnSpc>
            </a:pPr>
            <a:r>
              <a:rPr lang="en-US" sz="6000" spc="1732" dirty="0">
                <a:solidFill>
                  <a:srgbClr val="FDEDE7"/>
                </a:solidFill>
                <a:latin typeface="Baloo Bhaijaan" panose="03080902040302020200" pitchFamily="66" charset="-78"/>
                <a:ea typeface="ADLaM Display" panose="02010000000000000000" pitchFamily="2" charset="77"/>
                <a:cs typeface="Baloo Bhaijaan" panose="03080902040302020200" pitchFamily="66" charset="-78"/>
                <a:sym typeface="Fredoka"/>
              </a:rPr>
              <a:t>(ART. 3 GG)</a:t>
            </a:r>
          </a:p>
        </p:txBody>
      </p:sp>
      <p:pic>
        <p:nvPicPr>
          <p:cNvPr id="4" name="Grafik 3" descr="Ein Bild, das Text, Person, Vergleich, Körper enthält.&#10;&#10;Automatisch generierte Beschreibung">
            <a:extLst>
              <a:ext uri="{FF2B5EF4-FFF2-40B4-BE49-F238E27FC236}">
                <a16:creationId xmlns:a16="http://schemas.microsoft.com/office/drawing/2014/main" id="{122525BD-8241-A66C-4B47-CB7D201B7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0" y="1732005"/>
            <a:ext cx="6502400" cy="6502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34C"/>
        </a:solidFill>
        <a:effectLst/>
      </p:bgPr>
    </p:bg>
    <p:spTree>
      <p:nvGrpSpPr>
        <p:cNvPr id="1" name=""/>
        <p:cNvGrpSpPr/>
        <p:nvPr/>
      </p:nvGrpSpPr>
      <p:grpSpPr>
        <a:xfrm>
          <a:off x="0" y="0"/>
          <a:ext cx="0" cy="0"/>
          <a:chOff x="0" y="0"/>
          <a:chExt cx="0" cy="0"/>
        </a:xfrm>
      </p:grpSpPr>
      <p:sp>
        <p:nvSpPr>
          <p:cNvPr id="3" name="Freeform 3"/>
          <p:cNvSpPr/>
          <p:nvPr/>
        </p:nvSpPr>
        <p:spPr>
          <a:xfrm>
            <a:off x="570720" y="551331"/>
            <a:ext cx="17192005" cy="9184338"/>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FAF9F0"/>
          </a:solidFill>
          <a:ln w="38100" cap="rnd">
            <a:noFill/>
            <a:prstDash val="sysDot"/>
            <a:round/>
          </a:ln>
        </p:spPr>
        <p:txBody>
          <a:bodyPr/>
          <a:lstStyle/>
          <a:p>
            <a:endParaRPr lang="de-DE" dirty="0"/>
          </a:p>
        </p:txBody>
      </p:sp>
      <p:sp>
        <p:nvSpPr>
          <p:cNvPr id="4" name="TextBox 4"/>
          <p:cNvSpPr txBox="1"/>
          <p:nvPr/>
        </p:nvSpPr>
        <p:spPr>
          <a:xfrm>
            <a:off x="2910867" y="52730"/>
            <a:ext cx="17192005" cy="9328999"/>
          </a:xfrm>
          <a:prstGeom prst="rect">
            <a:avLst/>
          </a:prstGeom>
        </p:spPr>
        <p:txBody>
          <a:bodyPr lIns="50800" tIns="50800" rIns="50800" bIns="50800" rtlCol="0" anchor="ctr"/>
          <a:lstStyle/>
          <a:p>
            <a:pPr algn="ctr">
              <a:lnSpc>
                <a:spcPts val="2659"/>
              </a:lnSpc>
              <a:spcBef>
                <a:spcPct val="0"/>
              </a:spcBef>
            </a:pPr>
            <a:endParaRPr/>
          </a:p>
        </p:txBody>
      </p:sp>
      <p:sp>
        <p:nvSpPr>
          <p:cNvPr id="5" name="TextBox 5"/>
          <p:cNvSpPr txBox="1"/>
          <p:nvPr/>
        </p:nvSpPr>
        <p:spPr>
          <a:xfrm>
            <a:off x="1254234" y="1007931"/>
            <a:ext cx="15824976" cy="2180725"/>
          </a:xfrm>
          <a:prstGeom prst="rect">
            <a:avLst/>
          </a:prstGeom>
        </p:spPr>
        <p:txBody>
          <a:bodyPr wrap="square" lIns="0" tIns="0" rIns="0" bIns="0" rtlCol="0" anchor="t">
            <a:spAutoFit/>
          </a:bodyPr>
          <a:lstStyle/>
          <a:p>
            <a:pPr algn="l">
              <a:lnSpc>
                <a:spcPct val="150000"/>
              </a:lnSpc>
              <a:spcBef>
                <a:spcPct val="0"/>
              </a:spcBef>
            </a:pPr>
            <a:r>
              <a:rPr lang="en-US" sz="5000" b="1" dirty="0">
                <a:solidFill>
                  <a:srgbClr val="000000"/>
                </a:solidFill>
                <a:latin typeface="Comic Sans MS" panose="030F0902030302020204" pitchFamily="66" charset="0"/>
                <a:ea typeface="Dekko"/>
                <a:cs typeface="Dekko"/>
                <a:sym typeface="Dekko"/>
              </a:rPr>
              <a:t>“KI </a:t>
            </a:r>
            <a:r>
              <a:rPr lang="en-US" sz="5000" b="1" dirty="0" err="1">
                <a:solidFill>
                  <a:srgbClr val="000000"/>
                </a:solidFill>
                <a:latin typeface="Comic Sans MS" panose="030F0902030302020204" pitchFamily="66" charset="0"/>
                <a:ea typeface="Dekko"/>
                <a:cs typeface="Dekko"/>
                <a:sym typeface="Dekko"/>
              </a:rPr>
              <a:t>sollte</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verwendet</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werden</a:t>
            </a:r>
            <a:r>
              <a:rPr lang="en-US" sz="5000" b="1" dirty="0">
                <a:solidFill>
                  <a:srgbClr val="000000"/>
                </a:solidFill>
                <a:latin typeface="Comic Sans MS" panose="030F0902030302020204" pitchFamily="66" charset="0"/>
                <a:ea typeface="Dekko"/>
                <a:cs typeface="Dekko"/>
                <a:sym typeface="Dekko"/>
              </a:rPr>
              <a:t>, </a:t>
            </a:r>
            <a:br>
              <a:rPr lang="en-US" sz="5000" b="1" dirty="0">
                <a:solidFill>
                  <a:srgbClr val="000000"/>
                </a:solidFill>
                <a:latin typeface="Comic Sans MS" panose="030F0902030302020204" pitchFamily="66" charset="0"/>
                <a:ea typeface="Dekko"/>
                <a:cs typeface="Dekko"/>
                <a:sym typeface="Dekko"/>
              </a:rPr>
            </a:br>
            <a:r>
              <a:rPr lang="en-US" sz="5000" b="1" dirty="0">
                <a:solidFill>
                  <a:srgbClr val="000000"/>
                </a:solidFill>
                <a:latin typeface="Comic Sans MS" panose="030F0902030302020204" pitchFamily="66" charset="0"/>
                <a:ea typeface="Dekko"/>
                <a:cs typeface="Dekko"/>
                <a:sym typeface="Dekko"/>
              </a:rPr>
              <a:t>um </a:t>
            </a:r>
            <a:r>
              <a:rPr lang="en-US" sz="5000" b="1" dirty="0" err="1">
                <a:solidFill>
                  <a:srgbClr val="000000"/>
                </a:solidFill>
                <a:latin typeface="Comic Sans MS" panose="030F0902030302020204" pitchFamily="66" charset="0"/>
                <a:ea typeface="Dekko"/>
                <a:cs typeface="Dekko"/>
                <a:sym typeface="Dekko"/>
              </a:rPr>
              <a:t>Bewerber</a:t>
            </a:r>
            <a:r>
              <a:rPr lang="en-US" sz="5000" b="1" dirty="0">
                <a:solidFill>
                  <a:srgbClr val="000000"/>
                </a:solidFill>
                <a:latin typeface="Comic Sans MS" panose="030F0902030302020204" pitchFamily="66" charset="0"/>
                <a:ea typeface="Dekko"/>
                <a:cs typeface="Dekko"/>
                <a:sym typeface="Dekko"/>
              </a:rPr>
              <a:t> für </a:t>
            </a:r>
            <a:r>
              <a:rPr lang="en-US" sz="5000" b="1" dirty="0" err="1">
                <a:solidFill>
                  <a:srgbClr val="000000"/>
                </a:solidFill>
                <a:latin typeface="Comic Sans MS" panose="030F0902030302020204" pitchFamily="66" charset="0"/>
                <a:ea typeface="Dekko"/>
                <a:cs typeface="Dekko"/>
                <a:sym typeface="Dekko"/>
              </a:rPr>
              <a:t>einen</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Beruf</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auszuwählen</a:t>
            </a:r>
            <a:r>
              <a:rPr lang="en-US" sz="5000" b="1" dirty="0">
                <a:solidFill>
                  <a:srgbClr val="000000"/>
                </a:solidFill>
                <a:latin typeface="Comic Sans MS" panose="030F0902030302020204" pitchFamily="66" charset="0"/>
                <a:ea typeface="Dekko"/>
                <a:cs typeface="Dekko"/>
                <a:sym typeface="Dekko"/>
              </a:rPr>
              <a:t>.”</a:t>
            </a:r>
          </a:p>
        </p:txBody>
      </p:sp>
      <p:sp>
        <p:nvSpPr>
          <p:cNvPr id="9" name="Textfeld 8">
            <a:extLst>
              <a:ext uri="{FF2B5EF4-FFF2-40B4-BE49-F238E27FC236}">
                <a16:creationId xmlns:a16="http://schemas.microsoft.com/office/drawing/2014/main" id="{FAB91749-19AD-DE8B-1F7D-74BCC8479F7D}"/>
              </a:ext>
            </a:extLst>
          </p:cNvPr>
          <p:cNvSpPr txBox="1"/>
          <p:nvPr/>
        </p:nvSpPr>
        <p:spPr>
          <a:xfrm>
            <a:off x="804939" y="8608304"/>
            <a:ext cx="2209800" cy="923330"/>
          </a:xfrm>
          <a:prstGeom prst="rect">
            <a:avLst/>
          </a:prstGeom>
          <a:noFill/>
        </p:spPr>
        <p:txBody>
          <a:bodyPr wrap="square" rtlCol="0">
            <a:spAutoFit/>
          </a:bodyPr>
          <a:lstStyle/>
          <a:p>
            <a:r>
              <a:rPr lang="de-DE" sz="5400" dirty="0">
                <a:latin typeface="Chalkduster" panose="03050602040202020205" pitchFamily="66" charset="77"/>
                <a:cs typeface="Chamberi Super Display" panose="020F0502020204030204" pitchFamily="34" charset="0"/>
              </a:rPr>
              <a:t>TASK</a:t>
            </a:r>
          </a:p>
        </p:txBody>
      </p:sp>
      <p:grpSp>
        <p:nvGrpSpPr>
          <p:cNvPr id="60" name="Gruppieren 59">
            <a:extLst>
              <a:ext uri="{FF2B5EF4-FFF2-40B4-BE49-F238E27FC236}">
                <a16:creationId xmlns:a16="http://schemas.microsoft.com/office/drawing/2014/main" id="{6ABA3567-F868-AAF6-4045-CCAB09B882C1}"/>
              </a:ext>
            </a:extLst>
          </p:cNvPr>
          <p:cNvGrpSpPr/>
          <p:nvPr/>
        </p:nvGrpSpPr>
        <p:grpSpPr>
          <a:xfrm>
            <a:off x="4646247" y="4209640"/>
            <a:ext cx="11401839" cy="4398664"/>
            <a:chOff x="4750284" y="3733449"/>
            <a:chExt cx="11401839" cy="4398664"/>
          </a:xfrm>
        </p:grpSpPr>
        <p:sp>
          <p:nvSpPr>
            <p:cNvPr id="7" name="TextBox 7"/>
            <p:cNvSpPr txBox="1"/>
            <p:nvPr/>
          </p:nvSpPr>
          <p:spPr>
            <a:xfrm>
              <a:off x="7253202" y="7375496"/>
              <a:ext cx="8898921" cy="756617"/>
            </a:xfrm>
            <a:prstGeom prst="rect">
              <a:avLst/>
            </a:prstGeom>
          </p:spPr>
          <p:txBody>
            <a:bodyPr lIns="0" tIns="0" rIns="0" bIns="0" rtlCol="0" anchor="t">
              <a:spAutoFit/>
            </a:bodyPr>
            <a:lstStyle/>
            <a:p>
              <a:pPr algn="l">
                <a:lnSpc>
                  <a:spcPts val="5880"/>
                </a:lnSpc>
                <a:spcBef>
                  <a:spcPct val="0"/>
                </a:spcBef>
              </a:pPr>
              <a:r>
                <a:rPr lang="en-US" sz="4200" dirty="0" err="1">
                  <a:solidFill>
                    <a:srgbClr val="000000"/>
                  </a:solidFill>
                  <a:latin typeface="Baloo Bhaijaan" panose="03080902040302020200" pitchFamily="66" charset="-78"/>
                  <a:ea typeface="Fredoka"/>
                  <a:cs typeface="Baloo Bhaijaan" panose="03080902040302020200" pitchFamily="66" charset="-78"/>
                  <a:sym typeface="Fredoka"/>
                </a:rPr>
                <a:t>Meinungslinie</a:t>
              </a:r>
              <a:endParaRPr lang="en-US" sz="4200" dirty="0">
                <a:solidFill>
                  <a:srgbClr val="000000"/>
                </a:solidFill>
                <a:latin typeface="Baloo Bhaijaan" panose="03080902040302020200" pitchFamily="66" charset="-78"/>
                <a:ea typeface="Fredoka"/>
                <a:cs typeface="Baloo Bhaijaan" panose="03080902040302020200" pitchFamily="66" charset="-78"/>
                <a:sym typeface="Fredoka"/>
              </a:endParaRPr>
            </a:p>
          </p:txBody>
        </p:sp>
        <p:grpSp>
          <p:nvGrpSpPr>
            <p:cNvPr id="58" name="Gruppieren 57">
              <a:extLst>
                <a:ext uri="{FF2B5EF4-FFF2-40B4-BE49-F238E27FC236}">
                  <a16:creationId xmlns:a16="http://schemas.microsoft.com/office/drawing/2014/main" id="{50C57478-A24B-0724-DD15-F41EE42899AF}"/>
                </a:ext>
              </a:extLst>
            </p:cNvPr>
            <p:cNvGrpSpPr/>
            <p:nvPr/>
          </p:nvGrpSpPr>
          <p:grpSpPr>
            <a:xfrm>
              <a:off x="4750284" y="3733449"/>
              <a:ext cx="8871571" cy="3474379"/>
              <a:chOff x="5340993" y="4334265"/>
              <a:chExt cx="6258239" cy="2354773"/>
            </a:xfrm>
          </p:grpSpPr>
          <p:pic>
            <p:nvPicPr>
              <p:cNvPr id="45" name="Grafik 44" descr="Frau mit einfarbiger Füllung">
                <a:extLst>
                  <a:ext uri="{FF2B5EF4-FFF2-40B4-BE49-F238E27FC236}">
                    <a16:creationId xmlns:a16="http://schemas.microsoft.com/office/drawing/2014/main" id="{C5AFCBB2-0C9D-3AA9-2228-4EABF3DF73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7272" y="5607571"/>
                <a:ext cx="979453" cy="979453"/>
              </a:xfrm>
              <a:prstGeom prst="rect">
                <a:avLst/>
              </a:prstGeom>
            </p:spPr>
          </p:pic>
          <p:grpSp>
            <p:nvGrpSpPr>
              <p:cNvPr id="46" name="Gruppieren 45">
                <a:extLst>
                  <a:ext uri="{FF2B5EF4-FFF2-40B4-BE49-F238E27FC236}">
                    <a16:creationId xmlns:a16="http://schemas.microsoft.com/office/drawing/2014/main" id="{6B884962-00C0-0D42-0D1C-CEF09F43FE3A}"/>
                  </a:ext>
                </a:extLst>
              </p:cNvPr>
              <p:cNvGrpSpPr/>
              <p:nvPr/>
            </p:nvGrpSpPr>
            <p:grpSpPr>
              <a:xfrm>
                <a:off x="5340993" y="4334265"/>
                <a:ext cx="6258239" cy="2354773"/>
                <a:chOff x="5340993" y="4338541"/>
                <a:chExt cx="6258239" cy="2354773"/>
              </a:xfrm>
            </p:grpSpPr>
            <p:pic>
              <p:nvPicPr>
                <p:cNvPr id="47" name="Grafik 46" descr="Person im Rollstuhl mit einfarbiger Füllung">
                  <a:extLst>
                    <a:ext uri="{FF2B5EF4-FFF2-40B4-BE49-F238E27FC236}">
                      <a16:creationId xmlns:a16="http://schemas.microsoft.com/office/drawing/2014/main" id="{68A5ECCE-75DD-E16D-9E1A-2BE4B4C6E5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8912" y="5668018"/>
                  <a:ext cx="914400" cy="914400"/>
                </a:xfrm>
                <a:prstGeom prst="rect">
                  <a:avLst/>
                </a:prstGeom>
              </p:spPr>
            </p:pic>
            <p:pic>
              <p:nvPicPr>
                <p:cNvPr id="48" name="Grafik 47" descr="Mann mit einfarbiger Füllung">
                  <a:extLst>
                    <a:ext uri="{FF2B5EF4-FFF2-40B4-BE49-F238E27FC236}">
                      <a16:creationId xmlns:a16="http://schemas.microsoft.com/office/drawing/2014/main" id="{0120198F-DED9-ECC4-7112-0D9826B46A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43706" y="5676900"/>
                  <a:ext cx="914400" cy="914400"/>
                </a:xfrm>
                <a:prstGeom prst="rect">
                  <a:avLst/>
                </a:prstGeom>
              </p:spPr>
            </p:pic>
            <p:pic>
              <p:nvPicPr>
                <p:cNvPr id="49" name="Grafik 48" descr="Frau mit einfarbiger Füllung">
                  <a:extLst>
                    <a:ext uri="{FF2B5EF4-FFF2-40B4-BE49-F238E27FC236}">
                      <a16:creationId xmlns:a16="http://schemas.microsoft.com/office/drawing/2014/main" id="{89A9B375-F55B-883D-8A82-97FDADAE1F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95271" y="5618625"/>
                  <a:ext cx="979453" cy="979453"/>
                </a:xfrm>
                <a:prstGeom prst="rect">
                  <a:avLst/>
                </a:prstGeom>
              </p:spPr>
            </p:pic>
            <p:pic>
              <p:nvPicPr>
                <p:cNvPr id="50" name="Grafik 49" descr="Mann mit einfarbiger Füllung">
                  <a:extLst>
                    <a:ext uri="{FF2B5EF4-FFF2-40B4-BE49-F238E27FC236}">
                      <a16:creationId xmlns:a16="http://schemas.microsoft.com/office/drawing/2014/main" id="{FDC09616-CD58-B0BA-4F28-FCBEF6A390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23852" y="5600955"/>
                  <a:ext cx="979453" cy="979453"/>
                </a:xfrm>
                <a:prstGeom prst="rect">
                  <a:avLst/>
                </a:prstGeom>
              </p:spPr>
            </p:pic>
            <p:pic>
              <p:nvPicPr>
                <p:cNvPr id="51" name="Grafik 50" descr="Frau mit einfarbiger Füllung">
                  <a:extLst>
                    <a:ext uri="{FF2B5EF4-FFF2-40B4-BE49-F238E27FC236}">
                      <a16:creationId xmlns:a16="http://schemas.microsoft.com/office/drawing/2014/main" id="{DCE20715-3300-0B9D-F0C7-36993836FC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16481" y="5611847"/>
                  <a:ext cx="979453" cy="979453"/>
                </a:xfrm>
                <a:prstGeom prst="rect">
                  <a:avLst/>
                </a:prstGeom>
              </p:spPr>
            </p:pic>
            <p:pic>
              <p:nvPicPr>
                <p:cNvPr id="52" name="Grafik 51" descr="Frau mit einfarbiger Füllung">
                  <a:extLst>
                    <a:ext uri="{FF2B5EF4-FFF2-40B4-BE49-F238E27FC236}">
                      <a16:creationId xmlns:a16="http://schemas.microsoft.com/office/drawing/2014/main" id="{A5CDE1BC-17CA-5090-E1B0-198AAECBF4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13730" y="5611847"/>
                  <a:ext cx="979453" cy="979453"/>
                </a:xfrm>
                <a:prstGeom prst="rect">
                  <a:avLst/>
                </a:prstGeom>
              </p:spPr>
            </p:pic>
            <p:pic>
              <p:nvPicPr>
                <p:cNvPr id="53" name="Grafik 52" descr="Mann mit einfarbiger Füllung">
                  <a:extLst>
                    <a:ext uri="{FF2B5EF4-FFF2-40B4-BE49-F238E27FC236}">
                      <a16:creationId xmlns:a16="http://schemas.microsoft.com/office/drawing/2014/main" id="{CA46E98F-1834-3497-8456-88ADF9A5264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73643" y="5621126"/>
                  <a:ext cx="979453" cy="979453"/>
                </a:xfrm>
                <a:prstGeom prst="rect">
                  <a:avLst/>
                </a:prstGeom>
              </p:spPr>
            </p:pic>
            <p:pic>
              <p:nvPicPr>
                <p:cNvPr id="54" name="Grafik 53" descr="Mann mit einfarbiger Füllung">
                  <a:extLst>
                    <a:ext uri="{FF2B5EF4-FFF2-40B4-BE49-F238E27FC236}">
                      <a16:creationId xmlns:a16="http://schemas.microsoft.com/office/drawing/2014/main" id="{7D00F1B3-0C19-0EC8-1D57-CEE24BDAF0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77996" y="5611847"/>
                  <a:ext cx="979453" cy="979453"/>
                </a:xfrm>
                <a:prstGeom prst="rect">
                  <a:avLst/>
                </a:prstGeom>
              </p:spPr>
            </p:pic>
            <p:sp>
              <p:nvSpPr>
                <p:cNvPr id="55" name="Abgerundetes Rechteck 54">
                  <a:extLst>
                    <a:ext uri="{FF2B5EF4-FFF2-40B4-BE49-F238E27FC236}">
                      <a16:creationId xmlns:a16="http://schemas.microsoft.com/office/drawing/2014/main" id="{437747F0-05DF-633A-39B8-500AC34E1E78}"/>
                    </a:ext>
                  </a:extLst>
                </p:cNvPr>
                <p:cNvSpPr/>
                <p:nvPr/>
              </p:nvSpPr>
              <p:spPr>
                <a:xfrm>
                  <a:off x="5778771" y="6540914"/>
                  <a:ext cx="5257800" cy="152400"/>
                </a:xfrm>
                <a:prstGeom prst="roundRect">
                  <a:avLst/>
                </a:prstGeom>
                <a:gradFill>
                  <a:gsLst>
                    <a:gs pos="0">
                      <a:srgbClr val="6A6E24"/>
                    </a:gs>
                    <a:gs pos="71000">
                      <a:srgbClr val="953712"/>
                    </a:gs>
                    <a:gs pos="0">
                      <a:srgbClr val="6A6E24">
                        <a:lumMod val="99920"/>
                        <a:lumOff val="80"/>
                      </a:srgbClr>
                    </a:gs>
                    <a:gs pos="100000">
                      <a:srgbClr val="C00000"/>
                    </a:gs>
                  </a:gsLst>
                  <a:lin ang="0" scaled="1"/>
                </a:gradFill>
                <a:ln>
                  <a:gradFill flip="none" rotWithShape="1">
                    <a:gsLst>
                      <a:gs pos="0">
                        <a:srgbClr val="6A6E24"/>
                      </a:gs>
                      <a:gs pos="71000">
                        <a:srgbClr val="953712"/>
                      </a:gs>
                      <a:gs pos="0">
                        <a:srgbClr val="6A6E24">
                          <a:lumMod val="99920"/>
                          <a:lumOff val="80"/>
                        </a:srgbClr>
                      </a:gs>
                      <a:gs pos="100000">
                        <a:srgbClr val="C00000"/>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Abgerundete rechteckige Legende 55">
                  <a:extLst>
                    <a:ext uri="{FF2B5EF4-FFF2-40B4-BE49-F238E27FC236}">
                      <a16:creationId xmlns:a16="http://schemas.microsoft.com/office/drawing/2014/main" id="{C232A5D8-4925-4E12-A098-1A4548228313}"/>
                    </a:ext>
                  </a:extLst>
                </p:cNvPr>
                <p:cNvSpPr/>
                <p:nvPr/>
              </p:nvSpPr>
              <p:spPr>
                <a:xfrm>
                  <a:off x="9223394" y="4348108"/>
                  <a:ext cx="2375838" cy="797141"/>
                </a:xfrm>
                <a:prstGeom prst="wedgeRoundRectCallout">
                  <a:avLst>
                    <a:gd name="adj1" fmla="val 9493"/>
                    <a:gd name="adj2" fmla="val 98559"/>
                    <a:gd name="adj3" fmla="val 16667"/>
                  </a:avLst>
                </a:prstGeom>
                <a:noFill/>
                <a:ln>
                  <a:solidFill>
                    <a:srgbClr val="253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dirty="0">
                      <a:solidFill>
                        <a:srgbClr val="C00000"/>
                      </a:solidFill>
                      <a:latin typeface="Baloo Bhaijaan" panose="03080902040302020200" pitchFamily="66" charset="-78"/>
                      <a:cs typeface="Baloo Bhaijaan" panose="03080902040302020200" pitchFamily="66" charset="-78"/>
                    </a:rPr>
                    <a:t>Nein, denn …</a:t>
                  </a:r>
                </a:p>
              </p:txBody>
            </p:sp>
            <p:sp>
              <p:nvSpPr>
                <p:cNvPr id="57" name="Abgerundete rechteckige Legende 56">
                  <a:extLst>
                    <a:ext uri="{FF2B5EF4-FFF2-40B4-BE49-F238E27FC236}">
                      <a16:creationId xmlns:a16="http://schemas.microsoft.com/office/drawing/2014/main" id="{5173D164-622C-530F-47F0-190A599E6735}"/>
                    </a:ext>
                  </a:extLst>
                </p:cNvPr>
                <p:cNvSpPr/>
                <p:nvPr/>
              </p:nvSpPr>
              <p:spPr>
                <a:xfrm>
                  <a:off x="5340993" y="4338541"/>
                  <a:ext cx="2375838" cy="797141"/>
                </a:xfrm>
                <a:prstGeom prst="wedgeRoundRectCallout">
                  <a:avLst>
                    <a:gd name="adj1" fmla="val -6356"/>
                    <a:gd name="adj2" fmla="val 96349"/>
                    <a:gd name="adj3" fmla="val 16667"/>
                  </a:avLst>
                </a:prstGeom>
                <a:noFill/>
                <a:ln>
                  <a:solidFill>
                    <a:srgbClr val="253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dirty="0">
                      <a:solidFill>
                        <a:srgbClr val="6A6E24"/>
                      </a:solidFill>
                      <a:latin typeface="Baloo Bhaijaan" panose="03080902040302020200" pitchFamily="66" charset="-78"/>
                      <a:cs typeface="Baloo Bhaijaan" panose="03080902040302020200" pitchFamily="66" charset="-78"/>
                    </a:rPr>
                    <a:t>Ja, weil…</a:t>
                  </a:r>
                </a:p>
              </p:txBody>
            </p:sp>
          </p:grpSp>
        </p:grpSp>
      </p:grpSp>
    </p:spTree>
    <p:extLst>
      <p:ext uri="{BB962C8B-B14F-4D97-AF65-F5344CB8AC3E}">
        <p14:creationId xmlns:p14="http://schemas.microsoft.com/office/powerpoint/2010/main" val="1736308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34C"/>
        </a:solidFill>
        <a:effectLst/>
      </p:bgPr>
    </p:bg>
    <p:spTree>
      <p:nvGrpSpPr>
        <p:cNvPr id="1" name=""/>
        <p:cNvGrpSpPr/>
        <p:nvPr/>
      </p:nvGrpSpPr>
      <p:grpSpPr>
        <a:xfrm>
          <a:off x="0" y="0"/>
          <a:ext cx="0" cy="0"/>
          <a:chOff x="0" y="0"/>
          <a:chExt cx="0" cy="0"/>
        </a:xfrm>
      </p:grpSpPr>
      <p:sp>
        <p:nvSpPr>
          <p:cNvPr id="3" name="Freeform 3"/>
          <p:cNvSpPr/>
          <p:nvPr/>
        </p:nvSpPr>
        <p:spPr>
          <a:xfrm>
            <a:off x="570720" y="551331"/>
            <a:ext cx="17192005" cy="9184338"/>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FAF9F0"/>
          </a:solidFill>
          <a:ln w="38100" cap="rnd">
            <a:noFill/>
            <a:prstDash val="sysDot"/>
            <a:round/>
          </a:ln>
        </p:spPr>
        <p:txBody>
          <a:bodyPr/>
          <a:lstStyle/>
          <a:p>
            <a:endParaRPr lang="de-DE" dirty="0"/>
          </a:p>
        </p:txBody>
      </p:sp>
      <p:sp>
        <p:nvSpPr>
          <p:cNvPr id="4" name="TextBox 4"/>
          <p:cNvSpPr txBox="1"/>
          <p:nvPr/>
        </p:nvSpPr>
        <p:spPr>
          <a:xfrm>
            <a:off x="2910867" y="52730"/>
            <a:ext cx="17192005" cy="9328999"/>
          </a:xfrm>
          <a:prstGeom prst="rect">
            <a:avLst/>
          </a:prstGeom>
        </p:spPr>
        <p:txBody>
          <a:bodyPr lIns="50800" tIns="50800" rIns="50800" bIns="50800" rtlCol="0" anchor="ctr"/>
          <a:lstStyle/>
          <a:p>
            <a:pPr algn="ctr">
              <a:lnSpc>
                <a:spcPts val="2659"/>
              </a:lnSpc>
              <a:spcBef>
                <a:spcPct val="0"/>
              </a:spcBef>
            </a:pPr>
            <a:endParaRPr/>
          </a:p>
        </p:txBody>
      </p:sp>
      <p:sp>
        <p:nvSpPr>
          <p:cNvPr id="5" name="TextBox 5"/>
          <p:cNvSpPr txBox="1"/>
          <p:nvPr/>
        </p:nvSpPr>
        <p:spPr>
          <a:xfrm>
            <a:off x="1254234" y="1007931"/>
            <a:ext cx="15824976" cy="2180725"/>
          </a:xfrm>
          <a:prstGeom prst="rect">
            <a:avLst/>
          </a:prstGeom>
        </p:spPr>
        <p:txBody>
          <a:bodyPr wrap="square" lIns="0" tIns="0" rIns="0" bIns="0" rtlCol="0" anchor="t">
            <a:spAutoFit/>
          </a:bodyPr>
          <a:lstStyle/>
          <a:p>
            <a:pPr algn="l">
              <a:lnSpc>
                <a:spcPct val="150000"/>
              </a:lnSpc>
              <a:spcBef>
                <a:spcPct val="0"/>
              </a:spcBef>
            </a:pPr>
            <a:r>
              <a:rPr lang="en-US" sz="5000" b="1" dirty="0">
                <a:solidFill>
                  <a:srgbClr val="000000"/>
                </a:solidFill>
                <a:latin typeface="Comic Sans MS" panose="030F0902030302020204" pitchFamily="66" charset="0"/>
                <a:ea typeface="Dekko"/>
                <a:cs typeface="Dekko"/>
                <a:sym typeface="Dekko"/>
              </a:rPr>
              <a:t>“KI </a:t>
            </a:r>
            <a:r>
              <a:rPr lang="en-US" sz="5000" b="1" dirty="0" err="1">
                <a:solidFill>
                  <a:srgbClr val="000000"/>
                </a:solidFill>
                <a:latin typeface="Comic Sans MS" panose="030F0902030302020204" pitchFamily="66" charset="0"/>
                <a:ea typeface="Dekko"/>
                <a:cs typeface="Dekko"/>
                <a:sym typeface="Dekko"/>
              </a:rPr>
              <a:t>sollte</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verwendet</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werden</a:t>
            </a:r>
            <a:r>
              <a:rPr lang="en-US" sz="5000" b="1" dirty="0">
                <a:solidFill>
                  <a:srgbClr val="000000"/>
                </a:solidFill>
                <a:latin typeface="Comic Sans MS" panose="030F0902030302020204" pitchFamily="66" charset="0"/>
                <a:ea typeface="Dekko"/>
                <a:cs typeface="Dekko"/>
                <a:sym typeface="Dekko"/>
              </a:rPr>
              <a:t>, </a:t>
            </a:r>
            <a:br>
              <a:rPr lang="en-US" sz="5000" b="1" dirty="0">
                <a:solidFill>
                  <a:srgbClr val="000000"/>
                </a:solidFill>
                <a:latin typeface="Comic Sans MS" panose="030F0902030302020204" pitchFamily="66" charset="0"/>
                <a:ea typeface="Dekko"/>
                <a:cs typeface="Dekko"/>
                <a:sym typeface="Dekko"/>
              </a:rPr>
            </a:br>
            <a:r>
              <a:rPr lang="en-US" sz="5000" b="1" dirty="0">
                <a:solidFill>
                  <a:srgbClr val="000000"/>
                </a:solidFill>
                <a:latin typeface="Comic Sans MS" panose="030F0902030302020204" pitchFamily="66" charset="0"/>
                <a:ea typeface="Dekko"/>
                <a:cs typeface="Dekko"/>
                <a:sym typeface="Dekko"/>
              </a:rPr>
              <a:t>um </a:t>
            </a:r>
            <a:r>
              <a:rPr lang="en-US" sz="5000" b="1" dirty="0" err="1">
                <a:solidFill>
                  <a:srgbClr val="000000"/>
                </a:solidFill>
                <a:latin typeface="Comic Sans MS" panose="030F0902030302020204" pitchFamily="66" charset="0"/>
                <a:ea typeface="Dekko"/>
                <a:cs typeface="Dekko"/>
                <a:sym typeface="Dekko"/>
              </a:rPr>
              <a:t>zu</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prognostizieren</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wer</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straffällig</a:t>
            </a:r>
            <a:r>
              <a:rPr lang="en-US" sz="5000" b="1" dirty="0">
                <a:solidFill>
                  <a:srgbClr val="000000"/>
                </a:solidFill>
                <a:latin typeface="Comic Sans MS" panose="030F0902030302020204" pitchFamily="66" charset="0"/>
                <a:ea typeface="Dekko"/>
                <a:cs typeface="Dekko"/>
                <a:sym typeface="Dekko"/>
              </a:rPr>
              <a:t> </a:t>
            </a:r>
            <a:r>
              <a:rPr lang="en-US" sz="5000" b="1" dirty="0" err="1">
                <a:solidFill>
                  <a:srgbClr val="000000"/>
                </a:solidFill>
                <a:latin typeface="Comic Sans MS" panose="030F0902030302020204" pitchFamily="66" charset="0"/>
                <a:ea typeface="Dekko"/>
                <a:cs typeface="Dekko"/>
                <a:sym typeface="Dekko"/>
              </a:rPr>
              <a:t>wird</a:t>
            </a:r>
            <a:r>
              <a:rPr lang="en-US" sz="5000" b="1" dirty="0">
                <a:solidFill>
                  <a:srgbClr val="000000"/>
                </a:solidFill>
                <a:latin typeface="Comic Sans MS" panose="030F0902030302020204" pitchFamily="66" charset="0"/>
                <a:ea typeface="Dekko"/>
                <a:cs typeface="Dekko"/>
                <a:sym typeface="Dekko"/>
              </a:rPr>
              <a:t>.”</a:t>
            </a:r>
          </a:p>
        </p:txBody>
      </p:sp>
      <p:sp>
        <p:nvSpPr>
          <p:cNvPr id="9" name="Textfeld 8">
            <a:extLst>
              <a:ext uri="{FF2B5EF4-FFF2-40B4-BE49-F238E27FC236}">
                <a16:creationId xmlns:a16="http://schemas.microsoft.com/office/drawing/2014/main" id="{FAB91749-19AD-DE8B-1F7D-74BCC8479F7D}"/>
              </a:ext>
            </a:extLst>
          </p:cNvPr>
          <p:cNvSpPr txBox="1"/>
          <p:nvPr/>
        </p:nvSpPr>
        <p:spPr>
          <a:xfrm>
            <a:off x="804939" y="8608304"/>
            <a:ext cx="2209800" cy="923330"/>
          </a:xfrm>
          <a:prstGeom prst="rect">
            <a:avLst/>
          </a:prstGeom>
          <a:noFill/>
        </p:spPr>
        <p:txBody>
          <a:bodyPr wrap="square" rtlCol="0">
            <a:spAutoFit/>
          </a:bodyPr>
          <a:lstStyle/>
          <a:p>
            <a:r>
              <a:rPr lang="de-DE" sz="5400" dirty="0">
                <a:latin typeface="Chalkduster" panose="03050602040202020205" pitchFamily="66" charset="77"/>
                <a:cs typeface="Chamberi Super Display" panose="020F0502020204030204" pitchFamily="34" charset="0"/>
              </a:rPr>
              <a:t>TASK</a:t>
            </a:r>
          </a:p>
        </p:txBody>
      </p:sp>
      <p:grpSp>
        <p:nvGrpSpPr>
          <p:cNvPr id="60" name="Gruppieren 59">
            <a:extLst>
              <a:ext uri="{FF2B5EF4-FFF2-40B4-BE49-F238E27FC236}">
                <a16:creationId xmlns:a16="http://schemas.microsoft.com/office/drawing/2014/main" id="{6ABA3567-F868-AAF6-4045-CCAB09B882C1}"/>
              </a:ext>
            </a:extLst>
          </p:cNvPr>
          <p:cNvGrpSpPr/>
          <p:nvPr/>
        </p:nvGrpSpPr>
        <p:grpSpPr>
          <a:xfrm>
            <a:off x="4646247" y="4209640"/>
            <a:ext cx="11401839" cy="4398664"/>
            <a:chOff x="4750284" y="3733449"/>
            <a:chExt cx="11401839" cy="4398664"/>
          </a:xfrm>
        </p:grpSpPr>
        <p:sp>
          <p:nvSpPr>
            <p:cNvPr id="7" name="TextBox 7"/>
            <p:cNvSpPr txBox="1"/>
            <p:nvPr/>
          </p:nvSpPr>
          <p:spPr>
            <a:xfrm>
              <a:off x="7253202" y="7375496"/>
              <a:ext cx="8898921" cy="756617"/>
            </a:xfrm>
            <a:prstGeom prst="rect">
              <a:avLst/>
            </a:prstGeom>
          </p:spPr>
          <p:txBody>
            <a:bodyPr lIns="0" tIns="0" rIns="0" bIns="0" rtlCol="0" anchor="t">
              <a:spAutoFit/>
            </a:bodyPr>
            <a:lstStyle/>
            <a:p>
              <a:pPr algn="l">
                <a:lnSpc>
                  <a:spcPts val="5880"/>
                </a:lnSpc>
                <a:spcBef>
                  <a:spcPct val="0"/>
                </a:spcBef>
              </a:pPr>
              <a:r>
                <a:rPr lang="en-US" sz="4200" dirty="0" err="1">
                  <a:solidFill>
                    <a:srgbClr val="000000"/>
                  </a:solidFill>
                  <a:latin typeface="Baloo Bhaijaan" panose="03080902040302020200" pitchFamily="66" charset="-78"/>
                  <a:ea typeface="Fredoka"/>
                  <a:cs typeface="Baloo Bhaijaan" panose="03080902040302020200" pitchFamily="66" charset="-78"/>
                  <a:sym typeface="Fredoka"/>
                </a:rPr>
                <a:t>Meinungslinie</a:t>
              </a:r>
              <a:endParaRPr lang="en-US" sz="4200" dirty="0">
                <a:solidFill>
                  <a:srgbClr val="000000"/>
                </a:solidFill>
                <a:latin typeface="Baloo Bhaijaan" panose="03080902040302020200" pitchFamily="66" charset="-78"/>
                <a:ea typeface="Fredoka"/>
                <a:cs typeface="Baloo Bhaijaan" panose="03080902040302020200" pitchFamily="66" charset="-78"/>
                <a:sym typeface="Fredoka"/>
              </a:endParaRPr>
            </a:p>
          </p:txBody>
        </p:sp>
        <p:grpSp>
          <p:nvGrpSpPr>
            <p:cNvPr id="58" name="Gruppieren 57">
              <a:extLst>
                <a:ext uri="{FF2B5EF4-FFF2-40B4-BE49-F238E27FC236}">
                  <a16:creationId xmlns:a16="http://schemas.microsoft.com/office/drawing/2014/main" id="{50C57478-A24B-0724-DD15-F41EE42899AF}"/>
                </a:ext>
              </a:extLst>
            </p:cNvPr>
            <p:cNvGrpSpPr/>
            <p:nvPr/>
          </p:nvGrpSpPr>
          <p:grpSpPr>
            <a:xfrm>
              <a:off x="4750284" y="3733449"/>
              <a:ext cx="8871571" cy="3474379"/>
              <a:chOff x="5340993" y="4334265"/>
              <a:chExt cx="6258239" cy="2354773"/>
            </a:xfrm>
          </p:grpSpPr>
          <p:pic>
            <p:nvPicPr>
              <p:cNvPr id="45" name="Grafik 44" descr="Frau mit einfarbiger Füllung">
                <a:extLst>
                  <a:ext uri="{FF2B5EF4-FFF2-40B4-BE49-F238E27FC236}">
                    <a16:creationId xmlns:a16="http://schemas.microsoft.com/office/drawing/2014/main" id="{C5AFCBB2-0C9D-3AA9-2228-4EABF3DF73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7272" y="5607571"/>
                <a:ext cx="979453" cy="979453"/>
              </a:xfrm>
              <a:prstGeom prst="rect">
                <a:avLst/>
              </a:prstGeom>
            </p:spPr>
          </p:pic>
          <p:grpSp>
            <p:nvGrpSpPr>
              <p:cNvPr id="46" name="Gruppieren 45">
                <a:extLst>
                  <a:ext uri="{FF2B5EF4-FFF2-40B4-BE49-F238E27FC236}">
                    <a16:creationId xmlns:a16="http://schemas.microsoft.com/office/drawing/2014/main" id="{6B884962-00C0-0D42-0D1C-CEF09F43FE3A}"/>
                  </a:ext>
                </a:extLst>
              </p:cNvPr>
              <p:cNvGrpSpPr/>
              <p:nvPr/>
            </p:nvGrpSpPr>
            <p:grpSpPr>
              <a:xfrm>
                <a:off x="5340993" y="4334265"/>
                <a:ext cx="6258239" cy="2354773"/>
                <a:chOff x="5340993" y="4338541"/>
                <a:chExt cx="6258239" cy="2354773"/>
              </a:xfrm>
            </p:grpSpPr>
            <p:pic>
              <p:nvPicPr>
                <p:cNvPr id="47" name="Grafik 46" descr="Person im Rollstuhl mit einfarbiger Füllung">
                  <a:extLst>
                    <a:ext uri="{FF2B5EF4-FFF2-40B4-BE49-F238E27FC236}">
                      <a16:creationId xmlns:a16="http://schemas.microsoft.com/office/drawing/2014/main" id="{68A5ECCE-75DD-E16D-9E1A-2BE4B4C6E5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8912" y="5668018"/>
                  <a:ext cx="914400" cy="914400"/>
                </a:xfrm>
                <a:prstGeom prst="rect">
                  <a:avLst/>
                </a:prstGeom>
              </p:spPr>
            </p:pic>
            <p:pic>
              <p:nvPicPr>
                <p:cNvPr id="48" name="Grafik 47" descr="Mann mit einfarbiger Füllung">
                  <a:extLst>
                    <a:ext uri="{FF2B5EF4-FFF2-40B4-BE49-F238E27FC236}">
                      <a16:creationId xmlns:a16="http://schemas.microsoft.com/office/drawing/2014/main" id="{0120198F-DED9-ECC4-7112-0D9826B46A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43706" y="5676900"/>
                  <a:ext cx="914400" cy="914400"/>
                </a:xfrm>
                <a:prstGeom prst="rect">
                  <a:avLst/>
                </a:prstGeom>
              </p:spPr>
            </p:pic>
            <p:pic>
              <p:nvPicPr>
                <p:cNvPr id="49" name="Grafik 48" descr="Frau mit einfarbiger Füllung">
                  <a:extLst>
                    <a:ext uri="{FF2B5EF4-FFF2-40B4-BE49-F238E27FC236}">
                      <a16:creationId xmlns:a16="http://schemas.microsoft.com/office/drawing/2014/main" id="{89A9B375-F55B-883D-8A82-97FDADAE1F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95271" y="5618625"/>
                  <a:ext cx="979453" cy="979453"/>
                </a:xfrm>
                <a:prstGeom prst="rect">
                  <a:avLst/>
                </a:prstGeom>
              </p:spPr>
            </p:pic>
            <p:pic>
              <p:nvPicPr>
                <p:cNvPr id="50" name="Grafik 49" descr="Mann mit einfarbiger Füllung">
                  <a:extLst>
                    <a:ext uri="{FF2B5EF4-FFF2-40B4-BE49-F238E27FC236}">
                      <a16:creationId xmlns:a16="http://schemas.microsoft.com/office/drawing/2014/main" id="{FDC09616-CD58-B0BA-4F28-FCBEF6A390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23852" y="5600955"/>
                  <a:ext cx="979453" cy="979453"/>
                </a:xfrm>
                <a:prstGeom prst="rect">
                  <a:avLst/>
                </a:prstGeom>
              </p:spPr>
            </p:pic>
            <p:pic>
              <p:nvPicPr>
                <p:cNvPr id="51" name="Grafik 50" descr="Frau mit einfarbiger Füllung">
                  <a:extLst>
                    <a:ext uri="{FF2B5EF4-FFF2-40B4-BE49-F238E27FC236}">
                      <a16:creationId xmlns:a16="http://schemas.microsoft.com/office/drawing/2014/main" id="{DCE20715-3300-0B9D-F0C7-36993836FC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16481" y="5611847"/>
                  <a:ext cx="979453" cy="979453"/>
                </a:xfrm>
                <a:prstGeom prst="rect">
                  <a:avLst/>
                </a:prstGeom>
              </p:spPr>
            </p:pic>
            <p:pic>
              <p:nvPicPr>
                <p:cNvPr id="52" name="Grafik 51" descr="Frau mit einfarbiger Füllung">
                  <a:extLst>
                    <a:ext uri="{FF2B5EF4-FFF2-40B4-BE49-F238E27FC236}">
                      <a16:creationId xmlns:a16="http://schemas.microsoft.com/office/drawing/2014/main" id="{A5CDE1BC-17CA-5090-E1B0-198AAECBF4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13730" y="5611847"/>
                  <a:ext cx="979453" cy="979453"/>
                </a:xfrm>
                <a:prstGeom prst="rect">
                  <a:avLst/>
                </a:prstGeom>
              </p:spPr>
            </p:pic>
            <p:pic>
              <p:nvPicPr>
                <p:cNvPr id="53" name="Grafik 52" descr="Mann mit einfarbiger Füllung">
                  <a:extLst>
                    <a:ext uri="{FF2B5EF4-FFF2-40B4-BE49-F238E27FC236}">
                      <a16:creationId xmlns:a16="http://schemas.microsoft.com/office/drawing/2014/main" id="{CA46E98F-1834-3497-8456-88ADF9A5264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73643" y="5621126"/>
                  <a:ext cx="979453" cy="979453"/>
                </a:xfrm>
                <a:prstGeom prst="rect">
                  <a:avLst/>
                </a:prstGeom>
              </p:spPr>
            </p:pic>
            <p:pic>
              <p:nvPicPr>
                <p:cNvPr id="54" name="Grafik 53" descr="Mann mit einfarbiger Füllung">
                  <a:extLst>
                    <a:ext uri="{FF2B5EF4-FFF2-40B4-BE49-F238E27FC236}">
                      <a16:creationId xmlns:a16="http://schemas.microsoft.com/office/drawing/2014/main" id="{7D00F1B3-0C19-0EC8-1D57-CEE24BDAF0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77996" y="5611847"/>
                  <a:ext cx="979453" cy="979453"/>
                </a:xfrm>
                <a:prstGeom prst="rect">
                  <a:avLst/>
                </a:prstGeom>
              </p:spPr>
            </p:pic>
            <p:sp>
              <p:nvSpPr>
                <p:cNvPr id="55" name="Abgerundetes Rechteck 54">
                  <a:extLst>
                    <a:ext uri="{FF2B5EF4-FFF2-40B4-BE49-F238E27FC236}">
                      <a16:creationId xmlns:a16="http://schemas.microsoft.com/office/drawing/2014/main" id="{437747F0-05DF-633A-39B8-500AC34E1E78}"/>
                    </a:ext>
                  </a:extLst>
                </p:cNvPr>
                <p:cNvSpPr/>
                <p:nvPr/>
              </p:nvSpPr>
              <p:spPr>
                <a:xfrm>
                  <a:off x="5778771" y="6540914"/>
                  <a:ext cx="5257800" cy="152400"/>
                </a:xfrm>
                <a:prstGeom prst="roundRect">
                  <a:avLst/>
                </a:prstGeom>
                <a:gradFill>
                  <a:gsLst>
                    <a:gs pos="0">
                      <a:srgbClr val="6A6E24"/>
                    </a:gs>
                    <a:gs pos="71000">
                      <a:srgbClr val="953712"/>
                    </a:gs>
                    <a:gs pos="0">
                      <a:srgbClr val="6A6E24">
                        <a:lumMod val="99920"/>
                        <a:lumOff val="80"/>
                      </a:srgbClr>
                    </a:gs>
                    <a:gs pos="100000">
                      <a:srgbClr val="C00000"/>
                    </a:gs>
                  </a:gsLst>
                  <a:lin ang="0" scaled="1"/>
                </a:gradFill>
                <a:ln>
                  <a:gradFill flip="none" rotWithShape="1">
                    <a:gsLst>
                      <a:gs pos="0">
                        <a:srgbClr val="6A6E24"/>
                      </a:gs>
                      <a:gs pos="71000">
                        <a:srgbClr val="953712"/>
                      </a:gs>
                      <a:gs pos="0">
                        <a:srgbClr val="6A6E24">
                          <a:lumMod val="99920"/>
                          <a:lumOff val="80"/>
                        </a:srgbClr>
                      </a:gs>
                      <a:gs pos="100000">
                        <a:srgbClr val="C00000"/>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Abgerundete rechteckige Legende 55">
                  <a:extLst>
                    <a:ext uri="{FF2B5EF4-FFF2-40B4-BE49-F238E27FC236}">
                      <a16:creationId xmlns:a16="http://schemas.microsoft.com/office/drawing/2014/main" id="{C232A5D8-4925-4E12-A098-1A4548228313}"/>
                    </a:ext>
                  </a:extLst>
                </p:cNvPr>
                <p:cNvSpPr/>
                <p:nvPr/>
              </p:nvSpPr>
              <p:spPr>
                <a:xfrm>
                  <a:off x="9223394" y="4348108"/>
                  <a:ext cx="2375838" cy="797141"/>
                </a:xfrm>
                <a:prstGeom prst="wedgeRoundRectCallout">
                  <a:avLst>
                    <a:gd name="adj1" fmla="val 9493"/>
                    <a:gd name="adj2" fmla="val 98559"/>
                    <a:gd name="adj3" fmla="val 16667"/>
                  </a:avLst>
                </a:prstGeom>
                <a:noFill/>
                <a:ln>
                  <a:solidFill>
                    <a:srgbClr val="253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dirty="0">
                      <a:solidFill>
                        <a:srgbClr val="C00000"/>
                      </a:solidFill>
                      <a:latin typeface="Baloo Bhaijaan" panose="03080902040302020200" pitchFamily="66" charset="-78"/>
                      <a:cs typeface="Baloo Bhaijaan" panose="03080902040302020200" pitchFamily="66" charset="-78"/>
                    </a:rPr>
                    <a:t>Nein, denn …</a:t>
                  </a:r>
                </a:p>
              </p:txBody>
            </p:sp>
            <p:sp>
              <p:nvSpPr>
                <p:cNvPr id="57" name="Abgerundete rechteckige Legende 56">
                  <a:extLst>
                    <a:ext uri="{FF2B5EF4-FFF2-40B4-BE49-F238E27FC236}">
                      <a16:creationId xmlns:a16="http://schemas.microsoft.com/office/drawing/2014/main" id="{5173D164-622C-530F-47F0-190A599E6735}"/>
                    </a:ext>
                  </a:extLst>
                </p:cNvPr>
                <p:cNvSpPr/>
                <p:nvPr/>
              </p:nvSpPr>
              <p:spPr>
                <a:xfrm>
                  <a:off x="5340993" y="4338541"/>
                  <a:ext cx="2375838" cy="797141"/>
                </a:xfrm>
                <a:prstGeom prst="wedgeRoundRectCallout">
                  <a:avLst>
                    <a:gd name="adj1" fmla="val -6356"/>
                    <a:gd name="adj2" fmla="val 96349"/>
                    <a:gd name="adj3" fmla="val 16667"/>
                  </a:avLst>
                </a:prstGeom>
                <a:noFill/>
                <a:ln>
                  <a:solidFill>
                    <a:srgbClr val="253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dirty="0">
                      <a:solidFill>
                        <a:srgbClr val="6A6E24"/>
                      </a:solidFill>
                      <a:latin typeface="Baloo Bhaijaan" panose="03080902040302020200" pitchFamily="66" charset="-78"/>
                      <a:cs typeface="Baloo Bhaijaan" panose="03080902040302020200" pitchFamily="66" charset="-78"/>
                    </a:rPr>
                    <a:t>Ja, weil…</a:t>
                  </a:r>
                </a:p>
              </p:txBody>
            </p:sp>
          </p:grpSp>
        </p:grpSp>
      </p:grpSp>
    </p:spTree>
    <p:extLst>
      <p:ext uri="{BB962C8B-B14F-4D97-AF65-F5344CB8AC3E}">
        <p14:creationId xmlns:p14="http://schemas.microsoft.com/office/powerpoint/2010/main" val="1760000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reeform 2"/>
          <p:cNvSpPr/>
          <p:nvPr/>
        </p:nvSpPr>
        <p:spPr>
          <a:xfrm>
            <a:off x="362242" y="2476500"/>
            <a:ext cx="17563516" cy="6278957"/>
          </a:xfrm>
          <a:custGeom>
            <a:avLst/>
            <a:gdLst/>
            <a:ahLst/>
            <a:cxnLst/>
            <a:rect l="l" t="t" r="r" b="b"/>
            <a:pathLst>
              <a:path w="17563516" h="6278957">
                <a:moveTo>
                  <a:pt x="0" y="0"/>
                </a:moveTo>
                <a:lnTo>
                  <a:pt x="17563516" y="0"/>
                </a:lnTo>
                <a:lnTo>
                  <a:pt x="17563516" y="6278957"/>
                </a:lnTo>
                <a:lnTo>
                  <a:pt x="0" y="6278957"/>
                </a:lnTo>
                <a:lnTo>
                  <a:pt x="0" y="0"/>
                </a:lnTo>
                <a:close/>
              </a:path>
            </a:pathLst>
          </a:custGeom>
          <a:blipFill>
            <a:blip r:embed="rId3"/>
            <a:stretch>
              <a:fillRect/>
            </a:stretch>
          </a:blipFill>
        </p:spPr>
        <p:txBody>
          <a:bodyPr/>
          <a:lstStyle/>
          <a:p>
            <a:endParaRPr lang="de-DE" dirty="0"/>
          </a:p>
        </p:txBody>
      </p:sp>
      <p:sp>
        <p:nvSpPr>
          <p:cNvPr id="3" name="TextBox 3"/>
          <p:cNvSpPr txBox="1"/>
          <p:nvPr/>
        </p:nvSpPr>
        <p:spPr>
          <a:xfrm>
            <a:off x="1066800" y="622952"/>
            <a:ext cx="16230600" cy="756617"/>
          </a:xfrm>
          <a:prstGeom prst="rect">
            <a:avLst/>
          </a:prstGeom>
        </p:spPr>
        <p:txBody>
          <a:bodyPr wrap="square" lIns="0" tIns="0" rIns="0" bIns="0" rtlCol="0" anchor="t">
            <a:spAutoFit/>
          </a:bodyPr>
          <a:lstStyle/>
          <a:p>
            <a:pPr algn="ctr">
              <a:lnSpc>
                <a:spcPts val="5880"/>
              </a:lnSpc>
              <a:spcBef>
                <a:spcPct val="0"/>
              </a:spcBef>
            </a:pP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Regulierung</a:t>
            </a: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 von KI-</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Systemen</a:t>
            </a: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 EU KI-</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Gesetz</a:t>
            </a:r>
            <a:endParaRPr lang="en-US" sz="4800" dirty="0">
              <a:solidFill>
                <a:srgbClr val="000000"/>
              </a:solidFill>
              <a:latin typeface="Baloo Bhaijaan" panose="03080902040302020200" pitchFamily="66" charset="-78"/>
              <a:ea typeface="Fredoka"/>
              <a:cs typeface="Baloo Bhaijaan" panose="03080902040302020200" pitchFamily="66" charset="-78"/>
              <a:sym typeface="Fredok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547998" y="551331"/>
            <a:ext cx="17192004" cy="9184338"/>
            <a:chOff x="0" y="0"/>
            <a:chExt cx="4527935" cy="2418920"/>
          </a:xfrm>
        </p:grpSpPr>
        <p:sp>
          <p:nvSpPr>
            <p:cNvPr id="3" name="Freeform 3"/>
            <p:cNvSpPr/>
            <p:nvPr/>
          </p:nvSpPr>
          <p:spPr>
            <a:xfrm>
              <a:off x="0" y="0"/>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3D4964"/>
            </a:solidFill>
            <a:ln w="38100" cap="rnd">
              <a:noFill/>
              <a:prstDash val="sysDot"/>
              <a:round/>
            </a:ln>
          </p:spPr>
          <p:txBody>
            <a:bodyPr/>
            <a:lstStyle/>
            <a:p>
              <a:endParaRPr lang="de-DE"/>
            </a:p>
          </p:txBody>
        </p:sp>
        <p:sp>
          <p:nvSpPr>
            <p:cNvPr id="4" name="TextBox 4"/>
            <p:cNvSpPr txBox="1"/>
            <p:nvPr/>
          </p:nvSpPr>
          <p:spPr>
            <a:xfrm>
              <a:off x="0" y="-38100"/>
              <a:ext cx="4527935" cy="245702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7350702" y="2931190"/>
            <a:ext cx="9359947" cy="4488408"/>
          </a:xfrm>
          <a:prstGeom prst="rect">
            <a:avLst/>
          </a:prstGeom>
        </p:spPr>
        <p:txBody>
          <a:bodyPr lIns="0" tIns="0" rIns="0" bIns="0" rtlCol="0" anchor="t">
            <a:spAutoFit/>
          </a:bodyPr>
          <a:lstStyle/>
          <a:p>
            <a:pPr algn="l">
              <a:lnSpc>
                <a:spcPts val="5040"/>
              </a:lnSpc>
            </a:pP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“Die Gesellschaft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sollte</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den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Maschinen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nur</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dann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wichtige</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Entscheidungen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überlassen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wenn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sie</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darauf</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vertrauen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kann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dass</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sie</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nach</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unseren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kulturellen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und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moralischen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Maßstäben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 </a:t>
            </a:r>
            <a:r>
              <a:rPr lang="en-US" sz="3600" dirty="0" err="1">
                <a:solidFill>
                  <a:srgbClr val="FFFFFF"/>
                </a:solidFill>
                <a:latin typeface="Baloo Bhaijaan" panose="03080902040302020200" pitchFamily="66" charset="-78"/>
                <a:ea typeface="Fredoka"/>
                <a:cs typeface="Baloo Bhaijaan" panose="03080902040302020200" pitchFamily="66" charset="-78"/>
                <a:sym typeface="Fredoka"/>
              </a:rPr>
              <a:t>handeln</a:t>
            </a: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a:t>
            </a:r>
          </a:p>
          <a:p>
            <a:pPr algn="l">
              <a:lnSpc>
                <a:spcPts val="5040"/>
              </a:lnSpc>
            </a:pPr>
            <a:endParaRPr lang="en-US" sz="3600" dirty="0">
              <a:solidFill>
                <a:srgbClr val="FFFFFF"/>
              </a:solidFill>
              <a:latin typeface="Fredoka"/>
              <a:ea typeface="Fredoka"/>
              <a:cs typeface="Fredoka"/>
              <a:sym typeface="Fredoka"/>
            </a:endParaRPr>
          </a:p>
          <a:p>
            <a:pPr algn="l">
              <a:lnSpc>
                <a:spcPts val="5040"/>
              </a:lnSpc>
              <a:spcBef>
                <a:spcPct val="0"/>
              </a:spcBef>
            </a:pPr>
            <a:r>
              <a:rPr lang="en-US" sz="3600" dirty="0">
                <a:solidFill>
                  <a:srgbClr val="FFFFFF"/>
                </a:solidFill>
                <a:latin typeface="Baloo Bhaijaan" panose="03080902040302020200" pitchFamily="66" charset="-78"/>
                <a:ea typeface="Fredoka"/>
                <a:cs typeface="Baloo Bhaijaan" panose="03080902040302020200" pitchFamily="66" charset="-78"/>
                <a:sym typeface="Fredoka"/>
              </a:rPr>
              <a:t>(Zweig 2019, S. 9)</a:t>
            </a:r>
          </a:p>
        </p:txBody>
      </p:sp>
      <p:pic>
        <p:nvPicPr>
          <p:cNvPr id="8" name="Grafik 7">
            <a:extLst>
              <a:ext uri="{FF2B5EF4-FFF2-40B4-BE49-F238E27FC236}">
                <a16:creationId xmlns:a16="http://schemas.microsoft.com/office/drawing/2014/main" id="{157B4B26-1B58-8722-1E0F-A91B014EF036}"/>
              </a:ext>
            </a:extLst>
          </p:cNvPr>
          <p:cNvPicPr>
            <a:picLocks noChangeAspect="1"/>
          </p:cNvPicPr>
          <p:nvPr/>
        </p:nvPicPr>
        <p:blipFill>
          <a:blip r:embed="rId3"/>
          <a:stretch>
            <a:fillRect/>
          </a:stretch>
        </p:blipFill>
        <p:spPr>
          <a:xfrm>
            <a:off x="1577351" y="2520403"/>
            <a:ext cx="5101531" cy="51015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313A88E3-9A05-25B5-3733-C68BA225590B}"/>
              </a:ext>
            </a:extLst>
          </p:cNvPr>
          <p:cNvSpPr/>
          <p:nvPr/>
        </p:nvSpPr>
        <p:spPr>
          <a:xfrm>
            <a:off x="0" y="-38100"/>
            <a:ext cx="18592800" cy="10591800"/>
          </a:xfrm>
          <a:prstGeom prst="rect">
            <a:avLst/>
          </a:prstGeom>
          <a:solidFill>
            <a:srgbClr val="3D4964"/>
          </a:solidFill>
          <a:ln>
            <a:solidFill>
              <a:srgbClr val="3D4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700"/>
          </a:p>
        </p:txBody>
      </p:sp>
      <p:grpSp>
        <p:nvGrpSpPr>
          <p:cNvPr id="2" name="Gruppieren 1">
            <a:extLst>
              <a:ext uri="{FF2B5EF4-FFF2-40B4-BE49-F238E27FC236}">
                <a16:creationId xmlns:a16="http://schemas.microsoft.com/office/drawing/2014/main" id="{51BC27BD-8B7B-BA47-8E3E-C7B8728A983B}"/>
              </a:ext>
            </a:extLst>
          </p:cNvPr>
          <p:cNvGrpSpPr/>
          <p:nvPr/>
        </p:nvGrpSpPr>
        <p:grpSpPr>
          <a:xfrm>
            <a:off x="2452543" y="1257300"/>
            <a:ext cx="13382913" cy="7212735"/>
            <a:chOff x="2452543" y="1332574"/>
            <a:chExt cx="13382913" cy="7212735"/>
          </a:xfrm>
        </p:grpSpPr>
        <p:pic>
          <p:nvPicPr>
            <p:cNvPr id="7" name="Grafik 6" descr="Ein Bild, das Menschliches Gesicht, Person, Kunst enthält.&#10;&#10;Automatisch generierte Beschreibung">
              <a:extLst>
                <a:ext uri="{FF2B5EF4-FFF2-40B4-BE49-F238E27FC236}">
                  <a16:creationId xmlns:a16="http://schemas.microsoft.com/office/drawing/2014/main" id="{DB53A6F9-6013-CA08-DF8F-65C38B0E0930}"/>
                </a:ext>
              </a:extLst>
            </p:cNvPr>
            <p:cNvPicPr>
              <a:picLocks noChangeAspect="1"/>
            </p:cNvPicPr>
            <p:nvPr/>
          </p:nvPicPr>
          <p:blipFill rotWithShape="1">
            <a:blip r:embed="rId3">
              <a:extLst>
                <a:ext uri="{28A0092B-C50C-407E-A947-70E740481C1C}">
                  <a14:useLocalDpi xmlns:a14="http://schemas.microsoft.com/office/drawing/2010/main" val="0"/>
                </a:ext>
              </a:extLst>
            </a:blip>
            <a:srcRect l="38656" t="42220" r="38502" b="35893"/>
            <a:stretch/>
          </p:blipFill>
          <p:spPr>
            <a:xfrm>
              <a:off x="2452543" y="1332574"/>
              <a:ext cx="13382913" cy="7212735"/>
            </a:xfrm>
            <a:prstGeom prst="rect">
              <a:avLst/>
            </a:prstGeom>
            <a:solidFill>
              <a:schemeClr val="bg1"/>
            </a:solidFill>
            <a:ln w="50121" cap="flat">
              <a:noFill/>
              <a:prstDash val="solid"/>
              <a:miter/>
            </a:ln>
            <a:effectLst>
              <a:outerShdw blurRad="50800" dist="38100" dir="13500000" algn="br" rotWithShape="0">
                <a:prstClr val="black">
                  <a:alpha val="40000"/>
                </a:prstClr>
              </a:outerShdw>
              <a:reflection blurRad="6350" endPos="0" dir="5400000" sy="-100000" algn="bl" rotWithShape="0"/>
            </a:effectLst>
          </p:spPr>
        </p:pic>
        <p:grpSp>
          <p:nvGrpSpPr>
            <p:cNvPr id="38" name="Gruppieren 37">
              <a:extLst>
                <a:ext uri="{FF2B5EF4-FFF2-40B4-BE49-F238E27FC236}">
                  <a16:creationId xmlns:a16="http://schemas.microsoft.com/office/drawing/2014/main" id="{1CCA5276-2E82-4D2D-F3B1-3E188C7A07D4}"/>
                </a:ext>
              </a:extLst>
            </p:cNvPr>
            <p:cNvGrpSpPr/>
            <p:nvPr/>
          </p:nvGrpSpPr>
          <p:grpSpPr>
            <a:xfrm>
              <a:off x="3632812" y="4847295"/>
              <a:ext cx="11022374" cy="2860813"/>
              <a:chOff x="940325" y="505056"/>
              <a:chExt cx="8375690" cy="2208336"/>
            </a:xfrm>
          </p:grpSpPr>
          <p:pic>
            <p:nvPicPr>
              <p:cNvPr id="39" name="Grafik 38" descr="Schwangere Frau mit einfarbiger Füllung">
                <a:extLst>
                  <a:ext uri="{FF2B5EF4-FFF2-40B4-BE49-F238E27FC236}">
                    <a16:creationId xmlns:a16="http://schemas.microsoft.com/office/drawing/2014/main" id="{BED32635-0EA1-E07B-C82C-FBB9588BF6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3103" y="765999"/>
                <a:ext cx="1765791" cy="1765791"/>
              </a:xfrm>
              <a:prstGeom prst="rect">
                <a:avLst/>
              </a:prstGeom>
              <a:effectLst>
                <a:outerShdw blurRad="50800" dist="38100" dir="13500000" algn="br" rotWithShape="0">
                  <a:prstClr val="black">
                    <a:alpha val="40000"/>
                  </a:prstClr>
                </a:outerShdw>
                <a:reflection blurRad="210807" stA="41354" endPos="38050" dist="187304" dir="5400000" sy="-100000" algn="bl" rotWithShape="0"/>
              </a:effectLst>
            </p:spPr>
          </p:pic>
          <p:grpSp>
            <p:nvGrpSpPr>
              <p:cNvPr id="40" name="Gruppieren 39">
                <a:extLst>
                  <a:ext uri="{FF2B5EF4-FFF2-40B4-BE49-F238E27FC236}">
                    <a16:creationId xmlns:a16="http://schemas.microsoft.com/office/drawing/2014/main" id="{62E9A482-38A7-BD9A-9A35-5FB701D47255}"/>
                  </a:ext>
                </a:extLst>
              </p:cNvPr>
              <p:cNvGrpSpPr/>
              <p:nvPr/>
            </p:nvGrpSpPr>
            <p:grpSpPr>
              <a:xfrm>
                <a:off x="940325" y="807678"/>
                <a:ext cx="3145069" cy="1825440"/>
                <a:chOff x="1022492" y="876224"/>
                <a:chExt cx="3145069" cy="1825440"/>
              </a:xfrm>
            </p:grpSpPr>
            <p:pic>
              <p:nvPicPr>
                <p:cNvPr id="49" name="Grafik 48" descr="Frau mit einfarbiger Füllung">
                  <a:extLst>
                    <a:ext uri="{FF2B5EF4-FFF2-40B4-BE49-F238E27FC236}">
                      <a16:creationId xmlns:a16="http://schemas.microsoft.com/office/drawing/2014/main" id="{31994C1F-5970-7120-D3B8-146D7638A1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7745" y="876224"/>
                  <a:ext cx="1765791" cy="1765791"/>
                </a:xfrm>
                <a:prstGeom prst="rect">
                  <a:avLst/>
                </a:prstGeom>
                <a:effectLst>
                  <a:outerShdw blurRad="50800" dist="38100" dir="13500000" algn="br" rotWithShape="0">
                    <a:prstClr val="black">
                      <a:alpha val="40000"/>
                    </a:prstClr>
                  </a:outerShdw>
                  <a:reflection blurRad="210807" stA="41354" endPos="38050" dist="187304" dir="5400000" sy="-100000" algn="bl" rotWithShape="0"/>
                </a:effectLst>
              </p:spPr>
            </p:pic>
            <p:pic>
              <p:nvPicPr>
                <p:cNvPr id="50" name="Grafik 49" descr="Frau mit Stock mit einfarbiger Füllung">
                  <a:extLst>
                    <a:ext uri="{FF2B5EF4-FFF2-40B4-BE49-F238E27FC236}">
                      <a16:creationId xmlns:a16="http://schemas.microsoft.com/office/drawing/2014/main" id="{8433976B-1D53-7808-6DE6-F414E98F9E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2492" y="914463"/>
                  <a:ext cx="1787201" cy="1787201"/>
                </a:xfrm>
                <a:prstGeom prst="rect">
                  <a:avLst/>
                </a:prstGeom>
                <a:effectLst>
                  <a:outerShdw blurRad="50800" dist="38100" dir="13500000" algn="br" rotWithShape="0">
                    <a:prstClr val="black">
                      <a:alpha val="40000"/>
                    </a:prstClr>
                  </a:outerShdw>
                  <a:reflection blurRad="210807" stA="41354" endPos="33725" dist="187304" dir="5400000" sy="-100000" algn="bl" rotWithShape="0"/>
                </a:effectLst>
              </p:spPr>
            </p:pic>
            <p:pic>
              <p:nvPicPr>
                <p:cNvPr id="52" name="Grafik 51" descr="Herz Silhouette">
                  <a:extLst>
                    <a:ext uri="{FF2B5EF4-FFF2-40B4-BE49-F238E27FC236}">
                      <a16:creationId xmlns:a16="http://schemas.microsoft.com/office/drawing/2014/main" id="{30090B9D-C234-C9D5-C9D7-4ECBB01F7F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48007" y="1556809"/>
                  <a:ext cx="219554" cy="251255"/>
                </a:xfrm>
                <a:prstGeom prst="rect">
                  <a:avLst/>
                </a:prstGeom>
              </p:spPr>
            </p:pic>
          </p:grpSp>
          <p:pic>
            <p:nvPicPr>
              <p:cNvPr id="41" name="Grafik 40" descr="Mann mit einfarbiger Füllung">
                <a:extLst>
                  <a:ext uri="{FF2B5EF4-FFF2-40B4-BE49-F238E27FC236}">
                    <a16:creationId xmlns:a16="http://schemas.microsoft.com/office/drawing/2014/main" id="{A339C193-3867-BC33-C937-3E48AB9E50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84162" y="731630"/>
                <a:ext cx="1931853" cy="1931853"/>
              </a:xfrm>
              <a:prstGeom prst="rect">
                <a:avLst/>
              </a:prstGeom>
              <a:effectLst>
                <a:outerShdw blurRad="50800" dist="38100" dir="13500000" algn="br" rotWithShape="0">
                  <a:prstClr val="black">
                    <a:alpha val="40000"/>
                  </a:prstClr>
                </a:outerShdw>
                <a:reflection blurRad="210807" stA="41354" endPos="36161" dist="48815" dir="5400000" sy="-100000" algn="bl" rotWithShape="0"/>
              </a:effectLst>
            </p:spPr>
          </p:pic>
          <p:pic>
            <p:nvPicPr>
              <p:cNvPr id="42" name="Grafik 41" descr="Mann mit Stock mit einfarbiger Füllung">
                <a:extLst>
                  <a:ext uri="{FF2B5EF4-FFF2-40B4-BE49-F238E27FC236}">
                    <a16:creationId xmlns:a16="http://schemas.microsoft.com/office/drawing/2014/main" id="{74FBE889-9A5B-0D45-6057-1DAE98ADE3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38314" y="812270"/>
                <a:ext cx="1854497" cy="1854497"/>
              </a:xfrm>
              <a:prstGeom prst="rect">
                <a:avLst/>
              </a:prstGeom>
              <a:effectLst>
                <a:outerShdw blurRad="50800" dist="38100" dir="13500000" algn="br" rotWithShape="0">
                  <a:prstClr val="black">
                    <a:alpha val="40000"/>
                  </a:prstClr>
                </a:outerShdw>
                <a:reflection blurRad="210807" stA="41354" endPos="29444" dist="187304" dir="5400000" sy="-100000" algn="bl" rotWithShape="0"/>
              </a:effectLst>
            </p:spPr>
          </p:pic>
          <p:pic>
            <p:nvPicPr>
              <p:cNvPr id="43" name="Grafik 42" descr="Person im Rollstuhl mit einfarbiger Füllung">
                <a:extLst>
                  <a:ext uri="{FF2B5EF4-FFF2-40B4-BE49-F238E27FC236}">
                    <a16:creationId xmlns:a16="http://schemas.microsoft.com/office/drawing/2014/main" id="{E34174DD-750E-414B-46B0-878D95017F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6374683" y="974687"/>
                <a:ext cx="1561655" cy="1738705"/>
              </a:xfrm>
              <a:prstGeom prst="rect">
                <a:avLst/>
              </a:prstGeom>
              <a:effectLst>
                <a:outerShdw blurRad="50800" dist="38100" dir="13500000" algn="br" rotWithShape="0">
                  <a:prstClr val="black">
                    <a:alpha val="40000"/>
                  </a:prstClr>
                </a:outerShdw>
                <a:reflection blurRad="210807" stA="41354" endPos="32812" dist="187304" dir="5400000" sy="-100000" algn="bl" rotWithShape="0"/>
              </a:effectLst>
            </p:spPr>
          </p:pic>
          <p:pic>
            <p:nvPicPr>
              <p:cNvPr id="44" name="Grafik 43" descr="Kinder mit einfarbiger Füllung">
                <a:extLst>
                  <a:ext uri="{FF2B5EF4-FFF2-40B4-BE49-F238E27FC236}">
                    <a16:creationId xmlns:a16="http://schemas.microsoft.com/office/drawing/2014/main" id="{7111DE1A-8C45-D871-4B63-1DA32D6C0D93}"/>
                  </a:ext>
                </a:extLst>
              </p:cNvPr>
              <p:cNvPicPr>
                <a:picLocks noChangeAspect="1"/>
              </p:cNvPicPr>
              <p:nvPr/>
            </p:nvPicPr>
            <p:blipFill>
              <a:blip r:embed="rId18">
                <a:extLst>
                  <a:ext uri="{96DAC541-7B7A-43D3-8B79-37D633B846F1}">
                    <asvg:svgBlip xmlns:asvg="http://schemas.microsoft.com/office/drawing/2016/SVG/main" r:embed="rId19"/>
                  </a:ext>
                </a:extLst>
              </a:blip>
              <a:srcRect l="50132" t="-35064" r="1499" b="19649"/>
              <a:stretch/>
            </p:blipFill>
            <p:spPr>
              <a:xfrm>
                <a:off x="4251819" y="505056"/>
                <a:ext cx="975396" cy="2140369"/>
              </a:xfrm>
              <a:prstGeom prst="rect">
                <a:avLst/>
              </a:prstGeom>
              <a:effectLst>
                <a:outerShdw blurRad="50800" dist="38100" dir="13500000" algn="br" rotWithShape="0">
                  <a:prstClr val="black">
                    <a:alpha val="40000"/>
                  </a:prstClr>
                </a:outerShdw>
                <a:reflection blurRad="210807" stA="41354" endPos="29269" dist="187304" dir="5400000" sy="-100000" algn="bl" rotWithShape="0"/>
              </a:effectLst>
            </p:spPr>
          </p:pic>
          <p:cxnSp>
            <p:nvCxnSpPr>
              <p:cNvPr id="45" name="Gerader Verbinder 44">
                <a:extLst>
                  <a:ext uri="{FF2B5EF4-FFF2-40B4-BE49-F238E27FC236}">
                    <a16:creationId xmlns:a16="http://schemas.microsoft.com/office/drawing/2014/main" id="{5D1F1365-756A-A23F-DE0C-87478AB3999C}"/>
                  </a:ext>
                </a:extLst>
              </p:cNvPr>
              <p:cNvCxnSpPr>
                <a:cxnSpLocks/>
              </p:cNvCxnSpPr>
              <p:nvPr/>
            </p:nvCxnSpPr>
            <p:spPr>
              <a:xfrm flipH="1">
                <a:off x="4253865" y="1844040"/>
                <a:ext cx="26670" cy="152400"/>
              </a:xfrm>
              <a:prstGeom prst="line">
                <a:avLst/>
              </a:prstGeom>
              <a:ln>
                <a:solidFill>
                  <a:srgbClr val="B9C2D5"/>
                </a:solidFill>
              </a:ln>
            </p:spPr>
            <p:style>
              <a:lnRef idx="2">
                <a:schemeClr val="accent1"/>
              </a:lnRef>
              <a:fillRef idx="0">
                <a:schemeClr val="accent1"/>
              </a:fillRef>
              <a:effectRef idx="1">
                <a:schemeClr val="accent1"/>
              </a:effectRef>
              <a:fontRef idx="minor">
                <a:schemeClr val="tx1"/>
              </a:fontRef>
            </p:style>
          </p:cxnSp>
          <p:cxnSp>
            <p:nvCxnSpPr>
              <p:cNvPr id="46" name="Gerader Verbinder 45">
                <a:extLst>
                  <a:ext uri="{FF2B5EF4-FFF2-40B4-BE49-F238E27FC236}">
                    <a16:creationId xmlns:a16="http://schemas.microsoft.com/office/drawing/2014/main" id="{83850DBE-7040-ACDA-E038-53871F37E603}"/>
                  </a:ext>
                </a:extLst>
              </p:cNvPr>
              <p:cNvCxnSpPr>
                <a:cxnSpLocks/>
              </p:cNvCxnSpPr>
              <p:nvPr/>
            </p:nvCxnSpPr>
            <p:spPr>
              <a:xfrm>
                <a:off x="4248150" y="2049780"/>
                <a:ext cx="24860" cy="57150"/>
              </a:xfrm>
              <a:prstGeom prst="line">
                <a:avLst/>
              </a:prstGeom>
              <a:ln>
                <a:solidFill>
                  <a:srgbClr val="B9C2D5"/>
                </a:solidFill>
              </a:ln>
            </p:spPr>
            <p:style>
              <a:lnRef idx="2">
                <a:schemeClr val="accent1"/>
              </a:lnRef>
              <a:fillRef idx="0">
                <a:schemeClr val="accent1"/>
              </a:fillRef>
              <a:effectRef idx="1">
                <a:schemeClr val="accent1"/>
              </a:effectRef>
              <a:fontRef idx="minor">
                <a:schemeClr val="tx1"/>
              </a:fontRef>
            </p:style>
          </p:cxnSp>
        </p:grpSp>
      </p:grpSp>
      <p:sp>
        <p:nvSpPr>
          <p:cNvPr id="54" name="Textfeld 53">
            <a:extLst>
              <a:ext uri="{FF2B5EF4-FFF2-40B4-BE49-F238E27FC236}">
                <a16:creationId xmlns:a16="http://schemas.microsoft.com/office/drawing/2014/main" id="{29FD062F-0039-42C5-6BAF-BB2BE5D6106C}"/>
              </a:ext>
            </a:extLst>
          </p:cNvPr>
          <p:cNvSpPr txBox="1"/>
          <p:nvPr/>
        </p:nvSpPr>
        <p:spPr>
          <a:xfrm rot="20427356">
            <a:off x="389137" y="467461"/>
            <a:ext cx="2969637" cy="1015663"/>
          </a:xfrm>
          <a:prstGeom prst="rect">
            <a:avLst/>
          </a:prstGeom>
          <a:noFill/>
        </p:spPr>
        <p:txBody>
          <a:bodyPr wrap="square">
            <a:spAutoFit/>
          </a:bodyPr>
          <a:lstStyle/>
          <a:p>
            <a:r>
              <a:rPr lang="de-DE" sz="6000" dirty="0">
                <a:solidFill>
                  <a:schemeClr val="bg1"/>
                </a:solidFill>
                <a:latin typeface="Chalkduster"/>
                <a:cs typeface="Chamberi Super Display"/>
              </a:rPr>
              <a:t>TASK</a:t>
            </a:r>
            <a:endParaRPr lang="de-DE" sz="6000" dirty="0">
              <a:solidFill>
                <a:schemeClr val="bg1"/>
              </a:solidFill>
            </a:endParaRPr>
          </a:p>
        </p:txBody>
      </p:sp>
      <p:sp>
        <p:nvSpPr>
          <p:cNvPr id="6" name="Textfeld 5">
            <a:extLst>
              <a:ext uri="{FF2B5EF4-FFF2-40B4-BE49-F238E27FC236}">
                <a16:creationId xmlns:a16="http://schemas.microsoft.com/office/drawing/2014/main" id="{4142B685-91A1-7A1C-62B4-271BB242D564}"/>
              </a:ext>
            </a:extLst>
          </p:cNvPr>
          <p:cNvSpPr txBox="1"/>
          <p:nvPr/>
        </p:nvSpPr>
        <p:spPr>
          <a:xfrm>
            <a:off x="511342" y="9189932"/>
            <a:ext cx="17526000" cy="646331"/>
          </a:xfrm>
          <a:prstGeom prst="rect">
            <a:avLst/>
          </a:prstGeom>
          <a:noFill/>
        </p:spPr>
        <p:txBody>
          <a:bodyPr wrap="square" rtlCol="0">
            <a:spAutoFit/>
          </a:bodyPr>
          <a:lstStyle/>
          <a:p>
            <a:pPr algn="ctr"/>
            <a:r>
              <a:rPr lang="de-DE" sz="3600" dirty="0">
                <a:solidFill>
                  <a:schemeClr val="bg1"/>
                </a:solidFill>
                <a:latin typeface="Baloo Bhaijaan" panose="03080902040302020200" pitchFamily="66" charset="-78"/>
                <a:ea typeface="ADLaM Display" panose="02010000000000000000" pitchFamily="2" charset="77"/>
                <a:cs typeface="Baloo Bhaijaan" panose="03080902040302020200" pitchFamily="66" charset="-78"/>
              </a:rPr>
              <a:t>Nenne Merkmale, auf Grund derer Menschen nicht diskriminiert werden dürfen. </a:t>
            </a:r>
          </a:p>
        </p:txBody>
      </p:sp>
    </p:spTree>
    <p:extLst>
      <p:ext uri="{BB962C8B-B14F-4D97-AF65-F5344CB8AC3E}">
        <p14:creationId xmlns:p14="http://schemas.microsoft.com/office/powerpoint/2010/main" val="153653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547998" y="406670"/>
            <a:ext cx="17192004" cy="9328999"/>
            <a:chOff x="0" y="-38100"/>
            <a:chExt cx="4527935" cy="2457020"/>
          </a:xfrm>
        </p:grpSpPr>
        <p:sp>
          <p:nvSpPr>
            <p:cNvPr id="3" name="Freeform 3"/>
            <p:cNvSpPr/>
            <p:nvPr/>
          </p:nvSpPr>
          <p:spPr>
            <a:xfrm>
              <a:off x="0" y="0"/>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C5C9AB"/>
            </a:solidFill>
            <a:ln w="38100" cap="rnd">
              <a:noFill/>
              <a:prstDash val="sysDot"/>
              <a:round/>
            </a:ln>
          </p:spPr>
          <p:txBody>
            <a:bodyPr/>
            <a:lstStyle/>
            <a:p>
              <a:endParaRPr lang="de-DE" dirty="0"/>
            </a:p>
          </p:txBody>
        </p:sp>
        <p:sp>
          <p:nvSpPr>
            <p:cNvPr id="4" name="TextBox 4"/>
            <p:cNvSpPr txBox="1"/>
            <p:nvPr/>
          </p:nvSpPr>
          <p:spPr>
            <a:xfrm>
              <a:off x="0" y="-38100"/>
              <a:ext cx="4527935" cy="245702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259056" y="2499324"/>
            <a:ext cx="15769888" cy="7386638"/>
          </a:xfrm>
          <a:prstGeom prst="rect">
            <a:avLst/>
          </a:prstGeom>
        </p:spPr>
        <p:txBody>
          <a:bodyPr lIns="0" tIns="0" rIns="0" bIns="0" rtlCol="0" anchor="t">
            <a:spAutoFit/>
          </a:bodyPr>
          <a:lstStyle/>
          <a:p>
            <a:pPr algn="l">
              <a:lnSpc>
                <a:spcPts val="4759"/>
              </a:lnSpc>
            </a:pPr>
            <a:r>
              <a:rPr lang="en-US" sz="3399" dirty="0">
                <a:solidFill>
                  <a:srgbClr val="000000"/>
                </a:solidFill>
                <a:latin typeface="Comic Sans MS" panose="030F0902030302020204" pitchFamily="66" charset="0"/>
                <a:ea typeface="Dekko"/>
                <a:cs typeface="Dekko"/>
                <a:sym typeface="Dekko"/>
              </a:rPr>
              <a:t>(1) Alle Menschen </a:t>
            </a:r>
            <a:r>
              <a:rPr lang="en-US" sz="3399" dirty="0" err="1">
                <a:solidFill>
                  <a:srgbClr val="000000"/>
                </a:solidFill>
                <a:latin typeface="Comic Sans MS" panose="030F0902030302020204" pitchFamily="66" charset="0"/>
                <a:ea typeface="Dekko"/>
                <a:cs typeface="Dekko"/>
                <a:sym typeface="Dekko"/>
              </a:rPr>
              <a:t>sind</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vor</a:t>
            </a:r>
            <a:r>
              <a:rPr lang="en-US" sz="3399" dirty="0">
                <a:solidFill>
                  <a:srgbClr val="000000"/>
                </a:solidFill>
                <a:latin typeface="Comic Sans MS" panose="030F0902030302020204" pitchFamily="66" charset="0"/>
                <a:ea typeface="Dekko"/>
                <a:cs typeface="Dekko"/>
                <a:sym typeface="Dekko"/>
              </a:rPr>
              <a:t> dem </a:t>
            </a:r>
            <a:r>
              <a:rPr lang="en-US" sz="3399" dirty="0" err="1">
                <a:solidFill>
                  <a:srgbClr val="000000"/>
                </a:solidFill>
                <a:latin typeface="Comic Sans MS" panose="030F0902030302020204" pitchFamily="66" charset="0"/>
                <a:ea typeface="Dekko"/>
                <a:cs typeface="Dekko"/>
                <a:sym typeface="Dekko"/>
              </a:rPr>
              <a:t>Gesetz</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gleich</a:t>
            </a:r>
            <a:r>
              <a:rPr lang="en-US" sz="3399" dirty="0">
                <a:solidFill>
                  <a:srgbClr val="000000"/>
                </a:solidFill>
                <a:latin typeface="Comic Sans MS" panose="030F0902030302020204" pitchFamily="66" charset="0"/>
                <a:ea typeface="Dekko"/>
                <a:cs typeface="Dekko"/>
                <a:sym typeface="Dekko"/>
              </a:rPr>
              <a:t>.</a:t>
            </a:r>
          </a:p>
          <a:p>
            <a:pPr algn="l">
              <a:lnSpc>
                <a:spcPts val="4759"/>
              </a:lnSpc>
            </a:pPr>
            <a:endParaRPr lang="en-US" sz="3399" dirty="0">
              <a:solidFill>
                <a:srgbClr val="000000"/>
              </a:solidFill>
              <a:latin typeface="Comic Sans MS" panose="030F0902030302020204" pitchFamily="66" charset="0"/>
              <a:ea typeface="Dekko"/>
              <a:cs typeface="Dekko"/>
              <a:sym typeface="Dekko"/>
            </a:endParaRPr>
          </a:p>
          <a:p>
            <a:pPr algn="l">
              <a:lnSpc>
                <a:spcPts val="4759"/>
              </a:lnSpc>
            </a:pPr>
            <a:r>
              <a:rPr lang="en-US" sz="3399" dirty="0">
                <a:solidFill>
                  <a:srgbClr val="000000"/>
                </a:solidFill>
                <a:latin typeface="Comic Sans MS" panose="030F0902030302020204" pitchFamily="66" charset="0"/>
                <a:ea typeface="Dekko"/>
                <a:cs typeface="Dekko"/>
                <a:sym typeface="Dekko"/>
              </a:rPr>
              <a:t>(2) </a:t>
            </a:r>
            <a:r>
              <a:rPr lang="en-US" sz="3399" dirty="0" err="1">
                <a:solidFill>
                  <a:srgbClr val="000000"/>
                </a:solidFill>
                <a:latin typeface="Comic Sans MS" panose="030F0902030302020204" pitchFamily="66" charset="0"/>
                <a:ea typeface="Dekko"/>
                <a:cs typeface="Dekko"/>
                <a:sym typeface="Dekko"/>
              </a:rPr>
              <a:t>Männer</a:t>
            </a:r>
            <a:r>
              <a:rPr lang="en-US" sz="3399" dirty="0">
                <a:solidFill>
                  <a:srgbClr val="000000"/>
                </a:solidFill>
                <a:latin typeface="Comic Sans MS" panose="030F0902030302020204" pitchFamily="66" charset="0"/>
                <a:ea typeface="Dekko"/>
                <a:cs typeface="Dekko"/>
                <a:sym typeface="Dekko"/>
              </a:rPr>
              <a:t> und Frauen </a:t>
            </a:r>
            <a:r>
              <a:rPr lang="en-US" sz="3399" dirty="0" err="1">
                <a:solidFill>
                  <a:srgbClr val="000000"/>
                </a:solidFill>
                <a:latin typeface="Comic Sans MS" panose="030F0902030302020204" pitchFamily="66" charset="0"/>
                <a:ea typeface="Dekko"/>
                <a:cs typeface="Dekko"/>
                <a:sym typeface="Dekko"/>
              </a:rPr>
              <a:t>sind</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gleichberechtigt</a:t>
            </a:r>
            <a:r>
              <a:rPr lang="en-US" sz="3399" dirty="0">
                <a:solidFill>
                  <a:srgbClr val="000000"/>
                </a:solidFill>
                <a:latin typeface="Comic Sans MS" panose="030F0902030302020204" pitchFamily="66" charset="0"/>
                <a:ea typeface="Dekko"/>
                <a:cs typeface="Dekko"/>
                <a:sym typeface="Dekko"/>
              </a:rPr>
              <a:t>. Der </a:t>
            </a:r>
            <a:r>
              <a:rPr lang="en-US" sz="3399" dirty="0" err="1">
                <a:solidFill>
                  <a:srgbClr val="000000"/>
                </a:solidFill>
                <a:latin typeface="Comic Sans MS" panose="030F0902030302020204" pitchFamily="66" charset="0"/>
                <a:ea typeface="Dekko"/>
                <a:cs typeface="Dekko"/>
                <a:sym typeface="Dekko"/>
              </a:rPr>
              <a:t>Staat</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fördert</a:t>
            </a:r>
            <a:r>
              <a:rPr lang="en-US" sz="3399" dirty="0">
                <a:solidFill>
                  <a:srgbClr val="000000"/>
                </a:solidFill>
                <a:latin typeface="Comic Sans MS" panose="030F0902030302020204" pitchFamily="66" charset="0"/>
                <a:ea typeface="Dekko"/>
                <a:cs typeface="Dekko"/>
                <a:sym typeface="Dekko"/>
              </a:rPr>
              <a:t> die </a:t>
            </a:r>
            <a:r>
              <a:rPr lang="en-US" sz="3399" dirty="0" err="1">
                <a:solidFill>
                  <a:srgbClr val="000000"/>
                </a:solidFill>
                <a:latin typeface="Comic Sans MS" panose="030F0902030302020204" pitchFamily="66" charset="0"/>
                <a:ea typeface="Dekko"/>
                <a:cs typeface="Dekko"/>
                <a:sym typeface="Dekko"/>
              </a:rPr>
              <a:t>tatsächliche</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Durchsetzung</a:t>
            </a:r>
            <a:r>
              <a:rPr lang="en-US" sz="3399" dirty="0">
                <a:solidFill>
                  <a:srgbClr val="000000"/>
                </a:solidFill>
                <a:latin typeface="Comic Sans MS" panose="030F0902030302020204" pitchFamily="66" charset="0"/>
                <a:ea typeface="Dekko"/>
                <a:cs typeface="Dekko"/>
                <a:sym typeface="Dekko"/>
              </a:rPr>
              <a:t> der </a:t>
            </a:r>
            <a:r>
              <a:rPr lang="en-US" sz="3399" dirty="0" err="1">
                <a:solidFill>
                  <a:srgbClr val="000000"/>
                </a:solidFill>
                <a:latin typeface="Comic Sans MS" panose="030F0902030302020204" pitchFamily="66" charset="0"/>
                <a:ea typeface="Dekko"/>
                <a:cs typeface="Dekko"/>
                <a:sym typeface="Dekko"/>
              </a:rPr>
              <a:t>Gleichberechtigung</a:t>
            </a:r>
            <a:r>
              <a:rPr lang="en-US" sz="3399" dirty="0">
                <a:solidFill>
                  <a:srgbClr val="000000"/>
                </a:solidFill>
                <a:latin typeface="Comic Sans MS" panose="030F0902030302020204" pitchFamily="66" charset="0"/>
                <a:ea typeface="Dekko"/>
                <a:cs typeface="Dekko"/>
                <a:sym typeface="Dekko"/>
              </a:rPr>
              <a:t> von Frauen und </a:t>
            </a:r>
            <a:r>
              <a:rPr lang="en-US" sz="3399" dirty="0" err="1">
                <a:solidFill>
                  <a:srgbClr val="000000"/>
                </a:solidFill>
                <a:latin typeface="Comic Sans MS" panose="030F0902030302020204" pitchFamily="66" charset="0"/>
                <a:ea typeface="Dekko"/>
                <a:cs typeface="Dekko"/>
                <a:sym typeface="Dekko"/>
              </a:rPr>
              <a:t>Männern</a:t>
            </a:r>
            <a:r>
              <a:rPr lang="en-US" sz="3399" dirty="0">
                <a:solidFill>
                  <a:srgbClr val="000000"/>
                </a:solidFill>
                <a:latin typeface="Comic Sans MS" panose="030F0902030302020204" pitchFamily="66" charset="0"/>
                <a:ea typeface="Dekko"/>
                <a:cs typeface="Dekko"/>
                <a:sym typeface="Dekko"/>
              </a:rPr>
              <a:t> und </a:t>
            </a:r>
            <a:r>
              <a:rPr lang="en-US" sz="3399" dirty="0" err="1">
                <a:solidFill>
                  <a:srgbClr val="000000"/>
                </a:solidFill>
                <a:latin typeface="Comic Sans MS" panose="030F0902030302020204" pitchFamily="66" charset="0"/>
                <a:ea typeface="Dekko"/>
                <a:cs typeface="Dekko"/>
                <a:sym typeface="Dekko"/>
              </a:rPr>
              <a:t>wirkt</a:t>
            </a:r>
            <a:r>
              <a:rPr lang="en-US" sz="3399" dirty="0">
                <a:solidFill>
                  <a:srgbClr val="000000"/>
                </a:solidFill>
                <a:latin typeface="Comic Sans MS" panose="030F0902030302020204" pitchFamily="66" charset="0"/>
                <a:ea typeface="Dekko"/>
                <a:cs typeface="Dekko"/>
                <a:sym typeface="Dekko"/>
              </a:rPr>
              <a:t> auf die </a:t>
            </a:r>
            <a:r>
              <a:rPr lang="en-US" sz="3399" dirty="0" err="1">
                <a:solidFill>
                  <a:srgbClr val="000000"/>
                </a:solidFill>
                <a:latin typeface="Comic Sans MS" panose="030F0902030302020204" pitchFamily="66" charset="0"/>
                <a:ea typeface="Dekko"/>
                <a:cs typeface="Dekko"/>
                <a:sym typeface="Dekko"/>
              </a:rPr>
              <a:t>Beseitigung</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bestehender</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Nachteile</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hin</a:t>
            </a:r>
            <a:r>
              <a:rPr lang="en-US" sz="3399" dirty="0">
                <a:solidFill>
                  <a:srgbClr val="000000"/>
                </a:solidFill>
                <a:latin typeface="Comic Sans MS" panose="030F0902030302020204" pitchFamily="66" charset="0"/>
                <a:ea typeface="Dekko"/>
                <a:cs typeface="Dekko"/>
                <a:sym typeface="Dekko"/>
              </a:rPr>
              <a:t>.</a:t>
            </a:r>
          </a:p>
          <a:p>
            <a:pPr algn="l">
              <a:lnSpc>
                <a:spcPts val="4759"/>
              </a:lnSpc>
            </a:pPr>
            <a:endParaRPr lang="en-US" sz="3399" dirty="0">
              <a:solidFill>
                <a:srgbClr val="000000"/>
              </a:solidFill>
              <a:latin typeface="Comic Sans MS" panose="030F0902030302020204" pitchFamily="66" charset="0"/>
              <a:ea typeface="Dekko"/>
              <a:cs typeface="Dekko"/>
              <a:sym typeface="Dekko"/>
            </a:endParaRPr>
          </a:p>
          <a:p>
            <a:pPr algn="l">
              <a:lnSpc>
                <a:spcPts val="4759"/>
              </a:lnSpc>
            </a:pPr>
            <a:r>
              <a:rPr lang="en-US" sz="3399" dirty="0">
                <a:solidFill>
                  <a:srgbClr val="000000"/>
                </a:solidFill>
                <a:latin typeface="Comic Sans MS" panose="030F0902030302020204" pitchFamily="66" charset="0"/>
                <a:ea typeface="Dekko"/>
                <a:cs typeface="Dekko"/>
                <a:sym typeface="Dekko"/>
              </a:rPr>
              <a:t>(3) </a:t>
            </a:r>
            <a:r>
              <a:rPr lang="en-US" sz="3399" dirty="0" err="1">
                <a:solidFill>
                  <a:srgbClr val="000000"/>
                </a:solidFill>
                <a:latin typeface="Comic Sans MS" panose="030F0902030302020204" pitchFamily="66" charset="0"/>
                <a:ea typeface="Dekko"/>
                <a:cs typeface="Dekko"/>
                <a:sym typeface="Dekko"/>
              </a:rPr>
              <a:t>Niemand</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darf</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wegen</a:t>
            </a:r>
            <a:r>
              <a:rPr lang="en-US" sz="3399" dirty="0">
                <a:solidFill>
                  <a:srgbClr val="000000"/>
                </a:solidFill>
                <a:latin typeface="Comic Sans MS" panose="030F0902030302020204" pitchFamily="66" charset="0"/>
                <a:ea typeface="Dekko"/>
                <a:cs typeface="Dekko"/>
                <a:sym typeface="Dekko"/>
              </a:rPr>
              <a:t> seines </a:t>
            </a:r>
            <a:r>
              <a:rPr lang="en-US" sz="3399" dirty="0" err="1">
                <a:solidFill>
                  <a:srgbClr val="000000"/>
                </a:solidFill>
                <a:latin typeface="Comic Sans MS" panose="030F0902030302020204" pitchFamily="66" charset="0"/>
                <a:ea typeface="Dekko"/>
                <a:cs typeface="Dekko"/>
                <a:sym typeface="Dekko"/>
              </a:rPr>
              <a:t>Geschlechtes</a:t>
            </a:r>
            <a:r>
              <a:rPr lang="en-US" sz="3399" dirty="0">
                <a:solidFill>
                  <a:srgbClr val="000000"/>
                </a:solidFill>
                <a:latin typeface="Comic Sans MS" panose="030F0902030302020204" pitchFamily="66" charset="0"/>
                <a:ea typeface="Dekko"/>
                <a:cs typeface="Dekko"/>
                <a:sym typeface="Dekko"/>
              </a:rPr>
              <a:t>, seiner </a:t>
            </a:r>
            <a:r>
              <a:rPr lang="en-US" sz="3399" dirty="0" err="1">
                <a:solidFill>
                  <a:srgbClr val="000000"/>
                </a:solidFill>
                <a:latin typeface="Comic Sans MS" panose="030F0902030302020204" pitchFamily="66" charset="0"/>
                <a:ea typeface="Dekko"/>
                <a:cs typeface="Dekko"/>
                <a:sym typeface="Dekko"/>
              </a:rPr>
              <a:t>Abstammung</a:t>
            </a:r>
            <a:r>
              <a:rPr lang="en-US" sz="3399" dirty="0">
                <a:solidFill>
                  <a:srgbClr val="000000"/>
                </a:solidFill>
                <a:latin typeface="Comic Sans MS" panose="030F0902030302020204" pitchFamily="66" charset="0"/>
                <a:ea typeface="Dekko"/>
                <a:cs typeface="Dekko"/>
                <a:sym typeface="Dekko"/>
              </a:rPr>
              <a:t>, seiner </a:t>
            </a:r>
            <a:r>
              <a:rPr lang="en-US" sz="3399" dirty="0" err="1">
                <a:solidFill>
                  <a:srgbClr val="000000"/>
                </a:solidFill>
                <a:latin typeface="Comic Sans MS" panose="030F0902030302020204" pitchFamily="66" charset="0"/>
                <a:ea typeface="Dekko"/>
                <a:cs typeface="Dekko"/>
                <a:sym typeface="Dekko"/>
              </a:rPr>
              <a:t>Rasse</a:t>
            </a:r>
            <a:r>
              <a:rPr lang="en-US" sz="3399" dirty="0">
                <a:solidFill>
                  <a:srgbClr val="000000"/>
                </a:solidFill>
                <a:latin typeface="Comic Sans MS" panose="030F0902030302020204" pitchFamily="66" charset="0"/>
                <a:ea typeface="Dekko"/>
                <a:cs typeface="Dekko"/>
                <a:sym typeface="Dekko"/>
              </a:rPr>
              <a:t>, seiner </a:t>
            </a:r>
            <a:r>
              <a:rPr lang="en-US" sz="3399" dirty="0" err="1">
                <a:solidFill>
                  <a:srgbClr val="000000"/>
                </a:solidFill>
                <a:latin typeface="Comic Sans MS" panose="030F0902030302020204" pitchFamily="66" charset="0"/>
                <a:ea typeface="Dekko"/>
                <a:cs typeface="Dekko"/>
                <a:sym typeface="Dekko"/>
              </a:rPr>
              <a:t>Sprache</a:t>
            </a:r>
            <a:r>
              <a:rPr lang="en-US" sz="3399" dirty="0">
                <a:solidFill>
                  <a:srgbClr val="000000"/>
                </a:solidFill>
                <a:latin typeface="Comic Sans MS" panose="030F0902030302020204" pitchFamily="66" charset="0"/>
                <a:ea typeface="Dekko"/>
                <a:cs typeface="Dekko"/>
                <a:sym typeface="Dekko"/>
              </a:rPr>
              <a:t>, seiner Heimat und </a:t>
            </a:r>
            <a:r>
              <a:rPr lang="en-US" sz="3399" dirty="0" err="1">
                <a:solidFill>
                  <a:srgbClr val="000000"/>
                </a:solidFill>
                <a:latin typeface="Comic Sans MS" panose="030F0902030302020204" pitchFamily="66" charset="0"/>
                <a:ea typeface="Dekko"/>
                <a:cs typeface="Dekko"/>
                <a:sym typeface="Dekko"/>
              </a:rPr>
              <a:t>Herkunft</a:t>
            </a:r>
            <a:r>
              <a:rPr lang="en-US" sz="3399" dirty="0">
                <a:solidFill>
                  <a:srgbClr val="000000"/>
                </a:solidFill>
                <a:latin typeface="Comic Sans MS" panose="030F0902030302020204" pitchFamily="66" charset="0"/>
                <a:ea typeface="Dekko"/>
                <a:cs typeface="Dekko"/>
                <a:sym typeface="Dekko"/>
              </a:rPr>
              <a:t>, seines </a:t>
            </a:r>
            <a:r>
              <a:rPr lang="en-US" sz="3399" dirty="0" err="1">
                <a:solidFill>
                  <a:srgbClr val="000000"/>
                </a:solidFill>
                <a:latin typeface="Comic Sans MS" panose="030F0902030302020204" pitchFamily="66" charset="0"/>
                <a:ea typeface="Dekko"/>
                <a:cs typeface="Dekko"/>
                <a:sym typeface="Dekko"/>
              </a:rPr>
              <a:t>Glaubens</a:t>
            </a:r>
            <a:r>
              <a:rPr lang="en-US" sz="3399" dirty="0">
                <a:solidFill>
                  <a:srgbClr val="000000"/>
                </a:solidFill>
                <a:latin typeface="Comic Sans MS" panose="030F0902030302020204" pitchFamily="66" charset="0"/>
                <a:ea typeface="Dekko"/>
                <a:cs typeface="Dekko"/>
                <a:sym typeface="Dekko"/>
              </a:rPr>
              <a:t>, seiner </a:t>
            </a:r>
            <a:r>
              <a:rPr lang="en-US" sz="3399" dirty="0" err="1">
                <a:solidFill>
                  <a:srgbClr val="000000"/>
                </a:solidFill>
                <a:latin typeface="Comic Sans MS" panose="030F0902030302020204" pitchFamily="66" charset="0"/>
                <a:ea typeface="Dekko"/>
                <a:cs typeface="Dekko"/>
                <a:sym typeface="Dekko"/>
              </a:rPr>
              <a:t>religiösen</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oder</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politischen</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Anschauungen</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benachteiligt</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oder</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bevorzugt</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werden</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Niemand</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darf</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wegen</a:t>
            </a:r>
            <a:r>
              <a:rPr lang="en-US" sz="3399" dirty="0">
                <a:solidFill>
                  <a:srgbClr val="000000"/>
                </a:solidFill>
                <a:latin typeface="Comic Sans MS" panose="030F0902030302020204" pitchFamily="66" charset="0"/>
                <a:ea typeface="Dekko"/>
                <a:cs typeface="Dekko"/>
                <a:sym typeface="Dekko"/>
              </a:rPr>
              <a:t> seiner </a:t>
            </a:r>
            <a:r>
              <a:rPr lang="en-US" sz="3399" dirty="0" err="1">
                <a:solidFill>
                  <a:srgbClr val="000000"/>
                </a:solidFill>
                <a:latin typeface="Comic Sans MS" panose="030F0902030302020204" pitchFamily="66" charset="0"/>
                <a:ea typeface="Dekko"/>
                <a:cs typeface="Dekko"/>
                <a:sym typeface="Dekko"/>
              </a:rPr>
              <a:t>Behinderung</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benachteiligt</a:t>
            </a:r>
            <a:r>
              <a:rPr lang="en-US" sz="3399" dirty="0">
                <a:solidFill>
                  <a:srgbClr val="000000"/>
                </a:solidFill>
                <a:latin typeface="Comic Sans MS" panose="030F0902030302020204" pitchFamily="66" charset="0"/>
                <a:ea typeface="Dekko"/>
                <a:cs typeface="Dekko"/>
                <a:sym typeface="Dekko"/>
              </a:rPr>
              <a:t> </a:t>
            </a:r>
            <a:r>
              <a:rPr lang="en-US" sz="3399" dirty="0" err="1">
                <a:solidFill>
                  <a:srgbClr val="000000"/>
                </a:solidFill>
                <a:latin typeface="Comic Sans MS" panose="030F0902030302020204" pitchFamily="66" charset="0"/>
                <a:ea typeface="Dekko"/>
                <a:cs typeface="Dekko"/>
                <a:sym typeface="Dekko"/>
              </a:rPr>
              <a:t>werden</a:t>
            </a:r>
            <a:r>
              <a:rPr lang="en-US" sz="3399" dirty="0">
                <a:solidFill>
                  <a:srgbClr val="000000"/>
                </a:solidFill>
                <a:latin typeface="Comic Sans MS" panose="030F0902030302020204" pitchFamily="66" charset="0"/>
                <a:ea typeface="Dekko"/>
                <a:cs typeface="Dekko"/>
                <a:sym typeface="Dekko"/>
              </a:rPr>
              <a:t>.</a:t>
            </a:r>
          </a:p>
          <a:p>
            <a:pPr algn="l">
              <a:lnSpc>
                <a:spcPts val="4759"/>
              </a:lnSpc>
            </a:pPr>
            <a:endParaRPr lang="en-US" sz="3399" dirty="0">
              <a:solidFill>
                <a:srgbClr val="000000"/>
              </a:solidFill>
              <a:latin typeface="Dekko"/>
              <a:ea typeface="Dekko"/>
              <a:cs typeface="Dekko"/>
              <a:sym typeface="Dekko"/>
            </a:endParaRPr>
          </a:p>
          <a:p>
            <a:pPr algn="l">
              <a:lnSpc>
                <a:spcPts val="4759"/>
              </a:lnSpc>
              <a:spcBef>
                <a:spcPct val="0"/>
              </a:spcBef>
            </a:pPr>
            <a:r>
              <a:rPr lang="en-US" sz="3399" dirty="0">
                <a:solidFill>
                  <a:srgbClr val="000000"/>
                </a:solidFill>
                <a:latin typeface="Dekko"/>
                <a:ea typeface="Dekko"/>
                <a:cs typeface="Dekko"/>
                <a:sym typeface="Dekko"/>
              </a:rPr>
              <a:t> </a:t>
            </a:r>
          </a:p>
        </p:txBody>
      </p:sp>
      <p:sp>
        <p:nvSpPr>
          <p:cNvPr id="6" name="TextBox 6"/>
          <p:cNvSpPr txBox="1"/>
          <p:nvPr/>
        </p:nvSpPr>
        <p:spPr>
          <a:xfrm>
            <a:off x="3136253" y="1219744"/>
            <a:ext cx="12365589" cy="859210"/>
          </a:xfrm>
          <a:prstGeom prst="rect">
            <a:avLst/>
          </a:prstGeom>
        </p:spPr>
        <p:txBody>
          <a:bodyPr lIns="0" tIns="0" rIns="0" bIns="0" rtlCol="0" anchor="t">
            <a:spAutoFit/>
          </a:bodyPr>
          <a:lstStyle/>
          <a:p>
            <a:pPr algn="ctr">
              <a:lnSpc>
                <a:spcPts val="6719"/>
              </a:lnSpc>
              <a:spcBef>
                <a:spcPct val="0"/>
              </a:spcBef>
            </a:pP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Gleichheit</a:t>
            </a: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 </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vor</a:t>
            </a: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 dem </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Gesetz</a:t>
            </a: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 (Art. 3 GG)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547998" y="405470"/>
            <a:ext cx="17192004" cy="9328999"/>
            <a:chOff x="0" y="-38100"/>
            <a:chExt cx="4527935" cy="2457020"/>
          </a:xfrm>
        </p:grpSpPr>
        <p:sp>
          <p:nvSpPr>
            <p:cNvPr id="3" name="Freeform 3"/>
            <p:cNvSpPr/>
            <p:nvPr/>
          </p:nvSpPr>
          <p:spPr>
            <a:xfrm>
              <a:off x="0" y="0"/>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C6C9AC"/>
            </a:solidFill>
            <a:ln w="38100" cap="rnd">
              <a:noFill/>
              <a:prstDash val="sysDot"/>
              <a:round/>
            </a:ln>
          </p:spPr>
          <p:txBody>
            <a:bodyPr/>
            <a:lstStyle/>
            <a:p>
              <a:endParaRPr lang="de-DE" dirty="0"/>
            </a:p>
          </p:txBody>
        </p:sp>
        <p:sp>
          <p:nvSpPr>
            <p:cNvPr id="4" name="TextBox 4"/>
            <p:cNvSpPr txBox="1"/>
            <p:nvPr/>
          </p:nvSpPr>
          <p:spPr>
            <a:xfrm>
              <a:off x="0" y="-38100"/>
              <a:ext cx="4527935" cy="245702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2237612" y="1306915"/>
            <a:ext cx="13812777" cy="718145"/>
          </a:xfrm>
          <a:prstGeom prst="rect">
            <a:avLst/>
          </a:prstGeom>
        </p:spPr>
        <p:txBody>
          <a:bodyPr lIns="0" tIns="0" rIns="0" bIns="0" rtlCol="0" anchor="t">
            <a:spAutoFit/>
          </a:bodyPr>
          <a:lstStyle/>
          <a:p>
            <a:pPr algn="ctr">
              <a:lnSpc>
                <a:spcPts val="5599"/>
              </a:lnSpc>
              <a:spcBef>
                <a:spcPct val="0"/>
              </a:spcBef>
            </a:pPr>
            <a:r>
              <a:rPr lang="en-US" sz="4800" dirty="0">
                <a:latin typeface="Baloo Bhaijaan" panose="03080902040302020200" pitchFamily="66" charset="-78"/>
                <a:ea typeface="Fredoka"/>
                <a:cs typeface="Baloo Bhaijaan" panose="03080902040302020200" pitchFamily="66" charset="-78"/>
                <a:sym typeface="Fredoka"/>
              </a:rPr>
              <a:t>KI </a:t>
            </a:r>
            <a:r>
              <a:rPr lang="en-US" sz="4800" dirty="0" err="1">
                <a:latin typeface="Baloo Bhaijaan" panose="03080902040302020200" pitchFamily="66" charset="-78"/>
                <a:ea typeface="Fredoka"/>
                <a:cs typeface="Baloo Bhaijaan" panose="03080902040302020200" pitchFamily="66" charset="-78"/>
                <a:sym typeface="Fredoka"/>
              </a:rPr>
              <a:t>kann</a:t>
            </a:r>
            <a:r>
              <a:rPr lang="en-US" sz="4800" dirty="0">
                <a:latin typeface="Baloo Bhaijaan" panose="03080902040302020200" pitchFamily="66" charset="-78"/>
                <a:ea typeface="Fredoka"/>
                <a:cs typeface="Baloo Bhaijaan" panose="03080902040302020200" pitchFamily="66" charset="-78"/>
                <a:sym typeface="Fredoka"/>
              </a:rPr>
              <a:t> </a:t>
            </a:r>
            <a:r>
              <a:rPr lang="en-US" sz="4800" dirty="0" err="1">
                <a:latin typeface="Baloo Bhaijaan" panose="03080902040302020200" pitchFamily="66" charset="-78"/>
                <a:ea typeface="Fredoka"/>
                <a:cs typeface="Baloo Bhaijaan" panose="03080902040302020200" pitchFamily="66" charset="-78"/>
                <a:sym typeface="Fredoka"/>
              </a:rPr>
              <a:t>Entscheidungen</a:t>
            </a:r>
            <a:r>
              <a:rPr lang="en-US" sz="4800" dirty="0">
                <a:latin typeface="Baloo Bhaijaan" panose="03080902040302020200" pitchFamily="66" charset="-78"/>
                <a:ea typeface="Fredoka"/>
                <a:cs typeface="Baloo Bhaijaan" panose="03080902040302020200" pitchFamily="66" charset="-78"/>
                <a:sym typeface="Fredoka"/>
              </a:rPr>
              <a:t> </a:t>
            </a:r>
            <a:r>
              <a:rPr lang="en-US" sz="4800" dirty="0" err="1">
                <a:latin typeface="Baloo Bhaijaan" panose="03080902040302020200" pitchFamily="66" charset="-78"/>
                <a:ea typeface="Fredoka"/>
                <a:cs typeface="Baloo Bhaijaan" panose="03080902040302020200" pitchFamily="66" charset="-78"/>
                <a:sym typeface="Fredoka"/>
              </a:rPr>
              <a:t>treffen</a:t>
            </a:r>
            <a:endParaRPr lang="en-US" sz="4800" dirty="0">
              <a:latin typeface="Baloo Bhaijaan" panose="03080902040302020200" pitchFamily="66" charset="-78"/>
              <a:ea typeface="Fredoka"/>
              <a:cs typeface="Baloo Bhaijaan" panose="03080902040302020200" pitchFamily="66" charset="-78"/>
              <a:sym typeface="Fredoka"/>
            </a:endParaRPr>
          </a:p>
        </p:txBody>
      </p:sp>
      <p:grpSp>
        <p:nvGrpSpPr>
          <p:cNvPr id="19" name="Gruppieren 18">
            <a:extLst>
              <a:ext uri="{FF2B5EF4-FFF2-40B4-BE49-F238E27FC236}">
                <a16:creationId xmlns:a16="http://schemas.microsoft.com/office/drawing/2014/main" id="{A22791B6-4C67-A07A-3A24-4B46B91EC128}"/>
              </a:ext>
            </a:extLst>
          </p:cNvPr>
          <p:cNvGrpSpPr/>
          <p:nvPr/>
        </p:nvGrpSpPr>
        <p:grpSpPr>
          <a:xfrm>
            <a:off x="7150690" y="2781300"/>
            <a:ext cx="3959999" cy="5316155"/>
            <a:chOff x="1679966" y="2910503"/>
            <a:chExt cx="3218747" cy="4331654"/>
          </a:xfrm>
        </p:grpSpPr>
        <p:grpSp>
          <p:nvGrpSpPr>
            <p:cNvPr id="5" name="Group 5"/>
            <p:cNvGrpSpPr/>
            <p:nvPr/>
          </p:nvGrpSpPr>
          <p:grpSpPr>
            <a:xfrm>
              <a:off x="1679966" y="2910503"/>
              <a:ext cx="3218747" cy="3226646"/>
              <a:chOff x="541020" y="537210"/>
              <a:chExt cx="5136865" cy="5149472"/>
            </a:xfrm>
          </p:grpSpPr>
          <p:sp>
            <p:nvSpPr>
              <p:cNvPr id="6" name="Freeform 6"/>
              <p:cNvSpPr/>
              <p:nvPr/>
            </p:nvSpPr>
            <p:spPr>
              <a:xfrm>
                <a:off x="541020" y="537210"/>
                <a:ext cx="5136865" cy="5149472"/>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3"/>
                <a:stretch>
                  <a:fillRect l="-704" t="-704"/>
                </a:stretch>
              </a:blipFill>
            </p:spPr>
            <p:txBody>
              <a:bodyPr/>
              <a:lstStyle/>
              <a:p>
                <a:endParaRPr lang="de-DE" dirty="0">
                  <a:latin typeface="Baloo Bhaijaan" panose="03080902040302020200" pitchFamily="66" charset="-78"/>
                  <a:cs typeface="Baloo Bhaijaan" panose="03080902040302020200" pitchFamily="66" charset="-78"/>
                </a:endParaRPr>
              </a:p>
            </p:txBody>
          </p:sp>
        </p:grpSp>
        <p:sp>
          <p:nvSpPr>
            <p:cNvPr id="15" name="TextBox 11">
              <a:extLst>
                <a:ext uri="{FF2B5EF4-FFF2-40B4-BE49-F238E27FC236}">
                  <a16:creationId xmlns:a16="http://schemas.microsoft.com/office/drawing/2014/main" id="{F0238548-EA08-4830-4825-5EF0241037D3}"/>
                </a:ext>
              </a:extLst>
            </p:cNvPr>
            <p:cNvSpPr txBox="1"/>
            <p:nvPr/>
          </p:nvSpPr>
          <p:spPr>
            <a:xfrm>
              <a:off x="1776275" y="6489819"/>
              <a:ext cx="3026127" cy="752338"/>
            </a:xfrm>
            <a:prstGeom prst="rect">
              <a:avLst/>
            </a:prstGeom>
          </p:spPr>
          <p:txBody>
            <a:bodyPr wrap="square" lIns="0" tIns="0" rIns="0" bIns="0" rtlCol="0" anchor="t">
              <a:spAutoFit/>
            </a:bodyPr>
            <a:lstStyle/>
            <a:p>
              <a:pPr algn="ctr">
                <a:spcBef>
                  <a:spcPct val="0"/>
                </a:spcBef>
              </a:pPr>
              <a:r>
                <a:rPr lang="en-US" sz="3000" dirty="0" err="1">
                  <a:latin typeface="Baloo Bhaijaan" panose="03080902040302020200" pitchFamily="66" charset="-78"/>
                  <a:ea typeface="Fredoka"/>
                  <a:cs typeface="Baloo Bhaijaan" panose="03080902040302020200" pitchFamily="66" charset="-78"/>
                  <a:sym typeface="Fredoka"/>
                </a:rPr>
                <a:t>Auswahl</a:t>
              </a:r>
              <a:r>
                <a:rPr lang="en-US" sz="3000" dirty="0">
                  <a:latin typeface="Baloo Bhaijaan" panose="03080902040302020200" pitchFamily="66" charset="-78"/>
                  <a:ea typeface="Fredoka"/>
                  <a:cs typeface="Baloo Bhaijaan" panose="03080902040302020200" pitchFamily="66" charset="-78"/>
                  <a:sym typeface="Fredoka"/>
                </a:rPr>
                <a:t> der </a:t>
              </a:r>
              <a:r>
                <a:rPr lang="en-US" sz="3000" dirty="0" err="1">
                  <a:latin typeface="Baloo Bhaijaan" panose="03080902040302020200" pitchFamily="66" charset="-78"/>
                  <a:ea typeface="Fredoka"/>
                  <a:cs typeface="Baloo Bhaijaan" panose="03080902040302020200" pitchFamily="66" charset="-78"/>
                  <a:sym typeface="Fredoka"/>
                </a:rPr>
                <a:t>Gewinnerin</a:t>
              </a:r>
              <a:endParaRPr lang="en-US" sz="3000" dirty="0">
                <a:latin typeface="Baloo Bhaijaan" panose="03080902040302020200" pitchFamily="66" charset="-78"/>
                <a:ea typeface="Fredoka"/>
                <a:cs typeface="Baloo Bhaijaan" panose="03080902040302020200" pitchFamily="66" charset="-78"/>
                <a:sym typeface="Fredoka"/>
              </a:endParaRPr>
            </a:p>
          </p:txBody>
        </p:sp>
      </p:grpSp>
      <p:grpSp>
        <p:nvGrpSpPr>
          <p:cNvPr id="21" name="Gruppieren 20">
            <a:extLst>
              <a:ext uri="{FF2B5EF4-FFF2-40B4-BE49-F238E27FC236}">
                <a16:creationId xmlns:a16="http://schemas.microsoft.com/office/drawing/2014/main" id="{835514BD-9564-C251-846F-87A9DD555221}"/>
              </a:ext>
            </a:extLst>
          </p:cNvPr>
          <p:cNvGrpSpPr/>
          <p:nvPr/>
        </p:nvGrpSpPr>
        <p:grpSpPr>
          <a:xfrm>
            <a:off x="12449896" y="2823361"/>
            <a:ext cx="4131733" cy="5293843"/>
            <a:chOff x="12348210" y="2882897"/>
            <a:chExt cx="4131733" cy="5293843"/>
          </a:xfrm>
        </p:grpSpPr>
        <p:grpSp>
          <p:nvGrpSpPr>
            <p:cNvPr id="9" name="Group 9"/>
            <p:cNvGrpSpPr/>
            <p:nvPr/>
          </p:nvGrpSpPr>
          <p:grpSpPr>
            <a:xfrm>
              <a:off x="12493322" y="2882897"/>
              <a:ext cx="3960000" cy="3960000"/>
              <a:chOff x="143313" y="493153"/>
              <a:chExt cx="6319847" cy="6319847"/>
            </a:xfrm>
          </p:grpSpPr>
          <p:sp>
            <p:nvSpPr>
              <p:cNvPr id="10" name="Freeform 10"/>
              <p:cNvSpPr/>
              <p:nvPr/>
            </p:nvSpPr>
            <p:spPr>
              <a:xfrm>
                <a:off x="143313" y="493153"/>
                <a:ext cx="6319847" cy="6319847"/>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4"/>
                <a:stretch>
                  <a:fillRect/>
                </a:stretch>
              </a:blipFill>
            </p:spPr>
            <p:txBody>
              <a:bodyPr/>
              <a:lstStyle/>
              <a:p>
                <a:endParaRPr lang="de-DE" dirty="0">
                  <a:latin typeface="Baloo Bhaijaan" panose="03080902040302020200" pitchFamily="66" charset="-78"/>
                  <a:cs typeface="Baloo Bhaijaan" panose="03080902040302020200" pitchFamily="66" charset="-78"/>
                </a:endParaRPr>
              </a:p>
            </p:txBody>
          </p:sp>
        </p:grpSp>
        <p:sp>
          <p:nvSpPr>
            <p:cNvPr id="17" name="TextBox 11">
              <a:extLst>
                <a:ext uri="{FF2B5EF4-FFF2-40B4-BE49-F238E27FC236}">
                  <a16:creationId xmlns:a16="http://schemas.microsoft.com/office/drawing/2014/main" id="{C952188B-6627-AF06-048E-88FCDE395554}"/>
                </a:ext>
              </a:extLst>
            </p:cNvPr>
            <p:cNvSpPr txBox="1"/>
            <p:nvPr/>
          </p:nvSpPr>
          <p:spPr>
            <a:xfrm>
              <a:off x="12348210" y="7253410"/>
              <a:ext cx="4131733" cy="923330"/>
            </a:xfrm>
            <a:prstGeom prst="rect">
              <a:avLst/>
            </a:prstGeom>
          </p:spPr>
          <p:txBody>
            <a:bodyPr wrap="square" lIns="0" tIns="0" rIns="0" bIns="0" rtlCol="0" anchor="t">
              <a:spAutoFit/>
            </a:bodyPr>
            <a:lstStyle/>
            <a:p>
              <a:pPr algn="ctr">
                <a:spcBef>
                  <a:spcPct val="0"/>
                </a:spcBef>
              </a:pPr>
              <a:r>
                <a:rPr lang="en-US" sz="3000" dirty="0" err="1">
                  <a:latin typeface="Baloo Bhaijaan" panose="03080902040302020200" pitchFamily="66" charset="-78"/>
                  <a:ea typeface="Fredoka"/>
                  <a:cs typeface="Baloo Bhaijaan" panose="03080902040302020200" pitchFamily="66" charset="-78"/>
                  <a:sym typeface="Fredoka"/>
                </a:rPr>
                <a:t>Auswahl</a:t>
              </a:r>
              <a:r>
                <a:rPr lang="en-US" sz="3000" dirty="0">
                  <a:latin typeface="Baloo Bhaijaan" panose="03080902040302020200" pitchFamily="66" charset="-78"/>
                  <a:ea typeface="Fredoka"/>
                  <a:cs typeface="Baloo Bhaijaan" panose="03080902040302020200" pitchFamily="66" charset="-78"/>
                  <a:sym typeface="Fredoka"/>
                </a:rPr>
                <a:t> von </a:t>
              </a:r>
              <a:r>
                <a:rPr lang="en-US" sz="3000" dirty="0" err="1">
                  <a:latin typeface="Baloo Bhaijaan" panose="03080902040302020200" pitchFamily="66" charset="-78"/>
                  <a:ea typeface="Fredoka"/>
                  <a:cs typeface="Baloo Bhaijaan" panose="03080902040302020200" pitchFamily="66" charset="-78"/>
                  <a:sym typeface="Fredoka"/>
                </a:rPr>
                <a:t>Behandlungen</a:t>
              </a:r>
              <a:endParaRPr lang="en-US" sz="3000" dirty="0">
                <a:latin typeface="Baloo Bhaijaan" panose="03080902040302020200" pitchFamily="66" charset="-78"/>
                <a:ea typeface="Fredoka"/>
                <a:cs typeface="Baloo Bhaijaan" panose="03080902040302020200" pitchFamily="66" charset="-78"/>
                <a:sym typeface="Fredoka"/>
              </a:endParaRPr>
            </a:p>
          </p:txBody>
        </p:sp>
      </p:grpSp>
      <p:grpSp>
        <p:nvGrpSpPr>
          <p:cNvPr id="18" name="Gruppieren 17">
            <a:extLst>
              <a:ext uri="{FF2B5EF4-FFF2-40B4-BE49-F238E27FC236}">
                <a16:creationId xmlns:a16="http://schemas.microsoft.com/office/drawing/2014/main" id="{D411E604-DCCE-0302-D771-60F67FA91A00}"/>
              </a:ext>
            </a:extLst>
          </p:cNvPr>
          <p:cNvGrpSpPr/>
          <p:nvPr/>
        </p:nvGrpSpPr>
        <p:grpSpPr>
          <a:xfrm>
            <a:off x="1706371" y="2823361"/>
            <a:ext cx="4248687" cy="5293843"/>
            <a:chOff x="1254646" y="2774574"/>
            <a:chExt cx="4248687" cy="5293843"/>
          </a:xfrm>
        </p:grpSpPr>
        <p:sp>
          <p:nvSpPr>
            <p:cNvPr id="16" name="TextBox 11">
              <a:extLst>
                <a:ext uri="{FF2B5EF4-FFF2-40B4-BE49-F238E27FC236}">
                  <a16:creationId xmlns:a16="http://schemas.microsoft.com/office/drawing/2014/main" id="{A8EFD6B9-52E2-DC93-33E0-7B760683485F}"/>
                </a:ext>
              </a:extLst>
            </p:cNvPr>
            <p:cNvSpPr txBox="1"/>
            <p:nvPr/>
          </p:nvSpPr>
          <p:spPr>
            <a:xfrm>
              <a:off x="1371600" y="7145087"/>
              <a:ext cx="4131733" cy="923330"/>
            </a:xfrm>
            <a:prstGeom prst="rect">
              <a:avLst/>
            </a:prstGeom>
          </p:spPr>
          <p:txBody>
            <a:bodyPr wrap="square" lIns="0" tIns="0" rIns="0" bIns="0" rtlCol="0" anchor="t">
              <a:spAutoFit/>
            </a:bodyPr>
            <a:lstStyle/>
            <a:p>
              <a:pPr algn="ctr">
                <a:spcBef>
                  <a:spcPct val="0"/>
                </a:spcBef>
              </a:pPr>
              <a:r>
                <a:rPr lang="en-US" sz="3000" dirty="0">
                  <a:latin typeface="Baloo Bhaijaan" panose="03080902040302020200" pitchFamily="66" charset="-78"/>
                  <a:ea typeface="Fredoka"/>
                  <a:cs typeface="Baloo Bhaijaan" panose="03080902040302020200" pitchFamily="66" charset="-78"/>
                  <a:sym typeface="Fredoka"/>
                </a:rPr>
                <a:t>Prognose von </a:t>
              </a:r>
              <a:r>
                <a:rPr lang="en-US" sz="3000" dirty="0" err="1">
                  <a:latin typeface="Baloo Bhaijaan" panose="03080902040302020200" pitchFamily="66" charset="-78"/>
                  <a:ea typeface="Fredoka"/>
                  <a:cs typeface="Baloo Bhaijaan" panose="03080902040302020200" pitchFamily="66" charset="-78"/>
                  <a:sym typeface="Fredoka"/>
                </a:rPr>
                <a:t>Jobchancen</a:t>
              </a:r>
              <a:endParaRPr lang="en-US" sz="3000" dirty="0">
                <a:latin typeface="Baloo Bhaijaan" panose="03080902040302020200" pitchFamily="66" charset="-78"/>
                <a:ea typeface="Fredoka"/>
                <a:cs typeface="Baloo Bhaijaan" panose="03080902040302020200" pitchFamily="66" charset="-78"/>
                <a:sym typeface="Fredoka"/>
              </a:endParaRPr>
            </a:p>
          </p:txBody>
        </p:sp>
        <p:pic>
          <p:nvPicPr>
            <p:cNvPr id="13" name="Grafik 12">
              <a:extLst>
                <a:ext uri="{FF2B5EF4-FFF2-40B4-BE49-F238E27FC236}">
                  <a16:creationId xmlns:a16="http://schemas.microsoft.com/office/drawing/2014/main" id="{7601498D-C17D-37DF-5EEE-BA6F347AD23B}"/>
                </a:ext>
              </a:extLst>
            </p:cNvPr>
            <p:cNvPicPr>
              <a:picLocks/>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a:stretch/>
          </p:blipFill>
          <p:spPr>
            <a:xfrm>
              <a:off x="1254646" y="2774574"/>
              <a:ext cx="3960000" cy="396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547998" y="551331"/>
            <a:ext cx="17192004" cy="9184338"/>
            <a:chOff x="0" y="0"/>
            <a:chExt cx="4527935" cy="2418920"/>
          </a:xfrm>
        </p:grpSpPr>
        <p:sp>
          <p:nvSpPr>
            <p:cNvPr id="3" name="Freeform 3"/>
            <p:cNvSpPr/>
            <p:nvPr/>
          </p:nvSpPr>
          <p:spPr>
            <a:xfrm>
              <a:off x="0" y="0"/>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C6C9AC"/>
            </a:solidFill>
            <a:ln w="38100" cap="rnd">
              <a:noFill/>
              <a:prstDash val="sysDot"/>
              <a:round/>
            </a:ln>
          </p:spPr>
          <p:txBody>
            <a:bodyPr/>
            <a:lstStyle/>
            <a:p>
              <a:endParaRPr lang="de-DE" dirty="0"/>
            </a:p>
          </p:txBody>
        </p:sp>
        <p:sp>
          <p:nvSpPr>
            <p:cNvPr id="4" name="TextBox 4"/>
            <p:cNvSpPr txBox="1"/>
            <p:nvPr/>
          </p:nvSpPr>
          <p:spPr>
            <a:xfrm>
              <a:off x="0" y="-38100"/>
              <a:ext cx="4527935" cy="245702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2237612" y="1306915"/>
            <a:ext cx="13812777" cy="718145"/>
          </a:xfrm>
          <a:prstGeom prst="rect">
            <a:avLst/>
          </a:prstGeom>
        </p:spPr>
        <p:txBody>
          <a:bodyPr lIns="0" tIns="0" rIns="0" bIns="0" rtlCol="0" anchor="t">
            <a:spAutoFit/>
          </a:bodyPr>
          <a:lstStyle/>
          <a:p>
            <a:pPr algn="ctr">
              <a:lnSpc>
                <a:spcPts val="5599"/>
              </a:lnSpc>
              <a:spcBef>
                <a:spcPct val="0"/>
              </a:spcBef>
            </a:pPr>
            <a:r>
              <a:rPr lang="en-US" sz="4800" dirty="0" err="1">
                <a:latin typeface="Baloo Bhaijaan" panose="03080902040302020200" pitchFamily="66" charset="-78"/>
                <a:ea typeface="Fredoka"/>
                <a:cs typeface="Baloo Bhaijaan" panose="03080902040302020200" pitchFamily="66" charset="-78"/>
                <a:sym typeface="Fredoka"/>
              </a:rPr>
              <a:t>Diskriminierung</a:t>
            </a:r>
            <a:r>
              <a:rPr lang="en-US" sz="4800" dirty="0">
                <a:latin typeface="Baloo Bhaijaan" panose="03080902040302020200" pitchFamily="66" charset="-78"/>
                <a:ea typeface="Fredoka"/>
                <a:cs typeface="Baloo Bhaijaan" panose="03080902040302020200" pitchFamily="66" charset="-78"/>
                <a:sym typeface="Fredoka"/>
              </a:rPr>
              <a:t> </a:t>
            </a:r>
            <a:r>
              <a:rPr lang="en-US" sz="4800" dirty="0" err="1">
                <a:latin typeface="Baloo Bhaijaan" panose="03080902040302020200" pitchFamily="66" charset="-78"/>
                <a:ea typeface="Fredoka"/>
                <a:cs typeface="Baloo Bhaijaan" panose="03080902040302020200" pitchFamily="66" charset="-78"/>
                <a:sym typeface="Fredoka"/>
              </a:rPr>
              <a:t>durch</a:t>
            </a:r>
            <a:r>
              <a:rPr lang="en-US" sz="4800" dirty="0">
                <a:latin typeface="Baloo Bhaijaan" panose="03080902040302020200" pitchFamily="66" charset="-78"/>
                <a:ea typeface="Fredoka"/>
                <a:cs typeface="Baloo Bhaijaan" panose="03080902040302020200" pitchFamily="66" charset="-78"/>
                <a:sym typeface="Fredoka"/>
              </a:rPr>
              <a:t> KI</a:t>
            </a:r>
          </a:p>
        </p:txBody>
      </p:sp>
      <p:grpSp>
        <p:nvGrpSpPr>
          <p:cNvPr id="19" name="Gruppieren 18">
            <a:extLst>
              <a:ext uri="{FF2B5EF4-FFF2-40B4-BE49-F238E27FC236}">
                <a16:creationId xmlns:a16="http://schemas.microsoft.com/office/drawing/2014/main" id="{A22791B6-4C67-A07A-3A24-4B46B91EC128}"/>
              </a:ext>
            </a:extLst>
          </p:cNvPr>
          <p:cNvGrpSpPr/>
          <p:nvPr/>
        </p:nvGrpSpPr>
        <p:grpSpPr>
          <a:xfrm>
            <a:off x="7136610" y="2804402"/>
            <a:ext cx="4131733" cy="5266084"/>
            <a:chOff x="1668522" y="2910503"/>
            <a:chExt cx="3358335" cy="4290856"/>
          </a:xfrm>
        </p:grpSpPr>
        <p:grpSp>
          <p:nvGrpSpPr>
            <p:cNvPr id="5" name="Group 5"/>
            <p:cNvGrpSpPr/>
            <p:nvPr/>
          </p:nvGrpSpPr>
          <p:grpSpPr>
            <a:xfrm>
              <a:off x="1679966" y="2910503"/>
              <a:ext cx="3218747" cy="3226646"/>
              <a:chOff x="541020" y="537210"/>
              <a:chExt cx="5136865" cy="5149472"/>
            </a:xfrm>
          </p:grpSpPr>
          <p:sp>
            <p:nvSpPr>
              <p:cNvPr id="6" name="Freeform 6"/>
              <p:cNvSpPr/>
              <p:nvPr/>
            </p:nvSpPr>
            <p:spPr>
              <a:xfrm>
                <a:off x="541020" y="537210"/>
                <a:ext cx="5136865" cy="5149472"/>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3"/>
                <a:stretch>
                  <a:fillRect l="-704" t="-704"/>
                </a:stretch>
              </a:blipFill>
            </p:spPr>
            <p:txBody>
              <a:bodyPr/>
              <a:lstStyle/>
              <a:p>
                <a:endParaRPr lang="de-DE" dirty="0">
                  <a:latin typeface="Baloo Bhaijaan" panose="03080902040302020200" pitchFamily="66" charset="-78"/>
                  <a:cs typeface="Baloo Bhaijaan" panose="03080902040302020200" pitchFamily="66" charset="-78"/>
                </a:endParaRPr>
              </a:p>
            </p:txBody>
          </p:sp>
        </p:grpSp>
        <p:sp>
          <p:nvSpPr>
            <p:cNvPr id="15" name="TextBox 11">
              <a:extLst>
                <a:ext uri="{FF2B5EF4-FFF2-40B4-BE49-F238E27FC236}">
                  <a16:creationId xmlns:a16="http://schemas.microsoft.com/office/drawing/2014/main" id="{F0238548-EA08-4830-4825-5EF0241037D3}"/>
                </a:ext>
              </a:extLst>
            </p:cNvPr>
            <p:cNvSpPr txBox="1"/>
            <p:nvPr/>
          </p:nvSpPr>
          <p:spPr>
            <a:xfrm>
              <a:off x="1668522" y="6449021"/>
              <a:ext cx="3358335" cy="752338"/>
            </a:xfrm>
            <a:prstGeom prst="rect">
              <a:avLst/>
            </a:prstGeom>
          </p:spPr>
          <p:txBody>
            <a:bodyPr wrap="square" lIns="0" tIns="0" rIns="0" bIns="0" rtlCol="0" anchor="t">
              <a:spAutoFit/>
            </a:bodyPr>
            <a:lstStyle/>
            <a:p>
              <a:pPr algn="ctr">
                <a:spcBef>
                  <a:spcPct val="0"/>
                </a:spcBef>
              </a:pPr>
              <a:r>
                <a:rPr lang="en-US" sz="3000" dirty="0">
                  <a:latin typeface="Baloo Bhaijaan" panose="03080902040302020200" pitchFamily="66" charset="-78"/>
                  <a:ea typeface="Fredoka"/>
                  <a:cs typeface="Baloo Bhaijaan" panose="03080902040302020200" pitchFamily="66" charset="-78"/>
                  <a:sym typeface="Fredoka"/>
                </a:rPr>
                <a:t>KI </a:t>
              </a:r>
              <a:r>
                <a:rPr lang="en-US" sz="3000" dirty="0" err="1">
                  <a:latin typeface="Baloo Bhaijaan" panose="03080902040302020200" pitchFamily="66" charset="-78"/>
                  <a:ea typeface="Fredoka"/>
                  <a:cs typeface="Baloo Bhaijaan" panose="03080902040302020200" pitchFamily="66" charset="-78"/>
                  <a:sym typeface="Fredoka"/>
                </a:rPr>
                <a:t>bevorzugte</a:t>
              </a:r>
              <a:r>
                <a:rPr lang="en-US" sz="3000" dirty="0">
                  <a:latin typeface="Baloo Bhaijaan" panose="03080902040302020200" pitchFamily="66" charset="-78"/>
                  <a:ea typeface="Fredoka"/>
                  <a:cs typeface="Baloo Bhaijaan" panose="03080902040302020200" pitchFamily="66" charset="-78"/>
                  <a:sym typeface="Fredoka"/>
                </a:rPr>
                <a:t> </a:t>
              </a:r>
              <a:r>
                <a:rPr lang="en-US" sz="3000" dirty="0" err="1">
                  <a:latin typeface="Baloo Bhaijaan" panose="03080902040302020200" pitchFamily="66" charset="-78"/>
                  <a:ea typeface="Fredoka"/>
                  <a:cs typeface="Baloo Bhaijaan" panose="03080902040302020200" pitchFamily="66" charset="-78"/>
                  <a:sym typeface="Fredoka"/>
                </a:rPr>
                <a:t>hellhäutige</a:t>
              </a:r>
              <a:r>
                <a:rPr lang="en-US" sz="3000" dirty="0">
                  <a:latin typeface="Baloo Bhaijaan" panose="03080902040302020200" pitchFamily="66" charset="-78"/>
                  <a:ea typeface="Fredoka"/>
                  <a:cs typeface="Baloo Bhaijaan" panose="03080902040302020200" pitchFamily="66" charset="-78"/>
                  <a:sym typeface="Fredoka"/>
                </a:rPr>
                <a:t> Menschen</a:t>
              </a:r>
            </a:p>
          </p:txBody>
        </p:sp>
      </p:grpSp>
      <p:grpSp>
        <p:nvGrpSpPr>
          <p:cNvPr id="21" name="Gruppieren 20">
            <a:extLst>
              <a:ext uri="{FF2B5EF4-FFF2-40B4-BE49-F238E27FC236}">
                <a16:creationId xmlns:a16="http://schemas.microsoft.com/office/drawing/2014/main" id="{835514BD-9564-C251-846F-87A9DD555221}"/>
              </a:ext>
            </a:extLst>
          </p:cNvPr>
          <p:cNvGrpSpPr/>
          <p:nvPr/>
        </p:nvGrpSpPr>
        <p:grpSpPr>
          <a:xfrm>
            <a:off x="12449896" y="2823361"/>
            <a:ext cx="4131733" cy="5293843"/>
            <a:chOff x="12348210" y="2882897"/>
            <a:chExt cx="4131733" cy="5293843"/>
          </a:xfrm>
        </p:grpSpPr>
        <p:grpSp>
          <p:nvGrpSpPr>
            <p:cNvPr id="9" name="Group 9"/>
            <p:cNvGrpSpPr/>
            <p:nvPr/>
          </p:nvGrpSpPr>
          <p:grpSpPr>
            <a:xfrm>
              <a:off x="12493322" y="2882897"/>
              <a:ext cx="3960000" cy="3960000"/>
              <a:chOff x="143313" y="493153"/>
              <a:chExt cx="6319847" cy="6319847"/>
            </a:xfrm>
          </p:grpSpPr>
          <p:sp>
            <p:nvSpPr>
              <p:cNvPr id="10" name="Freeform 10"/>
              <p:cNvSpPr/>
              <p:nvPr/>
            </p:nvSpPr>
            <p:spPr>
              <a:xfrm>
                <a:off x="143313" y="493153"/>
                <a:ext cx="6319847" cy="6319847"/>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4"/>
                <a:stretch>
                  <a:fillRect/>
                </a:stretch>
              </a:blipFill>
            </p:spPr>
            <p:txBody>
              <a:bodyPr/>
              <a:lstStyle/>
              <a:p>
                <a:endParaRPr lang="de-DE" dirty="0">
                  <a:latin typeface="Baloo Bhaijaan" panose="03080902040302020200" pitchFamily="66" charset="-78"/>
                  <a:cs typeface="Baloo Bhaijaan" panose="03080902040302020200" pitchFamily="66" charset="-78"/>
                </a:endParaRPr>
              </a:p>
            </p:txBody>
          </p:sp>
        </p:grpSp>
        <p:sp>
          <p:nvSpPr>
            <p:cNvPr id="17" name="TextBox 11">
              <a:extLst>
                <a:ext uri="{FF2B5EF4-FFF2-40B4-BE49-F238E27FC236}">
                  <a16:creationId xmlns:a16="http://schemas.microsoft.com/office/drawing/2014/main" id="{C952188B-6627-AF06-048E-88FCDE395554}"/>
                </a:ext>
              </a:extLst>
            </p:cNvPr>
            <p:cNvSpPr txBox="1"/>
            <p:nvPr/>
          </p:nvSpPr>
          <p:spPr>
            <a:xfrm>
              <a:off x="12348210" y="7253410"/>
              <a:ext cx="4131733" cy="923330"/>
            </a:xfrm>
            <a:prstGeom prst="rect">
              <a:avLst/>
            </a:prstGeom>
          </p:spPr>
          <p:txBody>
            <a:bodyPr wrap="square" lIns="0" tIns="0" rIns="0" bIns="0" rtlCol="0" anchor="t">
              <a:spAutoFit/>
            </a:bodyPr>
            <a:lstStyle/>
            <a:p>
              <a:pPr algn="ctr">
                <a:spcBef>
                  <a:spcPct val="0"/>
                </a:spcBef>
              </a:pPr>
              <a:r>
                <a:rPr lang="en-US" sz="3000" dirty="0">
                  <a:latin typeface="Baloo Bhaijaan" panose="03080902040302020200" pitchFamily="66" charset="-78"/>
                  <a:ea typeface="Fredoka"/>
                  <a:cs typeface="Baloo Bhaijaan" panose="03080902040302020200" pitchFamily="66" charset="-78"/>
                  <a:sym typeface="Fredoka"/>
                </a:rPr>
                <a:t>KI </a:t>
              </a:r>
              <a:r>
                <a:rPr lang="en-US" sz="3000" dirty="0" err="1">
                  <a:latin typeface="Baloo Bhaijaan" panose="03080902040302020200" pitchFamily="66" charset="-78"/>
                  <a:ea typeface="Fredoka"/>
                  <a:cs typeface="Baloo Bhaijaan" panose="03080902040302020200" pitchFamily="66" charset="-78"/>
                  <a:sym typeface="Fredoka"/>
                </a:rPr>
                <a:t>bevorzugte</a:t>
              </a:r>
              <a:r>
                <a:rPr lang="en-US" sz="3000" dirty="0">
                  <a:latin typeface="Baloo Bhaijaan" panose="03080902040302020200" pitchFamily="66" charset="-78"/>
                  <a:ea typeface="Fredoka"/>
                  <a:cs typeface="Baloo Bhaijaan" panose="03080902040302020200" pitchFamily="66" charset="-78"/>
                  <a:sym typeface="Fredoka"/>
                </a:rPr>
                <a:t> </a:t>
              </a:r>
            </a:p>
            <a:p>
              <a:pPr algn="ctr">
                <a:spcBef>
                  <a:spcPct val="0"/>
                </a:spcBef>
              </a:pPr>
              <a:r>
                <a:rPr lang="en-US" sz="3000" dirty="0" err="1">
                  <a:latin typeface="Baloo Bhaijaan" panose="03080902040302020200" pitchFamily="66" charset="-78"/>
                  <a:ea typeface="Fredoka"/>
                  <a:cs typeface="Baloo Bhaijaan" panose="03080902040302020200" pitchFamily="66" charset="-78"/>
                  <a:sym typeface="Fredoka"/>
                </a:rPr>
                <a:t>weiße</a:t>
              </a:r>
              <a:r>
                <a:rPr lang="en-US" sz="3000" dirty="0">
                  <a:latin typeface="Baloo Bhaijaan" panose="03080902040302020200" pitchFamily="66" charset="-78"/>
                  <a:ea typeface="Fredoka"/>
                  <a:cs typeface="Baloo Bhaijaan" panose="03080902040302020200" pitchFamily="66" charset="-78"/>
                  <a:sym typeface="Fredoka"/>
                </a:rPr>
                <a:t> </a:t>
              </a:r>
              <a:r>
                <a:rPr lang="en-US" sz="3000" dirty="0" err="1">
                  <a:latin typeface="Baloo Bhaijaan" panose="03080902040302020200" pitchFamily="66" charset="-78"/>
                  <a:ea typeface="Fredoka"/>
                  <a:cs typeface="Baloo Bhaijaan" panose="03080902040302020200" pitchFamily="66" charset="-78"/>
                  <a:sym typeface="Fredoka"/>
                </a:rPr>
                <a:t>Patienten</a:t>
              </a:r>
              <a:endParaRPr lang="en-US" sz="3000" dirty="0">
                <a:latin typeface="Baloo Bhaijaan" panose="03080902040302020200" pitchFamily="66" charset="-78"/>
                <a:ea typeface="Fredoka"/>
                <a:cs typeface="Baloo Bhaijaan" panose="03080902040302020200" pitchFamily="66" charset="-78"/>
                <a:sym typeface="Fredoka"/>
              </a:endParaRPr>
            </a:p>
          </p:txBody>
        </p:sp>
      </p:grpSp>
      <p:grpSp>
        <p:nvGrpSpPr>
          <p:cNvPr id="18" name="Gruppieren 17">
            <a:extLst>
              <a:ext uri="{FF2B5EF4-FFF2-40B4-BE49-F238E27FC236}">
                <a16:creationId xmlns:a16="http://schemas.microsoft.com/office/drawing/2014/main" id="{D411E604-DCCE-0302-D771-60F67FA91A00}"/>
              </a:ext>
            </a:extLst>
          </p:cNvPr>
          <p:cNvGrpSpPr/>
          <p:nvPr/>
        </p:nvGrpSpPr>
        <p:grpSpPr>
          <a:xfrm>
            <a:off x="1706371" y="2823361"/>
            <a:ext cx="4248687" cy="5293843"/>
            <a:chOff x="1254646" y="2774574"/>
            <a:chExt cx="4248687" cy="5293843"/>
          </a:xfrm>
        </p:grpSpPr>
        <p:sp>
          <p:nvSpPr>
            <p:cNvPr id="16" name="TextBox 11">
              <a:extLst>
                <a:ext uri="{FF2B5EF4-FFF2-40B4-BE49-F238E27FC236}">
                  <a16:creationId xmlns:a16="http://schemas.microsoft.com/office/drawing/2014/main" id="{A8EFD6B9-52E2-DC93-33E0-7B760683485F}"/>
                </a:ext>
              </a:extLst>
            </p:cNvPr>
            <p:cNvSpPr txBox="1"/>
            <p:nvPr/>
          </p:nvSpPr>
          <p:spPr>
            <a:xfrm>
              <a:off x="1371600" y="7145087"/>
              <a:ext cx="4131733" cy="923330"/>
            </a:xfrm>
            <a:prstGeom prst="rect">
              <a:avLst/>
            </a:prstGeom>
          </p:spPr>
          <p:txBody>
            <a:bodyPr wrap="square" lIns="0" tIns="0" rIns="0" bIns="0" rtlCol="0" anchor="t">
              <a:spAutoFit/>
            </a:bodyPr>
            <a:lstStyle/>
            <a:p>
              <a:pPr algn="ctr">
                <a:spcBef>
                  <a:spcPct val="0"/>
                </a:spcBef>
              </a:pPr>
              <a:r>
                <a:rPr lang="en-US" sz="3000" dirty="0">
                  <a:latin typeface="Baloo Bhaijaan" panose="03080902040302020200" pitchFamily="66" charset="-78"/>
                  <a:ea typeface="Fredoka"/>
                  <a:cs typeface="Baloo Bhaijaan" panose="03080902040302020200" pitchFamily="66" charset="-78"/>
                  <a:sym typeface="Fredoka"/>
                </a:rPr>
                <a:t>KI </a:t>
              </a:r>
              <a:r>
                <a:rPr lang="en-US" sz="3000" dirty="0" err="1">
                  <a:latin typeface="Baloo Bhaijaan" panose="03080902040302020200" pitchFamily="66" charset="-78"/>
                  <a:ea typeface="Fredoka"/>
                  <a:cs typeface="Baloo Bhaijaan" panose="03080902040302020200" pitchFamily="66" charset="-78"/>
                  <a:sym typeface="Fredoka"/>
                </a:rPr>
                <a:t>benachteiligte</a:t>
              </a:r>
              <a:r>
                <a:rPr lang="en-US" sz="3000" dirty="0">
                  <a:latin typeface="Baloo Bhaijaan" panose="03080902040302020200" pitchFamily="66" charset="-78"/>
                  <a:ea typeface="Fredoka"/>
                  <a:cs typeface="Baloo Bhaijaan" panose="03080902040302020200" pitchFamily="66" charset="-78"/>
                  <a:sym typeface="Fredoka"/>
                </a:rPr>
                <a:t> Frauen</a:t>
              </a:r>
            </a:p>
          </p:txBody>
        </p:sp>
        <p:pic>
          <p:nvPicPr>
            <p:cNvPr id="13" name="Grafik 12">
              <a:extLst>
                <a:ext uri="{FF2B5EF4-FFF2-40B4-BE49-F238E27FC236}">
                  <a16:creationId xmlns:a16="http://schemas.microsoft.com/office/drawing/2014/main" id="{7601498D-C17D-37DF-5EEE-BA6F347AD23B}"/>
                </a:ext>
              </a:extLst>
            </p:cNvPr>
            <p:cNvPicPr>
              <a:picLocks/>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a:stretch/>
          </p:blipFill>
          <p:spPr>
            <a:xfrm>
              <a:off x="1254646" y="2774574"/>
              <a:ext cx="3960000" cy="396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
        <p:nvSpPr>
          <p:cNvPr id="12" name="TextBox 15">
            <a:extLst>
              <a:ext uri="{FF2B5EF4-FFF2-40B4-BE49-F238E27FC236}">
                <a16:creationId xmlns:a16="http://schemas.microsoft.com/office/drawing/2014/main" id="{5FFEF709-9F9C-72FD-3AD5-C4F13218036F}"/>
              </a:ext>
            </a:extLst>
          </p:cNvPr>
          <p:cNvSpPr txBox="1"/>
          <p:nvPr/>
        </p:nvSpPr>
        <p:spPr>
          <a:xfrm>
            <a:off x="2296087" y="8849829"/>
            <a:ext cx="13812777" cy="718145"/>
          </a:xfrm>
          <a:prstGeom prst="rect">
            <a:avLst/>
          </a:prstGeom>
        </p:spPr>
        <p:txBody>
          <a:bodyPr lIns="0" tIns="0" rIns="0" bIns="0" rtlCol="0" anchor="t">
            <a:spAutoFit/>
          </a:bodyPr>
          <a:lstStyle/>
          <a:p>
            <a:pPr algn="ctr">
              <a:lnSpc>
                <a:spcPts val="5599"/>
              </a:lnSpc>
              <a:spcBef>
                <a:spcPct val="0"/>
              </a:spcBef>
            </a:pPr>
            <a:r>
              <a:rPr lang="en-US" sz="4800" dirty="0">
                <a:latin typeface="Baloo Bhaijaan" panose="03080902040302020200" pitchFamily="66" charset="-78"/>
                <a:ea typeface="Fredoka"/>
                <a:cs typeface="Baloo Bhaijaan" panose="03080902040302020200" pitchFamily="66" charset="-78"/>
                <a:sym typeface="Fredoka"/>
              </a:rPr>
              <a:t>FAZIT: KI-</a:t>
            </a:r>
            <a:r>
              <a:rPr lang="en-US" sz="4800" dirty="0" err="1">
                <a:latin typeface="Baloo Bhaijaan" panose="03080902040302020200" pitchFamily="66" charset="-78"/>
                <a:ea typeface="Fredoka"/>
                <a:cs typeface="Baloo Bhaijaan" panose="03080902040302020200" pitchFamily="66" charset="-78"/>
                <a:sym typeface="Fredoka"/>
              </a:rPr>
              <a:t>Entscheidungen</a:t>
            </a:r>
            <a:r>
              <a:rPr lang="en-US" sz="4800" dirty="0">
                <a:latin typeface="Baloo Bhaijaan" panose="03080902040302020200" pitchFamily="66" charset="-78"/>
                <a:ea typeface="Fredoka"/>
                <a:cs typeface="Baloo Bhaijaan" panose="03080902040302020200" pitchFamily="66" charset="-78"/>
                <a:sym typeface="Fredoka"/>
              </a:rPr>
              <a:t> </a:t>
            </a:r>
            <a:r>
              <a:rPr lang="en-US" sz="4800" dirty="0" err="1">
                <a:latin typeface="Baloo Bhaijaan" panose="03080902040302020200" pitchFamily="66" charset="-78"/>
                <a:ea typeface="Fredoka"/>
                <a:cs typeface="Baloo Bhaijaan" panose="03080902040302020200" pitchFamily="66" charset="-78"/>
                <a:sym typeface="Fredoka"/>
              </a:rPr>
              <a:t>können</a:t>
            </a:r>
            <a:r>
              <a:rPr lang="en-US" sz="4800" dirty="0">
                <a:latin typeface="Baloo Bhaijaan" panose="03080902040302020200" pitchFamily="66" charset="-78"/>
                <a:ea typeface="Fredoka"/>
                <a:cs typeface="Baloo Bhaijaan" panose="03080902040302020200" pitchFamily="66" charset="-78"/>
                <a:sym typeface="Fredoka"/>
              </a:rPr>
              <a:t> </a:t>
            </a:r>
            <a:r>
              <a:rPr lang="en-US" sz="4800" dirty="0" err="1">
                <a:latin typeface="Baloo Bhaijaan" panose="03080902040302020200" pitchFamily="66" charset="-78"/>
                <a:ea typeface="Fredoka"/>
                <a:cs typeface="Baloo Bhaijaan" panose="03080902040302020200" pitchFamily="66" charset="-78"/>
                <a:sym typeface="Fredoka"/>
              </a:rPr>
              <a:t>verzerrt</a:t>
            </a:r>
            <a:r>
              <a:rPr lang="en-US" sz="4800" dirty="0">
                <a:latin typeface="Baloo Bhaijaan" panose="03080902040302020200" pitchFamily="66" charset="-78"/>
                <a:ea typeface="Fredoka"/>
                <a:cs typeface="Baloo Bhaijaan" panose="03080902040302020200" pitchFamily="66" charset="-78"/>
                <a:sym typeface="Fredoka"/>
              </a:rPr>
              <a:t> sein.</a:t>
            </a:r>
          </a:p>
        </p:txBody>
      </p:sp>
    </p:spTree>
    <p:extLst>
      <p:ext uri="{BB962C8B-B14F-4D97-AF65-F5344CB8AC3E}">
        <p14:creationId xmlns:p14="http://schemas.microsoft.com/office/powerpoint/2010/main" val="301892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55909" y="2329276"/>
            <a:ext cx="9173538" cy="7347369"/>
          </a:xfrm>
          <a:custGeom>
            <a:avLst/>
            <a:gdLst/>
            <a:ahLst/>
            <a:cxnLst/>
            <a:rect l="l" t="t" r="r" b="b"/>
            <a:pathLst>
              <a:path w="9090247" h="7504945">
                <a:moveTo>
                  <a:pt x="0" y="0"/>
                </a:moveTo>
                <a:lnTo>
                  <a:pt x="9090247" y="0"/>
                </a:lnTo>
                <a:lnTo>
                  <a:pt x="9090247" y="7504945"/>
                </a:lnTo>
                <a:lnTo>
                  <a:pt x="0" y="7504945"/>
                </a:lnTo>
                <a:lnTo>
                  <a:pt x="0" y="0"/>
                </a:lnTo>
                <a:close/>
              </a:path>
            </a:pathLst>
          </a:custGeom>
          <a:blipFill>
            <a:blip r:embed="rId3"/>
            <a:stretch>
              <a:fillRect l="-10753" t="-87833" r="-8539" b="-12286"/>
            </a:stretch>
          </a:blipFill>
        </p:spPr>
        <p:txBody>
          <a:bodyPr/>
          <a:lstStyle/>
          <a:p>
            <a:endParaRPr lang="de-DE" dirty="0"/>
          </a:p>
        </p:txBody>
      </p:sp>
      <p:sp>
        <p:nvSpPr>
          <p:cNvPr id="3" name="Freeform 3"/>
          <p:cNvSpPr/>
          <p:nvPr/>
        </p:nvSpPr>
        <p:spPr>
          <a:xfrm>
            <a:off x="4714963" y="2420013"/>
            <a:ext cx="4164385" cy="3314021"/>
          </a:xfrm>
          <a:custGeom>
            <a:avLst/>
            <a:gdLst/>
            <a:ahLst/>
            <a:cxnLst/>
            <a:rect l="l" t="t" r="r" b="b"/>
            <a:pathLst>
              <a:path w="4164385" h="3314021">
                <a:moveTo>
                  <a:pt x="0" y="0"/>
                </a:moveTo>
                <a:lnTo>
                  <a:pt x="4164385" y="0"/>
                </a:lnTo>
                <a:lnTo>
                  <a:pt x="4164385" y="3314022"/>
                </a:lnTo>
                <a:lnTo>
                  <a:pt x="0" y="3314022"/>
                </a:lnTo>
                <a:lnTo>
                  <a:pt x="0" y="0"/>
                </a:lnTo>
                <a:close/>
              </a:path>
            </a:pathLst>
          </a:custGeom>
          <a:blipFill>
            <a:blip r:embed="rId3"/>
            <a:stretch>
              <a:fillRect l="-21412" t="-59016" r="-116127" b="-245717"/>
            </a:stretch>
          </a:blipFill>
        </p:spPr>
        <p:txBody>
          <a:bodyPr/>
          <a:lstStyle/>
          <a:p>
            <a:endParaRPr lang="de-DE"/>
          </a:p>
        </p:txBody>
      </p:sp>
      <p:sp>
        <p:nvSpPr>
          <p:cNvPr id="4" name="Freeform 4"/>
          <p:cNvSpPr/>
          <p:nvPr/>
        </p:nvSpPr>
        <p:spPr>
          <a:xfrm rot="5400000">
            <a:off x="7929866" y="226811"/>
            <a:ext cx="1180655" cy="3577742"/>
          </a:xfrm>
          <a:custGeom>
            <a:avLst/>
            <a:gdLst/>
            <a:ahLst/>
            <a:cxnLst/>
            <a:rect l="l" t="t" r="r" b="b"/>
            <a:pathLst>
              <a:path w="1180655" h="3577742">
                <a:moveTo>
                  <a:pt x="0" y="0"/>
                </a:moveTo>
                <a:lnTo>
                  <a:pt x="1180655" y="0"/>
                </a:lnTo>
                <a:lnTo>
                  <a:pt x="1180655" y="3577743"/>
                </a:lnTo>
                <a:lnTo>
                  <a:pt x="0" y="3577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20" name="Group 20"/>
          <p:cNvGrpSpPr/>
          <p:nvPr/>
        </p:nvGrpSpPr>
        <p:grpSpPr>
          <a:xfrm>
            <a:off x="11609462" y="8398583"/>
            <a:ext cx="3900574" cy="1448073"/>
            <a:chOff x="0" y="0"/>
            <a:chExt cx="1027312" cy="381386"/>
          </a:xfrm>
        </p:grpSpPr>
        <p:sp>
          <p:nvSpPr>
            <p:cNvPr id="21" name="Freeform 21"/>
            <p:cNvSpPr/>
            <p:nvPr/>
          </p:nvSpPr>
          <p:spPr>
            <a:xfrm>
              <a:off x="0" y="0"/>
              <a:ext cx="1027312" cy="381386"/>
            </a:xfrm>
            <a:custGeom>
              <a:avLst/>
              <a:gdLst/>
              <a:ahLst/>
              <a:cxnLst/>
              <a:rect l="l" t="t" r="r" b="b"/>
              <a:pathLst>
                <a:path w="1027312" h="381386">
                  <a:moveTo>
                    <a:pt x="101226" y="0"/>
                  </a:moveTo>
                  <a:lnTo>
                    <a:pt x="926086" y="0"/>
                  </a:lnTo>
                  <a:cubicBezTo>
                    <a:pt x="952933" y="0"/>
                    <a:pt x="978680" y="10665"/>
                    <a:pt x="997663" y="29648"/>
                  </a:cubicBezTo>
                  <a:cubicBezTo>
                    <a:pt x="1016647" y="48632"/>
                    <a:pt x="1027312" y="74379"/>
                    <a:pt x="1027312" y="101226"/>
                  </a:cubicBezTo>
                  <a:lnTo>
                    <a:pt x="1027312" y="280160"/>
                  </a:lnTo>
                  <a:cubicBezTo>
                    <a:pt x="1027312" y="336065"/>
                    <a:pt x="981992" y="381386"/>
                    <a:pt x="926086" y="381386"/>
                  </a:cubicBezTo>
                  <a:lnTo>
                    <a:pt x="101226" y="381386"/>
                  </a:lnTo>
                  <a:cubicBezTo>
                    <a:pt x="45320" y="381386"/>
                    <a:pt x="0" y="336065"/>
                    <a:pt x="0" y="280160"/>
                  </a:cubicBezTo>
                  <a:lnTo>
                    <a:pt x="0" y="101226"/>
                  </a:lnTo>
                  <a:cubicBezTo>
                    <a:pt x="0" y="45320"/>
                    <a:pt x="45320" y="0"/>
                    <a:pt x="101226" y="0"/>
                  </a:cubicBezTo>
                  <a:close/>
                </a:path>
              </a:pathLst>
            </a:custGeom>
            <a:solidFill>
              <a:srgbClr val="FFFFFF"/>
            </a:solidFill>
          </p:spPr>
          <p:txBody>
            <a:bodyPr/>
            <a:lstStyle/>
            <a:p>
              <a:endParaRPr lang="de-DE"/>
            </a:p>
          </p:txBody>
        </p:sp>
        <p:sp>
          <p:nvSpPr>
            <p:cNvPr id="22" name="TextBox 22"/>
            <p:cNvSpPr txBox="1"/>
            <p:nvPr/>
          </p:nvSpPr>
          <p:spPr>
            <a:xfrm>
              <a:off x="0" y="-38100"/>
              <a:ext cx="1027312" cy="419486"/>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141137" y="436395"/>
            <a:ext cx="16131528" cy="756617"/>
          </a:xfrm>
          <a:prstGeom prst="rect">
            <a:avLst/>
          </a:prstGeom>
        </p:spPr>
        <p:txBody>
          <a:bodyPr lIns="0" tIns="0" rIns="0" bIns="0" rtlCol="0" anchor="t">
            <a:spAutoFit/>
          </a:bodyPr>
          <a:lstStyle/>
          <a:p>
            <a:pPr algn="ctr">
              <a:lnSpc>
                <a:spcPts val="5880"/>
              </a:lnSpc>
              <a:spcBef>
                <a:spcPct val="0"/>
              </a:spcBef>
            </a:pP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Wie </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kommt</a:t>
            </a: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 es </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zu</a:t>
            </a: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 </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Verzerrungen</a:t>
            </a: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a:t>
            </a:r>
          </a:p>
        </p:txBody>
      </p:sp>
      <p:grpSp>
        <p:nvGrpSpPr>
          <p:cNvPr id="24" name="Group 24"/>
          <p:cNvGrpSpPr/>
          <p:nvPr/>
        </p:nvGrpSpPr>
        <p:grpSpPr>
          <a:xfrm>
            <a:off x="11892178" y="2473937"/>
            <a:ext cx="3900574" cy="1448073"/>
            <a:chOff x="0" y="0"/>
            <a:chExt cx="1027312" cy="381386"/>
          </a:xfrm>
        </p:grpSpPr>
        <p:sp>
          <p:nvSpPr>
            <p:cNvPr id="25" name="Freeform 25"/>
            <p:cNvSpPr/>
            <p:nvPr/>
          </p:nvSpPr>
          <p:spPr>
            <a:xfrm>
              <a:off x="0" y="0"/>
              <a:ext cx="1027312" cy="381386"/>
            </a:xfrm>
            <a:custGeom>
              <a:avLst/>
              <a:gdLst/>
              <a:ahLst/>
              <a:cxnLst/>
              <a:rect l="l" t="t" r="r" b="b"/>
              <a:pathLst>
                <a:path w="1027312" h="381386">
                  <a:moveTo>
                    <a:pt x="101226" y="0"/>
                  </a:moveTo>
                  <a:lnTo>
                    <a:pt x="926086" y="0"/>
                  </a:lnTo>
                  <a:cubicBezTo>
                    <a:pt x="952933" y="0"/>
                    <a:pt x="978680" y="10665"/>
                    <a:pt x="997663" y="29648"/>
                  </a:cubicBezTo>
                  <a:cubicBezTo>
                    <a:pt x="1016647" y="48632"/>
                    <a:pt x="1027312" y="74379"/>
                    <a:pt x="1027312" y="101226"/>
                  </a:cubicBezTo>
                  <a:lnTo>
                    <a:pt x="1027312" y="280160"/>
                  </a:lnTo>
                  <a:cubicBezTo>
                    <a:pt x="1027312" y="336065"/>
                    <a:pt x="981992" y="381386"/>
                    <a:pt x="926086" y="381386"/>
                  </a:cubicBezTo>
                  <a:lnTo>
                    <a:pt x="101226" y="381386"/>
                  </a:lnTo>
                  <a:cubicBezTo>
                    <a:pt x="45320" y="381386"/>
                    <a:pt x="0" y="336065"/>
                    <a:pt x="0" y="280160"/>
                  </a:cubicBezTo>
                  <a:lnTo>
                    <a:pt x="0" y="101226"/>
                  </a:lnTo>
                  <a:cubicBezTo>
                    <a:pt x="0" y="45320"/>
                    <a:pt x="45320" y="0"/>
                    <a:pt x="101226" y="0"/>
                  </a:cubicBezTo>
                  <a:close/>
                </a:path>
              </a:pathLst>
            </a:custGeom>
            <a:solidFill>
              <a:srgbClr val="FFFFFF"/>
            </a:solidFill>
          </p:spPr>
          <p:txBody>
            <a:bodyPr/>
            <a:lstStyle/>
            <a:p>
              <a:endParaRPr lang="de-DE" dirty="0"/>
            </a:p>
          </p:txBody>
        </p:sp>
        <p:sp>
          <p:nvSpPr>
            <p:cNvPr id="26" name="TextBox 26"/>
            <p:cNvSpPr txBox="1"/>
            <p:nvPr/>
          </p:nvSpPr>
          <p:spPr>
            <a:xfrm>
              <a:off x="0" y="-38100"/>
              <a:ext cx="1027312" cy="419486"/>
            </a:xfrm>
            <a:prstGeom prst="rect">
              <a:avLst/>
            </a:prstGeom>
          </p:spPr>
          <p:txBody>
            <a:bodyPr lIns="50800" tIns="50800" rIns="50800" bIns="50800" rtlCol="0" anchor="ctr"/>
            <a:lstStyle/>
            <a:p>
              <a:pPr algn="ctr">
                <a:lnSpc>
                  <a:spcPts val="2659"/>
                </a:lnSpc>
              </a:pPr>
              <a:endParaRPr/>
            </a:p>
          </p:txBody>
        </p:sp>
      </p:grpSp>
      <p:grpSp>
        <p:nvGrpSpPr>
          <p:cNvPr id="63" name="Gruppieren 62">
            <a:extLst>
              <a:ext uri="{FF2B5EF4-FFF2-40B4-BE49-F238E27FC236}">
                <a16:creationId xmlns:a16="http://schemas.microsoft.com/office/drawing/2014/main" id="{B13BA97A-ACE7-0602-AA7D-3060460B18ED}"/>
              </a:ext>
            </a:extLst>
          </p:cNvPr>
          <p:cNvGrpSpPr/>
          <p:nvPr/>
        </p:nvGrpSpPr>
        <p:grpSpPr>
          <a:xfrm>
            <a:off x="636622" y="1467657"/>
            <a:ext cx="3659677" cy="1730316"/>
            <a:chOff x="636622" y="1467657"/>
            <a:chExt cx="3659677" cy="1730316"/>
          </a:xfrm>
        </p:grpSpPr>
        <p:grpSp>
          <p:nvGrpSpPr>
            <p:cNvPr id="38" name="Gruppieren 37">
              <a:extLst>
                <a:ext uri="{FF2B5EF4-FFF2-40B4-BE49-F238E27FC236}">
                  <a16:creationId xmlns:a16="http://schemas.microsoft.com/office/drawing/2014/main" id="{81965594-14B1-F2BA-BD40-682D9A431C50}"/>
                </a:ext>
              </a:extLst>
            </p:cNvPr>
            <p:cNvGrpSpPr/>
            <p:nvPr/>
          </p:nvGrpSpPr>
          <p:grpSpPr>
            <a:xfrm>
              <a:off x="636622" y="1467657"/>
              <a:ext cx="2197535" cy="1675801"/>
              <a:chOff x="699076" y="7152219"/>
              <a:chExt cx="2197535" cy="1675801"/>
            </a:xfrm>
          </p:grpSpPr>
          <p:sp>
            <p:nvSpPr>
              <p:cNvPr id="30" name="Oval 29">
                <a:extLst>
                  <a:ext uri="{FF2B5EF4-FFF2-40B4-BE49-F238E27FC236}">
                    <a16:creationId xmlns:a16="http://schemas.microsoft.com/office/drawing/2014/main" id="{0D54CD1A-FEF6-DB45-C26F-5060EEB40E02}"/>
                  </a:ext>
                </a:extLst>
              </p:cNvPr>
              <p:cNvSpPr>
                <a:spLocks noChangeAspect="1"/>
              </p:cNvSpPr>
              <p:nvPr/>
            </p:nvSpPr>
            <p:spPr>
              <a:xfrm>
                <a:off x="1228960" y="7152219"/>
                <a:ext cx="1188506" cy="1160673"/>
              </a:xfrm>
              <a:prstGeom prst="ellipse">
                <a:avLst/>
              </a:prstGeom>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algn="ctr"/>
                <a:r>
                  <a:rPr lang="de-DE" sz="2800" dirty="0">
                    <a:latin typeface="ADLaM Display" panose="02010000000000000000" pitchFamily="2" charset="77"/>
                    <a:ea typeface="ADLaM Display" panose="02010000000000000000" pitchFamily="2" charset="77"/>
                    <a:cs typeface="ADLaM Display" panose="02010000000000000000" pitchFamily="2" charset="77"/>
                  </a:rPr>
                  <a:t>NEW</a:t>
                </a:r>
              </a:p>
            </p:txBody>
          </p:sp>
          <p:grpSp>
            <p:nvGrpSpPr>
              <p:cNvPr id="27" name="Gruppieren 26">
                <a:extLst>
                  <a:ext uri="{FF2B5EF4-FFF2-40B4-BE49-F238E27FC236}">
                    <a16:creationId xmlns:a16="http://schemas.microsoft.com/office/drawing/2014/main" id="{B512B603-8DEB-EF43-0F20-2AF2C1841468}"/>
                  </a:ext>
                </a:extLst>
              </p:cNvPr>
              <p:cNvGrpSpPr/>
              <p:nvPr/>
            </p:nvGrpSpPr>
            <p:grpSpPr>
              <a:xfrm>
                <a:off x="699076" y="7236654"/>
                <a:ext cx="2197535" cy="1591366"/>
                <a:chOff x="469724" y="7372334"/>
                <a:chExt cx="2197535" cy="1591366"/>
              </a:xfrm>
            </p:grpSpPr>
            <p:sp>
              <p:nvSpPr>
                <p:cNvPr id="7" name="TextBox 7"/>
                <p:cNvSpPr txBox="1"/>
                <p:nvPr/>
              </p:nvSpPr>
              <p:spPr>
                <a:xfrm>
                  <a:off x="469724" y="8591290"/>
                  <a:ext cx="2197535" cy="372410"/>
                </a:xfrm>
                <a:prstGeom prst="rect">
                  <a:avLst/>
                </a:prstGeom>
              </p:spPr>
              <p:txBody>
                <a:bodyPr lIns="0" tIns="0" rIns="0" bIns="0" rtlCol="0" anchor="t">
                  <a:spAutoFit/>
                </a:bodyPr>
                <a:lstStyle/>
                <a:p>
                  <a:pPr algn="ctr">
                    <a:lnSpc>
                      <a:spcPts val="3120"/>
                    </a:lnSpc>
                  </a:pPr>
                  <a:r>
                    <a:rPr lang="en-US" sz="2228" b="1" dirty="0" err="1">
                      <a:solidFill>
                        <a:srgbClr val="000000"/>
                      </a:solidFill>
                      <a:latin typeface="Comic Sans MS" panose="030F0902030302020204" pitchFamily="66" charset="0"/>
                      <a:ea typeface="Barlow Semi-Bold"/>
                      <a:cs typeface="Posterama" panose="020B0504020200020000" pitchFamily="34" charset="0"/>
                      <a:sym typeface="Barlow Semi-Bold"/>
                    </a:rPr>
                    <a:t>veraltet</a:t>
                  </a:r>
                  <a:endParaRPr lang="en-US" sz="2228" b="1" dirty="0">
                    <a:solidFill>
                      <a:srgbClr val="000000"/>
                    </a:solidFill>
                    <a:latin typeface="Comic Sans MS" panose="030F0902030302020204" pitchFamily="66" charset="0"/>
                    <a:ea typeface="Barlow Semi-Bold"/>
                    <a:cs typeface="Posterama" panose="020B0504020200020000" pitchFamily="34" charset="0"/>
                    <a:sym typeface="Barlow Semi-Bold"/>
                  </a:endParaRPr>
                </a:p>
              </p:txBody>
            </p:sp>
            <p:sp>
              <p:nvSpPr>
                <p:cNvPr id="18" name="Freeform 18"/>
                <p:cNvSpPr/>
                <p:nvPr/>
              </p:nvSpPr>
              <p:spPr>
                <a:xfrm>
                  <a:off x="735952" y="7372334"/>
                  <a:ext cx="1909790" cy="952508"/>
                </a:xfrm>
                <a:custGeom>
                  <a:avLst/>
                  <a:gdLst/>
                  <a:ahLst/>
                  <a:cxnLst/>
                  <a:rect l="l" t="t" r="r" b="b"/>
                  <a:pathLst>
                    <a:path w="1909790" h="952508">
                      <a:moveTo>
                        <a:pt x="0" y="0"/>
                      </a:moveTo>
                      <a:lnTo>
                        <a:pt x="1909791" y="0"/>
                      </a:lnTo>
                      <a:lnTo>
                        <a:pt x="1909791" y="952508"/>
                      </a:lnTo>
                      <a:lnTo>
                        <a:pt x="0" y="9525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grpSp>
        <p:cxnSp>
          <p:nvCxnSpPr>
            <p:cNvPr id="11" name="Gerade Verbindung mit Pfeil 10">
              <a:extLst>
                <a:ext uri="{FF2B5EF4-FFF2-40B4-BE49-F238E27FC236}">
                  <a16:creationId xmlns:a16="http://schemas.microsoft.com/office/drawing/2014/main" id="{5FE3D35B-E60C-A61A-2BA0-B904A307A639}"/>
                </a:ext>
              </a:extLst>
            </p:cNvPr>
            <p:cNvCxnSpPr>
              <a:cxnSpLocks/>
            </p:cNvCxnSpPr>
            <p:nvPr/>
          </p:nvCxnSpPr>
          <p:spPr>
            <a:xfrm>
              <a:off x="2773676" y="2279359"/>
              <a:ext cx="1522623" cy="918614"/>
            </a:xfrm>
            <a:prstGeom prst="straightConnector1">
              <a:avLst/>
            </a:prstGeom>
            <a:ln>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64" name="Gruppieren 63">
            <a:extLst>
              <a:ext uri="{FF2B5EF4-FFF2-40B4-BE49-F238E27FC236}">
                <a16:creationId xmlns:a16="http://schemas.microsoft.com/office/drawing/2014/main" id="{0723C439-9205-4859-2DF2-927FF80CA79D}"/>
              </a:ext>
            </a:extLst>
          </p:cNvPr>
          <p:cNvGrpSpPr/>
          <p:nvPr/>
        </p:nvGrpSpPr>
        <p:grpSpPr>
          <a:xfrm>
            <a:off x="613482" y="4084054"/>
            <a:ext cx="3501318" cy="1973140"/>
            <a:chOff x="613482" y="4084054"/>
            <a:chExt cx="3501318" cy="1973140"/>
          </a:xfrm>
        </p:grpSpPr>
        <p:grpSp>
          <p:nvGrpSpPr>
            <p:cNvPr id="40" name="Gruppieren 39">
              <a:extLst>
                <a:ext uri="{FF2B5EF4-FFF2-40B4-BE49-F238E27FC236}">
                  <a16:creationId xmlns:a16="http://schemas.microsoft.com/office/drawing/2014/main" id="{69A880AB-30B9-132F-BBD9-3E39F7AD6DBF}"/>
                </a:ext>
              </a:extLst>
            </p:cNvPr>
            <p:cNvGrpSpPr/>
            <p:nvPr/>
          </p:nvGrpSpPr>
          <p:grpSpPr>
            <a:xfrm>
              <a:off x="613482" y="4084054"/>
              <a:ext cx="2323422" cy="1973140"/>
              <a:chOff x="2628781" y="7198338"/>
              <a:chExt cx="2323422" cy="1973140"/>
            </a:xfrm>
          </p:grpSpPr>
          <p:grpSp>
            <p:nvGrpSpPr>
              <p:cNvPr id="35" name="Gruppieren 34">
                <a:extLst>
                  <a:ext uri="{FF2B5EF4-FFF2-40B4-BE49-F238E27FC236}">
                    <a16:creationId xmlns:a16="http://schemas.microsoft.com/office/drawing/2014/main" id="{23476965-3F3F-45D1-C066-9FDF0A47CF9C}"/>
                  </a:ext>
                </a:extLst>
              </p:cNvPr>
              <p:cNvGrpSpPr/>
              <p:nvPr/>
            </p:nvGrpSpPr>
            <p:grpSpPr>
              <a:xfrm>
                <a:off x="3079993" y="7198338"/>
                <a:ext cx="1259982" cy="1331735"/>
                <a:chOff x="2210907" y="5523425"/>
                <a:chExt cx="1259982" cy="1331735"/>
              </a:xfrm>
            </p:grpSpPr>
            <p:sp>
              <p:nvSpPr>
                <p:cNvPr id="31" name="Rechteck 30">
                  <a:extLst>
                    <a:ext uri="{FF2B5EF4-FFF2-40B4-BE49-F238E27FC236}">
                      <a16:creationId xmlns:a16="http://schemas.microsoft.com/office/drawing/2014/main" id="{552A021E-92BA-414D-F86D-72DEF7BAB8DB}"/>
                    </a:ext>
                  </a:extLst>
                </p:cNvPr>
                <p:cNvSpPr/>
                <p:nvPr/>
              </p:nvSpPr>
              <p:spPr>
                <a:xfrm>
                  <a:off x="2210907" y="5528647"/>
                  <a:ext cx="540000" cy="540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Rechteck 31">
                  <a:extLst>
                    <a:ext uri="{FF2B5EF4-FFF2-40B4-BE49-F238E27FC236}">
                      <a16:creationId xmlns:a16="http://schemas.microsoft.com/office/drawing/2014/main" id="{1652B7AC-1CFC-6CC1-28FB-4C1F928774D6}"/>
                    </a:ext>
                  </a:extLst>
                </p:cNvPr>
                <p:cNvSpPr/>
                <p:nvPr/>
              </p:nvSpPr>
              <p:spPr>
                <a:xfrm>
                  <a:off x="2834285" y="5523425"/>
                  <a:ext cx="540000" cy="540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Rechteck 32">
                  <a:extLst>
                    <a:ext uri="{FF2B5EF4-FFF2-40B4-BE49-F238E27FC236}">
                      <a16:creationId xmlns:a16="http://schemas.microsoft.com/office/drawing/2014/main" id="{13AE6471-4BB6-68BA-9D4F-E8AE15D729CD}"/>
                    </a:ext>
                  </a:extLst>
                </p:cNvPr>
                <p:cNvSpPr/>
                <p:nvPr/>
              </p:nvSpPr>
              <p:spPr>
                <a:xfrm>
                  <a:off x="2210907" y="6148936"/>
                  <a:ext cx="540000" cy="540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Rechteck 33">
                  <a:extLst>
                    <a:ext uri="{FF2B5EF4-FFF2-40B4-BE49-F238E27FC236}">
                      <a16:creationId xmlns:a16="http://schemas.microsoft.com/office/drawing/2014/main" id="{3F2F6618-1475-78FC-85AD-9D766954C1C7}"/>
                    </a:ext>
                  </a:extLst>
                </p:cNvPr>
                <p:cNvSpPr/>
                <p:nvPr/>
              </p:nvSpPr>
              <p:spPr>
                <a:xfrm rot="20061457">
                  <a:off x="2930889" y="6315160"/>
                  <a:ext cx="540000" cy="540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8" name="Gruppieren 27">
                <a:extLst>
                  <a:ext uri="{FF2B5EF4-FFF2-40B4-BE49-F238E27FC236}">
                    <a16:creationId xmlns:a16="http://schemas.microsoft.com/office/drawing/2014/main" id="{80694019-ED1F-7813-F9F8-86B4878AB531}"/>
                  </a:ext>
                </a:extLst>
              </p:cNvPr>
              <p:cNvGrpSpPr/>
              <p:nvPr/>
            </p:nvGrpSpPr>
            <p:grpSpPr>
              <a:xfrm>
                <a:off x="2628781" y="7865776"/>
                <a:ext cx="2323422" cy="1305702"/>
                <a:chOff x="2399429" y="8001456"/>
                <a:chExt cx="2323422" cy="1305702"/>
              </a:xfrm>
            </p:grpSpPr>
            <p:sp>
              <p:nvSpPr>
                <p:cNvPr id="10" name="TextBox 10"/>
                <p:cNvSpPr txBox="1"/>
                <p:nvPr/>
              </p:nvSpPr>
              <p:spPr>
                <a:xfrm>
                  <a:off x="2399429" y="8915391"/>
                  <a:ext cx="2323422" cy="391767"/>
                </a:xfrm>
                <a:prstGeom prst="rect">
                  <a:avLst/>
                </a:prstGeom>
              </p:spPr>
              <p:txBody>
                <a:bodyPr lIns="0" tIns="0" rIns="0" bIns="0" rtlCol="0" anchor="t">
                  <a:spAutoFit/>
                </a:bodyPr>
                <a:lstStyle/>
                <a:p>
                  <a:pPr algn="ctr">
                    <a:lnSpc>
                      <a:spcPts val="3299"/>
                    </a:lnSpc>
                  </a:pPr>
                  <a:r>
                    <a:rPr lang="en-US" sz="2356" b="1" dirty="0" err="1">
                      <a:solidFill>
                        <a:srgbClr val="000000"/>
                      </a:solidFill>
                      <a:latin typeface="Comic Sans MS" panose="030F0902030302020204" pitchFamily="66" charset="0"/>
                      <a:ea typeface="Barlow Semi-Bold"/>
                      <a:cs typeface="Barlow Semi-Bold"/>
                      <a:sym typeface="Barlow Semi-Bold"/>
                    </a:rPr>
                    <a:t>unvollständig</a:t>
                  </a:r>
                  <a:endParaRPr lang="en-US" sz="2356" b="1" dirty="0">
                    <a:solidFill>
                      <a:srgbClr val="000000"/>
                    </a:solidFill>
                    <a:latin typeface="Comic Sans MS" panose="030F0902030302020204" pitchFamily="66" charset="0"/>
                    <a:ea typeface="Barlow Semi-Bold"/>
                    <a:cs typeface="Barlow Semi-Bold"/>
                    <a:sym typeface="Barlow Semi-Bold"/>
                  </a:endParaRPr>
                </a:p>
              </p:txBody>
            </p:sp>
            <p:sp>
              <p:nvSpPr>
                <p:cNvPr id="19" name="Freeform 19"/>
                <p:cNvSpPr/>
                <p:nvPr/>
              </p:nvSpPr>
              <p:spPr>
                <a:xfrm>
                  <a:off x="3262837" y="8001456"/>
                  <a:ext cx="1296786" cy="646772"/>
                </a:xfrm>
                <a:custGeom>
                  <a:avLst/>
                  <a:gdLst/>
                  <a:ahLst/>
                  <a:cxnLst/>
                  <a:rect l="l" t="t" r="r" b="b"/>
                  <a:pathLst>
                    <a:path w="1296786" h="646772">
                      <a:moveTo>
                        <a:pt x="0" y="0"/>
                      </a:moveTo>
                      <a:lnTo>
                        <a:pt x="1296786" y="0"/>
                      </a:lnTo>
                      <a:lnTo>
                        <a:pt x="1296786" y="646772"/>
                      </a:lnTo>
                      <a:lnTo>
                        <a:pt x="0" y="6467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grpSp>
        <p:cxnSp>
          <p:nvCxnSpPr>
            <p:cNvPr id="15" name="Gerade Verbindung mit Pfeil 14">
              <a:extLst>
                <a:ext uri="{FF2B5EF4-FFF2-40B4-BE49-F238E27FC236}">
                  <a16:creationId xmlns:a16="http://schemas.microsoft.com/office/drawing/2014/main" id="{B895E768-CD10-C306-9260-018438B6980A}"/>
                </a:ext>
              </a:extLst>
            </p:cNvPr>
            <p:cNvCxnSpPr>
              <a:cxnSpLocks/>
            </p:cNvCxnSpPr>
            <p:nvPr/>
          </p:nvCxnSpPr>
          <p:spPr>
            <a:xfrm>
              <a:off x="2735948" y="4680805"/>
              <a:ext cx="1378852" cy="28760"/>
            </a:xfrm>
            <a:prstGeom prst="straightConnector1">
              <a:avLst/>
            </a:prstGeom>
            <a:ln>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65" name="Gruppieren 64">
            <a:extLst>
              <a:ext uri="{FF2B5EF4-FFF2-40B4-BE49-F238E27FC236}">
                <a16:creationId xmlns:a16="http://schemas.microsoft.com/office/drawing/2014/main" id="{30840326-3EAC-7867-C08B-16E9CD563C43}"/>
              </a:ext>
            </a:extLst>
          </p:cNvPr>
          <p:cNvGrpSpPr/>
          <p:nvPr/>
        </p:nvGrpSpPr>
        <p:grpSpPr>
          <a:xfrm>
            <a:off x="621885" y="5861310"/>
            <a:ext cx="4002550" cy="3585284"/>
            <a:chOff x="471880" y="5606690"/>
            <a:chExt cx="4002550" cy="3585284"/>
          </a:xfrm>
        </p:grpSpPr>
        <p:grpSp>
          <p:nvGrpSpPr>
            <p:cNvPr id="43" name="Gruppieren 42">
              <a:extLst>
                <a:ext uri="{FF2B5EF4-FFF2-40B4-BE49-F238E27FC236}">
                  <a16:creationId xmlns:a16="http://schemas.microsoft.com/office/drawing/2014/main" id="{C2688A28-16A9-5EA4-B029-E0FB3A4C5831}"/>
                </a:ext>
              </a:extLst>
            </p:cNvPr>
            <p:cNvGrpSpPr/>
            <p:nvPr/>
          </p:nvGrpSpPr>
          <p:grpSpPr>
            <a:xfrm>
              <a:off x="471880" y="7006298"/>
              <a:ext cx="2526356" cy="2185676"/>
              <a:chOff x="4424599" y="7143571"/>
              <a:chExt cx="2526356" cy="2185676"/>
            </a:xfrm>
          </p:grpSpPr>
          <p:sp>
            <p:nvSpPr>
              <p:cNvPr id="13" name="TextBox 13"/>
              <p:cNvSpPr txBox="1"/>
              <p:nvPr/>
            </p:nvSpPr>
            <p:spPr>
              <a:xfrm>
                <a:off x="4424599" y="8561473"/>
                <a:ext cx="2526356" cy="767774"/>
              </a:xfrm>
              <a:prstGeom prst="rect">
                <a:avLst/>
              </a:prstGeom>
            </p:spPr>
            <p:txBody>
              <a:bodyPr wrap="square" lIns="0" tIns="0" rIns="0" bIns="0" rtlCol="0" anchor="t">
                <a:spAutoFit/>
              </a:bodyPr>
              <a:lstStyle/>
              <a:p>
                <a:pPr algn="ctr">
                  <a:lnSpc>
                    <a:spcPts val="3133"/>
                  </a:lnSpc>
                </a:pPr>
                <a:r>
                  <a:rPr lang="en-US" sz="2238" b="1" dirty="0" err="1">
                    <a:solidFill>
                      <a:srgbClr val="000000"/>
                    </a:solidFill>
                    <a:latin typeface="Comic Sans MS" panose="030F0902030302020204" pitchFamily="66" charset="0"/>
                    <a:ea typeface="Barlow Semi-Bold"/>
                    <a:cs typeface="Barlow Semi-Bold"/>
                    <a:sym typeface="Barlow Semi-Bold"/>
                  </a:rPr>
                  <a:t>Merkmale</a:t>
                </a:r>
                <a:r>
                  <a:rPr lang="en-US" sz="2238" b="1" dirty="0">
                    <a:solidFill>
                      <a:srgbClr val="000000"/>
                    </a:solidFill>
                    <a:latin typeface="Comic Sans MS" panose="030F0902030302020204" pitchFamily="66" charset="0"/>
                    <a:ea typeface="Barlow Semi-Bold"/>
                    <a:cs typeface="Barlow Semi-Bold"/>
                    <a:sym typeface="Barlow Semi-Bold"/>
                  </a:rPr>
                  <a:t> </a:t>
                </a:r>
                <a:r>
                  <a:rPr lang="en-US" sz="2238" b="1" dirty="0" err="1">
                    <a:solidFill>
                      <a:srgbClr val="000000"/>
                    </a:solidFill>
                    <a:latin typeface="Comic Sans MS" panose="030F0902030302020204" pitchFamily="66" charset="0"/>
                    <a:ea typeface="Barlow Semi-Bold"/>
                    <a:cs typeface="Barlow Semi-Bold"/>
                    <a:sym typeface="Barlow Semi-Bold"/>
                  </a:rPr>
                  <a:t>unberücksichtigt</a:t>
                </a:r>
                <a:endParaRPr lang="en-US" sz="2238" b="1" dirty="0">
                  <a:solidFill>
                    <a:srgbClr val="000000"/>
                  </a:solidFill>
                  <a:latin typeface="Comic Sans MS" panose="030F0902030302020204" pitchFamily="66" charset="0"/>
                  <a:ea typeface="Barlow Semi-Bold"/>
                  <a:cs typeface="Barlow Semi-Bold"/>
                  <a:sym typeface="Barlow Semi-Bold"/>
                </a:endParaRPr>
              </a:p>
            </p:txBody>
          </p:sp>
          <p:grpSp>
            <p:nvGrpSpPr>
              <p:cNvPr id="42" name="Gruppieren 41">
                <a:extLst>
                  <a:ext uri="{FF2B5EF4-FFF2-40B4-BE49-F238E27FC236}">
                    <a16:creationId xmlns:a16="http://schemas.microsoft.com/office/drawing/2014/main" id="{6F989218-B559-00B0-7F71-436512594E30}"/>
                  </a:ext>
                </a:extLst>
              </p:cNvPr>
              <p:cNvGrpSpPr/>
              <p:nvPr/>
            </p:nvGrpSpPr>
            <p:grpSpPr>
              <a:xfrm>
                <a:off x="4988705" y="7143571"/>
                <a:ext cx="1278633" cy="1276529"/>
                <a:chOff x="4988705" y="7200900"/>
                <a:chExt cx="1278633" cy="1276529"/>
              </a:xfrm>
            </p:grpSpPr>
            <p:sp>
              <p:nvSpPr>
                <p:cNvPr id="5" name="Textfeld 4">
                  <a:extLst>
                    <a:ext uri="{FF2B5EF4-FFF2-40B4-BE49-F238E27FC236}">
                      <a16:creationId xmlns:a16="http://schemas.microsoft.com/office/drawing/2014/main" id="{B2BF246B-9512-D538-E642-25516874A269}"/>
                    </a:ext>
                  </a:extLst>
                </p:cNvPr>
                <p:cNvSpPr txBox="1"/>
                <p:nvPr/>
              </p:nvSpPr>
              <p:spPr>
                <a:xfrm>
                  <a:off x="5078832" y="7277100"/>
                  <a:ext cx="1188506" cy="1200329"/>
                </a:xfrm>
                <a:prstGeom prst="rect">
                  <a:avLst/>
                </a:prstGeom>
                <a:solidFill>
                  <a:schemeClr val="bg1">
                    <a:lumMod val="85000"/>
                  </a:schemeClr>
                </a:solidFill>
                <a:ln>
                  <a:solidFill>
                    <a:schemeClr val="tx1"/>
                  </a:solidFill>
                </a:ln>
              </p:spPr>
              <p:txBody>
                <a:bodyPr wrap="square" rtlCol="0">
                  <a:spAutoFit/>
                </a:bodyPr>
                <a:lstStyle/>
                <a:p>
                  <a:r>
                    <a:rPr lang="de-DE" dirty="0"/>
                    <a:t>☑️______</a:t>
                  </a:r>
                </a:p>
                <a:p>
                  <a:r>
                    <a:rPr lang="de-DE" dirty="0"/>
                    <a:t>☑️______</a:t>
                  </a:r>
                </a:p>
                <a:p>
                  <a:r>
                    <a:rPr lang="de-DE" dirty="0"/>
                    <a:t>☑️______</a:t>
                  </a:r>
                </a:p>
                <a:p>
                  <a:r>
                    <a:rPr lang="de-DE" dirty="0"/>
                    <a:t>☑️______</a:t>
                  </a:r>
                </a:p>
              </p:txBody>
            </p:sp>
            <p:sp>
              <p:nvSpPr>
                <p:cNvPr id="39" name="Freeform 18">
                  <a:extLst>
                    <a:ext uri="{FF2B5EF4-FFF2-40B4-BE49-F238E27FC236}">
                      <a16:creationId xmlns:a16="http://schemas.microsoft.com/office/drawing/2014/main" id="{1CADED6C-6AEE-164C-9B6C-E7A278767417}"/>
                    </a:ext>
                  </a:extLst>
                </p:cNvPr>
                <p:cNvSpPr/>
                <p:nvPr/>
              </p:nvSpPr>
              <p:spPr>
                <a:xfrm>
                  <a:off x="4988705" y="7200900"/>
                  <a:ext cx="954895" cy="391767"/>
                </a:xfrm>
                <a:custGeom>
                  <a:avLst/>
                  <a:gdLst/>
                  <a:ahLst/>
                  <a:cxnLst/>
                  <a:rect l="l" t="t" r="r" b="b"/>
                  <a:pathLst>
                    <a:path w="1909790" h="952508">
                      <a:moveTo>
                        <a:pt x="0" y="0"/>
                      </a:moveTo>
                      <a:lnTo>
                        <a:pt x="1909791" y="0"/>
                      </a:lnTo>
                      <a:lnTo>
                        <a:pt x="1909791" y="952508"/>
                      </a:lnTo>
                      <a:lnTo>
                        <a:pt x="0" y="9525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grpSp>
        <p:cxnSp>
          <p:nvCxnSpPr>
            <p:cNvPr id="36" name="Gerade Verbindung mit Pfeil 35">
              <a:extLst>
                <a:ext uri="{FF2B5EF4-FFF2-40B4-BE49-F238E27FC236}">
                  <a16:creationId xmlns:a16="http://schemas.microsoft.com/office/drawing/2014/main" id="{DB4ECE23-CDFD-4552-61BC-F59A8F276321}"/>
                </a:ext>
              </a:extLst>
            </p:cNvPr>
            <p:cNvCxnSpPr>
              <a:cxnSpLocks/>
            </p:cNvCxnSpPr>
            <p:nvPr/>
          </p:nvCxnSpPr>
          <p:spPr>
            <a:xfrm flipV="1">
              <a:off x="2678349" y="5606690"/>
              <a:ext cx="1796081" cy="2099978"/>
            </a:xfrm>
            <a:prstGeom prst="straightConnector1">
              <a:avLst/>
            </a:prstGeom>
            <a:ln>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91" name="Gruppieren 90">
            <a:extLst>
              <a:ext uri="{FF2B5EF4-FFF2-40B4-BE49-F238E27FC236}">
                <a16:creationId xmlns:a16="http://schemas.microsoft.com/office/drawing/2014/main" id="{D6281EFF-0B41-6CCA-3221-7B336F651BC1}"/>
              </a:ext>
            </a:extLst>
          </p:cNvPr>
          <p:cNvGrpSpPr/>
          <p:nvPr/>
        </p:nvGrpSpPr>
        <p:grpSpPr>
          <a:xfrm>
            <a:off x="4035880" y="6001120"/>
            <a:ext cx="2419994" cy="3442178"/>
            <a:chOff x="3600086" y="6020977"/>
            <a:chExt cx="2419994" cy="3442178"/>
          </a:xfrm>
        </p:grpSpPr>
        <p:grpSp>
          <p:nvGrpSpPr>
            <p:cNvPr id="68" name="Gruppieren 67">
              <a:extLst>
                <a:ext uri="{FF2B5EF4-FFF2-40B4-BE49-F238E27FC236}">
                  <a16:creationId xmlns:a16="http://schemas.microsoft.com/office/drawing/2014/main" id="{4E2E2878-CEE4-D0FC-270D-00EEDA441B21}"/>
                </a:ext>
              </a:extLst>
            </p:cNvPr>
            <p:cNvGrpSpPr/>
            <p:nvPr/>
          </p:nvGrpSpPr>
          <p:grpSpPr>
            <a:xfrm>
              <a:off x="3600086" y="6020977"/>
              <a:ext cx="2419994" cy="3442178"/>
              <a:chOff x="613762" y="2079872"/>
              <a:chExt cx="2419994" cy="3442178"/>
            </a:xfrm>
          </p:grpSpPr>
          <p:sp>
            <p:nvSpPr>
              <p:cNvPr id="73" name="TextBox 10">
                <a:extLst>
                  <a:ext uri="{FF2B5EF4-FFF2-40B4-BE49-F238E27FC236}">
                    <a16:creationId xmlns:a16="http://schemas.microsoft.com/office/drawing/2014/main" id="{DBF32B32-825D-88B8-7782-C6C8C1E808AA}"/>
                  </a:ext>
                </a:extLst>
              </p:cNvPr>
              <p:cNvSpPr txBox="1"/>
              <p:nvPr/>
            </p:nvSpPr>
            <p:spPr>
              <a:xfrm>
                <a:off x="613762" y="5128801"/>
                <a:ext cx="2419994" cy="393249"/>
              </a:xfrm>
              <a:prstGeom prst="rect">
                <a:avLst/>
              </a:prstGeom>
            </p:spPr>
            <p:txBody>
              <a:bodyPr wrap="square" lIns="0" tIns="0" rIns="0" bIns="0" rtlCol="0" anchor="t">
                <a:spAutoFit/>
              </a:bodyPr>
              <a:lstStyle/>
              <a:p>
                <a:pPr algn="ctr">
                  <a:lnSpc>
                    <a:spcPts val="3299"/>
                  </a:lnSpc>
                </a:pPr>
                <a:r>
                  <a:rPr lang="en-US" sz="2356" b="1" dirty="0" err="1">
                    <a:solidFill>
                      <a:srgbClr val="000000"/>
                    </a:solidFill>
                    <a:latin typeface="Comic Sans MS" panose="030F0902030302020204" pitchFamily="66" charset="0"/>
                    <a:ea typeface="Barlow Semi-Bold"/>
                    <a:cs typeface="Barlow Semi-Bold"/>
                    <a:sym typeface="Barlow Semi-Bold"/>
                  </a:rPr>
                  <a:t>voreingenommen</a:t>
                </a:r>
                <a:endParaRPr lang="en-US" sz="2356" b="1" dirty="0">
                  <a:solidFill>
                    <a:srgbClr val="000000"/>
                  </a:solidFill>
                  <a:latin typeface="Comic Sans MS" panose="030F0902030302020204" pitchFamily="66" charset="0"/>
                  <a:ea typeface="Barlow Semi-Bold"/>
                  <a:cs typeface="Barlow Semi-Bold"/>
                  <a:sym typeface="Barlow Semi-Bold"/>
                </a:endParaRPr>
              </a:p>
            </p:txBody>
          </p:sp>
          <p:cxnSp>
            <p:nvCxnSpPr>
              <p:cNvPr id="70" name="Gerade Verbindung mit Pfeil 69">
                <a:extLst>
                  <a:ext uri="{FF2B5EF4-FFF2-40B4-BE49-F238E27FC236}">
                    <a16:creationId xmlns:a16="http://schemas.microsoft.com/office/drawing/2014/main" id="{8B164504-DA76-6C03-89DE-936CDA792297}"/>
                  </a:ext>
                </a:extLst>
              </p:cNvPr>
              <p:cNvCxnSpPr>
                <a:cxnSpLocks/>
              </p:cNvCxnSpPr>
              <p:nvPr/>
            </p:nvCxnSpPr>
            <p:spPr>
              <a:xfrm flipV="1">
                <a:off x="2381438" y="2079872"/>
                <a:ext cx="211620" cy="985280"/>
              </a:xfrm>
              <a:prstGeom prst="straightConnector1">
                <a:avLst/>
              </a:prstGeom>
              <a:ln>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89" name="Gruppieren 88">
              <a:extLst>
                <a:ext uri="{FF2B5EF4-FFF2-40B4-BE49-F238E27FC236}">
                  <a16:creationId xmlns:a16="http://schemas.microsoft.com/office/drawing/2014/main" id="{9802062B-D6CA-92ED-D144-7784F125AC0D}"/>
                </a:ext>
              </a:extLst>
            </p:cNvPr>
            <p:cNvGrpSpPr/>
            <p:nvPr/>
          </p:nvGrpSpPr>
          <p:grpSpPr>
            <a:xfrm>
              <a:off x="4027364" y="7249883"/>
              <a:ext cx="1962588" cy="1858294"/>
              <a:chOff x="3771923" y="7309866"/>
              <a:chExt cx="1962588" cy="1858294"/>
            </a:xfrm>
          </p:grpSpPr>
          <p:grpSp>
            <p:nvGrpSpPr>
              <p:cNvPr id="88" name="Gruppieren 87">
                <a:extLst>
                  <a:ext uri="{FF2B5EF4-FFF2-40B4-BE49-F238E27FC236}">
                    <a16:creationId xmlns:a16="http://schemas.microsoft.com/office/drawing/2014/main" id="{863A9999-9723-89DF-8B01-7F590FE17004}"/>
                  </a:ext>
                </a:extLst>
              </p:cNvPr>
              <p:cNvGrpSpPr/>
              <p:nvPr/>
            </p:nvGrpSpPr>
            <p:grpSpPr>
              <a:xfrm>
                <a:off x="3771923" y="7399457"/>
                <a:ext cx="1839080" cy="1768703"/>
                <a:chOff x="3771923" y="7399457"/>
                <a:chExt cx="1839080" cy="1768703"/>
              </a:xfrm>
            </p:grpSpPr>
            <p:grpSp>
              <p:nvGrpSpPr>
                <p:cNvPr id="87" name="Gruppieren 86">
                  <a:extLst>
                    <a:ext uri="{FF2B5EF4-FFF2-40B4-BE49-F238E27FC236}">
                      <a16:creationId xmlns:a16="http://schemas.microsoft.com/office/drawing/2014/main" id="{D3DF4FB0-2DF0-0227-C898-B5CA3F518086}"/>
                    </a:ext>
                  </a:extLst>
                </p:cNvPr>
                <p:cNvGrpSpPr/>
                <p:nvPr/>
              </p:nvGrpSpPr>
              <p:grpSpPr>
                <a:xfrm>
                  <a:off x="4422497" y="7399457"/>
                  <a:ext cx="1188506" cy="755502"/>
                  <a:chOff x="4202941" y="7354841"/>
                  <a:chExt cx="1452833" cy="1043742"/>
                </a:xfrm>
              </p:grpSpPr>
              <p:sp>
                <p:nvSpPr>
                  <p:cNvPr id="79" name="Dreieck 78">
                    <a:extLst>
                      <a:ext uri="{FF2B5EF4-FFF2-40B4-BE49-F238E27FC236}">
                        <a16:creationId xmlns:a16="http://schemas.microsoft.com/office/drawing/2014/main" id="{51BCCA46-06E4-FC0A-96FC-669B3A4CE01C}"/>
                      </a:ext>
                    </a:extLst>
                  </p:cNvPr>
                  <p:cNvSpPr/>
                  <p:nvPr/>
                </p:nvSpPr>
                <p:spPr>
                  <a:xfrm>
                    <a:off x="4714963" y="8055502"/>
                    <a:ext cx="314237" cy="343081"/>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6" name="Gruppieren 85">
                    <a:extLst>
                      <a:ext uri="{FF2B5EF4-FFF2-40B4-BE49-F238E27FC236}">
                        <a16:creationId xmlns:a16="http://schemas.microsoft.com/office/drawing/2014/main" id="{C36B4AE1-D4AA-CAEE-918E-10D88AB07C7F}"/>
                      </a:ext>
                    </a:extLst>
                  </p:cNvPr>
                  <p:cNvGrpSpPr/>
                  <p:nvPr/>
                </p:nvGrpSpPr>
                <p:grpSpPr>
                  <a:xfrm>
                    <a:off x="4202941" y="7354841"/>
                    <a:ext cx="1452833" cy="872075"/>
                    <a:chOff x="4202941" y="7354841"/>
                    <a:chExt cx="1452833" cy="872075"/>
                  </a:xfrm>
                </p:grpSpPr>
                <p:sp>
                  <p:nvSpPr>
                    <p:cNvPr id="80" name="Rechteck 79">
                      <a:extLst>
                        <a:ext uri="{FF2B5EF4-FFF2-40B4-BE49-F238E27FC236}">
                          <a16:creationId xmlns:a16="http://schemas.microsoft.com/office/drawing/2014/main" id="{65BE41EC-73F3-1B0B-EEC4-16D0001E117A}"/>
                        </a:ext>
                      </a:extLst>
                    </p:cNvPr>
                    <p:cNvSpPr/>
                    <p:nvPr/>
                  </p:nvSpPr>
                  <p:spPr>
                    <a:xfrm rot="1956486">
                      <a:off x="4202941" y="7955732"/>
                      <a:ext cx="1452833" cy="791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Oval 80">
                      <a:extLst>
                        <a:ext uri="{FF2B5EF4-FFF2-40B4-BE49-F238E27FC236}">
                          <a16:creationId xmlns:a16="http://schemas.microsoft.com/office/drawing/2014/main" id="{A26624D9-CE78-1292-F59F-8AA2F917199D}"/>
                        </a:ext>
                      </a:extLst>
                    </p:cNvPr>
                    <p:cNvSpPr/>
                    <p:nvPr/>
                  </p:nvSpPr>
                  <p:spPr>
                    <a:xfrm>
                      <a:off x="4449134" y="7354841"/>
                      <a:ext cx="176026" cy="198939"/>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2" name="Oval 81">
                      <a:extLst>
                        <a:ext uri="{FF2B5EF4-FFF2-40B4-BE49-F238E27FC236}">
                          <a16:creationId xmlns:a16="http://schemas.microsoft.com/office/drawing/2014/main" id="{73590AF1-7FED-7FF6-4EAB-AC732332DC34}"/>
                        </a:ext>
                      </a:extLst>
                    </p:cNvPr>
                    <p:cNvSpPr/>
                    <p:nvPr/>
                  </p:nvSpPr>
                  <p:spPr>
                    <a:xfrm>
                      <a:off x="5422800" y="8027977"/>
                      <a:ext cx="176026" cy="19893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pic>
              <p:nvPicPr>
                <p:cNvPr id="84" name="Grafik 83" descr="Weibliches Profil mit einfarbiger Füllung">
                  <a:extLst>
                    <a:ext uri="{FF2B5EF4-FFF2-40B4-BE49-F238E27FC236}">
                      <a16:creationId xmlns:a16="http://schemas.microsoft.com/office/drawing/2014/main" id="{6105E8E0-0F40-988E-04E5-83B2710E73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71923" y="8253760"/>
                  <a:ext cx="914400" cy="914400"/>
                </a:xfrm>
                <a:prstGeom prst="rect">
                  <a:avLst/>
                </a:prstGeom>
              </p:spPr>
            </p:pic>
          </p:grpSp>
          <p:sp>
            <p:nvSpPr>
              <p:cNvPr id="85" name="Abgerundete rechteckige Legende 84">
                <a:extLst>
                  <a:ext uri="{FF2B5EF4-FFF2-40B4-BE49-F238E27FC236}">
                    <a16:creationId xmlns:a16="http://schemas.microsoft.com/office/drawing/2014/main" id="{CD1332AD-6373-A144-37FD-D27AB0350150}"/>
                  </a:ext>
                </a:extLst>
              </p:cNvPr>
              <p:cNvSpPr/>
              <p:nvPr/>
            </p:nvSpPr>
            <p:spPr>
              <a:xfrm>
                <a:off x="4332561" y="7309866"/>
                <a:ext cx="1401950" cy="982397"/>
              </a:xfrm>
              <a:prstGeom prst="wedgeRoundRectCallout">
                <a:avLst>
                  <a:gd name="adj1" fmla="val -40835"/>
                  <a:gd name="adj2" fmla="val 60002"/>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grpSp>
        <p:nvGrpSpPr>
          <p:cNvPr id="103" name="Gruppieren 102">
            <a:extLst>
              <a:ext uri="{FF2B5EF4-FFF2-40B4-BE49-F238E27FC236}">
                <a16:creationId xmlns:a16="http://schemas.microsoft.com/office/drawing/2014/main" id="{D1D5FA5F-186E-7152-968E-5E2F4C836E42}"/>
              </a:ext>
            </a:extLst>
          </p:cNvPr>
          <p:cNvGrpSpPr/>
          <p:nvPr/>
        </p:nvGrpSpPr>
        <p:grpSpPr>
          <a:xfrm>
            <a:off x="7068378" y="6017048"/>
            <a:ext cx="2045058" cy="3426250"/>
            <a:chOff x="6938479" y="6012682"/>
            <a:chExt cx="2045058" cy="3426250"/>
          </a:xfrm>
        </p:grpSpPr>
        <p:grpSp>
          <p:nvGrpSpPr>
            <p:cNvPr id="66" name="Gruppieren 65">
              <a:extLst>
                <a:ext uri="{FF2B5EF4-FFF2-40B4-BE49-F238E27FC236}">
                  <a16:creationId xmlns:a16="http://schemas.microsoft.com/office/drawing/2014/main" id="{8DEDD034-2025-9C0C-D889-4753E45DBE66}"/>
                </a:ext>
              </a:extLst>
            </p:cNvPr>
            <p:cNvGrpSpPr/>
            <p:nvPr/>
          </p:nvGrpSpPr>
          <p:grpSpPr>
            <a:xfrm>
              <a:off x="6938479" y="6012682"/>
              <a:ext cx="2045058" cy="3426250"/>
              <a:chOff x="4336190" y="6064828"/>
              <a:chExt cx="2045058" cy="3426250"/>
            </a:xfrm>
          </p:grpSpPr>
          <p:grpSp>
            <p:nvGrpSpPr>
              <p:cNvPr id="47" name="Gruppieren 46">
                <a:extLst>
                  <a:ext uri="{FF2B5EF4-FFF2-40B4-BE49-F238E27FC236}">
                    <a16:creationId xmlns:a16="http://schemas.microsoft.com/office/drawing/2014/main" id="{BCE18C0A-D89D-EBC1-5080-B86DBE4DD5B5}"/>
                  </a:ext>
                </a:extLst>
              </p:cNvPr>
              <p:cNvGrpSpPr/>
              <p:nvPr/>
            </p:nvGrpSpPr>
            <p:grpSpPr>
              <a:xfrm>
                <a:off x="4336190" y="7357322"/>
                <a:ext cx="2045058" cy="2133756"/>
                <a:chOff x="7194550" y="6811653"/>
                <a:chExt cx="2045058" cy="2133756"/>
              </a:xfrm>
            </p:grpSpPr>
            <p:sp>
              <p:nvSpPr>
                <p:cNvPr id="17" name="TextBox 17"/>
                <p:cNvSpPr txBox="1"/>
                <p:nvPr/>
              </p:nvSpPr>
              <p:spPr>
                <a:xfrm>
                  <a:off x="7194550" y="8567510"/>
                  <a:ext cx="1950593" cy="377899"/>
                </a:xfrm>
                <a:prstGeom prst="rect">
                  <a:avLst/>
                </a:prstGeom>
              </p:spPr>
              <p:txBody>
                <a:bodyPr lIns="0" tIns="0" rIns="0" bIns="0" rtlCol="0" anchor="t">
                  <a:spAutoFit/>
                </a:bodyPr>
                <a:lstStyle/>
                <a:p>
                  <a:pPr algn="ctr">
                    <a:lnSpc>
                      <a:spcPts val="3189"/>
                    </a:lnSpc>
                  </a:pPr>
                  <a:r>
                    <a:rPr lang="en-US" sz="2278" b="1" dirty="0" err="1">
                      <a:solidFill>
                        <a:srgbClr val="000000"/>
                      </a:solidFill>
                      <a:latin typeface="Comic Sans MS" panose="030F0902030302020204" pitchFamily="66" charset="0"/>
                      <a:ea typeface="Barlow Semi-Bold"/>
                      <a:cs typeface="Barlow Semi-Bold"/>
                      <a:sym typeface="Barlow Semi-Bold"/>
                    </a:rPr>
                    <a:t>manipuliert</a:t>
                  </a:r>
                  <a:endParaRPr lang="en-US" sz="2278" b="1" dirty="0">
                    <a:solidFill>
                      <a:srgbClr val="000000"/>
                    </a:solidFill>
                    <a:latin typeface="Comic Sans MS" panose="030F0902030302020204" pitchFamily="66" charset="0"/>
                    <a:ea typeface="Barlow Semi-Bold"/>
                    <a:cs typeface="Barlow Semi-Bold"/>
                    <a:sym typeface="Barlow Semi-Bold"/>
                  </a:endParaRPr>
                </a:p>
              </p:txBody>
            </p:sp>
            <p:grpSp>
              <p:nvGrpSpPr>
                <p:cNvPr id="6" name="Gruppieren 5">
                  <a:extLst>
                    <a:ext uri="{FF2B5EF4-FFF2-40B4-BE49-F238E27FC236}">
                      <a16:creationId xmlns:a16="http://schemas.microsoft.com/office/drawing/2014/main" id="{EE020217-972B-E0A2-4368-12EF7CB2376E}"/>
                    </a:ext>
                  </a:extLst>
                </p:cNvPr>
                <p:cNvGrpSpPr/>
                <p:nvPr/>
              </p:nvGrpSpPr>
              <p:grpSpPr>
                <a:xfrm>
                  <a:off x="7540627" y="6811653"/>
                  <a:ext cx="1698981" cy="1625511"/>
                  <a:chOff x="6934200" y="6794589"/>
                  <a:chExt cx="1698981" cy="1625511"/>
                </a:xfrm>
              </p:grpSpPr>
              <p:grpSp>
                <p:nvGrpSpPr>
                  <p:cNvPr id="46" name="Gruppieren 45">
                    <a:extLst>
                      <a:ext uri="{FF2B5EF4-FFF2-40B4-BE49-F238E27FC236}">
                        <a16:creationId xmlns:a16="http://schemas.microsoft.com/office/drawing/2014/main" id="{52FFC2B2-1EDE-50FE-4F5E-269148A82425}"/>
                      </a:ext>
                    </a:extLst>
                  </p:cNvPr>
                  <p:cNvGrpSpPr/>
                  <p:nvPr/>
                </p:nvGrpSpPr>
                <p:grpSpPr>
                  <a:xfrm>
                    <a:off x="6934200" y="7048500"/>
                    <a:ext cx="1549417" cy="1371600"/>
                    <a:chOff x="7848600" y="4076700"/>
                    <a:chExt cx="1447800" cy="1447800"/>
                  </a:xfrm>
                </p:grpSpPr>
                <p:cxnSp>
                  <p:nvCxnSpPr>
                    <p:cNvPr id="44" name="Gerade Verbindung 43">
                      <a:extLst>
                        <a:ext uri="{FF2B5EF4-FFF2-40B4-BE49-F238E27FC236}">
                          <a16:creationId xmlns:a16="http://schemas.microsoft.com/office/drawing/2014/main" id="{563F320D-D4A0-AF3A-BBF9-086894FCE6CF}"/>
                        </a:ext>
                      </a:extLst>
                    </p:cNvPr>
                    <p:cNvCxnSpPr/>
                    <p:nvPr/>
                  </p:nvCxnSpPr>
                  <p:spPr>
                    <a:xfrm>
                      <a:off x="7848600" y="4076700"/>
                      <a:ext cx="0" cy="1447800"/>
                    </a:xfrm>
                    <a:prstGeom prst="line">
                      <a:avLst/>
                    </a:prstGeom>
                    <a:ln w="38100">
                      <a:headEnd type="arrow"/>
                    </a:ln>
                  </p:spPr>
                  <p:style>
                    <a:lnRef idx="1">
                      <a:schemeClr val="dk1"/>
                    </a:lnRef>
                    <a:fillRef idx="0">
                      <a:schemeClr val="dk1"/>
                    </a:fillRef>
                    <a:effectRef idx="0">
                      <a:schemeClr val="dk1"/>
                    </a:effectRef>
                    <a:fontRef idx="minor">
                      <a:schemeClr val="tx1"/>
                    </a:fontRef>
                  </p:style>
                </p:cxnSp>
                <p:cxnSp>
                  <p:nvCxnSpPr>
                    <p:cNvPr id="45" name="Gerade Verbindung 44">
                      <a:extLst>
                        <a:ext uri="{FF2B5EF4-FFF2-40B4-BE49-F238E27FC236}">
                          <a16:creationId xmlns:a16="http://schemas.microsoft.com/office/drawing/2014/main" id="{70966F3C-F778-CBC8-08D0-35A0C05A6948}"/>
                        </a:ext>
                      </a:extLst>
                    </p:cNvPr>
                    <p:cNvCxnSpPr>
                      <a:cxnSpLocks/>
                    </p:cNvCxnSpPr>
                    <p:nvPr/>
                  </p:nvCxnSpPr>
                  <p:spPr>
                    <a:xfrm rot="5400000">
                      <a:off x="8572500" y="4800600"/>
                      <a:ext cx="0" cy="1447800"/>
                    </a:xfrm>
                    <a:prstGeom prst="line">
                      <a:avLst/>
                    </a:prstGeom>
                    <a:ln w="38100">
                      <a:headEnd type="arrow"/>
                    </a:ln>
                  </p:spPr>
                  <p:style>
                    <a:lnRef idx="1">
                      <a:schemeClr val="dk1"/>
                    </a:lnRef>
                    <a:fillRef idx="0">
                      <a:schemeClr val="dk1"/>
                    </a:fillRef>
                    <a:effectRef idx="0">
                      <a:schemeClr val="dk1"/>
                    </a:effectRef>
                    <a:fontRef idx="minor">
                      <a:schemeClr val="tx1"/>
                    </a:fontRef>
                  </p:style>
                </p:cxnSp>
              </p:grpSp>
              <p:cxnSp>
                <p:nvCxnSpPr>
                  <p:cNvPr id="48" name="Gerade Verbindung 47">
                    <a:extLst>
                      <a:ext uri="{FF2B5EF4-FFF2-40B4-BE49-F238E27FC236}">
                        <a16:creationId xmlns:a16="http://schemas.microsoft.com/office/drawing/2014/main" id="{9B9DFB68-E161-F447-A58D-C016C11E9219}"/>
                      </a:ext>
                    </a:extLst>
                  </p:cNvPr>
                  <p:cNvCxnSpPr>
                    <a:cxnSpLocks/>
                  </p:cNvCxnSpPr>
                  <p:nvPr/>
                </p:nvCxnSpPr>
                <p:spPr>
                  <a:xfrm flipV="1">
                    <a:off x="6934200" y="7505699"/>
                    <a:ext cx="388958" cy="228601"/>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Gerade Verbindung 48">
                    <a:extLst>
                      <a:ext uri="{FF2B5EF4-FFF2-40B4-BE49-F238E27FC236}">
                        <a16:creationId xmlns:a16="http://schemas.microsoft.com/office/drawing/2014/main" id="{04876D7F-8FC7-6A8B-1578-26ABE57E838E}"/>
                      </a:ext>
                    </a:extLst>
                  </p:cNvPr>
                  <p:cNvCxnSpPr>
                    <a:cxnSpLocks/>
                  </p:cNvCxnSpPr>
                  <p:nvPr/>
                </p:nvCxnSpPr>
                <p:spPr>
                  <a:xfrm flipH="1" flipV="1">
                    <a:off x="7315201" y="7505700"/>
                    <a:ext cx="380999" cy="267103"/>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Gerade Verbindung 51">
                    <a:extLst>
                      <a:ext uri="{FF2B5EF4-FFF2-40B4-BE49-F238E27FC236}">
                        <a16:creationId xmlns:a16="http://schemas.microsoft.com/office/drawing/2014/main" id="{1736B0C2-05D8-B325-2297-95093AE54F26}"/>
                      </a:ext>
                    </a:extLst>
                  </p:cNvPr>
                  <p:cNvCxnSpPr>
                    <a:cxnSpLocks/>
                  </p:cNvCxnSpPr>
                  <p:nvPr/>
                </p:nvCxnSpPr>
                <p:spPr>
                  <a:xfrm flipH="1">
                    <a:off x="7732471" y="6794589"/>
                    <a:ext cx="529045" cy="7325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4040A655-8C6F-0E79-E4F3-0ED753BF7148}"/>
                      </a:ext>
                    </a:extLst>
                  </p:cNvPr>
                  <p:cNvCxnSpPr>
                    <a:cxnSpLocks/>
                  </p:cNvCxnSpPr>
                  <p:nvPr/>
                </p:nvCxnSpPr>
                <p:spPr>
                  <a:xfrm>
                    <a:off x="8261516" y="6794589"/>
                    <a:ext cx="371665" cy="106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51" name="Gerade Verbindung mit Pfeil 50">
                <a:extLst>
                  <a:ext uri="{FF2B5EF4-FFF2-40B4-BE49-F238E27FC236}">
                    <a16:creationId xmlns:a16="http://schemas.microsoft.com/office/drawing/2014/main" id="{EB828A59-A2B4-6ED9-4810-143434208516}"/>
                  </a:ext>
                </a:extLst>
              </p:cNvPr>
              <p:cNvCxnSpPr>
                <a:cxnSpLocks/>
              </p:cNvCxnSpPr>
              <p:nvPr/>
            </p:nvCxnSpPr>
            <p:spPr>
              <a:xfrm flipH="1" flipV="1">
                <a:off x="4650012" y="6064828"/>
                <a:ext cx="561301" cy="1377070"/>
              </a:xfrm>
              <a:prstGeom prst="straightConnector1">
                <a:avLst/>
              </a:prstGeom>
              <a:ln>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grpSp>
        <p:pic>
          <p:nvPicPr>
            <p:cNvPr id="101" name="Grafik 100" descr="Hubschrauber mit einfarbiger Füllung">
              <a:extLst>
                <a:ext uri="{FF2B5EF4-FFF2-40B4-BE49-F238E27FC236}">
                  <a16:creationId xmlns:a16="http://schemas.microsoft.com/office/drawing/2014/main" id="{97ECFA43-1CC5-C0B3-A4BD-F82B21BAE0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69137" y="6228570"/>
              <a:ext cx="914400" cy="914400"/>
            </a:xfrm>
            <a:prstGeom prst="rect">
              <a:avLst/>
            </a:prstGeom>
          </p:spPr>
        </p:pic>
        <p:sp>
          <p:nvSpPr>
            <p:cNvPr id="102" name="Freihandform 101">
              <a:extLst>
                <a:ext uri="{FF2B5EF4-FFF2-40B4-BE49-F238E27FC236}">
                  <a16:creationId xmlns:a16="http://schemas.microsoft.com/office/drawing/2014/main" id="{CA0F58C9-2885-ACEB-8B5F-3AF9CBE31505}"/>
                </a:ext>
              </a:extLst>
            </p:cNvPr>
            <p:cNvSpPr/>
            <p:nvPr/>
          </p:nvSpPr>
          <p:spPr>
            <a:xfrm>
              <a:off x="8587443" y="6888864"/>
              <a:ext cx="93589" cy="606218"/>
            </a:xfrm>
            <a:custGeom>
              <a:avLst/>
              <a:gdLst>
                <a:gd name="connsiteX0" fmla="*/ 61882 w 93589"/>
                <a:gd name="connsiteY0" fmla="*/ 21602 h 606218"/>
                <a:gd name="connsiteX1" fmla="*/ 46891 w 93589"/>
                <a:gd name="connsiteY1" fmla="*/ 96552 h 606218"/>
                <a:gd name="connsiteX2" fmla="*/ 31901 w 93589"/>
                <a:gd name="connsiteY2" fmla="*/ 141523 h 606218"/>
                <a:gd name="connsiteX3" fmla="*/ 16911 w 93589"/>
                <a:gd name="connsiteY3" fmla="*/ 201484 h 606218"/>
                <a:gd name="connsiteX4" fmla="*/ 16911 w 93589"/>
                <a:gd name="connsiteY4" fmla="*/ 576238 h 606218"/>
                <a:gd name="connsiteX5" fmla="*/ 61882 w 93589"/>
                <a:gd name="connsiteY5" fmla="*/ 606218 h 606218"/>
                <a:gd name="connsiteX6" fmla="*/ 76872 w 93589"/>
                <a:gd name="connsiteY6" fmla="*/ 516277 h 606218"/>
                <a:gd name="connsiteX7" fmla="*/ 61882 w 93589"/>
                <a:gd name="connsiteY7" fmla="*/ 21602 h 60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89" h="606218">
                  <a:moveTo>
                    <a:pt x="61882" y="21602"/>
                  </a:moveTo>
                  <a:cubicBezTo>
                    <a:pt x="56885" y="-48352"/>
                    <a:pt x="53071" y="71835"/>
                    <a:pt x="46891" y="96552"/>
                  </a:cubicBezTo>
                  <a:cubicBezTo>
                    <a:pt x="43059" y="111881"/>
                    <a:pt x="36242" y="126330"/>
                    <a:pt x="31901" y="141523"/>
                  </a:cubicBezTo>
                  <a:cubicBezTo>
                    <a:pt x="26241" y="161332"/>
                    <a:pt x="21908" y="181497"/>
                    <a:pt x="16911" y="201484"/>
                  </a:cubicBezTo>
                  <a:cubicBezTo>
                    <a:pt x="5499" y="327019"/>
                    <a:pt x="-14626" y="450090"/>
                    <a:pt x="16911" y="576238"/>
                  </a:cubicBezTo>
                  <a:cubicBezTo>
                    <a:pt x="21281" y="593716"/>
                    <a:pt x="46892" y="596225"/>
                    <a:pt x="61882" y="606218"/>
                  </a:cubicBezTo>
                  <a:cubicBezTo>
                    <a:pt x="121383" y="516964"/>
                    <a:pt x="79354" y="605646"/>
                    <a:pt x="76872" y="516277"/>
                  </a:cubicBezTo>
                  <a:cubicBezTo>
                    <a:pt x="72293" y="351449"/>
                    <a:pt x="66879" y="91556"/>
                    <a:pt x="61882" y="21602"/>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11380110" y="8534263"/>
            <a:ext cx="3900574" cy="1448073"/>
            <a:chOff x="0" y="0"/>
            <a:chExt cx="1027312" cy="381386"/>
          </a:xfrm>
        </p:grpSpPr>
        <p:sp>
          <p:nvSpPr>
            <p:cNvPr id="21" name="Freeform 21"/>
            <p:cNvSpPr/>
            <p:nvPr/>
          </p:nvSpPr>
          <p:spPr>
            <a:xfrm>
              <a:off x="0" y="0"/>
              <a:ext cx="1027312" cy="381386"/>
            </a:xfrm>
            <a:custGeom>
              <a:avLst/>
              <a:gdLst/>
              <a:ahLst/>
              <a:cxnLst/>
              <a:rect l="l" t="t" r="r" b="b"/>
              <a:pathLst>
                <a:path w="1027312" h="381386">
                  <a:moveTo>
                    <a:pt x="101226" y="0"/>
                  </a:moveTo>
                  <a:lnTo>
                    <a:pt x="926086" y="0"/>
                  </a:lnTo>
                  <a:cubicBezTo>
                    <a:pt x="952933" y="0"/>
                    <a:pt x="978680" y="10665"/>
                    <a:pt x="997663" y="29648"/>
                  </a:cubicBezTo>
                  <a:cubicBezTo>
                    <a:pt x="1016647" y="48632"/>
                    <a:pt x="1027312" y="74379"/>
                    <a:pt x="1027312" y="101226"/>
                  </a:cubicBezTo>
                  <a:lnTo>
                    <a:pt x="1027312" y="280160"/>
                  </a:lnTo>
                  <a:cubicBezTo>
                    <a:pt x="1027312" y="336065"/>
                    <a:pt x="981992" y="381386"/>
                    <a:pt x="926086" y="381386"/>
                  </a:cubicBezTo>
                  <a:lnTo>
                    <a:pt x="101226" y="381386"/>
                  </a:lnTo>
                  <a:cubicBezTo>
                    <a:pt x="45320" y="381386"/>
                    <a:pt x="0" y="336065"/>
                    <a:pt x="0" y="280160"/>
                  </a:cubicBezTo>
                  <a:lnTo>
                    <a:pt x="0" y="101226"/>
                  </a:lnTo>
                  <a:cubicBezTo>
                    <a:pt x="0" y="45320"/>
                    <a:pt x="45320" y="0"/>
                    <a:pt x="101226" y="0"/>
                  </a:cubicBezTo>
                  <a:close/>
                </a:path>
              </a:pathLst>
            </a:custGeom>
            <a:solidFill>
              <a:srgbClr val="FFFFFF"/>
            </a:solidFill>
          </p:spPr>
          <p:txBody>
            <a:bodyPr/>
            <a:lstStyle/>
            <a:p>
              <a:endParaRPr lang="de-DE"/>
            </a:p>
          </p:txBody>
        </p:sp>
        <p:sp>
          <p:nvSpPr>
            <p:cNvPr id="22" name="TextBox 22"/>
            <p:cNvSpPr txBox="1"/>
            <p:nvPr/>
          </p:nvSpPr>
          <p:spPr>
            <a:xfrm>
              <a:off x="0" y="-38100"/>
              <a:ext cx="1027312" cy="419486"/>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51012" y="554780"/>
            <a:ext cx="16131528" cy="756617"/>
          </a:xfrm>
          <a:prstGeom prst="rect">
            <a:avLst/>
          </a:prstGeom>
        </p:spPr>
        <p:txBody>
          <a:bodyPr lIns="0" tIns="0" rIns="0" bIns="0" rtlCol="0" anchor="t">
            <a:spAutoFit/>
          </a:bodyPr>
          <a:lstStyle/>
          <a:p>
            <a:pPr algn="ctr">
              <a:lnSpc>
                <a:spcPts val="5880"/>
              </a:lnSpc>
              <a:spcBef>
                <a:spcPct val="0"/>
              </a:spcBef>
            </a:pP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Adversarial Attacks: Manipulation der </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Inputdaten</a:t>
            </a:r>
            <a:endParaRPr lang="en-US" sz="4800" dirty="0">
              <a:solidFill>
                <a:srgbClr val="000000"/>
              </a:solidFill>
              <a:latin typeface="Baloo Bhaijaan" panose="03080902040302020200" pitchFamily="66" charset="-78"/>
              <a:ea typeface="Fredoka"/>
              <a:cs typeface="Baloo Bhaijaan" panose="03080902040302020200" pitchFamily="66" charset="-78"/>
              <a:sym typeface="Fredoka"/>
            </a:endParaRPr>
          </a:p>
        </p:txBody>
      </p:sp>
      <p:grpSp>
        <p:nvGrpSpPr>
          <p:cNvPr id="17" name="Gruppieren 16">
            <a:extLst>
              <a:ext uri="{FF2B5EF4-FFF2-40B4-BE49-F238E27FC236}">
                <a16:creationId xmlns:a16="http://schemas.microsoft.com/office/drawing/2014/main" id="{5C87AC37-7D99-3AAE-64B6-0828EB3A15B1}"/>
              </a:ext>
            </a:extLst>
          </p:cNvPr>
          <p:cNvGrpSpPr/>
          <p:nvPr/>
        </p:nvGrpSpPr>
        <p:grpSpPr>
          <a:xfrm>
            <a:off x="14476654" y="7456290"/>
            <a:ext cx="2241026" cy="1616289"/>
            <a:chOff x="11627374" y="1638300"/>
            <a:chExt cx="2241026" cy="1616289"/>
          </a:xfrm>
        </p:grpSpPr>
        <p:sp>
          <p:nvSpPr>
            <p:cNvPr id="18" name="Textfeld 17">
              <a:extLst>
                <a:ext uri="{FF2B5EF4-FFF2-40B4-BE49-F238E27FC236}">
                  <a16:creationId xmlns:a16="http://schemas.microsoft.com/office/drawing/2014/main" id="{5A1A5E13-222A-0DF7-2645-BAA275CDF80C}"/>
                </a:ext>
              </a:extLst>
            </p:cNvPr>
            <p:cNvSpPr txBox="1"/>
            <p:nvPr/>
          </p:nvSpPr>
          <p:spPr>
            <a:xfrm>
              <a:off x="11992892" y="1970719"/>
              <a:ext cx="1447800" cy="523220"/>
            </a:xfrm>
            <a:prstGeom prst="rect">
              <a:avLst/>
            </a:prstGeom>
            <a:noFill/>
          </p:spPr>
          <p:txBody>
            <a:bodyPr wrap="square" rtlCol="0">
              <a:spAutoFit/>
            </a:bodyPr>
            <a:lstStyle/>
            <a:p>
              <a:pPr algn="ctr"/>
              <a:r>
                <a:rPr lang="de-DE" sz="2800" dirty="0"/>
                <a:t> AI</a:t>
              </a:r>
            </a:p>
          </p:txBody>
        </p:sp>
        <p:grpSp>
          <p:nvGrpSpPr>
            <p:cNvPr id="19" name="Gruppieren 18">
              <a:extLst>
                <a:ext uri="{FF2B5EF4-FFF2-40B4-BE49-F238E27FC236}">
                  <a16:creationId xmlns:a16="http://schemas.microsoft.com/office/drawing/2014/main" id="{828BF278-66D1-645D-B68E-BE83F23D3EA4}"/>
                </a:ext>
              </a:extLst>
            </p:cNvPr>
            <p:cNvGrpSpPr/>
            <p:nvPr/>
          </p:nvGrpSpPr>
          <p:grpSpPr>
            <a:xfrm>
              <a:off x="11627374" y="1638300"/>
              <a:ext cx="2241026" cy="1616289"/>
              <a:chOff x="11627374" y="1638300"/>
              <a:chExt cx="2241026" cy="1616289"/>
            </a:xfrm>
          </p:grpSpPr>
          <p:grpSp>
            <p:nvGrpSpPr>
              <p:cNvPr id="27" name="Gruppieren 26">
                <a:extLst>
                  <a:ext uri="{FF2B5EF4-FFF2-40B4-BE49-F238E27FC236}">
                    <a16:creationId xmlns:a16="http://schemas.microsoft.com/office/drawing/2014/main" id="{F93F5293-E8C7-4B2B-0E1F-E10E9388205D}"/>
                  </a:ext>
                </a:extLst>
              </p:cNvPr>
              <p:cNvGrpSpPr/>
              <p:nvPr/>
            </p:nvGrpSpPr>
            <p:grpSpPr>
              <a:xfrm>
                <a:off x="12115800" y="1638300"/>
                <a:ext cx="1752600" cy="1564800"/>
                <a:chOff x="12115800" y="1638300"/>
                <a:chExt cx="1752600" cy="1564800"/>
              </a:xfrm>
            </p:grpSpPr>
            <p:sp>
              <p:nvSpPr>
                <p:cNvPr id="30" name="Abgerundetes Rechteck 29">
                  <a:extLst>
                    <a:ext uri="{FF2B5EF4-FFF2-40B4-BE49-F238E27FC236}">
                      <a16:creationId xmlns:a16="http://schemas.microsoft.com/office/drawing/2014/main" id="{C28C034E-12CC-D837-88CD-82BCFF73FC08}"/>
                    </a:ext>
                  </a:extLst>
                </p:cNvPr>
                <p:cNvSpPr/>
                <p:nvPr/>
              </p:nvSpPr>
              <p:spPr>
                <a:xfrm>
                  <a:off x="12115800" y="1943100"/>
                  <a:ext cx="1260000" cy="126000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1" name="Grafik 30" descr="Auge mit einfarbiger Füllung">
                  <a:extLst>
                    <a:ext uri="{FF2B5EF4-FFF2-40B4-BE49-F238E27FC236}">
                      <a16:creationId xmlns:a16="http://schemas.microsoft.com/office/drawing/2014/main" id="{F4F3793A-A87E-1F37-3744-105E004578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97691" y="2247900"/>
                  <a:ext cx="914400" cy="914400"/>
                </a:xfrm>
                <a:prstGeom prst="rect">
                  <a:avLst/>
                </a:prstGeom>
              </p:spPr>
            </p:pic>
            <p:sp>
              <p:nvSpPr>
                <p:cNvPr id="32" name="Rechteck 31">
                  <a:extLst>
                    <a:ext uri="{FF2B5EF4-FFF2-40B4-BE49-F238E27FC236}">
                      <a16:creationId xmlns:a16="http://schemas.microsoft.com/office/drawing/2014/main" id="{2644C5A2-794F-B32C-B1CC-2D6F9CD1D824}"/>
                    </a:ext>
                  </a:extLst>
                </p:cNvPr>
                <p:cNvSpPr/>
                <p:nvPr/>
              </p:nvSpPr>
              <p:spPr>
                <a:xfrm>
                  <a:off x="12420600" y="1638300"/>
                  <a:ext cx="609600" cy="403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01CB884B-D4DD-33FA-D654-52ADA7025D56}"/>
                    </a:ext>
                  </a:extLst>
                </p:cNvPr>
                <p:cNvSpPr/>
                <p:nvPr/>
              </p:nvSpPr>
              <p:spPr>
                <a:xfrm>
                  <a:off x="13258800" y="2324100"/>
                  <a:ext cx="609600" cy="484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8" name="Rechteck 27">
                <a:extLst>
                  <a:ext uri="{FF2B5EF4-FFF2-40B4-BE49-F238E27FC236}">
                    <a16:creationId xmlns:a16="http://schemas.microsoft.com/office/drawing/2014/main" id="{402BE72A-7906-C393-15B1-45D2178C8A7D}"/>
                  </a:ext>
                </a:extLst>
              </p:cNvPr>
              <p:cNvSpPr/>
              <p:nvPr/>
            </p:nvSpPr>
            <p:spPr>
              <a:xfrm>
                <a:off x="12420600" y="3009901"/>
                <a:ext cx="619174" cy="244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A153ADCD-DA05-1895-A6A3-B87D18144588}"/>
                  </a:ext>
                </a:extLst>
              </p:cNvPr>
              <p:cNvSpPr/>
              <p:nvPr/>
            </p:nvSpPr>
            <p:spPr>
              <a:xfrm>
                <a:off x="11627374" y="2324100"/>
                <a:ext cx="609600" cy="484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12" name="Gruppieren 11">
            <a:extLst>
              <a:ext uri="{FF2B5EF4-FFF2-40B4-BE49-F238E27FC236}">
                <a16:creationId xmlns:a16="http://schemas.microsoft.com/office/drawing/2014/main" id="{2165B6CD-F41C-04C7-74B2-F25CC2DEF595}"/>
              </a:ext>
            </a:extLst>
          </p:cNvPr>
          <p:cNvGrpSpPr/>
          <p:nvPr/>
        </p:nvGrpSpPr>
        <p:grpSpPr>
          <a:xfrm>
            <a:off x="9016776" y="3195603"/>
            <a:ext cx="4800600" cy="4724401"/>
            <a:chOff x="12111626" y="3176401"/>
            <a:chExt cx="4800600" cy="4724401"/>
          </a:xfrm>
        </p:grpSpPr>
        <p:sp>
          <p:nvSpPr>
            <p:cNvPr id="6" name="Abgerundete rechteckige Legende 5">
              <a:extLst>
                <a:ext uri="{FF2B5EF4-FFF2-40B4-BE49-F238E27FC236}">
                  <a16:creationId xmlns:a16="http://schemas.microsoft.com/office/drawing/2014/main" id="{3EEEE1A2-6295-223D-F4A6-586BB8C7C6BA}"/>
                </a:ext>
              </a:extLst>
            </p:cNvPr>
            <p:cNvSpPr/>
            <p:nvPr/>
          </p:nvSpPr>
          <p:spPr>
            <a:xfrm>
              <a:off x="12111626" y="3176401"/>
              <a:ext cx="4800600" cy="4724401"/>
            </a:xfrm>
            <a:prstGeom prst="wedgeRoundRectCallout">
              <a:avLst>
                <a:gd name="adj1" fmla="val 69097"/>
                <a:gd name="adj2" fmla="val 47998"/>
                <a:gd name="adj3" fmla="val 16667"/>
              </a:avLst>
            </a:prstGeom>
            <a:solidFill>
              <a:srgbClr val="2633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4270FECF-1265-C4BA-282D-F92945AA4CCF}"/>
                </a:ext>
              </a:extLst>
            </p:cNvPr>
            <p:cNvPicPr>
              <a:picLocks noChangeAspect="1"/>
            </p:cNvPicPr>
            <p:nvPr/>
          </p:nvPicPr>
          <p:blipFill rotWithShape="1">
            <a:blip r:embed="rId5"/>
            <a:srcRect l="63217" t="2964" r="1725" b="2271"/>
            <a:stretch/>
          </p:blipFill>
          <p:spPr>
            <a:xfrm>
              <a:off x="12780445" y="3467100"/>
              <a:ext cx="3180258" cy="3961868"/>
            </a:xfrm>
            <a:prstGeom prst="rect">
              <a:avLst/>
            </a:prstGeom>
            <a:ln>
              <a:noFill/>
            </a:ln>
            <a:effectLst>
              <a:softEdge rad="112500"/>
            </a:effectLst>
          </p:spPr>
        </p:pic>
      </p:grpSp>
      <p:grpSp>
        <p:nvGrpSpPr>
          <p:cNvPr id="13" name="Gruppieren 12">
            <a:extLst>
              <a:ext uri="{FF2B5EF4-FFF2-40B4-BE49-F238E27FC236}">
                <a16:creationId xmlns:a16="http://schemas.microsoft.com/office/drawing/2014/main" id="{73075732-DE32-447B-DBF7-BC424AE0ABD2}"/>
              </a:ext>
            </a:extLst>
          </p:cNvPr>
          <p:cNvGrpSpPr/>
          <p:nvPr/>
        </p:nvGrpSpPr>
        <p:grpSpPr>
          <a:xfrm>
            <a:off x="960179" y="3195604"/>
            <a:ext cx="6971813" cy="6158100"/>
            <a:chOff x="1746213" y="3100199"/>
            <a:chExt cx="6971813" cy="6158100"/>
          </a:xfrm>
        </p:grpSpPr>
        <p:pic>
          <p:nvPicPr>
            <p:cNvPr id="8" name="Grafik 7" descr="Benutzer mit einfarbiger Füllung">
              <a:extLst>
                <a:ext uri="{FF2B5EF4-FFF2-40B4-BE49-F238E27FC236}">
                  <a16:creationId xmlns:a16="http://schemas.microsoft.com/office/drawing/2014/main" id="{14AA5BCA-6900-F727-C72F-00695911FB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6213" y="7512884"/>
              <a:ext cx="1635049" cy="1745415"/>
            </a:xfrm>
            <a:prstGeom prst="rect">
              <a:avLst/>
            </a:prstGeom>
          </p:spPr>
        </p:pic>
        <p:sp>
          <p:nvSpPr>
            <p:cNvPr id="9" name="Abgerundete rechteckige Legende 8">
              <a:extLst>
                <a:ext uri="{FF2B5EF4-FFF2-40B4-BE49-F238E27FC236}">
                  <a16:creationId xmlns:a16="http://schemas.microsoft.com/office/drawing/2014/main" id="{731FAB3F-F932-5C40-EF25-81DD75B23C72}"/>
                </a:ext>
              </a:extLst>
            </p:cNvPr>
            <p:cNvSpPr/>
            <p:nvPr/>
          </p:nvSpPr>
          <p:spPr>
            <a:xfrm>
              <a:off x="3917426" y="3100199"/>
              <a:ext cx="4800600" cy="4724401"/>
            </a:xfrm>
            <a:prstGeom prst="wedgeRoundRectCallout">
              <a:avLst>
                <a:gd name="adj1" fmla="val -67671"/>
                <a:gd name="adj2" fmla="val 52757"/>
                <a:gd name="adj3" fmla="val 16667"/>
              </a:avLst>
            </a:prstGeom>
            <a:solidFill>
              <a:srgbClr val="2633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D6835987-0A80-9314-87F8-E3C267C153C9}"/>
                </a:ext>
              </a:extLst>
            </p:cNvPr>
            <p:cNvPicPr>
              <a:picLocks noChangeAspect="1"/>
            </p:cNvPicPr>
            <p:nvPr/>
          </p:nvPicPr>
          <p:blipFill rotWithShape="1">
            <a:blip r:embed="rId5"/>
            <a:srcRect l="999" t="3387" r="64220" b="3363"/>
            <a:stretch/>
          </p:blipFill>
          <p:spPr>
            <a:xfrm>
              <a:off x="4689258" y="3467100"/>
              <a:ext cx="3256935" cy="4038600"/>
            </a:xfrm>
            <a:prstGeom prst="rect">
              <a:avLst/>
            </a:prstGeom>
            <a:ln>
              <a:noFill/>
            </a:ln>
            <a:effectLst>
              <a:softEdge rad="112500"/>
            </a:effectLst>
          </p:spPr>
        </p:pic>
      </p:grpSp>
      <p:pic>
        <p:nvPicPr>
          <p:cNvPr id="10" name="Grafik 9">
            <a:extLst>
              <a:ext uri="{FF2B5EF4-FFF2-40B4-BE49-F238E27FC236}">
                <a16:creationId xmlns:a16="http://schemas.microsoft.com/office/drawing/2014/main" id="{C5C2E101-2845-FDEC-88C1-344230543D4F}"/>
              </a:ext>
            </a:extLst>
          </p:cNvPr>
          <p:cNvPicPr>
            <a:picLocks noChangeAspect="1"/>
          </p:cNvPicPr>
          <p:nvPr/>
        </p:nvPicPr>
        <p:blipFill rotWithShape="1">
          <a:blip r:embed="rId5"/>
          <a:srcRect l="36771" t="21073" r="37341" b="45172"/>
          <a:stretch/>
        </p:blipFill>
        <p:spPr>
          <a:xfrm>
            <a:off x="1219200" y="1491003"/>
            <a:ext cx="2424120" cy="1461901"/>
          </a:xfrm>
          <a:prstGeom prst="rect">
            <a:avLst/>
          </a:prstGeom>
          <a:ln>
            <a:noFill/>
          </a:ln>
          <a:effectLst>
            <a:softEdge rad="112500"/>
          </a:effectLst>
        </p:spPr>
      </p:pic>
    </p:spTree>
    <p:extLst>
      <p:ext uri="{BB962C8B-B14F-4D97-AF65-F5344CB8AC3E}">
        <p14:creationId xmlns:p14="http://schemas.microsoft.com/office/powerpoint/2010/main" val="338516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951012" y="554780"/>
            <a:ext cx="16131528" cy="756617"/>
          </a:xfrm>
          <a:prstGeom prst="rect">
            <a:avLst/>
          </a:prstGeom>
        </p:spPr>
        <p:txBody>
          <a:bodyPr lIns="0" tIns="0" rIns="0" bIns="0" rtlCol="0" anchor="t">
            <a:spAutoFit/>
          </a:bodyPr>
          <a:lstStyle/>
          <a:p>
            <a:pPr algn="ctr">
              <a:lnSpc>
                <a:spcPts val="5880"/>
              </a:lnSpc>
              <a:spcBef>
                <a:spcPct val="0"/>
              </a:spcBef>
            </a:pP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Adversarial Attacks: Manipulation der </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Inputdaten</a:t>
            </a:r>
            <a:endParaRPr lang="en-US" sz="4800" dirty="0">
              <a:solidFill>
                <a:srgbClr val="000000"/>
              </a:solidFill>
              <a:latin typeface="Baloo Bhaijaan" panose="03080902040302020200" pitchFamily="66" charset="-78"/>
              <a:ea typeface="Fredoka"/>
              <a:cs typeface="Baloo Bhaijaan" panose="03080902040302020200" pitchFamily="66" charset="-78"/>
              <a:sym typeface="Fredoka"/>
            </a:endParaRPr>
          </a:p>
        </p:txBody>
      </p:sp>
      <p:pic>
        <p:nvPicPr>
          <p:cNvPr id="1026" name="Picture 2">
            <a:extLst>
              <a:ext uri="{FF2B5EF4-FFF2-40B4-BE49-F238E27FC236}">
                <a16:creationId xmlns:a16="http://schemas.microsoft.com/office/drawing/2014/main" id="{AA895E11-B706-A321-693D-3486A36EB6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0" t="13490" r="64551" b="55716"/>
          <a:stretch/>
        </p:blipFill>
        <p:spPr bwMode="auto">
          <a:xfrm>
            <a:off x="4104151" y="2455225"/>
            <a:ext cx="2951380" cy="23808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BA8C1925-E748-9833-6BDF-7C4534B2C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39" t="61233" r="64182" b="7973"/>
          <a:stretch/>
        </p:blipFill>
        <p:spPr bwMode="auto">
          <a:xfrm>
            <a:off x="11978467" y="2455225"/>
            <a:ext cx="2951380" cy="23808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a:extLst>
              <a:ext uri="{FF2B5EF4-FFF2-40B4-BE49-F238E27FC236}">
                <a16:creationId xmlns:a16="http://schemas.microsoft.com/office/drawing/2014/main" id="{D8A28498-09A8-FBE4-BB78-5AF876693FCF}"/>
              </a:ext>
            </a:extLst>
          </p:cNvPr>
          <p:cNvGrpSpPr/>
          <p:nvPr/>
        </p:nvGrpSpPr>
        <p:grpSpPr>
          <a:xfrm>
            <a:off x="1739132" y="6494734"/>
            <a:ext cx="2241026" cy="1616289"/>
            <a:chOff x="11627374" y="1638300"/>
            <a:chExt cx="2241026" cy="1616289"/>
          </a:xfrm>
        </p:grpSpPr>
        <p:sp>
          <p:nvSpPr>
            <p:cNvPr id="3" name="Textfeld 2">
              <a:extLst>
                <a:ext uri="{FF2B5EF4-FFF2-40B4-BE49-F238E27FC236}">
                  <a16:creationId xmlns:a16="http://schemas.microsoft.com/office/drawing/2014/main" id="{2BEB6779-FD1B-6E51-98DB-DA623A7EDA31}"/>
                </a:ext>
              </a:extLst>
            </p:cNvPr>
            <p:cNvSpPr txBox="1"/>
            <p:nvPr/>
          </p:nvSpPr>
          <p:spPr>
            <a:xfrm>
              <a:off x="11992892" y="1970719"/>
              <a:ext cx="1447800" cy="523220"/>
            </a:xfrm>
            <a:prstGeom prst="rect">
              <a:avLst/>
            </a:prstGeom>
            <a:noFill/>
          </p:spPr>
          <p:txBody>
            <a:bodyPr wrap="square" rtlCol="0">
              <a:spAutoFit/>
            </a:bodyPr>
            <a:lstStyle/>
            <a:p>
              <a:pPr algn="ctr"/>
              <a:r>
                <a:rPr lang="de-DE" sz="2800" dirty="0"/>
                <a:t> AI</a:t>
              </a:r>
            </a:p>
          </p:txBody>
        </p:sp>
        <p:grpSp>
          <p:nvGrpSpPr>
            <p:cNvPr id="4" name="Gruppieren 3">
              <a:extLst>
                <a:ext uri="{FF2B5EF4-FFF2-40B4-BE49-F238E27FC236}">
                  <a16:creationId xmlns:a16="http://schemas.microsoft.com/office/drawing/2014/main" id="{180EEB6B-2A6E-F09A-07BE-57136FDC84FD}"/>
                </a:ext>
              </a:extLst>
            </p:cNvPr>
            <p:cNvGrpSpPr/>
            <p:nvPr/>
          </p:nvGrpSpPr>
          <p:grpSpPr>
            <a:xfrm>
              <a:off x="11627374" y="1638300"/>
              <a:ext cx="2241026" cy="1616289"/>
              <a:chOff x="11627374" y="1638300"/>
              <a:chExt cx="2241026" cy="1616289"/>
            </a:xfrm>
          </p:grpSpPr>
          <p:grpSp>
            <p:nvGrpSpPr>
              <p:cNvPr id="5" name="Gruppieren 4">
                <a:extLst>
                  <a:ext uri="{FF2B5EF4-FFF2-40B4-BE49-F238E27FC236}">
                    <a16:creationId xmlns:a16="http://schemas.microsoft.com/office/drawing/2014/main" id="{E9DA269D-1B64-C1BD-B6DF-2F3995E87EF3}"/>
                  </a:ext>
                </a:extLst>
              </p:cNvPr>
              <p:cNvGrpSpPr/>
              <p:nvPr/>
            </p:nvGrpSpPr>
            <p:grpSpPr>
              <a:xfrm>
                <a:off x="12115800" y="1638300"/>
                <a:ext cx="1752600" cy="1564800"/>
                <a:chOff x="12115800" y="1638300"/>
                <a:chExt cx="1752600" cy="1564800"/>
              </a:xfrm>
            </p:grpSpPr>
            <p:sp>
              <p:nvSpPr>
                <p:cNvPr id="8" name="Abgerundetes Rechteck 7">
                  <a:extLst>
                    <a:ext uri="{FF2B5EF4-FFF2-40B4-BE49-F238E27FC236}">
                      <a16:creationId xmlns:a16="http://schemas.microsoft.com/office/drawing/2014/main" id="{654278AC-3903-EF45-9FFD-4B4CFA87512B}"/>
                    </a:ext>
                  </a:extLst>
                </p:cNvPr>
                <p:cNvSpPr/>
                <p:nvPr/>
              </p:nvSpPr>
              <p:spPr>
                <a:xfrm>
                  <a:off x="12115800" y="1943100"/>
                  <a:ext cx="1260000" cy="126000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Auge mit einfarbiger Füllung">
                  <a:extLst>
                    <a:ext uri="{FF2B5EF4-FFF2-40B4-BE49-F238E27FC236}">
                      <a16:creationId xmlns:a16="http://schemas.microsoft.com/office/drawing/2014/main" id="{9CC24416-8A53-1177-2073-52E57B30E8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97691" y="2247900"/>
                  <a:ext cx="914400" cy="914400"/>
                </a:xfrm>
                <a:prstGeom prst="rect">
                  <a:avLst/>
                </a:prstGeom>
              </p:spPr>
            </p:pic>
            <p:sp>
              <p:nvSpPr>
                <p:cNvPr id="10" name="Rechteck 9">
                  <a:extLst>
                    <a:ext uri="{FF2B5EF4-FFF2-40B4-BE49-F238E27FC236}">
                      <a16:creationId xmlns:a16="http://schemas.microsoft.com/office/drawing/2014/main" id="{ABA87FDA-10C0-D0CF-AE28-39EE5A0DD117}"/>
                    </a:ext>
                  </a:extLst>
                </p:cNvPr>
                <p:cNvSpPr/>
                <p:nvPr/>
              </p:nvSpPr>
              <p:spPr>
                <a:xfrm>
                  <a:off x="12420600" y="1638300"/>
                  <a:ext cx="609600" cy="403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2D67112-8CDC-AC4E-F592-1854ADDE5DF2}"/>
                    </a:ext>
                  </a:extLst>
                </p:cNvPr>
                <p:cNvSpPr/>
                <p:nvPr/>
              </p:nvSpPr>
              <p:spPr>
                <a:xfrm>
                  <a:off x="13258800" y="2324100"/>
                  <a:ext cx="609600" cy="484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Rechteck 5">
                <a:extLst>
                  <a:ext uri="{FF2B5EF4-FFF2-40B4-BE49-F238E27FC236}">
                    <a16:creationId xmlns:a16="http://schemas.microsoft.com/office/drawing/2014/main" id="{55EB53A9-5DBD-F360-0347-C34C2BEC72BA}"/>
                  </a:ext>
                </a:extLst>
              </p:cNvPr>
              <p:cNvSpPr/>
              <p:nvPr/>
            </p:nvSpPr>
            <p:spPr>
              <a:xfrm>
                <a:off x="12420600" y="3009901"/>
                <a:ext cx="619174" cy="244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C10566B4-5F7C-C8E7-DD66-E49ADB0C74BA}"/>
                  </a:ext>
                </a:extLst>
              </p:cNvPr>
              <p:cNvSpPr/>
              <p:nvPr/>
            </p:nvSpPr>
            <p:spPr>
              <a:xfrm>
                <a:off x="11627374" y="2324100"/>
                <a:ext cx="609600" cy="484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22" name="Abgerundete rechteckige Legende 21">
            <a:extLst>
              <a:ext uri="{FF2B5EF4-FFF2-40B4-BE49-F238E27FC236}">
                <a16:creationId xmlns:a16="http://schemas.microsoft.com/office/drawing/2014/main" id="{5104CF1E-DC6E-79CE-E772-E369121DCE74}"/>
              </a:ext>
            </a:extLst>
          </p:cNvPr>
          <p:cNvSpPr/>
          <p:nvPr/>
        </p:nvSpPr>
        <p:spPr>
          <a:xfrm>
            <a:off x="3607274" y="5189449"/>
            <a:ext cx="3707926" cy="1223380"/>
          </a:xfrm>
          <a:prstGeom prst="wedgeRoundRectCallout">
            <a:avLst>
              <a:gd name="adj1" fmla="val -47347"/>
              <a:gd name="adj2" fmla="val 10768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4800" dirty="0">
                <a:solidFill>
                  <a:schemeClr val="dk1"/>
                </a:solidFill>
                <a:latin typeface="Baloo Bhaijaan" panose="03080902040302020200" pitchFamily="66" charset="-78"/>
                <a:cs typeface="Baloo Bhaijaan" panose="03080902040302020200" pitchFamily="66" charset="-78"/>
              </a:rPr>
              <a:t>Banane</a:t>
            </a:r>
          </a:p>
        </p:txBody>
      </p:sp>
      <p:grpSp>
        <p:nvGrpSpPr>
          <p:cNvPr id="24" name="Gruppieren 23">
            <a:extLst>
              <a:ext uri="{FF2B5EF4-FFF2-40B4-BE49-F238E27FC236}">
                <a16:creationId xmlns:a16="http://schemas.microsoft.com/office/drawing/2014/main" id="{05A6CB8C-F080-5792-60FE-134DE69FC062}"/>
              </a:ext>
            </a:extLst>
          </p:cNvPr>
          <p:cNvGrpSpPr/>
          <p:nvPr/>
        </p:nvGrpSpPr>
        <p:grpSpPr>
          <a:xfrm>
            <a:off x="9725036" y="6674534"/>
            <a:ext cx="2241026" cy="1616289"/>
            <a:chOff x="11627374" y="1638300"/>
            <a:chExt cx="2241026" cy="1616289"/>
          </a:xfrm>
        </p:grpSpPr>
        <p:sp>
          <p:nvSpPr>
            <p:cNvPr id="25" name="Textfeld 24">
              <a:extLst>
                <a:ext uri="{FF2B5EF4-FFF2-40B4-BE49-F238E27FC236}">
                  <a16:creationId xmlns:a16="http://schemas.microsoft.com/office/drawing/2014/main" id="{9FEA2D52-915B-699C-FA2A-623D96EBCB0B}"/>
                </a:ext>
              </a:extLst>
            </p:cNvPr>
            <p:cNvSpPr txBox="1"/>
            <p:nvPr/>
          </p:nvSpPr>
          <p:spPr>
            <a:xfrm>
              <a:off x="11992892" y="1970719"/>
              <a:ext cx="1447800" cy="523220"/>
            </a:xfrm>
            <a:prstGeom prst="rect">
              <a:avLst/>
            </a:prstGeom>
            <a:noFill/>
          </p:spPr>
          <p:txBody>
            <a:bodyPr wrap="square" rtlCol="0">
              <a:spAutoFit/>
            </a:bodyPr>
            <a:lstStyle/>
            <a:p>
              <a:pPr algn="ctr"/>
              <a:r>
                <a:rPr lang="de-DE" sz="2800" dirty="0"/>
                <a:t> AI</a:t>
              </a:r>
            </a:p>
          </p:txBody>
        </p:sp>
        <p:grpSp>
          <p:nvGrpSpPr>
            <p:cNvPr id="26" name="Gruppieren 25">
              <a:extLst>
                <a:ext uri="{FF2B5EF4-FFF2-40B4-BE49-F238E27FC236}">
                  <a16:creationId xmlns:a16="http://schemas.microsoft.com/office/drawing/2014/main" id="{8A022348-C257-A853-CA47-AD24D7EF6644}"/>
                </a:ext>
              </a:extLst>
            </p:cNvPr>
            <p:cNvGrpSpPr/>
            <p:nvPr/>
          </p:nvGrpSpPr>
          <p:grpSpPr>
            <a:xfrm>
              <a:off x="11627374" y="1638300"/>
              <a:ext cx="2241026" cy="1616289"/>
              <a:chOff x="11627374" y="1638300"/>
              <a:chExt cx="2241026" cy="1616289"/>
            </a:xfrm>
          </p:grpSpPr>
          <p:grpSp>
            <p:nvGrpSpPr>
              <p:cNvPr id="27" name="Gruppieren 26">
                <a:extLst>
                  <a:ext uri="{FF2B5EF4-FFF2-40B4-BE49-F238E27FC236}">
                    <a16:creationId xmlns:a16="http://schemas.microsoft.com/office/drawing/2014/main" id="{0C582265-001D-2A40-2B94-89953D2904F6}"/>
                  </a:ext>
                </a:extLst>
              </p:cNvPr>
              <p:cNvGrpSpPr/>
              <p:nvPr/>
            </p:nvGrpSpPr>
            <p:grpSpPr>
              <a:xfrm>
                <a:off x="12115800" y="1638300"/>
                <a:ext cx="1752600" cy="1564800"/>
                <a:chOff x="12115800" y="1638300"/>
                <a:chExt cx="1752600" cy="1564800"/>
              </a:xfrm>
            </p:grpSpPr>
            <p:sp>
              <p:nvSpPr>
                <p:cNvPr id="30" name="Abgerundetes Rechteck 29">
                  <a:extLst>
                    <a:ext uri="{FF2B5EF4-FFF2-40B4-BE49-F238E27FC236}">
                      <a16:creationId xmlns:a16="http://schemas.microsoft.com/office/drawing/2014/main" id="{EEEC66E9-7CD6-9436-C313-4CB035518657}"/>
                    </a:ext>
                  </a:extLst>
                </p:cNvPr>
                <p:cNvSpPr/>
                <p:nvPr/>
              </p:nvSpPr>
              <p:spPr>
                <a:xfrm>
                  <a:off x="12115800" y="1943100"/>
                  <a:ext cx="1260000" cy="126000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2" name="Grafik 31" descr="Auge mit einfarbiger Füllung">
                  <a:extLst>
                    <a:ext uri="{FF2B5EF4-FFF2-40B4-BE49-F238E27FC236}">
                      <a16:creationId xmlns:a16="http://schemas.microsoft.com/office/drawing/2014/main" id="{70E94675-E502-B283-04A5-0D33DC62C3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97691" y="2247900"/>
                  <a:ext cx="914400" cy="914400"/>
                </a:xfrm>
                <a:prstGeom prst="rect">
                  <a:avLst/>
                </a:prstGeom>
              </p:spPr>
            </p:pic>
            <p:sp>
              <p:nvSpPr>
                <p:cNvPr id="33" name="Rechteck 32">
                  <a:extLst>
                    <a:ext uri="{FF2B5EF4-FFF2-40B4-BE49-F238E27FC236}">
                      <a16:creationId xmlns:a16="http://schemas.microsoft.com/office/drawing/2014/main" id="{00F4E80D-6DD1-A69E-693A-B07305E2A2AE}"/>
                    </a:ext>
                  </a:extLst>
                </p:cNvPr>
                <p:cNvSpPr/>
                <p:nvPr/>
              </p:nvSpPr>
              <p:spPr>
                <a:xfrm>
                  <a:off x="12420600" y="1638300"/>
                  <a:ext cx="609600" cy="403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D93F0BBA-B501-EADD-DF9B-0146F35BF5C5}"/>
                    </a:ext>
                  </a:extLst>
                </p:cNvPr>
                <p:cNvSpPr/>
                <p:nvPr/>
              </p:nvSpPr>
              <p:spPr>
                <a:xfrm>
                  <a:off x="13258800" y="2324100"/>
                  <a:ext cx="609600" cy="484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8" name="Rechteck 27">
                <a:extLst>
                  <a:ext uri="{FF2B5EF4-FFF2-40B4-BE49-F238E27FC236}">
                    <a16:creationId xmlns:a16="http://schemas.microsoft.com/office/drawing/2014/main" id="{234BCA56-5819-5C7C-317E-227BFFA135BB}"/>
                  </a:ext>
                </a:extLst>
              </p:cNvPr>
              <p:cNvSpPr/>
              <p:nvPr/>
            </p:nvSpPr>
            <p:spPr>
              <a:xfrm>
                <a:off x="12420600" y="3009901"/>
                <a:ext cx="619174" cy="244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EF0FE309-0847-79F3-7EAD-528D609A2A75}"/>
                  </a:ext>
                </a:extLst>
              </p:cNvPr>
              <p:cNvSpPr/>
              <p:nvPr/>
            </p:nvSpPr>
            <p:spPr>
              <a:xfrm>
                <a:off x="11627374" y="2324100"/>
                <a:ext cx="609600" cy="484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5" name="Abgerundete rechteckige Legende 34">
            <a:extLst>
              <a:ext uri="{FF2B5EF4-FFF2-40B4-BE49-F238E27FC236}">
                <a16:creationId xmlns:a16="http://schemas.microsoft.com/office/drawing/2014/main" id="{3454F7C9-C714-93EE-140A-E4EE5D1AAE05}"/>
              </a:ext>
            </a:extLst>
          </p:cNvPr>
          <p:cNvSpPr/>
          <p:nvPr/>
        </p:nvSpPr>
        <p:spPr>
          <a:xfrm>
            <a:off x="11593178" y="5369249"/>
            <a:ext cx="3707926" cy="1223379"/>
          </a:xfrm>
          <a:prstGeom prst="wedgeRoundRectCallout">
            <a:avLst>
              <a:gd name="adj1" fmla="val -47347"/>
              <a:gd name="adj2" fmla="val 10768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4800" dirty="0">
                <a:solidFill>
                  <a:schemeClr val="dk1"/>
                </a:solidFill>
                <a:latin typeface="Baloo Bhaijaan" panose="03080902040302020200" pitchFamily="66" charset="-78"/>
                <a:cs typeface="Baloo Bhaijaan" panose="03080902040302020200" pitchFamily="66" charset="-78"/>
              </a:rPr>
              <a:t>Toaster</a:t>
            </a:r>
          </a:p>
        </p:txBody>
      </p:sp>
    </p:spTree>
    <p:extLst>
      <p:ext uri="{BB962C8B-B14F-4D97-AF65-F5344CB8AC3E}">
        <p14:creationId xmlns:p14="http://schemas.microsoft.com/office/powerpoint/2010/main" val="39386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11380110" y="8534263"/>
            <a:ext cx="3900574" cy="1448073"/>
            <a:chOff x="0" y="0"/>
            <a:chExt cx="1027312" cy="381386"/>
          </a:xfrm>
        </p:grpSpPr>
        <p:sp>
          <p:nvSpPr>
            <p:cNvPr id="21" name="Freeform 21"/>
            <p:cNvSpPr/>
            <p:nvPr/>
          </p:nvSpPr>
          <p:spPr>
            <a:xfrm>
              <a:off x="0" y="0"/>
              <a:ext cx="1027312" cy="381386"/>
            </a:xfrm>
            <a:custGeom>
              <a:avLst/>
              <a:gdLst/>
              <a:ahLst/>
              <a:cxnLst/>
              <a:rect l="l" t="t" r="r" b="b"/>
              <a:pathLst>
                <a:path w="1027312" h="381386">
                  <a:moveTo>
                    <a:pt x="101226" y="0"/>
                  </a:moveTo>
                  <a:lnTo>
                    <a:pt x="926086" y="0"/>
                  </a:lnTo>
                  <a:cubicBezTo>
                    <a:pt x="952933" y="0"/>
                    <a:pt x="978680" y="10665"/>
                    <a:pt x="997663" y="29648"/>
                  </a:cubicBezTo>
                  <a:cubicBezTo>
                    <a:pt x="1016647" y="48632"/>
                    <a:pt x="1027312" y="74379"/>
                    <a:pt x="1027312" y="101226"/>
                  </a:cubicBezTo>
                  <a:lnTo>
                    <a:pt x="1027312" y="280160"/>
                  </a:lnTo>
                  <a:cubicBezTo>
                    <a:pt x="1027312" y="336065"/>
                    <a:pt x="981992" y="381386"/>
                    <a:pt x="926086" y="381386"/>
                  </a:cubicBezTo>
                  <a:lnTo>
                    <a:pt x="101226" y="381386"/>
                  </a:lnTo>
                  <a:cubicBezTo>
                    <a:pt x="45320" y="381386"/>
                    <a:pt x="0" y="336065"/>
                    <a:pt x="0" y="280160"/>
                  </a:cubicBezTo>
                  <a:lnTo>
                    <a:pt x="0" y="101226"/>
                  </a:lnTo>
                  <a:cubicBezTo>
                    <a:pt x="0" y="45320"/>
                    <a:pt x="45320" y="0"/>
                    <a:pt x="101226" y="0"/>
                  </a:cubicBezTo>
                  <a:close/>
                </a:path>
              </a:pathLst>
            </a:custGeom>
            <a:solidFill>
              <a:srgbClr val="FFFFFF"/>
            </a:solidFill>
          </p:spPr>
          <p:txBody>
            <a:bodyPr/>
            <a:lstStyle/>
            <a:p>
              <a:endParaRPr lang="de-DE"/>
            </a:p>
          </p:txBody>
        </p:sp>
        <p:sp>
          <p:nvSpPr>
            <p:cNvPr id="22" name="TextBox 22"/>
            <p:cNvSpPr txBox="1"/>
            <p:nvPr/>
          </p:nvSpPr>
          <p:spPr>
            <a:xfrm>
              <a:off x="0" y="-38100"/>
              <a:ext cx="1027312" cy="419486"/>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51012" y="554780"/>
            <a:ext cx="16131528" cy="756617"/>
          </a:xfrm>
          <a:prstGeom prst="rect">
            <a:avLst/>
          </a:prstGeom>
        </p:spPr>
        <p:txBody>
          <a:bodyPr lIns="0" tIns="0" rIns="0" bIns="0" rtlCol="0" anchor="t">
            <a:spAutoFit/>
          </a:bodyPr>
          <a:lstStyle/>
          <a:p>
            <a:pPr algn="ctr">
              <a:lnSpc>
                <a:spcPts val="5880"/>
              </a:lnSpc>
              <a:spcBef>
                <a:spcPct val="0"/>
              </a:spcBef>
            </a:pPr>
            <a:r>
              <a:rPr lang="en-US" sz="4800" dirty="0">
                <a:solidFill>
                  <a:srgbClr val="000000"/>
                </a:solidFill>
                <a:latin typeface="Baloo Bhaijaan" panose="03080902040302020200" pitchFamily="66" charset="-78"/>
                <a:ea typeface="Fredoka"/>
                <a:cs typeface="Baloo Bhaijaan" panose="03080902040302020200" pitchFamily="66" charset="-78"/>
                <a:sym typeface="Fredoka"/>
              </a:rPr>
              <a:t>Adversarial Attacks: Manipulation der </a:t>
            </a:r>
            <a:r>
              <a:rPr lang="en-US" sz="4800" dirty="0" err="1">
                <a:solidFill>
                  <a:srgbClr val="000000"/>
                </a:solidFill>
                <a:latin typeface="Baloo Bhaijaan" panose="03080902040302020200" pitchFamily="66" charset="-78"/>
                <a:ea typeface="Fredoka"/>
                <a:cs typeface="Baloo Bhaijaan" panose="03080902040302020200" pitchFamily="66" charset="-78"/>
                <a:sym typeface="Fredoka"/>
              </a:rPr>
              <a:t>Inputdaten</a:t>
            </a:r>
            <a:endParaRPr lang="en-US" sz="4800" dirty="0">
              <a:solidFill>
                <a:srgbClr val="000000"/>
              </a:solidFill>
              <a:latin typeface="Baloo Bhaijaan" panose="03080902040302020200" pitchFamily="66" charset="-78"/>
              <a:ea typeface="Fredoka"/>
              <a:cs typeface="Baloo Bhaijaan" panose="03080902040302020200" pitchFamily="66" charset="-78"/>
              <a:sym typeface="Fredoka"/>
            </a:endParaRPr>
          </a:p>
        </p:txBody>
      </p:sp>
      <p:pic>
        <p:nvPicPr>
          <p:cNvPr id="4" name="Grafik 3">
            <a:extLst>
              <a:ext uri="{FF2B5EF4-FFF2-40B4-BE49-F238E27FC236}">
                <a16:creationId xmlns:a16="http://schemas.microsoft.com/office/drawing/2014/main" id="{495BD10E-4F52-B53E-EE19-42642B59C16F}"/>
              </a:ext>
            </a:extLst>
          </p:cNvPr>
          <p:cNvPicPr>
            <a:picLocks noChangeAspect="1"/>
          </p:cNvPicPr>
          <p:nvPr/>
        </p:nvPicPr>
        <p:blipFill>
          <a:blip r:embed="rId3"/>
          <a:stretch>
            <a:fillRect/>
          </a:stretch>
        </p:blipFill>
        <p:spPr>
          <a:xfrm>
            <a:off x="3126360" y="2134147"/>
            <a:ext cx="12035280" cy="4122083"/>
          </a:xfrm>
          <a:prstGeom prst="rect">
            <a:avLst/>
          </a:prstGeom>
        </p:spPr>
      </p:pic>
      <p:grpSp>
        <p:nvGrpSpPr>
          <p:cNvPr id="36" name="Gruppieren 35">
            <a:extLst>
              <a:ext uri="{FF2B5EF4-FFF2-40B4-BE49-F238E27FC236}">
                <a16:creationId xmlns:a16="http://schemas.microsoft.com/office/drawing/2014/main" id="{CFA409A4-A553-E76F-D30D-918B2B125AA9}"/>
              </a:ext>
            </a:extLst>
          </p:cNvPr>
          <p:cNvGrpSpPr/>
          <p:nvPr/>
        </p:nvGrpSpPr>
        <p:grpSpPr>
          <a:xfrm>
            <a:off x="9601200" y="7249893"/>
            <a:ext cx="5063098" cy="2279417"/>
            <a:chOff x="7244539" y="7223572"/>
            <a:chExt cx="5063098" cy="2279417"/>
          </a:xfrm>
        </p:grpSpPr>
        <p:grpSp>
          <p:nvGrpSpPr>
            <p:cNvPr id="6" name="Gruppieren 5">
              <a:extLst>
                <a:ext uri="{FF2B5EF4-FFF2-40B4-BE49-F238E27FC236}">
                  <a16:creationId xmlns:a16="http://schemas.microsoft.com/office/drawing/2014/main" id="{8F610D8A-BAC2-E339-8C8B-2A295D2BF96A}"/>
                </a:ext>
              </a:extLst>
            </p:cNvPr>
            <p:cNvGrpSpPr/>
            <p:nvPr/>
          </p:nvGrpSpPr>
          <p:grpSpPr>
            <a:xfrm>
              <a:off x="7244539" y="7886700"/>
              <a:ext cx="2241026" cy="1616289"/>
              <a:chOff x="11627374" y="1638300"/>
              <a:chExt cx="2241026" cy="1616289"/>
            </a:xfrm>
          </p:grpSpPr>
          <p:sp>
            <p:nvSpPr>
              <p:cNvPr id="7" name="Textfeld 6">
                <a:extLst>
                  <a:ext uri="{FF2B5EF4-FFF2-40B4-BE49-F238E27FC236}">
                    <a16:creationId xmlns:a16="http://schemas.microsoft.com/office/drawing/2014/main" id="{410BD190-9016-A839-CD9B-7C62DA0E78AB}"/>
                  </a:ext>
                </a:extLst>
              </p:cNvPr>
              <p:cNvSpPr txBox="1"/>
              <p:nvPr/>
            </p:nvSpPr>
            <p:spPr>
              <a:xfrm>
                <a:off x="11992892" y="1970719"/>
                <a:ext cx="1447800" cy="523220"/>
              </a:xfrm>
              <a:prstGeom prst="rect">
                <a:avLst/>
              </a:prstGeom>
              <a:noFill/>
            </p:spPr>
            <p:txBody>
              <a:bodyPr wrap="square" rtlCol="0">
                <a:spAutoFit/>
              </a:bodyPr>
              <a:lstStyle/>
              <a:p>
                <a:pPr algn="ctr"/>
                <a:r>
                  <a:rPr lang="de-DE" sz="2800" dirty="0"/>
                  <a:t> AI</a:t>
                </a:r>
              </a:p>
            </p:txBody>
          </p:sp>
          <p:grpSp>
            <p:nvGrpSpPr>
              <p:cNvPr id="17" name="Gruppieren 16">
                <a:extLst>
                  <a:ext uri="{FF2B5EF4-FFF2-40B4-BE49-F238E27FC236}">
                    <a16:creationId xmlns:a16="http://schemas.microsoft.com/office/drawing/2014/main" id="{2D3E4E38-922F-608F-D859-D598A6C63402}"/>
                  </a:ext>
                </a:extLst>
              </p:cNvPr>
              <p:cNvGrpSpPr/>
              <p:nvPr/>
            </p:nvGrpSpPr>
            <p:grpSpPr>
              <a:xfrm>
                <a:off x="11627374" y="1638300"/>
                <a:ext cx="2241026" cy="1616289"/>
                <a:chOff x="11627374" y="1638300"/>
                <a:chExt cx="2241026" cy="1616289"/>
              </a:xfrm>
            </p:grpSpPr>
            <p:grpSp>
              <p:nvGrpSpPr>
                <p:cNvPr id="18" name="Gruppieren 17">
                  <a:extLst>
                    <a:ext uri="{FF2B5EF4-FFF2-40B4-BE49-F238E27FC236}">
                      <a16:creationId xmlns:a16="http://schemas.microsoft.com/office/drawing/2014/main" id="{B7D6A17A-EFA4-7304-865A-BF40DF26F751}"/>
                    </a:ext>
                  </a:extLst>
                </p:cNvPr>
                <p:cNvGrpSpPr/>
                <p:nvPr/>
              </p:nvGrpSpPr>
              <p:grpSpPr>
                <a:xfrm>
                  <a:off x="12115800" y="1638300"/>
                  <a:ext cx="1752600" cy="1564800"/>
                  <a:chOff x="12115800" y="1638300"/>
                  <a:chExt cx="1752600" cy="1564800"/>
                </a:xfrm>
              </p:grpSpPr>
              <p:sp>
                <p:nvSpPr>
                  <p:cNvPr id="28" name="Abgerundetes Rechteck 27">
                    <a:extLst>
                      <a:ext uri="{FF2B5EF4-FFF2-40B4-BE49-F238E27FC236}">
                        <a16:creationId xmlns:a16="http://schemas.microsoft.com/office/drawing/2014/main" id="{E94293F1-016C-6D55-98E4-35C7B4F6703C}"/>
                      </a:ext>
                    </a:extLst>
                  </p:cNvPr>
                  <p:cNvSpPr/>
                  <p:nvPr/>
                </p:nvSpPr>
                <p:spPr>
                  <a:xfrm>
                    <a:off x="12115800" y="1943100"/>
                    <a:ext cx="1260000" cy="126000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descr="Auge mit einfarbiger Füllung">
                    <a:extLst>
                      <a:ext uri="{FF2B5EF4-FFF2-40B4-BE49-F238E27FC236}">
                        <a16:creationId xmlns:a16="http://schemas.microsoft.com/office/drawing/2014/main" id="{89068B72-43FD-B138-16AD-45796789C9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97691" y="2247900"/>
                    <a:ext cx="914400" cy="914400"/>
                  </a:xfrm>
                  <a:prstGeom prst="rect">
                    <a:avLst/>
                  </a:prstGeom>
                </p:spPr>
              </p:pic>
              <p:sp>
                <p:nvSpPr>
                  <p:cNvPr id="30" name="Rechteck 29">
                    <a:extLst>
                      <a:ext uri="{FF2B5EF4-FFF2-40B4-BE49-F238E27FC236}">
                        <a16:creationId xmlns:a16="http://schemas.microsoft.com/office/drawing/2014/main" id="{066ADF6C-F02D-1377-5C80-5AACA507461C}"/>
                      </a:ext>
                    </a:extLst>
                  </p:cNvPr>
                  <p:cNvSpPr/>
                  <p:nvPr/>
                </p:nvSpPr>
                <p:spPr>
                  <a:xfrm>
                    <a:off x="12420600" y="1638300"/>
                    <a:ext cx="609600" cy="403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72736D40-E19F-BD5F-3D85-7A2B72662C37}"/>
                      </a:ext>
                    </a:extLst>
                  </p:cNvPr>
                  <p:cNvSpPr/>
                  <p:nvPr/>
                </p:nvSpPr>
                <p:spPr>
                  <a:xfrm>
                    <a:off x="13258800" y="2324100"/>
                    <a:ext cx="609600" cy="484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Rechteck 18">
                  <a:extLst>
                    <a:ext uri="{FF2B5EF4-FFF2-40B4-BE49-F238E27FC236}">
                      <a16:creationId xmlns:a16="http://schemas.microsoft.com/office/drawing/2014/main" id="{6EAD56BE-426F-4A6D-4D6E-19D0629F9FA3}"/>
                    </a:ext>
                  </a:extLst>
                </p:cNvPr>
                <p:cNvSpPr/>
                <p:nvPr/>
              </p:nvSpPr>
              <p:spPr>
                <a:xfrm>
                  <a:off x="12420600" y="3009901"/>
                  <a:ext cx="619174" cy="244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1C857BEC-ABFF-5881-6C52-70B60DE8EEF9}"/>
                    </a:ext>
                  </a:extLst>
                </p:cNvPr>
                <p:cNvSpPr/>
                <p:nvPr/>
              </p:nvSpPr>
              <p:spPr>
                <a:xfrm>
                  <a:off x="11627374" y="2324100"/>
                  <a:ext cx="609600" cy="484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2" name="Abgerundete rechteckige Legende 31">
              <a:extLst>
                <a:ext uri="{FF2B5EF4-FFF2-40B4-BE49-F238E27FC236}">
                  <a16:creationId xmlns:a16="http://schemas.microsoft.com/office/drawing/2014/main" id="{B1E8AEF5-A59F-4484-C8D4-7C82E6626C3B}"/>
                </a:ext>
              </a:extLst>
            </p:cNvPr>
            <p:cNvSpPr/>
            <p:nvPr/>
          </p:nvSpPr>
          <p:spPr>
            <a:xfrm>
              <a:off x="9640637" y="7223572"/>
              <a:ext cx="2667000" cy="1448073"/>
            </a:xfrm>
            <a:prstGeom prst="wedgeRoundRectCallout">
              <a:avLst>
                <a:gd name="adj1" fmla="val -62877"/>
                <a:gd name="adj2" fmla="val 2695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4800" dirty="0">
                  <a:latin typeface="Baloo Bhaijaan" panose="03080902040302020200" pitchFamily="66" charset="-78"/>
                  <a:cs typeface="Baloo Bhaijaan" panose="03080902040302020200" pitchFamily="66" charset="-78"/>
                </a:rPr>
                <a:t>Gibbon</a:t>
              </a:r>
            </a:p>
          </p:txBody>
        </p:sp>
      </p:grpSp>
      <p:grpSp>
        <p:nvGrpSpPr>
          <p:cNvPr id="37" name="Gruppieren 36">
            <a:extLst>
              <a:ext uri="{FF2B5EF4-FFF2-40B4-BE49-F238E27FC236}">
                <a16:creationId xmlns:a16="http://schemas.microsoft.com/office/drawing/2014/main" id="{A5AE52B4-1380-5E04-9355-E2134B28CF71}"/>
              </a:ext>
            </a:extLst>
          </p:cNvPr>
          <p:cNvGrpSpPr/>
          <p:nvPr/>
        </p:nvGrpSpPr>
        <p:grpSpPr>
          <a:xfrm>
            <a:off x="3749545" y="7249893"/>
            <a:ext cx="4308219" cy="2304050"/>
            <a:chOff x="2111704" y="7214526"/>
            <a:chExt cx="4599024" cy="2304050"/>
          </a:xfrm>
        </p:grpSpPr>
        <p:pic>
          <p:nvPicPr>
            <p:cNvPr id="34" name="Grafik 33" descr="Benutzer mit einfarbiger Füllung">
              <a:extLst>
                <a:ext uri="{FF2B5EF4-FFF2-40B4-BE49-F238E27FC236}">
                  <a16:creationId xmlns:a16="http://schemas.microsoft.com/office/drawing/2014/main" id="{07EF8F00-0A60-7A6F-A7A2-C48465EB9C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1704" y="8604176"/>
              <a:ext cx="914400" cy="914400"/>
            </a:xfrm>
            <a:prstGeom prst="rect">
              <a:avLst/>
            </a:prstGeom>
          </p:spPr>
        </p:pic>
        <p:sp>
          <p:nvSpPr>
            <p:cNvPr id="35" name="Abgerundete rechteckige Legende 34">
              <a:extLst>
                <a:ext uri="{FF2B5EF4-FFF2-40B4-BE49-F238E27FC236}">
                  <a16:creationId xmlns:a16="http://schemas.microsoft.com/office/drawing/2014/main" id="{C55D5D32-B055-E1C8-69D4-B79D6C1E3605}"/>
                </a:ext>
              </a:extLst>
            </p:cNvPr>
            <p:cNvSpPr/>
            <p:nvPr/>
          </p:nvSpPr>
          <p:spPr>
            <a:xfrm>
              <a:off x="3500554" y="7214526"/>
              <a:ext cx="3210174" cy="1344347"/>
            </a:xfrm>
            <a:prstGeom prst="wedgeRoundRectCallout">
              <a:avLst>
                <a:gd name="adj1" fmla="val -67120"/>
                <a:gd name="adj2" fmla="val 57621"/>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4800" dirty="0">
                  <a:solidFill>
                    <a:schemeClr val="dk1"/>
                  </a:solidFill>
                  <a:latin typeface="Baloo Bhaijaan" panose="03080902040302020200" pitchFamily="66" charset="-78"/>
                  <a:cs typeface="Baloo Bhaijaan" panose="03080902040302020200" pitchFamily="66" charset="-78"/>
                </a:rPr>
                <a:t>Katze</a:t>
              </a:r>
            </a:p>
          </p:txBody>
        </p:sp>
      </p:grpSp>
    </p:spTree>
    <p:extLst>
      <p:ext uri="{BB962C8B-B14F-4D97-AF65-F5344CB8AC3E}">
        <p14:creationId xmlns:p14="http://schemas.microsoft.com/office/powerpoint/2010/main" val="3023995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3444</Words>
  <Application>Microsoft Office PowerPoint</Application>
  <PresentationFormat>Benutzerdefiniert</PresentationFormat>
  <Paragraphs>277</Paragraphs>
  <Slides>13</Slides>
  <Notes>13</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13</vt:i4>
      </vt:variant>
    </vt:vector>
  </HeadingPairs>
  <TitlesOfParts>
    <vt:vector size="26" baseType="lpstr">
      <vt:lpstr>ADLaM Display</vt:lpstr>
      <vt:lpstr>Arial</vt:lpstr>
      <vt:lpstr>Atkinson Hyperlegible</vt:lpstr>
      <vt:lpstr>Baloo Bhaijaan</vt:lpstr>
      <vt:lpstr>Barlow Semi-Bold</vt:lpstr>
      <vt:lpstr>Calibri</vt:lpstr>
      <vt:lpstr>Chalkduster</vt:lpstr>
      <vt:lpstr>Chamberi Super Display</vt:lpstr>
      <vt:lpstr>Comic Sans MS</vt:lpstr>
      <vt:lpstr>Dekko</vt:lpstr>
      <vt:lpstr>Fredoka</vt:lpstr>
      <vt:lpstr>Posterama</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KI und Meinungsfreiheit</dc:title>
  <dc:subject/>
  <dc:creator>Brigitte</dc:creator>
  <cp:keywords/>
  <dc:description/>
  <cp:lastModifiedBy>Schwaiger, Petra, Dr.</cp:lastModifiedBy>
  <cp:revision>59</cp:revision>
  <dcterms:created xsi:type="dcterms:W3CDTF">2006-08-16T00:00:00Z</dcterms:created>
  <dcterms:modified xsi:type="dcterms:W3CDTF">2025-06-05T15:09:16Z</dcterms:modified>
  <cp:category/>
  <dc:identifier>DAGYn0zIZhU</dc:identifier>
</cp:coreProperties>
</file>