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9966"/>
    <a:srgbClr val="99FFCC"/>
    <a:srgbClr val="66FFF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16163-E528-F9C7-8B5E-28195357F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182F70E-4944-1A88-E096-59EF8FDC7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2CE013-A03E-0153-B008-36559E0AF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92C913-5E16-2757-9FFC-78E9A9D94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F4050D-B1CE-2F91-46E7-BDF1665FF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297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C388F6-39E7-2ED7-0753-95A94FA39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0F9EEA-3E6E-DC8E-A109-67E8F39D9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C74F68-9FB8-D286-C40A-4F39156F5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5A5749-5604-C324-7270-C01BB91B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CAE3C8-312C-64C9-461F-093A5E4A6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134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EFED325-6122-1779-6B79-232CE8C3B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B14621-3ECA-A4D9-9E11-9B3536EE2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5E4ECF-BD21-9B4F-6CF8-8F260B8C2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37CD8B-355F-116B-A5C0-CF39F9646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CE418F-0B05-9C78-4C06-E6F3B3BA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599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3849D5-9AAD-16EA-79C1-E4037EE55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0E699A-E4A3-067A-ECB6-43352047E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0619E5-1B85-00FF-AE9A-22360A5F4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500666-8093-C572-DA47-E3D2B2421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33D1E3-FBCC-71D4-3A4E-F9C7FA22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409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F3C7A-32BE-A6A6-9C15-889DFCE2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6874FF-4358-D7D3-E096-E0218017F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8C1D93-CE7C-5D12-3E5D-554BBCB94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D57D5B-553C-710B-D140-EFE9BA036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C0A8F0-2160-CAE4-243C-E4D0288D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19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C98A93-BD06-E5FC-B708-22BB5EDF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0F204A-CEEB-AC73-F2BF-4980183922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5D86A0-5738-3405-6AC0-1FDA6EAD5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1CDC4F-F843-E5E1-7C21-0BE44B908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289251-7455-3C29-680A-6A4EB802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9EF640-E382-CC1F-6948-BE67796C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698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5BAAF9-ADB1-FC0B-31D2-AFA977ED1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C0B5FF-D8E4-9EB6-7807-0F3C50705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D7B14F-C51C-6200-5DDE-6E5A5DF60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A0B7572-D76E-D433-F7EB-49DA672E2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495F8D-99E9-7ABF-01A4-B750AEA9E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FEFB637-2AAE-AD97-5F99-E1F92618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3DB4467-C55D-28A9-C83D-E7B696E3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99EE5D5-2C42-663D-015B-3D63F57F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448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36A9F6-35BF-0EF9-ACDB-657E56FE0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4B6E4FD-86E1-7A06-CDEC-02459C644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FD2F98-59FD-394D-09B0-BD404A54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85CA8C-D22C-22F6-23E5-E4B4DB69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19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647C4C9-C271-AB8D-C47D-953AA1F6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7A2511-2870-A995-CDA3-00277394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3E3DDE-2BFE-33D0-A235-3185F9AE1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554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0B7141-17CF-8863-015A-0C2DAA4F9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24B82D-7443-05DA-6675-8DBE1916C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75CF4CD-9C20-4E72-7921-42BBB746E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6805FD-3DE3-AC31-B4CB-D67EE7A9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464CCF-99DB-809A-82A2-7AE8C8F54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79D8A0-7EC4-1ED4-E6FA-1776A1136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643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A3C69B-7E4D-96AF-62C5-6F54C58F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56786F7-9137-86D2-E7B9-D6B1D16D29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AE736A-8F2B-05F2-E622-D13B4C35F0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02BBCB-42A6-3B95-DB50-4843EB5B2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8ADF16C-0DC1-3565-846F-A5A282010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773A52-57A2-BB3C-4537-F7F07D27A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363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DA3064F-9815-8C4D-EC04-74E018035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E7E983-AAF2-AD25-7801-F6CC1530A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8EAE0B-EF9E-227B-1D70-AFCAC4254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AF295-FE0B-458F-A2C9-6D74F85B1B7D}" type="datetimeFigureOut">
              <a:rPr lang="de-DE" smtClean="0"/>
              <a:t>14.09.2023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BE6BF1-AC5C-470B-5A4A-B041B1C3CA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4EFFDA-1859-DB9F-649D-0F2582416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B73E7-B43C-4539-BE96-FD82F8BF7F7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385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130033&amp;picture=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Entwurf, Zeichnung, Lineart, Darstellung enthält.&#10;&#10;Automatisch generierte Beschreibung">
            <a:extLst>
              <a:ext uri="{FF2B5EF4-FFF2-40B4-BE49-F238E27FC236}">
                <a16:creationId xmlns:a16="http://schemas.microsoft.com/office/drawing/2014/main" id="{0477C4B2-53A0-6CDC-CA96-6FF490735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1086" y="3254877"/>
            <a:ext cx="1949827" cy="131170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A48FA0A-6BB9-F383-8EBD-D641F67D7A98}"/>
              </a:ext>
            </a:extLst>
          </p:cNvPr>
          <p:cNvSpPr txBox="1"/>
          <p:nvPr/>
        </p:nvSpPr>
        <p:spPr>
          <a:xfrm>
            <a:off x="4105137" y="2090428"/>
            <a:ext cx="39817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Comic Sans MS" panose="030F0702030302020204" pitchFamily="66" charset="0"/>
              </a:rPr>
              <a:t>Immer gilt:</a:t>
            </a:r>
          </a:p>
          <a:p>
            <a:pPr algn="ctr"/>
            <a:r>
              <a:rPr lang="de-DE" dirty="0">
                <a:latin typeface="Comic Sans MS" panose="030F0702030302020204" pitchFamily="66" charset="0"/>
              </a:rPr>
              <a:t>Schreibe nichts über digitale Medien, was du nicht auch in der realen Welt deinem Gegenüber sagen würdest!</a:t>
            </a:r>
          </a:p>
          <a:p>
            <a:endParaRPr lang="de-DE" dirty="0"/>
          </a:p>
        </p:txBody>
      </p:sp>
      <p:sp>
        <p:nvSpPr>
          <p:cNvPr id="8" name="Sprechblase: rechteckig mit abgerundeten Ecken 7">
            <a:extLst>
              <a:ext uri="{FF2B5EF4-FFF2-40B4-BE49-F238E27FC236}">
                <a16:creationId xmlns:a16="http://schemas.microsoft.com/office/drawing/2014/main" id="{78334EFC-E50B-6119-545D-1E3EA5847493}"/>
              </a:ext>
            </a:extLst>
          </p:cNvPr>
          <p:cNvSpPr/>
          <p:nvPr/>
        </p:nvSpPr>
        <p:spPr>
          <a:xfrm>
            <a:off x="297711" y="274761"/>
            <a:ext cx="3867013" cy="2798193"/>
          </a:xfrm>
          <a:prstGeom prst="wedgeRoundRectCallout">
            <a:avLst>
              <a:gd name="adj1" fmla="val 53921"/>
              <a:gd name="adj2" fmla="val 5978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Unterricht ist Unterricht …</a:t>
            </a:r>
            <a:endParaRPr lang="de-DE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de-DE" dirty="0">
                <a:solidFill>
                  <a:schemeClr val="tx1"/>
                </a:solidFill>
                <a:latin typeface="Comic Sans MS" panose="030F0702030302020204" pitchFamily="66" charset="0"/>
              </a:rPr>
              <a:t>und deine Freizeit deine Freizeit!</a:t>
            </a:r>
          </a:p>
          <a:p>
            <a:r>
              <a:rPr lang="de-DE" dirty="0">
                <a:solidFill>
                  <a:schemeClr val="tx1"/>
                </a:solidFill>
                <a:latin typeface="Comic Sans MS" panose="030F0702030302020204" pitchFamily="66" charset="0"/>
              </a:rPr>
              <a:t>In den Schulstunden und in der Pause beschäftigst du dich nur mit Sachen, die den Unterricht betreffen. Den Rest des Tages kannst du dann für private Chats usw. verwenden!</a:t>
            </a:r>
          </a:p>
        </p:txBody>
      </p:sp>
      <p:sp>
        <p:nvSpPr>
          <p:cNvPr id="9" name="Sprechblase: rechteckig mit abgerundeten Ecken 8">
            <a:extLst>
              <a:ext uri="{FF2B5EF4-FFF2-40B4-BE49-F238E27FC236}">
                <a16:creationId xmlns:a16="http://schemas.microsoft.com/office/drawing/2014/main" id="{F42B8161-2182-5AFA-8930-6581E6FD223A}"/>
              </a:ext>
            </a:extLst>
          </p:cNvPr>
          <p:cNvSpPr/>
          <p:nvPr/>
        </p:nvSpPr>
        <p:spPr>
          <a:xfrm>
            <a:off x="1881628" y="3429000"/>
            <a:ext cx="2678602" cy="3154239"/>
          </a:xfrm>
          <a:prstGeom prst="wedgeRoundRectCallout">
            <a:avLst>
              <a:gd name="adj1" fmla="val 66117"/>
              <a:gd name="adj2" fmla="val -33559"/>
              <a:gd name="adj3" fmla="val 16667"/>
            </a:avLst>
          </a:prstGeom>
          <a:solidFill>
            <a:srgbClr val="99C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Respect rules! </a:t>
            </a:r>
          </a:p>
          <a:p>
            <a:r>
              <a:rPr lang="de-DE" dirty="0">
                <a:solidFill>
                  <a:schemeClr val="tx1"/>
                </a:solidFill>
                <a:latin typeface="Comic Sans MS" panose="030F0702030302020204" pitchFamily="66" charset="0"/>
              </a:rPr>
              <a:t>Behandle jeden so, wie du behandelt werden möchtest: Achte deshalb auf eine wertschätzende Kommunikation. Abwertungen und Verunglimpfungen in Wort und Bild sind tabu! </a:t>
            </a:r>
          </a:p>
        </p:txBody>
      </p:sp>
      <p:sp>
        <p:nvSpPr>
          <p:cNvPr id="12" name="Sprechblase: rechteckig mit abgerundeten Ecken 11">
            <a:extLst>
              <a:ext uri="{FF2B5EF4-FFF2-40B4-BE49-F238E27FC236}">
                <a16:creationId xmlns:a16="http://schemas.microsoft.com/office/drawing/2014/main" id="{D8E5FD6E-705A-EEE9-06FF-521B15D48B60}"/>
              </a:ext>
            </a:extLst>
          </p:cNvPr>
          <p:cNvSpPr/>
          <p:nvPr/>
        </p:nvSpPr>
        <p:spPr>
          <a:xfrm>
            <a:off x="4393739" y="238334"/>
            <a:ext cx="4059146" cy="1852093"/>
          </a:xfrm>
          <a:prstGeom prst="wedgeRoundRectCallout">
            <a:avLst>
              <a:gd name="adj1" fmla="val 14380"/>
              <a:gd name="adj2" fmla="val 6528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Weniger ist oft mehr!</a:t>
            </a:r>
          </a:p>
          <a:p>
            <a:r>
              <a:rPr lang="de-DE" dirty="0">
                <a:solidFill>
                  <a:schemeClr val="tx1"/>
                </a:solidFill>
                <a:latin typeface="Comic Sans MS" panose="030F0702030302020204" pitchFamily="66" charset="0"/>
              </a:rPr>
              <a:t>Längere Antworten sind nicht immer die besseren! Überlege dir, ob das, was du schreibst, wirklich wichtig ist. Formuliere präzise dein Anliegen! </a:t>
            </a:r>
          </a:p>
        </p:txBody>
      </p:sp>
      <p:sp>
        <p:nvSpPr>
          <p:cNvPr id="15" name="Sprechblase: rechteckig mit abgerundeten Ecken 14">
            <a:extLst>
              <a:ext uri="{FF2B5EF4-FFF2-40B4-BE49-F238E27FC236}">
                <a16:creationId xmlns:a16="http://schemas.microsoft.com/office/drawing/2014/main" id="{500C262F-2B4C-A001-A7B9-AAD544404108}"/>
              </a:ext>
            </a:extLst>
          </p:cNvPr>
          <p:cNvSpPr/>
          <p:nvPr/>
        </p:nvSpPr>
        <p:spPr>
          <a:xfrm>
            <a:off x="8841253" y="402107"/>
            <a:ext cx="3053036" cy="2932728"/>
          </a:xfrm>
          <a:prstGeom prst="wedgeRoundRectCallout">
            <a:avLst>
              <a:gd name="adj1" fmla="val -75737"/>
              <a:gd name="adj2" fmla="val 28607"/>
              <a:gd name="adj3" fmla="val 16667"/>
            </a:avLst>
          </a:prstGeom>
          <a:solidFill>
            <a:srgbClr val="66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Sag`s doch lieber! </a:t>
            </a:r>
          </a:p>
          <a:p>
            <a:r>
              <a:rPr lang="de-DE" dirty="0">
                <a:solidFill>
                  <a:schemeClr val="tx1"/>
                </a:solidFill>
                <a:latin typeface="Comic Sans MS" panose="030F0702030302020204" pitchFamily="66" charset="0"/>
              </a:rPr>
              <a:t>Manche Fragen und Sachverhalte sind viel zu kompliziert! Nutze lieber die Möglichkeit eines Telefonanrufs, einer Sprachnachricht oder eines persönlichen Gesprächs! </a:t>
            </a:r>
          </a:p>
        </p:txBody>
      </p:sp>
      <p:sp>
        <p:nvSpPr>
          <p:cNvPr id="18" name="Sprechblase: rechteckig mit abgerundeten Ecken 17">
            <a:extLst>
              <a:ext uri="{FF2B5EF4-FFF2-40B4-BE49-F238E27FC236}">
                <a16:creationId xmlns:a16="http://schemas.microsoft.com/office/drawing/2014/main" id="{E4824DEB-B52C-6ACD-3896-461B0B00C29F}"/>
              </a:ext>
            </a:extLst>
          </p:cNvPr>
          <p:cNvSpPr/>
          <p:nvPr/>
        </p:nvSpPr>
        <p:spPr>
          <a:xfrm>
            <a:off x="4678434" y="4455043"/>
            <a:ext cx="3877146" cy="2164623"/>
          </a:xfrm>
          <a:prstGeom prst="wedgeRoundRectCallout">
            <a:avLst>
              <a:gd name="adj1" fmla="val -10012"/>
              <a:gd name="adj2" fmla="val -59349"/>
              <a:gd name="adj3" fmla="val 16667"/>
            </a:avLst>
          </a:prstGeom>
          <a:solidFill>
            <a:srgbClr val="FF996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Höflichkeit öffnet Türen! </a:t>
            </a:r>
          </a:p>
          <a:p>
            <a:r>
              <a:rPr lang="de-DE" dirty="0">
                <a:solidFill>
                  <a:schemeClr val="tx1"/>
                </a:solidFill>
                <a:latin typeface="Comic Sans MS" panose="030F0702030302020204" pitchFamily="66" charset="0"/>
              </a:rPr>
              <a:t>Du willst etwas wissen oder dich informieren? Dann verwende die entsprechende höfliche Anrede, Gruß- und Abschiedsformel und drücke dich in deiner Nachricht angemessen aus!</a:t>
            </a:r>
          </a:p>
        </p:txBody>
      </p:sp>
      <p:sp>
        <p:nvSpPr>
          <p:cNvPr id="19" name="Sprechblase: rechteckig mit abgerundeten Ecken 18">
            <a:extLst>
              <a:ext uri="{FF2B5EF4-FFF2-40B4-BE49-F238E27FC236}">
                <a16:creationId xmlns:a16="http://schemas.microsoft.com/office/drawing/2014/main" id="{64E7195E-B0F0-308A-DCE4-6F54246F39A1}"/>
              </a:ext>
            </a:extLst>
          </p:cNvPr>
          <p:cNvSpPr/>
          <p:nvPr/>
        </p:nvSpPr>
        <p:spPr>
          <a:xfrm>
            <a:off x="8698179" y="3556345"/>
            <a:ext cx="3372316" cy="2899548"/>
          </a:xfrm>
          <a:prstGeom prst="wedgeRoundRectCallout">
            <a:avLst>
              <a:gd name="adj1" fmla="val -67698"/>
              <a:gd name="adj2" fmla="val -42869"/>
              <a:gd name="adj3" fmla="val 16667"/>
            </a:avLst>
          </a:prstGeom>
          <a:solidFill>
            <a:srgbClr val="99FF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Richtig schreiben ist besser verstehen! </a:t>
            </a:r>
          </a:p>
          <a:p>
            <a:r>
              <a:rPr lang="de-DE" dirty="0">
                <a:solidFill>
                  <a:schemeClr val="tx1"/>
                </a:solidFill>
                <a:latin typeface="Comic Sans MS" panose="030F0702030302020204" pitchFamily="66" charset="0"/>
              </a:rPr>
              <a:t>Auch bei der digitalen Kommunikation gilt die korrekte Rechtschreibung. So können Missverständ-nisse vermieden und Sachverhalte richtig verstanden werden!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53FD6F9E-43C7-013A-71FF-F6F4EAC1E8C9}"/>
              </a:ext>
            </a:extLst>
          </p:cNvPr>
          <p:cNvSpPr/>
          <p:nvPr/>
        </p:nvSpPr>
        <p:spPr>
          <a:xfrm>
            <a:off x="21264" y="3227750"/>
            <a:ext cx="1899238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Netiquette:</a:t>
            </a:r>
          </a:p>
          <a:p>
            <a:pPr algn="ctr"/>
            <a:r>
              <a:rPr lang="de-DE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Regeln</a:t>
            </a:r>
          </a:p>
          <a:p>
            <a:pPr algn="ctr"/>
            <a:r>
              <a:rPr lang="de-DE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zum</a:t>
            </a:r>
          </a:p>
          <a:p>
            <a:pPr algn="ctr"/>
            <a:r>
              <a:rPr lang="de-DE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Umgang</a:t>
            </a:r>
          </a:p>
          <a:p>
            <a:pPr algn="ctr"/>
            <a:r>
              <a:rPr lang="de-DE" sz="2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im </a:t>
            </a:r>
          </a:p>
          <a:p>
            <a:pPr algn="ctr"/>
            <a:r>
              <a:rPr lang="de-DE" sz="2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Internet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053C8DA4-D670-6D35-0292-C7E0D00713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150" y="5887090"/>
            <a:ext cx="764592" cy="97091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3674C62-891D-4D87-9E68-CDFD7EED343B}"/>
              </a:ext>
            </a:extLst>
          </p:cNvPr>
          <p:cNvSpPr txBox="1"/>
          <p:nvPr/>
        </p:nvSpPr>
        <p:spPr>
          <a:xfrm>
            <a:off x="9918915" y="6571949"/>
            <a:ext cx="24615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Urheber: Gymnasium Prien</a:t>
            </a:r>
          </a:p>
        </p:txBody>
      </p:sp>
    </p:spTree>
    <p:extLst>
      <p:ext uri="{BB962C8B-B14F-4D97-AF65-F5344CB8AC3E}">
        <p14:creationId xmlns:p14="http://schemas.microsoft.com/office/powerpoint/2010/main" val="340969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Elisabeth Hügel</dc:creator>
  <cp:lastModifiedBy>Haldenwang, Vera, Dr.</cp:lastModifiedBy>
  <cp:revision>2</cp:revision>
  <dcterms:created xsi:type="dcterms:W3CDTF">2023-07-12T08:36:15Z</dcterms:created>
  <dcterms:modified xsi:type="dcterms:W3CDTF">2023-09-14T15:32:16Z</dcterms:modified>
</cp:coreProperties>
</file>