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2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CCB2"/>
    <a:srgbClr val="00DA6B"/>
    <a:srgbClr val="01B6CD"/>
    <a:srgbClr val="009DFF"/>
    <a:srgbClr val="1F69EF"/>
    <a:srgbClr val="FFC000"/>
    <a:srgbClr val="A7421D"/>
    <a:srgbClr val="FFFFFF"/>
    <a:srgbClr val="DB3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788"/>
  </p:normalViewPr>
  <p:slideViewPr>
    <p:cSldViewPr snapToGrid="0">
      <p:cViewPr varScale="1">
        <p:scale>
          <a:sx n="110" d="100"/>
          <a:sy n="110" d="100"/>
        </p:scale>
        <p:origin x="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A777D-5201-2E4E-8E22-C3CD2CE30146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0F047-9677-0148-AF9A-11578CCA5A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50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Storytelling: ist das Erzählen von Geschichten. So werden Informationen vermittelt – und Emotionen. Gute Geschichten begeistern, fesseln und reißen mit.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3C196-A8A6-45C1-BD98-033B32D9EC8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664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E40640-09EB-A08E-49D1-CE18C4874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8C222AA-A86B-531F-B688-1E26679F1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C6AF3D-D44D-1BFA-E469-1EBAF93C5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CB9783-0505-95E7-9479-64119795A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DBD472-C405-4B16-10A9-C1B1F8C0E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52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844AC-2843-9F47-7D5E-91E897C2C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7FFC01-05B1-3F44-ABAF-9EFC0F92E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FA98DB-5D1B-5FA8-37ED-F92AAED9D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A6ED57-85CE-8FC8-7BD2-500C9526A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34BB9E-9804-EAF9-1F74-F1B9E6E05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88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431591A-544D-877F-96F2-1E5C2F5A4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B81528-F13C-9F91-4612-E68198525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4AF201-BA08-F417-A852-25D1BDAA7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F71806-A62C-9F90-A694-778BD5C1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F874A0-22A1-CCD9-4C17-A709E1765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201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11180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55F50-4F25-EAE2-9D87-F8D30785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4FDB8A-FF86-F385-2020-E2EF460DC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6DC100-F85F-AEAE-A33E-DEE36FE7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F76733-D448-33E3-2097-D29842CB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FF1CAC-1610-1081-CD1D-5FECEC533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411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C374B3-1E3E-A8CD-7EDF-015C158C3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0D27C7-D12A-891D-4F36-51168169F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732F0C-3A23-C110-241C-AE0ADBC6A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CD4780-519D-A15D-B277-8E054D2E3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B1B031-B6CC-6A7F-C008-B4B79168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90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9707D1-F2FC-263C-6228-489089FB6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35A4C-18CD-FDEC-8E91-0BE7620FB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9DBA93-A407-E74A-D6C3-367649E52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3D5AE9-F3F7-EAA2-6ABA-DEFCEE634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826E7B-EAA3-74EA-B4AF-41F7C08C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F2A2CE-1C5C-9648-E3F0-D7C6F3DAF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04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072A8-FEFD-5815-A90D-4CB9A973E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8ABCA6-CDE8-B614-6E57-B379C2E03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EA80FF-ADB2-8D6D-DF8A-5CD5F4EDE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CE6DA2-9D68-0160-B22F-E5B79DF8B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52139F3-7D9E-E5DC-3E6A-1A5910301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AD16CC6-C489-B3C2-48F9-8734A02B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2A581F4-B012-0ACE-62C8-4542EEE0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8D7509-3A82-A316-1658-F4DFCBB5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11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2F56C-856E-78BE-732C-FA5F3321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755D974-BD0F-5FCA-4411-F05B3D8D1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F7035C-E6CC-7331-AD5D-039903DDC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147B6E-E122-A9EE-DE94-BEA74330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26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A4B5256-6626-8B05-528F-B6D3A654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E7207CD-A71D-FC42-6D7D-E69D9168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FFBA6B4-983C-3499-9B7B-7B88ED602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97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97822D-BC6F-0C2B-629D-4CC827F74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5EA233-2CCC-80E6-CBC3-016ACC9D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C7F7F1-C0F7-900B-DDC8-B8694CC61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086E28-0260-A7EE-4A96-8EF6D1A3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B0F95E-C6B4-385A-C352-2061402EE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D41E21-9E67-B1D7-FCD7-930F5739C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4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E802D-B6BB-85AD-181A-A6C201AF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3BA19E3-194C-2EAF-6486-233004D71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461CA-45DB-680C-8AE7-BC452B985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49958E-50D0-3FC3-F151-25A160B27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E38CFB-001B-FD1C-B045-FF1EE8F2F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09D06A-7841-B556-5ABC-86BD4FE67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82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9D5E11F-32A8-94C7-697C-6BC01D1B3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0871D2-648A-613A-0160-A3C764B2B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79982B-A9FB-773C-1C09-178A12FB5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F41F9-6021-AF43-BF28-C95701471E91}" type="datetimeFigureOut">
              <a:rPr lang="de-DE" smtClean="0"/>
              <a:t>25.01.23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EF1EC3-8383-C0EB-B76C-89C1308B0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366D07-3518-1707-6FFD-BA769EB78B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18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platzhalter 74">
            <a:extLst>
              <a:ext uri="{FF2B5EF4-FFF2-40B4-BE49-F238E27FC236}">
                <a16:creationId xmlns:a16="http://schemas.microsoft.com/office/drawing/2014/main" id="{23BD681B-1C09-4DD3-86E3-B05BAA39B2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Medienkompetenzen durch Comiceinsatz fördern</a:t>
            </a:r>
          </a:p>
        </p:txBody>
      </p:sp>
      <p:sp>
        <p:nvSpPr>
          <p:cNvPr id="3" name="Donut 77">
            <a:extLst>
              <a:ext uri="{FF2B5EF4-FFF2-40B4-BE49-F238E27FC236}">
                <a16:creationId xmlns:a16="http://schemas.microsoft.com/office/drawing/2014/main" id="{6A2A80F3-B3FE-45BC-8E3A-75CF9ED28C61}"/>
              </a:ext>
            </a:extLst>
          </p:cNvPr>
          <p:cNvSpPr/>
          <p:nvPr/>
        </p:nvSpPr>
        <p:spPr>
          <a:xfrm>
            <a:off x="4538968" y="2354812"/>
            <a:ext cx="3114206" cy="3114206"/>
          </a:xfrm>
          <a:prstGeom prst="donut">
            <a:avLst>
              <a:gd name="adj" fmla="val 378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7C31877-D68C-4DD4-A9BC-488919006090}"/>
              </a:ext>
            </a:extLst>
          </p:cNvPr>
          <p:cNvSpPr/>
          <p:nvPr/>
        </p:nvSpPr>
        <p:spPr>
          <a:xfrm>
            <a:off x="5210504" y="3026348"/>
            <a:ext cx="1771134" cy="177113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altLang="ko-KR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Digitale</a:t>
            </a:r>
          </a:p>
          <a:p>
            <a:pPr algn="ctr"/>
            <a:r>
              <a:rPr lang="de-DE" altLang="ko-KR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Lernprodukte</a:t>
            </a:r>
            <a:endParaRPr lang="ko-KR" altLang="en-US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5" name="Donut 26">
            <a:extLst>
              <a:ext uri="{FF2B5EF4-FFF2-40B4-BE49-F238E27FC236}">
                <a16:creationId xmlns:a16="http://schemas.microsoft.com/office/drawing/2014/main" id="{3CA1CD67-7A18-41B8-942A-9DB99ED2B9EA}"/>
              </a:ext>
            </a:extLst>
          </p:cNvPr>
          <p:cNvSpPr/>
          <p:nvPr/>
        </p:nvSpPr>
        <p:spPr>
          <a:xfrm>
            <a:off x="4187858" y="2003702"/>
            <a:ext cx="3816424" cy="3816424"/>
          </a:xfrm>
          <a:prstGeom prst="donut">
            <a:avLst>
              <a:gd name="adj" fmla="val 378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CB1CC73-85F7-46B8-9E0A-84B8B35CFEDA}"/>
              </a:ext>
            </a:extLst>
          </p:cNvPr>
          <p:cNvGrpSpPr/>
          <p:nvPr/>
        </p:nvGrpSpPr>
        <p:grpSpPr>
          <a:xfrm>
            <a:off x="705939" y="1063753"/>
            <a:ext cx="3923537" cy="1943821"/>
            <a:chOff x="2286624" y="4291352"/>
            <a:chExt cx="2642121" cy="2303434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D4937F4-CB2F-4FA5-9118-2E5DE4B4848B}"/>
                </a:ext>
              </a:extLst>
            </p:cNvPr>
            <p:cNvSpPr txBox="1"/>
            <p:nvPr/>
          </p:nvSpPr>
          <p:spPr>
            <a:xfrm>
              <a:off x="2286624" y="4698262"/>
              <a:ext cx="2642121" cy="1896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Comicinhalte und grafische Gestaltungsmittel (Perspektive, Licht, Einstellungsgrößen usw.) analysieren und reflektieren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Arbeitsprozess und Ergebnis zur Konzeption des Drehbuches und zur Produktion des Comics dokumentieren und reflektieren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Intention der Autorin oder des Autors erkennen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95FC159-31A2-4F0D-943D-E60FD13F13A1}"/>
                </a:ext>
              </a:extLst>
            </p:cNvPr>
            <p:cNvSpPr txBox="1"/>
            <p:nvPr/>
          </p:nvSpPr>
          <p:spPr>
            <a:xfrm>
              <a:off x="2322220" y="4291352"/>
              <a:ext cx="2309138" cy="474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altLang="ko-KR" sz="2000" b="1" dirty="0">
                  <a:solidFill>
                    <a:srgbClr val="00DA6B"/>
                  </a:solidFill>
                  <a:latin typeface="+mj-lt"/>
                  <a:cs typeface="Arial" pitchFamily="34" charset="0"/>
                </a:rPr>
                <a:t>Analysieren und Reflektieren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A4A787F-E711-42AD-8C50-DF843A8EECF7}"/>
              </a:ext>
            </a:extLst>
          </p:cNvPr>
          <p:cNvGrpSpPr/>
          <p:nvPr/>
        </p:nvGrpSpPr>
        <p:grpSpPr>
          <a:xfrm>
            <a:off x="8279820" y="1572712"/>
            <a:ext cx="3816424" cy="1406495"/>
            <a:chOff x="2551705" y="4283314"/>
            <a:chExt cx="3196890" cy="1262768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234DAE0-E797-4631-9A89-A5F62E57BC40}"/>
                </a:ext>
              </a:extLst>
            </p:cNvPr>
            <p:cNvSpPr txBox="1"/>
            <p:nvPr/>
          </p:nvSpPr>
          <p:spPr>
            <a:xfrm>
              <a:off x="2566146" y="4689474"/>
              <a:ext cx="3061789" cy="856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sz="1400" dirty="0">
                  <a:latin typeface="+mj-lt"/>
                </a:rPr>
                <a:t>Tools und Apps zur Erstellung von Comics sach- und zielorientiert nutzen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Funktionsweisen und grundlegende Prinzipien von Comics durchdringen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5D2FB7C-A254-482B-BD64-128C0ADE7650}"/>
                </a:ext>
              </a:extLst>
            </p:cNvPr>
            <p:cNvSpPr txBox="1"/>
            <p:nvPr/>
          </p:nvSpPr>
          <p:spPr>
            <a:xfrm>
              <a:off x="2551705" y="4283314"/>
              <a:ext cx="31968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altLang="ko-KR" sz="2000" b="1" dirty="0">
                  <a:solidFill>
                    <a:srgbClr val="1F69EF"/>
                  </a:solidFill>
                  <a:latin typeface="+mj-lt"/>
                  <a:cs typeface="Arial" pitchFamily="34" charset="0"/>
                </a:rPr>
                <a:t>Basiskompetenzen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172B287-A5E2-47B9-9648-38B6862CB5C4}"/>
              </a:ext>
            </a:extLst>
          </p:cNvPr>
          <p:cNvGrpSpPr/>
          <p:nvPr/>
        </p:nvGrpSpPr>
        <p:grpSpPr>
          <a:xfrm>
            <a:off x="1392278" y="5063570"/>
            <a:ext cx="3444998" cy="1353122"/>
            <a:chOff x="2253762" y="4283314"/>
            <a:chExt cx="2652515" cy="124048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14CA167-98FE-448C-962D-4BCBB380AD56}"/>
                </a:ext>
              </a:extLst>
            </p:cNvPr>
            <p:cNvSpPr txBox="1"/>
            <p:nvPr/>
          </p:nvSpPr>
          <p:spPr>
            <a:xfrm>
              <a:off x="2253762" y="4846622"/>
              <a:ext cx="2652515" cy="677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effektiv mit digitalen Werkzeugen zusammenarbeiten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Arbeitsergebnisse mit anderen teilen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517B3E1-5F8A-4733-89F5-CDADCE073ED0}"/>
                </a:ext>
              </a:extLst>
            </p:cNvPr>
            <p:cNvSpPr txBox="1"/>
            <p:nvPr/>
          </p:nvSpPr>
          <p:spPr>
            <a:xfrm>
              <a:off x="2253762" y="4283314"/>
              <a:ext cx="2634911" cy="648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altLang="ko-KR" sz="2000" b="1" dirty="0">
                  <a:solidFill>
                    <a:srgbClr val="01B6CD"/>
                  </a:solidFill>
                  <a:latin typeface="+mj-lt"/>
                  <a:cs typeface="Arial" pitchFamily="34" charset="0"/>
                </a:rPr>
                <a:t>Kommunizieren und Kooperieren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79BFFD8E-2AC6-4E86-9809-65958A0C36B5}"/>
              </a:ext>
            </a:extLst>
          </p:cNvPr>
          <p:cNvGrpSpPr/>
          <p:nvPr/>
        </p:nvGrpSpPr>
        <p:grpSpPr>
          <a:xfrm>
            <a:off x="8338753" y="4510894"/>
            <a:ext cx="3296914" cy="1780709"/>
            <a:chOff x="2037346" y="4337907"/>
            <a:chExt cx="2847988" cy="1780709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F410A359-F1C1-425F-9D94-41DE97C64FEB}"/>
                </a:ext>
              </a:extLst>
            </p:cNvPr>
            <p:cNvSpPr txBox="1"/>
            <p:nvPr/>
          </p:nvSpPr>
          <p:spPr>
            <a:xfrm>
              <a:off x="2037346" y="4733621"/>
              <a:ext cx="284798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Passende Inhalte und Requisiten zur Erstellung eines Comics finden und begründet auswählen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Inhalte </a:t>
              </a:r>
              <a:r>
                <a:rPr lang="de-DE" sz="1400" dirty="0">
                  <a:latin typeface="+mj-lt"/>
                </a:rPr>
                <a:t>analysieren, vergleichen, interpretieren und kritisch bewerten</a:t>
              </a:r>
              <a:endParaRPr lang="de-DE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Inhaltliche Schwerpunkte setzen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B9889AD-CBBF-40F8-8891-82DFE82B92AA}"/>
                </a:ext>
              </a:extLst>
            </p:cNvPr>
            <p:cNvSpPr txBox="1"/>
            <p:nvPr/>
          </p:nvSpPr>
          <p:spPr>
            <a:xfrm>
              <a:off x="2037346" y="4337907"/>
              <a:ext cx="23369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altLang="ko-KR" sz="2000" b="1" dirty="0">
                  <a:solidFill>
                    <a:srgbClr val="009DFF"/>
                  </a:solidFill>
                  <a:latin typeface="+mj-lt"/>
                  <a:cs typeface="Arial" pitchFamily="34" charset="0"/>
                </a:rPr>
                <a:t>Suchen und verarbeiten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170C74E2-52B4-8FC6-BDF4-57026A09CE52}"/>
              </a:ext>
            </a:extLst>
          </p:cNvPr>
          <p:cNvGrpSpPr/>
          <p:nvPr/>
        </p:nvGrpSpPr>
        <p:grpSpPr>
          <a:xfrm>
            <a:off x="7141662" y="2326128"/>
            <a:ext cx="1008298" cy="1008000"/>
            <a:chOff x="6692657" y="2155891"/>
            <a:chExt cx="1008298" cy="1008000"/>
          </a:xfrm>
        </p:grpSpPr>
        <p:sp>
          <p:nvSpPr>
            <p:cNvPr id="123" name="Oval 84">
              <a:extLst>
                <a:ext uri="{FF2B5EF4-FFF2-40B4-BE49-F238E27FC236}">
                  <a16:creationId xmlns:a16="http://schemas.microsoft.com/office/drawing/2014/main" id="{21219321-9880-9849-AE20-732FF4F0835B}"/>
                </a:ext>
              </a:extLst>
            </p:cNvPr>
            <p:cNvSpPr/>
            <p:nvPr/>
          </p:nvSpPr>
          <p:spPr>
            <a:xfrm>
              <a:off x="6692657" y="2155891"/>
              <a:ext cx="1008298" cy="100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latin typeface="+mj-lt"/>
              </a:endParaRPr>
            </a:p>
          </p:txBody>
        </p:sp>
        <p:pic>
          <p:nvPicPr>
            <p:cNvPr id="16" name="Grafik 15" descr="Tablet mit einfarbiger Füllung">
              <a:extLst>
                <a:ext uri="{FF2B5EF4-FFF2-40B4-BE49-F238E27FC236}">
                  <a16:creationId xmlns:a16="http://schemas.microsoft.com/office/drawing/2014/main" id="{504451B9-87EF-17F6-0720-2084124029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834683" y="2297768"/>
              <a:ext cx="724247" cy="724247"/>
            </a:xfrm>
            <a:prstGeom prst="rect">
              <a:avLst/>
            </a:prstGeom>
          </p:spPr>
        </p:pic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8A70518B-CAAA-9DBC-AAC5-D6EF38267E42}"/>
              </a:ext>
            </a:extLst>
          </p:cNvPr>
          <p:cNvGrpSpPr/>
          <p:nvPr/>
        </p:nvGrpSpPr>
        <p:grpSpPr>
          <a:xfrm>
            <a:off x="7149025" y="4510894"/>
            <a:ext cx="1008298" cy="1008000"/>
            <a:chOff x="7028307" y="4433976"/>
            <a:chExt cx="1008298" cy="1008000"/>
          </a:xfrm>
        </p:grpSpPr>
        <p:sp>
          <p:nvSpPr>
            <p:cNvPr id="2" name="Oval 84">
              <a:extLst>
                <a:ext uri="{FF2B5EF4-FFF2-40B4-BE49-F238E27FC236}">
                  <a16:creationId xmlns:a16="http://schemas.microsoft.com/office/drawing/2014/main" id="{0C236385-E641-836D-F199-ADC552E90DFB}"/>
                </a:ext>
              </a:extLst>
            </p:cNvPr>
            <p:cNvSpPr/>
            <p:nvPr/>
          </p:nvSpPr>
          <p:spPr>
            <a:xfrm>
              <a:off x="7028307" y="4433976"/>
              <a:ext cx="1008298" cy="100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latin typeface="+mj-lt"/>
              </a:endParaRPr>
            </a:p>
          </p:txBody>
        </p:sp>
        <p:pic>
          <p:nvPicPr>
            <p:cNvPr id="18" name="Grafik 17" descr="Lupe mit einfarbiger Füllung">
              <a:extLst>
                <a:ext uri="{FF2B5EF4-FFF2-40B4-BE49-F238E27FC236}">
                  <a16:creationId xmlns:a16="http://schemas.microsoft.com/office/drawing/2014/main" id="{D183CD29-AA90-1AF9-59EC-6A09F024F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172456" y="4577976"/>
              <a:ext cx="720000" cy="720000"/>
            </a:xfrm>
            <a:prstGeom prst="rect">
              <a:avLst/>
            </a:prstGeom>
          </p:spPr>
        </p:pic>
      </p:grp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08E8CDF3-1083-D410-F012-7D5479E2EE57}"/>
              </a:ext>
            </a:extLst>
          </p:cNvPr>
          <p:cNvGrpSpPr/>
          <p:nvPr/>
        </p:nvGrpSpPr>
        <p:grpSpPr>
          <a:xfrm>
            <a:off x="4982954" y="5169127"/>
            <a:ext cx="1008298" cy="1008000"/>
            <a:chOff x="5021986" y="5124222"/>
            <a:chExt cx="1008298" cy="1008000"/>
          </a:xfrm>
        </p:grpSpPr>
        <p:sp>
          <p:nvSpPr>
            <p:cNvPr id="19" name="Oval 84">
              <a:extLst>
                <a:ext uri="{FF2B5EF4-FFF2-40B4-BE49-F238E27FC236}">
                  <a16:creationId xmlns:a16="http://schemas.microsoft.com/office/drawing/2014/main" id="{B2929F6E-BC90-9851-3D7A-A1C51A865EBE}"/>
                </a:ext>
              </a:extLst>
            </p:cNvPr>
            <p:cNvSpPr/>
            <p:nvPr/>
          </p:nvSpPr>
          <p:spPr>
            <a:xfrm>
              <a:off x="5021986" y="5124222"/>
              <a:ext cx="1008298" cy="100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latin typeface="+mj-lt"/>
              </a:endParaRPr>
            </a:p>
          </p:txBody>
        </p:sp>
        <p:pic>
          <p:nvPicPr>
            <p:cNvPr id="34" name="Grafik 33" descr="Chat mit einfarbiger Füllung">
              <a:extLst>
                <a:ext uri="{FF2B5EF4-FFF2-40B4-BE49-F238E27FC236}">
                  <a16:creationId xmlns:a16="http://schemas.microsoft.com/office/drawing/2014/main" id="{BD1E5227-9EFF-79B9-F0B1-F8922164D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166135" y="5268222"/>
              <a:ext cx="720000" cy="720000"/>
            </a:xfrm>
            <a:prstGeom prst="rect">
              <a:avLst/>
            </a:prstGeom>
          </p:spPr>
        </p:pic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2DAD74C3-B7E7-F3C5-ABA4-F07CBD1B83EA}"/>
              </a:ext>
            </a:extLst>
          </p:cNvPr>
          <p:cNvGrpSpPr/>
          <p:nvPr/>
        </p:nvGrpSpPr>
        <p:grpSpPr>
          <a:xfrm>
            <a:off x="3678651" y="3402425"/>
            <a:ext cx="1008298" cy="1008000"/>
            <a:chOff x="-114502" y="3351264"/>
            <a:chExt cx="1008298" cy="1008000"/>
          </a:xfrm>
        </p:grpSpPr>
        <p:sp>
          <p:nvSpPr>
            <p:cNvPr id="17" name="Oval 84">
              <a:extLst>
                <a:ext uri="{FF2B5EF4-FFF2-40B4-BE49-F238E27FC236}">
                  <a16:creationId xmlns:a16="http://schemas.microsoft.com/office/drawing/2014/main" id="{495FCF19-EA36-7D97-1B38-27AF25B5FD90}"/>
                </a:ext>
              </a:extLst>
            </p:cNvPr>
            <p:cNvSpPr/>
            <p:nvPr/>
          </p:nvSpPr>
          <p:spPr>
            <a:xfrm>
              <a:off x="-114502" y="3351264"/>
              <a:ext cx="1008298" cy="100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latin typeface="+mj-lt"/>
              </a:endParaRPr>
            </a:p>
          </p:txBody>
        </p:sp>
        <p:pic>
          <p:nvPicPr>
            <p:cNvPr id="40" name="Grafik 39" descr="Präsentation mit Kreisdiagramm mit einfarbiger Füllung">
              <a:extLst>
                <a:ext uri="{FF2B5EF4-FFF2-40B4-BE49-F238E27FC236}">
                  <a16:creationId xmlns:a16="http://schemas.microsoft.com/office/drawing/2014/main" id="{9EE4914B-D430-779A-3AC8-FABE1C9B121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9647" y="3495264"/>
              <a:ext cx="720000" cy="720000"/>
            </a:xfrm>
            <a:prstGeom prst="rect">
              <a:avLst/>
            </a:prstGeom>
          </p:spPr>
        </p:pic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942EA3A-6B1E-BBFD-03FD-75E210D0DE43}"/>
              </a:ext>
            </a:extLst>
          </p:cNvPr>
          <p:cNvGrpSpPr/>
          <p:nvPr/>
        </p:nvGrpSpPr>
        <p:grpSpPr>
          <a:xfrm>
            <a:off x="4982954" y="1609962"/>
            <a:ext cx="1008298" cy="1008000"/>
            <a:chOff x="175145" y="2049392"/>
            <a:chExt cx="1008298" cy="1008000"/>
          </a:xfrm>
        </p:grpSpPr>
        <p:sp>
          <p:nvSpPr>
            <p:cNvPr id="15" name="Oval 84">
              <a:extLst>
                <a:ext uri="{FF2B5EF4-FFF2-40B4-BE49-F238E27FC236}">
                  <a16:creationId xmlns:a16="http://schemas.microsoft.com/office/drawing/2014/main" id="{9C915F0C-0C85-B727-97CE-A544DCDE8E16}"/>
                </a:ext>
              </a:extLst>
            </p:cNvPr>
            <p:cNvSpPr/>
            <p:nvPr/>
          </p:nvSpPr>
          <p:spPr>
            <a:xfrm>
              <a:off x="175145" y="2049392"/>
              <a:ext cx="1008298" cy="100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latin typeface="+mj-lt"/>
              </a:endParaRPr>
            </a:p>
          </p:txBody>
        </p:sp>
        <p:pic>
          <p:nvPicPr>
            <p:cNvPr id="38" name="Grafik 37" descr="Person mit Idee mit einfarbiger Füllung">
              <a:extLst>
                <a:ext uri="{FF2B5EF4-FFF2-40B4-BE49-F238E27FC236}">
                  <a16:creationId xmlns:a16="http://schemas.microsoft.com/office/drawing/2014/main" id="{B32A5B8D-D460-ABEB-35A8-606D3E3541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19294" y="2193392"/>
              <a:ext cx="720000" cy="720000"/>
            </a:xfrm>
            <a:prstGeom prst="rect">
              <a:avLst/>
            </a:prstGeom>
          </p:spPr>
        </p:pic>
      </p:grpSp>
      <p:grpSp>
        <p:nvGrpSpPr>
          <p:cNvPr id="55" name="Group 65">
            <a:extLst>
              <a:ext uri="{FF2B5EF4-FFF2-40B4-BE49-F238E27FC236}">
                <a16:creationId xmlns:a16="http://schemas.microsoft.com/office/drawing/2014/main" id="{083ED8EE-DC3A-5FD5-C35C-C0879B6C70EE}"/>
              </a:ext>
            </a:extLst>
          </p:cNvPr>
          <p:cNvGrpSpPr/>
          <p:nvPr/>
        </p:nvGrpSpPr>
        <p:grpSpPr>
          <a:xfrm>
            <a:off x="336171" y="3084068"/>
            <a:ext cx="3531262" cy="1795433"/>
            <a:chOff x="1888014" y="4285413"/>
            <a:chExt cx="2973721" cy="1795433"/>
          </a:xfrm>
        </p:grpSpPr>
        <p:sp>
          <p:nvSpPr>
            <p:cNvPr id="56" name="TextBox 66">
              <a:extLst>
                <a:ext uri="{FF2B5EF4-FFF2-40B4-BE49-F238E27FC236}">
                  <a16:creationId xmlns:a16="http://schemas.microsoft.com/office/drawing/2014/main" id="{20C305FF-B309-FF29-51C1-3E1FA2A6FE87}"/>
                </a:ext>
              </a:extLst>
            </p:cNvPr>
            <p:cNvSpPr txBox="1"/>
            <p:nvPr/>
          </p:nvSpPr>
          <p:spPr>
            <a:xfrm>
              <a:off x="1888014" y="4695851"/>
              <a:ext cx="2678920" cy="1384995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Drehbuch erarbeiten und begründen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sz="1400" dirty="0">
                  <a:latin typeface="+mj-lt"/>
                </a:rPr>
                <a:t>formale und ästhetische Kriterien sowie Wirkungsabsichten (Bildsprache,  Text) beachten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Urheber- und Persönlichkeitsrechte berücksichtigen</a:t>
              </a:r>
            </a:p>
          </p:txBody>
        </p:sp>
        <p:sp>
          <p:nvSpPr>
            <p:cNvPr id="72" name="TextBox 67">
              <a:extLst>
                <a:ext uri="{FF2B5EF4-FFF2-40B4-BE49-F238E27FC236}">
                  <a16:creationId xmlns:a16="http://schemas.microsoft.com/office/drawing/2014/main" id="{C62450F8-7CFE-30FD-C55F-405432CA8F08}"/>
                </a:ext>
              </a:extLst>
            </p:cNvPr>
            <p:cNvSpPr txBox="1"/>
            <p:nvPr/>
          </p:nvSpPr>
          <p:spPr>
            <a:xfrm>
              <a:off x="1960658" y="4285413"/>
              <a:ext cx="2901077" cy="400110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r>
                <a:rPr lang="de-DE" altLang="ko-KR" sz="2000" b="1" dirty="0">
                  <a:solidFill>
                    <a:srgbClr val="00CCB2"/>
                  </a:solidFill>
                  <a:latin typeface="+mj-lt"/>
                  <a:cs typeface="Arial" pitchFamily="34" charset="0"/>
                </a:rPr>
                <a:t>Produzieren und Präsentieren</a:t>
              </a:r>
            </a:p>
          </p:txBody>
        </p:sp>
      </p:grpSp>
      <p:pic>
        <p:nvPicPr>
          <p:cNvPr id="76" name="Grafik 75" descr="Lehrer mit einfarbiger Füllung">
            <a:extLst>
              <a:ext uri="{FF2B5EF4-FFF2-40B4-BE49-F238E27FC236}">
                <a16:creationId xmlns:a16="http://schemas.microsoft.com/office/drawing/2014/main" id="{D1F0331C-5EED-4383-8FD4-E40C6C733BA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57485" y="315772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95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Macintosh PowerPoint</Application>
  <PresentationFormat>Breitbild</PresentationFormat>
  <Paragraphs>23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Anca Paar</dc:creator>
  <cp:lastModifiedBy>Viola Bauer</cp:lastModifiedBy>
  <cp:revision>16</cp:revision>
  <dcterms:created xsi:type="dcterms:W3CDTF">2022-11-28T13:58:42Z</dcterms:created>
  <dcterms:modified xsi:type="dcterms:W3CDTF">2023-01-25T18:51:59Z</dcterms:modified>
</cp:coreProperties>
</file>