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51" r:id="rId1"/>
  </p:sldMasterIdLst>
  <p:notesMasterIdLst>
    <p:notesMasterId r:id="rId78"/>
  </p:notesMasterIdLst>
  <p:handoutMasterIdLst>
    <p:handoutMasterId r:id="rId79"/>
  </p:handoutMasterIdLst>
  <p:sldIdLst>
    <p:sldId id="390" r:id="rId2"/>
    <p:sldId id="603" r:id="rId3"/>
    <p:sldId id="418" r:id="rId4"/>
    <p:sldId id="513" r:id="rId5"/>
    <p:sldId id="527" r:id="rId6"/>
    <p:sldId id="515" r:id="rId7"/>
    <p:sldId id="461" r:id="rId8"/>
    <p:sldId id="420" r:id="rId9"/>
    <p:sldId id="517" r:id="rId10"/>
    <p:sldId id="602" r:id="rId11"/>
    <p:sldId id="592" r:id="rId12"/>
    <p:sldId id="516" r:id="rId13"/>
    <p:sldId id="561" r:id="rId14"/>
    <p:sldId id="614" r:id="rId15"/>
    <p:sldId id="530" r:id="rId16"/>
    <p:sldId id="578" r:id="rId17"/>
    <p:sldId id="579" r:id="rId18"/>
    <p:sldId id="606" r:id="rId19"/>
    <p:sldId id="567" r:id="rId20"/>
    <p:sldId id="464" r:id="rId21"/>
    <p:sldId id="593" r:id="rId22"/>
    <p:sldId id="520" r:id="rId23"/>
    <p:sldId id="562" r:id="rId24"/>
    <p:sldId id="454" r:id="rId25"/>
    <p:sldId id="536" r:id="rId26"/>
    <p:sldId id="490" r:id="rId27"/>
    <p:sldId id="598" r:id="rId28"/>
    <p:sldId id="615" r:id="rId29"/>
    <p:sldId id="560" r:id="rId30"/>
    <p:sldId id="568" r:id="rId31"/>
    <p:sldId id="535" r:id="rId32"/>
    <p:sldId id="559" r:id="rId33"/>
    <p:sldId id="522" r:id="rId34"/>
    <p:sldId id="446" r:id="rId35"/>
    <p:sldId id="384" r:id="rId36"/>
    <p:sldId id="558" r:id="rId37"/>
    <p:sldId id="537" r:id="rId38"/>
    <p:sldId id="583" r:id="rId39"/>
    <p:sldId id="521" r:id="rId40"/>
    <p:sldId id="616" r:id="rId41"/>
    <p:sldId id="580" r:id="rId42"/>
    <p:sldId id="512" r:id="rId43"/>
    <p:sldId id="466" r:id="rId44"/>
    <p:sldId id="618" r:id="rId45"/>
    <p:sldId id="539" r:id="rId46"/>
    <p:sldId id="540" r:id="rId47"/>
    <p:sldId id="542" r:id="rId48"/>
    <p:sldId id="564" r:id="rId49"/>
    <p:sldId id="422" r:id="rId50"/>
    <p:sldId id="604" r:id="rId51"/>
    <p:sldId id="538" r:id="rId52"/>
    <p:sldId id="543" r:id="rId53"/>
    <p:sldId id="528" r:id="rId54"/>
    <p:sldId id="619" r:id="rId55"/>
    <p:sldId id="529" r:id="rId56"/>
    <p:sldId id="526" r:id="rId57"/>
    <p:sldId id="569" r:id="rId58"/>
    <p:sldId id="577" r:id="rId59"/>
    <p:sldId id="605" r:id="rId60"/>
    <p:sldId id="574" r:id="rId61"/>
    <p:sldId id="575" r:id="rId62"/>
    <p:sldId id="608" r:id="rId63"/>
    <p:sldId id="609" r:id="rId64"/>
    <p:sldId id="590" r:id="rId65"/>
    <p:sldId id="581" r:id="rId66"/>
    <p:sldId id="582" r:id="rId67"/>
    <p:sldId id="612" r:id="rId68"/>
    <p:sldId id="589" r:id="rId69"/>
    <p:sldId id="599" r:id="rId70"/>
    <p:sldId id="576" r:id="rId71"/>
    <p:sldId id="591" r:id="rId72"/>
    <p:sldId id="596" r:id="rId73"/>
    <p:sldId id="597" r:id="rId74"/>
    <p:sldId id="613" r:id="rId75"/>
    <p:sldId id="620" r:id="rId76"/>
    <p:sldId id="572" r:id="rId77"/>
  </p:sldIdLst>
  <p:sldSz cx="9144000" cy="5143500" type="screen16x9"/>
  <p:notesSz cx="7104063" cy="10234613"/>
  <p:defaultTextStyle>
    <a:defPPr>
      <a:defRPr lang="de-DE"/>
    </a:defPPr>
    <a:lvl1pPr algn="r" rtl="0" fontAlgn="base">
      <a:spcBef>
        <a:spcPct val="0"/>
      </a:spcBef>
      <a:spcAft>
        <a:spcPct val="0"/>
      </a:spcAft>
      <a:defRPr kern="1200">
        <a:solidFill>
          <a:schemeClr val="tx1"/>
        </a:solidFill>
        <a:latin typeface="Arial" charset="0"/>
        <a:ea typeface="+mn-ea"/>
        <a:cs typeface="Arial" charset="0"/>
      </a:defRPr>
    </a:lvl1pPr>
    <a:lvl2pPr marL="457200" algn="r" rtl="0" fontAlgn="base">
      <a:spcBef>
        <a:spcPct val="0"/>
      </a:spcBef>
      <a:spcAft>
        <a:spcPct val="0"/>
      </a:spcAft>
      <a:defRPr kern="1200">
        <a:solidFill>
          <a:schemeClr val="tx1"/>
        </a:solidFill>
        <a:latin typeface="Arial" charset="0"/>
        <a:ea typeface="+mn-ea"/>
        <a:cs typeface="Arial" charset="0"/>
      </a:defRPr>
    </a:lvl2pPr>
    <a:lvl3pPr marL="914400" algn="r" rtl="0" fontAlgn="base">
      <a:spcBef>
        <a:spcPct val="0"/>
      </a:spcBef>
      <a:spcAft>
        <a:spcPct val="0"/>
      </a:spcAft>
      <a:defRPr kern="1200">
        <a:solidFill>
          <a:schemeClr val="tx1"/>
        </a:solidFill>
        <a:latin typeface="Arial" charset="0"/>
        <a:ea typeface="+mn-ea"/>
        <a:cs typeface="Arial" charset="0"/>
      </a:defRPr>
    </a:lvl3pPr>
    <a:lvl4pPr marL="1371600" algn="r" rtl="0" fontAlgn="base">
      <a:spcBef>
        <a:spcPct val="0"/>
      </a:spcBef>
      <a:spcAft>
        <a:spcPct val="0"/>
      </a:spcAft>
      <a:defRPr kern="1200">
        <a:solidFill>
          <a:schemeClr val="tx1"/>
        </a:solidFill>
        <a:latin typeface="Arial" charset="0"/>
        <a:ea typeface="+mn-ea"/>
        <a:cs typeface="Arial" charset="0"/>
      </a:defRPr>
    </a:lvl4pPr>
    <a:lvl5pPr marL="1828800" algn="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x Behl" initials="FB" lastIdx="1" clrIdx="0">
    <p:extLst>
      <p:ext uri="{19B8F6BF-5375-455C-9EA6-DF929625EA0E}">
        <p15:presenceInfo xmlns:p15="http://schemas.microsoft.com/office/powerpoint/2012/main" userId="S::felix.behl@barbarossaschuleerlenbach.onmicrosoft.com::70bdb85c-08a8-4009-bc83-043bf65fe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F79"/>
    <a:srgbClr val="D1ECFF"/>
    <a:srgbClr val="FFCD33"/>
    <a:srgbClr val="AFE0FF"/>
    <a:srgbClr val="660033"/>
    <a:srgbClr val="CEEBFF"/>
    <a:srgbClr val="AADFFF"/>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87883" autoAdjust="0"/>
  </p:normalViewPr>
  <p:slideViewPr>
    <p:cSldViewPr>
      <p:cViewPr varScale="1">
        <p:scale>
          <a:sx n="125" d="100"/>
          <a:sy n="125" d="100"/>
        </p:scale>
        <p:origin x="552"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1"/>
            <a:ext cx="3079253"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t" anchorCtr="0" compatLnSpc="1">
            <a:prstTxWarp prst="textNoShape">
              <a:avLst/>
            </a:prstTxWarp>
          </a:bodyPr>
          <a:lstStyle>
            <a:lvl1pPr algn="l" eaLnBrk="0" hangingPunct="0">
              <a:defRPr sz="1200"/>
            </a:lvl1pPr>
          </a:lstStyle>
          <a:p>
            <a:endParaRPr lang="de-DE"/>
          </a:p>
        </p:txBody>
      </p:sp>
      <p:sp>
        <p:nvSpPr>
          <p:cNvPr id="48131" name="Rectangle 3"/>
          <p:cNvSpPr>
            <a:spLocks noGrp="1" noChangeArrowheads="1"/>
          </p:cNvSpPr>
          <p:nvPr>
            <p:ph type="dt" sz="quarter" idx="1"/>
          </p:nvPr>
        </p:nvSpPr>
        <p:spPr bwMode="auto">
          <a:xfrm>
            <a:off x="4024812" y="1"/>
            <a:ext cx="3077601"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t" anchorCtr="0" compatLnSpc="1">
            <a:prstTxWarp prst="textNoShape">
              <a:avLst/>
            </a:prstTxWarp>
          </a:bodyPr>
          <a:lstStyle>
            <a:lvl1pPr eaLnBrk="0" hangingPunct="0">
              <a:defRPr sz="1200"/>
            </a:lvl1pPr>
          </a:lstStyle>
          <a:p>
            <a:endParaRPr lang="de-DE"/>
          </a:p>
        </p:txBody>
      </p:sp>
      <p:sp>
        <p:nvSpPr>
          <p:cNvPr id="48132" name="Rectangle 4"/>
          <p:cNvSpPr>
            <a:spLocks noGrp="1" noChangeArrowheads="1"/>
          </p:cNvSpPr>
          <p:nvPr>
            <p:ph type="ftr" sz="quarter" idx="2"/>
          </p:nvPr>
        </p:nvSpPr>
        <p:spPr bwMode="auto">
          <a:xfrm>
            <a:off x="0" y="9721744"/>
            <a:ext cx="3079253"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b" anchorCtr="0" compatLnSpc="1">
            <a:prstTxWarp prst="textNoShape">
              <a:avLst/>
            </a:prstTxWarp>
          </a:bodyPr>
          <a:lstStyle>
            <a:lvl1pPr algn="l" eaLnBrk="0" hangingPunct="0">
              <a:defRPr sz="1200"/>
            </a:lvl1pPr>
          </a:lstStyle>
          <a:p>
            <a:endParaRPr lang="de-DE"/>
          </a:p>
        </p:txBody>
      </p:sp>
      <p:sp>
        <p:nvSpPr>
          <p:cNvPr id="48133" name="Rectangle 5"/>
          <p:cNvSpPr>
            <a:spLocks noGrp="1" noChangeArrowheads="1"/>
          </p:cNvSpPr>
          <p:nvPr>
            <p:ph type="sldNum" sz="quarter" idx="3"/>
          </p:nvPr>
        </p:nvSpPr>
        <p:spPr bwMode="auto">
          <a:xfrm>
            <a:off x="4024812" y="9721744"/>
            <a:ext cx="3077601"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b" anchorCtr="0" compatLnSpc="1">
            <a:prstTxWarp prst="textNoShape">
              <a:avLst/>
            </a:prstTxWarp>
          </a:bodyPr>
          <a:lstStyle>
            <a:lvl1pPr eaLnBrk="0" hangingPunct="0">
              <a:defRPr sz="1200"/>
            </a:lvl1pPr>
          </a:lstStyle>
          <a:p>
            <a:fld id="{4489CAEE-C503-425B-AB35-899360C855FD}" type="slidenum">
              <a:rPr lang="de-DE"/>
              <a:pPr/>
              <a:t>‹Nr.›</a:t>
            </a:fld>
            <a:endParaRPr lang="de-DE"/>
          </a:p>
        </p:txBody>
      </p:sp>
    </p:spTree>
    <p:extLst>
      <p:ext uri="{BB962C8B-B14F-4D97-AF65-F5344CB8AC3E}">
        <p14:creationId xmlns:p14="http://schemas.microsoft.com/office/powerpoint/2010/main" val="378562081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1"/>
            <a:ext cx="3079253"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lvl1pPr algn="l">
              <a:defRPr sz="1200">
                <a:ea typeface="Arial" charset="0"/>
              </a:defRPr>
            </a:lvl1pPr>
          </a:lstStyle>
          <a:p>
            <a:pPr>
              <a:defRPr/>
            </a:pPr>
            <a:endParaRPr lang="de-DE"/>
          </a:p>
        </p:txBody>
      </p:sp>
      <p:sp>
        <p:nvSpPr>
          <p:cNvPr id="124931" name="Rectangle 3"/>
          <p:cNvSpPr>
            <a:spLocks noGrp="1" noChangeArrowheads="1"/>
          </p:cNvSpPr>
          <p:nvPr>
            <p:ph type="dt" idx="1"/>
          </p:nvPr>
        </p:nvSpPr>
        <p:spPr bwMode="auto">
          <a:xfrm>
            <a:off x="4024812" y="1"/>
            <a:ext cx="3077601"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lvl1pPr algn="r">
              <a:defRPr sz="1200">
                <a:ea typeface="Arial"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142875" y="766763"/>
            <a:ext cx="6821488"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p:cNvSpPr>
            <a:spLocks noGrp="1" noChangeArrowheads="1"/>
          </p:cNvSpPr>
          <p:nvPr>
            <p:ph type="body" sz="quarter" idx="3"/>
          </p:nvPr>
        </p:nvSpPr>
        <p:spPr bwMode="auto">
          <a:xfrm>
            <a:off x="711232" y="4861686"/>
            <a:ext cx="5683250" cy="46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24934" name="Rectangle 6"/>
          <p:cNvSpPr>
            <a:spLocks noGrp="1" noChangeArrowheads="1"/>
          </p:cNvSpPr>
          <p:nvPr>
            <p:ph type="ftr" sz="quarter" idx="4"/>
          </p:nvPr>
        </p:nvSpPr>
        <p:spPr bwMode="auto">
          <a:xfrm>
            <a:off x="0" y="9721744"/>
            <a:ext cx="3079253"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b" anchorCtr="0" compatLnSpc="1">
            <a:prstTxWarp prst="textNoShape">
              <a:avLst/>
            </a:prstTxWarp>
          </a:bodyPr>
          <a:lstStyle>
            <a:lvl1pPr algn="l">
              <a:defRPr sz="1200">
                <a:ea typeface="Arial" charset="0"/>
              </a:defRPr>
            </a:lvl1pPr>
          </a:lstStyle>
          <a:p>
            <a:pPr>
              <a:defRPr/>
            </a:pPr>
            <a:endParaRPr lang="de-DE"/>
          </a:p>
        </p:txBody>
      </p:sp>
      <p:sp>
        <p:nvSpPr>
          <p:cNvPr id="124935" name="Rectangle 7"/>
          <p:cNvSpPr>
            <a:spLocks noGrp="1" noChangeArrowheads="1"/>
          </p:cNvSpPr>
          <p:nvPr>
            <p:ph type="sldNum" sz="quarter" idx="5"/>
          </p:nvPr>
        </p:nvSpPr>
        <p:spPr bwMode="auto">
          <a:xfrm>
            <a:off x="4024812" y="9721744"/>
            <a:ext cx="3077601"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b" anchorCtr="0" compatLnSpc="1">
            <a:prstTxWarp prst="textNoShape">
              <a:avLst/>
            </a:prstTxWarp>
          </a:bodyPr>
          <a:lstStyle>
            <a:lvl1pPr>
              <a:defRPr sz="1200"/>
            </a:lvl1pPr>
          </a:lstStyle>
          <a:p>
            <a:fld id="{BD5EC80F-A7BB-43A6-90FB-761BE14D47B7}" type="slidenum">
              <a:rPr lang="de-DE"/>
              <a:pPr/>
              <a:t>‹Nr.›</a:t>
            </a:fld>
            <a:endParaRPr lang="de-DE"/>
          </a:p>
        </p:txBody>
      </p:sp>
    </p:spTree>
    <p:extLst>
      <p:ext uri="{BB962C8B-B14F-4D97-AF65-F5344CB8AC3E}">
        <p14:creationId xmlns:p14="http://schemas.microsoft.com/office/powerpoint/2010/main" val="2857514774"/>
      </p:ext>
    </p:extLst>
  </p:cSld>
  <p:clrMap bg1="lt1" tx1="dk1" bg2="lt2" tx2="dk2" accent1="accent1" accent2="accent2" accent3="accent3" accent4="accent4" accent5="accent5" accent6="accent6" hlink="hlink" folHlink="folHlink"/>
  <p:hf sldNum="0" hdr="0" ftr="0"/>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rnplattform.mebis.bayern.de/course/view.php?id=50206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setze-bayern.de/Content/Document/BayEUG-5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esetze-bayern.de/Content/Document/BayEUG-5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licksafe.de/fileadmin/media/documents/pdf/Themen/Problematische_Inhalte/Verschwoerungstheorien/klicksafe-Infoblatt_Verschw%C3%B6rungstheorienErkenne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andysektor.de/artikel/urheberrech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andysektor.de/artikel/urheberrech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klicksafe.de/fileadmin/media/documents/pdf/Broschren_Ratgeber/Es_liegt_an_uns_%E2%80%93_gegen_Mobbing_Handbuch_f%C3%BCr_Lehrkr%C3%A4fte.pdf"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klicksafe.de/fileadmin/media/documents/pdf/Broschren_Ratgeber/Es_liegt_an_uns_%E2%80%93_gegen_Mobbing_Handbuch_f%C3%BCr_Lehrkr%C3%A4fte.pdf"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ineye.com/"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klicksafe.de/service/aktuelles/news/detail/bild-manipulationen-im-internet-erkennen/" TargetMode="External"/><Relationship Id="rId4" Type="http://schemas.openxmlformats.org/officeDocument/2006/relationships/hyperlink" Target="https://www.heise.de/tipps-tricks/Umgekehrte-Google-Bildersuche-so-geht-s-3918831.htm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en-kindersicher.de/assisten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ragfinn.d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internet-abc.de/"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internet-abc.de/kinder/lernen-schule/surfschein"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esetze-im-internet.de/kunsturhg/__23.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spcAft>
                <a:spcPts val="12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Das Unterrichtsmaterial zum medienpädagogischen Monatskalender kann von Bayerischen Lehrkräften in einem Mebis-Kurs kostenfrei heruntergeladen werden.</a:t>
            </a:r>
            <a:r>
              <a:rPr lang="de-DE" sz="1200" dirty="0">
                <a:effectLst/>
                <a:latin typeface="Calibri" panose="020F0502020204030204" pitchFamily="34" charset="0"/>
                <a:ea typeface="Calibri" panose="020F0502020204030204" pitchFamily="34" charset="0"/>
                <a:cs typeface="Times New Roman" panose="02020603050405020304" pitchFamily="18" charset="0"/>
              </a:rPr>
              <a:t> Angeboten wird eine Version für die Grundschule und eine Version mit erweiterten Themen für die Sekundarstufe. Im Kurs sind auch regelmäßig Aktualisierungen sowie Formulare zum Abzeichnen des jeweiligen Themas zum Herunterladen vorhanden. Zusatzmaterialien werden schrittweise aufgebaut. Wer im Mebis-Kurs eingeschrieben ist, wird automatisch bei Verfügbarkeit über neue Versionen des präventiven Materials informiert.</a:t>
            </a:r>
          </a:p>
          <a:p>
            <a:pPr marL="0" marR="0" lvl="0" indent="0" algn="l" defTabSz="914400" rtl="0" eaLnBrk="1" fontAlgn="base" latinLnBrk="0" hangingPunct="1">
              <a:lnSpc>
                <a:spcPct val="130000"/>
              </a:lnSpc>
              <a:spcBef>
                <a:spcPct val="30000"/>
              </a:spcBef>
              <a:spcAft>
                <a:spcPts val="1200"/>
              </a:spcAft>
              <a:buClrTx/>
              <a:buSzTx/>
              <a:buFontTx/>
              <a:buNone/>
              <a:tabLst/>
              <a:defRPr/>
            </a:pPr>
            <a:r>
              <a:rPr lang="de-DE" sz="1200" b="1" dirty="0">
                <a:effectLst/>
                <a:latin typeface="Calibri" panose="020F0502020204030204" pitchFamily="34" charset="0"/>
                <a:ea typeface="Calibri" panose="020F0502020204030204" pitchFamily="34" charset="0"/>
                <a:cs typeface="Times New Roman" panose="02020603050405020304" pitchFamily="18" charset="0"/>
              </a:rPr>
              <a:t>Zugangsdaten zum Kurs „Medienpädagogischer Monatskalender“:</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https://lernplattform.mebis.bayern.de/course/view.php?id=502060</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Alternativ kann der obenstehende QR-Code mit einem Tablet oder Smartphone gescannt werden. </a:t>
            </a:r>
            <a:r>
              <a:rPr lang="de-DE" sz="1200" b="1" dirty="0">
                <a:effectLst/>
                <a:latin typeface="Calibri" panose="020F0502020204030204" pitchFamily="34" charset="0"/>
                <a:ea typeface="Calibri" panose="020F0502020204030204" pitchFamily="34" charset="0"/>
                <a:cs typeface="Times New Roman" panose="02020603050405020304" pitchFamily="18" charset="0"/>
              </a:rPr>
              <a:t>Der Einschreibeschlüssel lautet: Einschreibung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2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95223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b="1" dirty="0">
                <a:latin typeface="+mn-lt"/>
              </a:rPr>
              <a:t>Begleitender Kommentar und weitere Infos:</a:t>
            </a:r>
            <a:endParaRPr lang="de-DE" dirty="0">
              <a:latin typeface="+mn-lt"/>
            </a:endParaRPr>
          </a:p>
          <a:p>
            <a:r>
              <a:rPr lang="de-DE" dirty="0">
                <a:latin typeface="+mn-lt"/>
              </a:rPr>
              <a:t>Durch das Aufwachsen mit Dauerzugriff auf hochauflösende Kameras (Smartphones) machen sich viele Kinder und Jugendliche kaum Gedanken über geltende Regeln und Sanktionen in Bezug auf Fotografie. Da es sich in den oben beschrieben Situationen um strafrechtlich relevante Tatbestände handelt, ermittelt bei Anzeige die Polizei. Die Jungen und Mädchen sollten sich über die Regelungen im Klaren sein, ebenso aber wissen, dass man sich als Opfer auch wehren kann und Eingriffe in den höchstpersönlichen Lebensbereich nicht dulden muss.</a:t>
            </a:r>
          </a:p>
          <a:p>
            <a:r>
              <a:rPr lang="de-DE" dirty="0">
                <a:latin typeface="+mn-lt"/>
              </a:rPr>
              <a:t>§ 201a StGB sanktioniert auch die (spätere) Weitergabe befugter Aufnahmen des höchstpersönlichen Lebensbereichs an dritte. </a:t>
            </a:r>
          </a:p>
          <a:p>
            <a:r>
              <a:rPr lang="de-DE" dirty="0">
                <a:latin typeface="+mn-lt"/>
              </a:rPr>
              <a:t>Unautorisierte Ton oder Videoaufnahmen im Unterricht verstoßen ebenso in vielen Fällen gegen § 201 StGB und können ebenso sanktioniert werden. Schüler und Lehrkräfte müssen auf den Schonraum im Klassenzimmer vertrauen können und sollen nicht heimliche Aufzeichnung ihrer Unterrichtsbeiträge </a:t>
            </a:r>
            <a:r>
              <a:rPr lang="de-DE" dirty="0" err="1">
                <a:latin typeface="+mn-lt"/>
              </a:rPr>
              <a:t>fürchen</a:t>
            </a:r>
            <a:r>
              <a:rPr lang="de-DE" dirty="0">
                <a:latin typeface="+mn-lt"/>
              </a:rPr>
              <a:t> müssen. Dies ist auch ein Teil der Begründung der Beschränkung der Handynutzung in der Schule: „</a:t>
            </a:r>
            <a:r>
              <a:rPr lang="de-DE" i="1" dirty="0">
                <a:latin typeface="+mn-lt"/>
              </a:rPr>
              <a:t>Im Schulgebäude und auf dem Schulgelände sind Mobilfunktelefone und sonstige digitale Speichermedien, die nicht zu Unterrichtszwecken verwendet werden, auszuschalten.“</a:t>
            </a:r>
            <a:r>
              <a:rPr lang="de-DE" dirty="0">
                <a:latin typeface="+mn-lt"/>
              </a:rPr>
              <a:t> </a:t>
            </a:r>
            <a:r>
              <a:rPr lang="de-DE" dirty="0">
                <a:latin typeface="+mn-lt"/>
                <a:hlinkClick r:id="rId3"/>
              </a:rPr>
              <a:t>(Art 56 </a:t>
            </a:r>
            <a:r>
              <a:rPr lang="de-DE" dirty="0" err="1">
                <a:latin typeface="+mn-lt"/>
                <a:hlinkClick r:id="rId3"/>
              </a:rPr>
              <a:t>BayEUG</a:t>
            </a:r>
            <a:r>
              <a:rPr lang="de-DE" dirty="0">
                <a:latin typeface="+mn-lt"/>
                <a:hlinkClick r:id="rId3"/>
              </a:rPr>
              <a:t>)</a:t>
            </a:r>
            <a:endParaRPr lang="de-DE" dirty="0">
              <a:latin typeface="+mn-lt"/>
            </a:endParaRP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8263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b="1" dirty="0">
                <a:latin typeface="+mn-lt"/>
              </a:rPr>
              <a:t>Begleitender Kommentar und weitere Infos:</a:t>
            </a:r>
            <a:endParaRPr lang="de-DE" dirty="0">
              <a:latin typeface="+mn-lt"/>
            </a:endParaRPr>
          </a:p>
          <a:p>
            <a:r>
              <a:rPr lang="de-DE" dirty="0">
                <a:latin typeface="+mn-lt"/>
              </a:rPr>
              <a:t>Durch das Aufwachsen mit Dauerzugriff auf hochauflösende Kameras (Smartphones) machen sich viele Kinder und Jugendliche kaum Gedanken über geltende Regeln und Sanktionen in Bezug auf Fotografie. Da es sich in den oben beschrieben Situationen um strafrechtlich relevante Tatbestände handelt, ermittelt bei Anzeige die Polizei. Die Jungen und Mädchen sollten sich über die Regelungen im Klaren sein, ebenso aber wissen, dass man sich als Opfer auch wehren kann und Eingriffe in den höchstpersönlichen Lebensbereich nicht dulden muss.</a:t>
            </a:r>
          </a:p>
          <a:p>
            <a:r>
              <a:rPr lang="de-DE" dirty="0">
                <a:latin typeface="+mn-lt"/>
              </a:rPr>
              <a:t>§ 201a StGB sanktioniert auch die (spätere) Weitergabe befugter Aufnahmen des höchstpersönlichen Lebensbereichs an dritte. </a:t>
            </a:r>
          </a:p>
          <a:p>
            <a:r>
              <a:rPr lang="de-DE" dirty="0">
                <a:latin typeface="+mn-lt"/>
              </a:rPr>
              <a:t>Unautorisierte Ton oder Videoaufnahmen im Unterricht verstoßen ebenso in vielen Fällen gegen § 201 StGB und können ebenso sanktioniert werden. Schüler und Lehrkräfte müssen auf den Schonraum im Klassenzimmer vertrauen können und sollen nicht heimliche Aufzeichnung ihrer Unterrichtsbeiträge </a:t>
            </a:r>
            <a:r>
              <a:rPr lang="de-DE" dirty="0" err="1">
                <a:latin typeface="+mn-lt"/>
              </a:rPr>
              <a:t>fürchen</a:t>
            </a:r>
            <a:r>
              <a:rPr lang="de-DE" dirty="0">
                <a:latin typeface="+mn-lt"/>
              </a:rPr>
              <a:t> müssen. Dies ist auch ein Teil der Begründung der Beschränkung der Handynutzung in der Schule: „</a:t>
            </a:r>
            <a:r>
              <a:rPr lang="de-DE" i="1" dirty="0">
                <a:latin typeface="+mn-lt"/>
              </a:rPr>
              <a:t>Im Schulgebäude und auf dem Schulgelände sind Mobilfunktelefone und sonstige digitale Speichermedien, die nicht zu Unterrichtszwecken verwendet werden, auszuschalten.“</a:t>
            </a:r>
            <a:r>
              <a:rPr lang="de-DE" dirty="0">
                <a:latin typeface="+mn-lt"/>
              </a:rPr>
              <a:t> </a:t>
            </a:r>
            <a:r>
              <a:rPr lang="de-DE" dirty="0">
                <a:latin typeface="+mn-lt"/>
                <a:hlinkClick r:id="rId3"/>
              </a:rPr>
              <a:t>(Art 56 </a:t>
            </a:r>
            <a:r>
              <a:rPr lang="de-DE" dirty="0" err="1">
                <a:latin typeface="+mn-lt"/>
                <a:hlinkClick r:id="rId3"/>
              </a:rPr>
              <a:t>BayEUG</a:t>
            </a:r>
            <a:r>
              <a:rPr lang="de-DE" dirty="0">
                <a:latin typeface="+mn-lt"/>
                <a:hlinkClick r:id="rId3"/>
              </a:rPr>
              <a:t>)</a:t>
            </a:r>
            <a:endParaRPr lang="de-DE" dirty="0">
              <a:latin typeface="+mn-lt"/>
            </a:endParaRP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94369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74670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r>
              <a:rPr lang="de-DE" b="1" dirty="0">
                <a:latin typeface="+mn-lt"/>
              </a:rPr>
              <a:t>Verschwörungstheorien erkennen – Merkmale von Verschwörungstheorien</a:t>
            </a:r>
            <a:endParaRPr lang="de-DE" dirty="0">
              <a:latin typeface="+mn-lt"/>
            </a:endParaRPr>
          </a:p>
          <a:p>
            <a:r>
              <a:rPr lang="de-DE" dirty="0">
                <a:latin typeface="+mn-lt"/>
              </a:rPr>
              <a:t>Verschwörungstheorie oder nicht? – Das ist auf den ersten Blick nicht immer eindeutig. Es gibt einige Hinweise, anhand derer man Verschwörungstheorien erkennen kann… </a:t>
            </a:r>
            <a:r>
              <a:rPr lang="de-DE" dirty="0">
                <a:latin typeface="+mn-lt"/>
                <a:hlinkClick r:id="rId3"/>
              </a:rPr>
              <a:t>[Weiter bei </a:t>
            </a:r>
            <a:r>
              <a:rPr lang="de-DE" dirty="0" err="1">
                <a:latin typeface="+mn-lt"/>
                <a:hlinkClick r:id="rId3"/>
              </a:rPr>
              <a:t>klicksafe</a:t>
            </a:r>
            <a:r>
              <a:rPr lang="de-DE" dirty="0">
                <a:latin typeface="+mn-lt"/>
                <a:hlinkClick r:id="rId3"/>
              </a:rPr>
              <a:t>]</a:t>
            </a:r>
            <a:endParaRPr lang="de-DE" dirty="0">
              <a:latin typeface="+mn-lt"/>
            </a:endParaRPr>
          </a:p>
          <a:p>
            <a:endParaRPr lang="de-DE" dirty="0">
              <a:latin typeface="+mn-lt"/>
            </a:endParaRPr>
          </a:p>
          <a:p>
            <a:r>
              <a:rPr lang="de-DE" dirty="0">
                <a:latin typeface="+mn-lt"/>
              </a:rPr>
              <a:t>Es ist insbesondere in der Grundschule nicht nötig, alle angebotenen Beispiele zu besprechen. Ein aktueller Impuls zu einem zeitgenössischem Thema ist </a:t>
            </a:r>
            <a:r>
              <a:rPr lang="de-DE" dirty="0" err="1">
                <a:latin typeface="+mn-lt"/>
              </a:rPr>
              <a:t>ebensogut</a:t>
            </a:r>
            <a:r>
              <a:rPr lang="de-DE" dirty="0">
                <a:latin typeface="+mn-lt"/>
              </a:rPr>
              <a:t>.</a:t>
            </a:r>
          </a:p>
          <a:p>
            <a:endParaRPr lang="de-DE" dirty="0">
              <a:latin typeface="+mn-lt"/>
            </a:endParaRPr>
          </a:p>
          <a:p>
            <a:r>
              <a:rPr lang="de-DE" dirty="0">
                <a:latin typeface="+mn-lt"/>
              </a:rPr>
              <a:t>Wichtig ist die Erkenntnis, dass es im Internet keine Institution gibt, die Lügennachrichten oder Verschwörungserzählungen sanktioniert oder verhindert.</a:t>
            </a:r>
          </a:p>
          <a:p>
            <a:endParaRPr lang="de-DE" dirty="0">
              <a:latin typeface="+mn-lt"/>
            </a:endParaRPr>
          </a:p>
          <a:p>
            <a:r>
              <a:rPr lang="de-DE" dirty="0">
                <a:latin typeface="+mn-lt"/>
              </a:rPr>
              <a:t>Nur wenige Lügen lassen sich rechtlich verfolgen, beispielsweise Volksverhetzung oder Holocaustleugnung.</a:t>
            </a: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a:p>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20543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pPr>
              <a:lnSpc>
                <a:spcPct val="130000"/>
              </a:lnSpc>
            </a:pPr>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370043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Der abgedruckte Text einer magersucht-verherrlichenden Website ist für außenstehende eigentlich klar als schlechter Ratgeber zu entlarven und traurige Realität im Netz. Für von Essstörungen Menschen sind solche virtuellen Treffpunkte jedoch beliebte Informationsquellen. </a:t>
            </a:r>
          </a:p>
          <a:p>
            <a:pPr>
              <a:lnSpc>
                <a:spcPct val="130000"/>
              </a:lnSpc>
            </a:pPr>
            <a:r>
              <a:rPr lang="de-DE" dirty="0">
                <a:latin typeface="+mn-lt"/>
              </a:rPr>
              <a:t>In der Diskussion mit Kindern und Jugendlichen lässt sich hier gut anknüpfen, dass das Lügen in der Familie zwar verboten ist, in vielen Fällen im Internet Lügen aber nicht sanktioniert werden, sondern unter das Grundrecht auf Meinungsfreiheit fallen, egal wie unsinnig sie sind. Eine sprichwörtlich einseitige Internetrecherche kann also keine Fakten liefern.</a:t>
            </a:r>
          </a:p>
          <a:p>
            <a:pPr>
              <a:lnSpc>
                <a:spcPct val="130000"/>
              </a:lnSpc>
            </a:pPr>
            <a:r>
              <a:rPr lang="de-DE" dirty="0">
                <a:latin typeface="+mn-lt"/>
              </a:rPr>
              <a:t>Für betroffene Menschen in jeglicher Extremsituation besteht zusätzlich das Risiko, dass die sich in einer Art Echokammer gegenseitig zu noch selbstzerstörerischem Verhalten hochschaukeln. Das gleiche Prinzip gilt für politische Radikalisierung und Verschwörungsglauben.</a:t>
            </a:r>
          </a:p>
          <a:p>
            <a:pPr>
              <a:lnSpc>
                <a:spcPct val="130000"/>
              </a:lnSpc>
            </a:pPr>
            <a:endParaRPr lang="de-DE" dirty="0">
              <a:latin typeface="Arial" pitchFamily="34" charset="0"/>
            </a:endParaRPr>
          </a:p>
          <a:p>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116819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40273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74657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712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01351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Monatskalender ist aus der aktiven medienpädagogischen Arbeit an Grund- und Mittelschulen am bayerischen Untermain entstanden. Dabei flossen die Erfahrungen von Lehrkräften, Schülern, Eltern, Sozialarbeitern und Jugendbeamten der Polizei mit ein. </a:t>
            </a:r>
          </a:p>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Darum bitte ich Sie gemeinsam mit den Schulräten sowie den Jugendbeamten der Polizei um die wohlwollende Unterstützung, den medienpädagogischen Monatskalender an Ihrer Schule in allen Jahrgangsstufen verpflichtend im Mediencurriculum zu verankern und jährlich in allen Klassenstufen umzusetzen. </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Herzlichen Dank dafür!</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Sollten Sie zur Einführung des medienpädagogischen Monatskalenders Fortbildungs­bedarf sehen,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kontakieren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Sie mich gerne mit der Anfrage nach einer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SchiLF</a:t>
            </a:r>
            <a:r>
              <a:rPr lang="de-DE" sz="1200" dirty="0">
                <a:effectLst/>
                <a:latin typeface="Calibri" panose="020F0502020204030204" pitchFamily="34" charset="0"/>
                <a:ea typeface="Calibri" panose="020F0502020204030204" pitchFamily="34" charset="0"/>
                <a:cs typeface="Times New Roman" panose="02020603050405020304" pitchFamily="18" charset="0"/>
              </a:rPr>
              <a:t> vor Ort oder als Onlinefortbildung, gerne auch gemeinsam mit Ihren Nachbarschulen.</a:t>
            </a:r>
          </a:p>
          <a:p>
            <a:pPr>
              <a:lnSpc>
                <a:spcPct val="130000"/>
              </a:lnSpc>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Ihr Felix Behl</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Berater für digitale Bildung</a:t>
            </a: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974191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Abmahnungen mit Kosten zwischen mehreren hundert und mehreren tausend Euro finden in Deutschland jährlich hunderttausendfach statt. Jedes Datenpaket, das mein</a:t>
            </a:r>
            <a:r>
              <a:rPr lang="de-DE" baseline="0" dirty="0">
                <a:latin typeface="+mn-lt"/>
              </a:rPr>
              <a:t> PC oder Handy versendet, kann über die IP-Adresse  zurückverfolgt werden. Der Anschlussinhaber (SIM-Kartenbesitzer) haftet für die finanziellen Folgen.</a:t>
            </a:r>
          </a:p>
          <a:p>
            <a:pPr>
              <a:lnSpc>
                <a:spcPct val="130000"/>
              </a:lnSpc>
            </a:pPr>
            <a:endParaRPr lang="de-DE" baseline="0" dirty="0">
              <a:latin typeface="+mn-lt"/>
            </a:endParaRPr>
          </a:p>
          <a:p>
            <a:pPr>
              <a:lnSpc>
                <a:spcPct val="130000"/>
              </a:lnSpc>
            </a:pPr>
            <a:r>
              <a:rPr lang="de-DE" dirty="0">
                <a:latin typeface="+mn-lt"/>
                <a:hlinkClick r:id="rId3"/>
              </a:rPr>
              <a:t>Weitere Infos gibt es auf der Themenseite Urheberrecht von Handysektor…</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Abmahnungen mit Kosten zwischen mehreren hundert und mehreren tausend Euro finden in Deutschland jährlich hunderttausendfach statt. Jedes Datenpaket, das mein</a:t>
            </a:r>
            <a:r>
              <a:rPr lang="de-DE" baseline="0" dirty="0">
                <a:latin typeface="+mn-lt"/>
              </a:rPr>
              <a:t> PC oder Handy versendet, kann über die IP-Adresse  zurückverfolgt werden. Der Anschlussinhaber (SIM-Kartenbesitzer) haftet für die finanziellen Folgen.</a:t>
            </a:r>
          </a:p>
          <a:p>
            <a:pPr>
              <a:lnSpc>
                <a:spcPct val="130000"/>
              </a:lnSpc>
            </a:pPr>
            <a:endParaRPr lang="de-DE" baseline="0" dirty="0">
              <a:latin typeface="+mn-lt"/>
            </a:endParaRPr>
          </a:p>
          <a:p>
            <a:pPr>
              <a:lnSpc>
                <a:spcPct val="130000"/>
              </a:lnSpc>
            </a:pPr>
            <a:r>
              <a:rPr lang="de-DE" dirty="0">
                <a:latin typeface="+mn-lt"/>
                <a:hlinkClick r:id="rId3"/>
              </a:rPr>
              <a:t>Weitere Infos gibt es auf der Themenseite Urheberrecht von Handysektor…</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99930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913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Auch bei Cybermobbing ist der Gang zur</a:t>
            </a:r>
            <a:r>
              <a:rPr lang="de-DE" baseline="0" dirty="0">
                <a:latin typeface="+mn-lt"/>
              </a:rPr>
              <a:t> Polizei möglich. Eine Anzeige genügt, dann ermittelt die Polizei. (Achtung: Nicht jeder Streit und jede Beleidigung ist Mobbing. Mobbing ist wiederholt, absichtlich, über einen längeren Zeitraum mit einem Schaden für das Opfer.)</a:t>
            </a:r>
          </a:p>
          <a:p>
            <a:pPr>
              <a:lnSpc>
                <a:spcPct val="130000"/>
              </a:lnSpc>
            </a:pPr>
            <a:endParaRPr lang="de-DE" baseline="0" dirty="0">
              <a:latin typeface="+mn-lt"/>
            </a:endParaRPr>
          </a:p>
          <a:p>
            <a:pPr>
              <a:lnSpc>
                <a:spcPct val="130000"/>
              </a:lnSpc>
            </a:pPr>
            <a:r>
              <a:rPr lang="de-DE" b="1" dirty="0">
                <a:latin typeface="+mn-lt"/>
              </a:rPr>
              <a:t>In echtem Mobbing stecken viele Straftaten, die verfolgt werden können – gegen diese Straftaten kann man sich wehren:</a:t>
            </a:r>
            <a:endParaRPr lang="de-DE" dirty="0">
              <a:latin typeface="+mn-lt"/>
            </a:endParaRPr>
          </a:p>
          <a:p>
            <a:pPr>
              <a:lnSpc>
                <a:spcPct val="130000"/>
              </a:lnSpc>
              <a:buFont typeface="Arial" panose="020B0604020202020204" pitchFamily="34" charset="0"/>
              <a:buChar char="•"/>
            </a:pPr>
            <a:r>
              <a:rPr lang="de-DE" dirty="0">
                <a:latin typeface="+mn-lt"/>
              </a:rPr>
              <a:t>§ 241 StGB Bedrohung</a:t>
            </a:r>
          </a:p>
          <a:p>
            <a:pPr>
              <a:lnSpc>
                <a:spcPct val="130000"/>
              </a:lnSpc>
              <a:buFont typeface="Arial" panose="020B0604020202020204" pitchFamily="34" charset="0"/>
              <a:buChar char="•"/>
            </a:pPr>
            <a:r>
              <a:rPr lang="de-DE" dirty="0">
                <a:latin typeface="+mn-lt"/>
              </a:rPr>
              <a:t>§ 240 StGB Nötigung</a:t>
            </a:r>
          </a:p>
          <a:p>
            <a:pPr>
              <a:lnSpc>
                <a:spcPct val="130000"/>
              </a:lnSpc>
              <a:buFont typeface="Arial" panose="020B0604020202020204" pitchFamily="34" charset="0"/>
              <a:buChar char="•"/>
            </a:pPr>
            <a:r>
              <a:rPr lang="de-DE" dirty="0">
                <a:latin typeface="+mn-lt"/>
              </a:rPr>
              <a:t>§ 238 StGB Nachstellung</a:t>
            </a:r>
          </a:p>
          <a:p>
            <a:pPr>
              <a:lnSpc>
                <a:spcPct val="130000"/>
              </a:lnSpc>
              <a:buFont typeface="Arial" panose="020B0604020202020204" pitchFamily="34" charset="0"/>
              <a:buChar char="•"/>
            </a:pPr>
            <a:r>
              <a:rPr lang="de-DE" dirty="0">
                <a:latin typeface="+mn-lt"/>
              </a:rPr>
              <a:t>§ 185 StGB  Beleidigung</a:t>
            </a:r>
          </a:p>
          <a:p>
            <a:pPr>
              <a:lnSpc>
                <a:spcPct val="130000"/>
              </a:lnSpc>
              <a:buFont typeface="Arial" panose="020B0604020202020204" pitchFamily="34" charset="0"/>
              <a:buChar char="•"/>
            </a:pPr>
            <a:r>
              <a:rPr lang="de-DE" dirty="0">
                <a:latin typeface="+mn-lt"/>
              </a:rPr>
              <a:t>§ 186 StGB Üble Nachrede</a:t>
            </a:r>
          </a:p>
          <a:p>
            <a:pPr>
              <a:lnSpc>
                <a:spcPct val="130000"/>
              </a:lnSpc>
              <a:buFont typeface="Arial" panose="020B0604020202020204" pitchFamily="34" charset="0"/>
              <a:buChar char="•"/>
            </a:pPr>
            <a:r>
              <a:rPr lang="de-DE" dirty="0">
                <a:latin typeface="+mn-lt"/>
              </a:rPr>
              <a:t>§ 187 StGB Verleumdung</a:t>
            </a: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5985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Auch das</a:t>
            </a:r>
            <a:r>
              <a:rPr lang="de-DE" baseline="0" dirty="0">
                <a:latin typeface="+mn-lt"/>
              </a:rPr>
              <a:t> Nutzen von </a:t>
            </a:r>
            <a:r>
              <a:rPr lang="de-DE" baseline="0" dirty="0" err="1">
                <a:latin typeface="+mn-lt"/>
              </a:rPr>
              <a:t>Fakeprofilen</a:t>
            </a:r>
            <a:r>
              <a:rPr lang="de-DE" baseline="0" dirty="0">
                <a:latin typeface="+mn-lt"/>
              </a:rPr>
              <a:t> ist verboten! Opfer können sich mit dem Erstatten einer Anzeige bei der Polizei helfen.</a:t>
            </a:r>
          </a:p>
          <a:p>
            <a:pPr>
              <a:lnSpc>
                <a:spcPct val="130000"/>
              </a:lnSpc>
            </a:pPr>
            <a:endParaRPr lang="de-DE" baseline="0" dirty="0">
              <a:latin typeface="+mn-lt"/>
            </a:endParaRPr>
          </a:p>
          <a:p>
            <a:pPr>
              <a:lnSpc>
                <a:spcPct val="130000"/>
              </a:lnSpc>
            </a:pPr>
            <a:r>
              <a:rPr lang="de-DE" b="1" dirty="0">
                <a:latin typeface="+mn-lt"/>
              </a:rPr>
              <a:t>Das gilt für </a:t>
            </a:r>
            <a:r>
              <a:rPr lang="de-DE" b="1" dirty="0" err="1">
                <a:latin typeface="+mn-lt"/>
              </a:rPr>
              <a:t>Fakeprofile</a:t>
            </a:r>
            <a:r>
              <a:rPr lang="de-DE" b="1" dirty="0">
                <a:latin typeface="+mn-lt"/>
              </a:rPr>
              <a:t> in Netz, die andere Personen in Misskredit bringen sollen:</a:t>
            </a:r>
            <a:endParaRPr lang="de-DE" dirty="0">
              <a:latin typeface="+mn-lt"/>
            </a:endParaRPr>
          </a:p>
          <a:p>
            <a:pPr>
              <a:lnSpc>
                <a:spcPct val="130000"/>
              </a:lnSpc>
              <a:buFont typeface="Arial" panose="020B0604020202020204" pitchFamily="34" charset="0"/>
              <a:buChar char="•"/>
            </a:pPr>
            <a:r>
              <a:rPr lang="de-DE" dirty="0">
                <a:latin typeface="+mn-lt"/>
              </a:rPr>
              <a:t>§ 263 StGB Betrug</a:t>
            </a:r>
          </a:p>
          <a:p>
            <a:pPr>
              <a:lnSpc>
                <a:spcPct val="130000"/>
              </a:lnSpc>
              <a:buFont typeface="Arial" panose="020B0604020202020204" pitchFamily="34" charset="0"/>
              <a:buChar char="•"/>
            </a:pPr>
            <a:r>
              <a:rPr lang="de-DE" dirty="0">
                <a:latin typeface="+mn-lt"/>
              </a:rPr>
              <a:t>§ 187 StGB Verleumdung</a:t>
            </a:r>
          </a:p>
          <a:p>
            <a:pPr>
              <a:lnSpc>
                <a:spcPct val="130000"/>
              </a:lnSpc>
              <a:buFont typeface="Arial" panose="020B0604020202020204" pitchFamily="34" charset="0"/>
              <a:buChar char="•"/>
            </a:pPr>
            <a:r>
              <a:rPr lang="de-DE" dirty="0">
                <a:latin typeface="+mn-lt"/>
              </a:rPr>
              <a:t>§ 186 StGB Üble Nachrede</a:t>
            </a:r>
          </a:p>
          <a:p>
            <a:pPr>
              <a:lnSpc>
                <a:spcPct val="130000"/>
              </a:lnSpc>
              <a:buFont typeface="Arial" panose="020B0604020202020204" pitchFamily="34" charset="0"/>
              <a:buChar char="•"/>
            </a:pPr>
            <a:r>
              <a:rPr lang="de-DE" dirty="0">
                <a:latin typeface="+mn-lt"/>
              </a:rPr>
              <a:t>§ 145d StGB Falsche Verdächtigung</a:t>
            </a:r>
          </a:p>
          <a:p>
            <a:pPr>
              <a:lnSpc>
                <a:spcPct val="130000"/>
              </a:lnSpc>
              <a:buFont typeface="Arial" panose="020B0604020202020204" pitchFamily="34" charset="0"/>
              <a:buChar char="•"/>
            </a:pPr>
            <a:r>
              <a:rPr lang="de-DE" dirty="0">
                <a:latin typeface="+mn-lt"/>
              </a:rPr>
              <a:t>§ 164 StGB Vortäuschen einer Straftat</a:t>
            </a:r>
          </a:p>
          <a:p>
            <a:pPr>
              <a:lnSpc>
                <a:spcPct val="130000"/>
              </a:lnSpc>
              <a:buFont typeface="Arial" panose="020B0604020202020204" pitchFamily="34" charset="0"/>
              <a:buChar char="•"/>
            </a:pPr>
            <a:r>
              <a:rPr lang="de-DE" dirty="0">
                <a:latin typeface="+mn-lt"/>
              </a:rPr>
              <a:t>§ 276 StGB  Urkundenfälschung</a:t>
            </a:r>
          </a:p>
          <a:p>
            <a:pPr>
              <a:lnSpc>
                <a:spcPct val="130000"/>
              </a:lnSpc>
              <a:buFont typeface="Arial" panose="020B0604020202020204" pitchFamily="34" charset="0"/>
              <a:buChar char="•"/>
            </a:pPr>
            <a:r>
              <a:rPr lang="de-DE" dirty="0">
                <a:latin typeface="+mn-lt"/>
              </a:rPr>
              <a:t>§ 269 StGB  Fälschung beweiserheblicher Daten</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50000"/>
              </a:lnSpc>
            </a:pPr>
            <a:r>
              <a:rPr lang="de-DE" sz="1400" dirty="0">
                <a:latin typeface="+mn-lt"/>
              </a:rPr>
              <a:t>Infos und Begleitmaterial bei Klicksafe unter https://www.klicksafe.de/service/aktuelles/klicksafe-apps/</a:t>
            </a:r>
          </a:p>
          <a:p>
            <a:pPr>
              <a:lnSpc>
                <a:spcPct val="150000"/>
              </a:lnSpc>
            </a:pPr>
            <a:endParaRPr lang="de-DE" sz="1400" dirty="0">
              <a:latin typeface="+mn-lt"/>
            </a:endParaRPr>
          </a:p>
          <a:p>
            <a:pPr marL="0" marR="0" lvl="0" indent="0" algn="l" defTabSz="914400" rtl="0" eaLnBrk="1" fontAlgn="base" latinLnBrk="0" hangingPunct="1">
              <a:lnSpc>
                <a:spcPct val="150000"/>
              </a:lnSpc>
              <a:spcBef>
                <a:spcPct val="30000"/>
              </a:spcBef>
              <a:spcAft>
                <a:spcPct val="0"/>
              </a:spcAft>
              <a:buClrTx/>
              <a:buSzTx/>
              <a:buFontTx/>
              <a:buNone/>
              <a:tabLst/>
              <a:defRPr/>
            </a:pPr>
            <a:r>
              <a:rPr lang="de-DE" sz="1200" dirty="0">
                <a:latin typeface="+mn-lt"/>
              </a:rPr>
              <a:t>(Sollte ein Link im Kommentar nicht anklickbar sein, finden Sie diesen auch immer unter </a:t>
            </a:r>
            <a:r>
              <a:rPr lang="de-DE" sz="1200" b="1" dirty="0">
                <a:latin typeface="+mn-lt"/>
              </a:rPr>
              <a:t>www.medienwart.de </a:t>
            </a:r>
            <a:r>
              <a:rPr lang="de-DE" sz="1200" dirty="0">
                <a:latin typeface="+mn-lt"/>
              </a:rPr>
              <a:t>in der Navigation „Medienpädagogischer Monatskalender.)</a:t>
            </a: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992930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pPr>
            <a:r>
              <a:rPr lang="de-DE" b="1" dirty="0">
                <a:latin typeface="+mn-lt"/>
              </a:rPr>
              <a:t>Links und Materialien:</a:t>
            </a:r>
            <a:endParaRPr lang="de-DE" dirty="0">
              <a:latin typeface="+mn-lt"/>
            </a:endParaRPr>
          </a:p>
          <a:p>
            <a:pPr>
              <a:lnSpc>
                <a:spcPct val="130000"/>
              </a:lnSpc>
              <a:buFont typeface="Arial" panose="020B0604020202020204" pitchFamily="34" charset="0"/>
              <a:buChar char="•"/>
            </a:pPr>
            <a:r>
              <a:rPr lang="de-DE" dirty="0">
                <a:latin typeface="+mn-lt"/>
              </a:rPr>
              <a:t>Hilfreicher Themenbereich bei Klicksafe:</a:t>
            </a:r>
            <a:br>
              <a:rPr lang="de-DE" dirty="0">
                <a:latin typeface="+mn-lt"/>
              </a:rPr>
            </a:br>
            <a:r>
              <a:rPr lang="de-DE" dirty="0">
                <a:latin typeface="+mn-lt"/>
                <a:hlinkClick r:id="rId3"/>
              </a:rPr>
              <a:t>www.klicksafe.de/cyber-mobbing</a:t>
            </a:r>
            <a:r>
              <a:rPr lang="de-DE" dirty="0">
                <a:latin typeface="+mn-lt"/>
              </a:rPr>
              <a:t> </a:t>
            </a:r>
          </a:p>
          <a:p>
            <a:pPr>
              <a:lnSpc>
                <a:spcPct val="130000"/>
              </a:lnSpc>
              <a:buFont typeface="Arial" panose="020B0604020202020204" pitchFamily="34" charset="0"/>
              <a:buChar char="•"/>
            </a:pPr>
            <a:r>
              <a:rPr lang="de-DE" dirty="0">
                <a:latin typeface="+mn-lt"/>
              </a:rPr>
              <a:t>Hilfestellung bei Klicksafe für Pädagogische Fachkräfte:</a:t>
            </a:r>
            <a:br>
              <a:rPr lang="de-DE" dirty="0">
                <a:latin typeface="+mn-lt"/>
              </a:rPr>
            </a:br>
            <a:r>
              <a:rPr lang="de-DE" dirty="0">
                <a:latin typeface="+mn-lt"/>
                <a:hlinkClick r:id="rId4"/>
              </a:rPr>
              <a:t>(CYBER)MOBBING – 10 Basics für den Notfall</a:t>
            </a:r>
            <a:r>
              <a:rPr lang="de-DE" dirty="0">
                <a:latin typeface="+mn-lt"/>
              </a:rPr>
              <a:t> </a:t>
            </a:r>
          </a:p>
          <a:p>
            <a:pPr>
              <a:lnSpc>
                <a:spcPct val="130000"/>
              </a:lnSpc>
              <a:buFont typeface="Arial" panose="020B0604020202020204" pitchFamily="34" charset="0"/>
              <a:buChar char="•"/>
            </a:pPr>
            <a:r>
              <a:rPr lang="de-DE" dirty="0">
                <a:latin typeface="+mn-lt"/>
              </a:rPr>
              <a:t>Empfehlenswertes Kompendium von Klicksafe: </a:t>
            </a:r>
            <a:br>
              <a:rPr lang="de-DE" dirty="0">
                <a:latin typeface="+mn-lt"/>
              </a:rPr>
            </a:br>
            <a:r>
              <a:rPr lang="de-DE" dirty="0">
                <a:latin typeface="+mn-lt"/>
                <a:hlinkClick r:id="rId5"/>
              </a:rPr>
              <a:t>Themenmodul: Was tun bei (</a:t>
            </a:r>
            <a:r>
              <a:rPr lang="de-DE" dirty="0" err="1">
                <a:latin typeface="+mn-lt"/>
                <a:hlinkClick r:id="rId5"/>
              </a:rPr>
              <a:t>Cyber</a:t>
            </a:r>
            <a:r>
              <a:rPr lang="de-DE" dirty="0">
                <a:latin typeface="+mn-lt"/>
                <a:hlinkClick r:id="rId5"/>
              </a:rPr>
              <a:t>)Mobbing?</a:t>
            </a:r>
            <a:r>
              <a:rPr lang="de-DE" dirty="0">
                <a:latin typeface="+mn-lt"/>
              </a:rPr>
              <a:t> Systemische Intervention und Prävention in der Schule </a:t>
            </a:r>
          </a:p>
          <a:p>
            <a:pPr>
              <a:lnSpc>
                <a:spcPct val="130000"/>
              </a:lnSpc>
              <a:buFont typeface="Arial" panose="020B0604020202020204" pitchFamily="34" charset="0"/>
              <a:buChar char="•"/>
            </a:pPr>
            <a:r>
              <a:rPr lang="de-DE" dirty="0">
                <a:latin typeface="+mn-lt"/>
              </a:rPr>
              <a:t>#Es liegt an uns – </a:t>
            </a:r>
            <a:r>
              <a:rPr lang="de-DE" dirty="0">
                <a:latin typeface="+mn-lt"/>
                <a:hlinkClick r:id="rId6"/>
              </a:rPr>
              <a:t>Gegen Mobbing Handbuch für Lehrkräfte</a:t>
            </a:r>
            <a:r>
              <a:rPr lang="de-DE" dirty="0">
                <a:latin typeface="+mn-lt"/>
              </a:rPr>
              <a:t> </a:t>
            </a:r>
          </a:p>
          <a:p>
            <a:pPr>
              <a:lnSpc>
                <a:spcPct val="130000"/>
              </a:lnSpc>
              <a:buFont typeface="Arial" panose="020B0604020202020204" pitchFamily="34" charset="0"/>
              <a:buChar char="•"/>
            </a:pPr>
            <a:r>
              <a:rPr lang="de-DE" dirty="0">
                <a:latin typeface="+mn-lt"/>
              </a:rPr>
              <a:t>Bündnis gegen Cybermobbing: </a:t>
            </a:r>
            <a:r>
              <a:rPr lang="de-DE" dirty="0">
                <a:latin typeface="+mn-lt"/>
                <a:hlinkClick r:id="rId7"/>
              </a:rPr>
              <a:t>www.buendnis-gegen-cybermobbing.de</a:t>
            </a:r>
            <a:r>
              <a:rPr lang="de-DE" dirty="0">
                <a:latin typeface="+mn-lt"/>
              </a:rPr>
              <a:t> </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p>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421346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pPr>
            <a:r>
              <a:rPr lang="de-DE" b="1" dirty="0">
                <a:latin typeface="+mn-lt"/>
              </a:rPr>
              <a:t>Links und Materialien:</a:t>
            </a:r>
            <a:endParaRPr lang="de-DE" dirty="0">
              <a:latin typeface="+mn-lt"/>
            </a:endParaRPr>
          </a:p>
          <a:p>
            <a:pPr>
              <a:lnSpc>
                <a:spcPct val="130000"/>
              </a:lnSpc>
              <a:buFont typeface="Arial" panose="020B0604020202020204" pitchFamily="34" charset="0"/>
              <a:buChar char="•"/>
            </a:pPr>
            <a:r>
              <a:rPr lang="de-DE" dirty="0">
                <a:latin typeface="+mn-lt"/>
              </a:rPr>
              <a:t>Hilfreicher Themenbereich bei Klicksafe:</a:t>
            </a:r>
            <a:br>
              <a:rPr lang="de-DE" dirty="0">
                <a:latin typeface="+mn-lt"/>
              </a:rPr>
            </a:br>
            <a:r>
              <a:rPr lang="de-DE" dirty="0">
                <a:latin typeface="+mn-lt"/>
                <a:hlinkClick r:id="rId3"/>
              </a:rPr>
              <a:t>www.klicksafe.de/cyber-mobbing</a:t>
            </a:r>
            <a:r>
              <a:rPr lang="de-DE" dirty="0">
                <a:latin typeface="+mn-lt"/>
              </a:rPr>
              <a:t> </a:t>
            </a:r>
          </a:p>
          <a:p>
            <a:pPr>
              <a:lnSpc>
                <a:spcPct val="130000"/>
              </a:lnSpc>
              <a:buFont typeface="Arial" panose="020B0604020202020204" pitchFamily="34" charset="0"/>
              <a:buChar char="•"/>
            </a:pPr>
            <a:r>
              <a:rPr lang="de-DE" dirty="0">
                <a:latin typeface="+mn-lt"/>
              </a:rPr>
              <a:t>Hilfestellung bei Klicksafe für Pädagogische Fachkräfte:</a:t>
            </a:r>
            <a:br>
              <a:rPr lang="de-DE" dirty="0">
                <a:latin typeface="+mn-lt"/>
              </a:rPr>
            </a:br>
            <a:r>
              <a:rPr lang="de-DE" dirty="0">
                <a:latin typeface="+mn-lt"/>
                <a:hlinkClick r:id="rId4"/>
              </a:rPr>
              <a:t>(CYBER)MOBBING – 10 Basics für den Notfall</a:t>
            </a:r>
            <a:r>
              <a:rPr lang="de-DE" dirty="0">
                <a:latin typeface="+mn-lt"/>
              </a:rPr>
              <a:t> </a:t>
            </a:r>
          </a:p>
          <a:p>
            <a:pPr>
              <a:lnSpc>
                <a:spcPct val="130000"/>
              </a:lnSpc>
              <a:buFont typeface="Arial" panose="020B0604020202020204" pitchFamily="34" charset="0"/>
              <a:buChar char="•"/>
            </a:pPr>
            <a:r>
              <a:rPr lang="de-DE" dirty="0">
                <a:latin typeface="+mn-lt"/>
              </a:rPr>
              <a:t>Empfehlenswertes Kompendium von Klicksafe: </a:t>
            </a:r>
            <a:br>
              <a:rPr lang="de-DE" dirty="0">
                <a:latin typeface="+mn-lt"/>
              </a:rPr>
            </a:br>
            <a:r>
              <a:rPr lang="de-DE" dirty="0">
                <a:latin typeface="+mn-lt"/>
                <a:hlinkClick r:id="rId5"/>
              </a:rPr>
              <a:t>Themenmodul: Was tun bei (</a:t>
            </a:r>
            <a:r>
              <a:rPr lang="de-DE" dirty="0" err="1">
                <a:latin typeface="+mn-lt"/>
                <a:hlinkClick r:id="rId5"/>
              </a:rPr>
              <a:t>Cyber</a:t>
            </a:r>
            <a:r>
              <a:rPr lang="de-DE" dirty="0">
                <a:latin typeface="+mn-lt"/>
                <a:hlinkClick r:id="rId5"/>
              </a:rPr>
              <a:t>)Mobbing?</a:t>
            </a:r>
            <a:r>
              <a:rPr lang="de-DE" dirty="0">
                <a:latin typeface="+mn-lt"/>
              </a:rPr>
              <a:t> Systemische Intervention und Prävention in der Schule </a:t>
            </a:r>
          </a:p>
          <a:p>
            <a:pPr>
              <a:lnSpc>
                <a:spcPct val="130000"/>
              </a:lnSpc>
              <a:buFont typeface="Arial" panose="020B0604020202020204" pitchFamily="34" charset="0"/>
              <a:buChar char="•"/>
            </a:pPr>
            <a:r>
              <a:rPr lang="de-DE" dirty="0">
                <a:latin typeface="+mn-lt"/>
              </a:rPr>
              <a:t>#Es liegt an uns – </a:t>
            </a:r>
            <a:r>
              <a:rPr lang="de-DE" dirty="0">
                <a:latin typeface="+mn-lt"/>
                <a:hlinkClick r:id="rId6"/>
              </a:rPr>
              <a:t>Gegen Mobbing Handbuch für Lehrkräfte</a:t>
            </a:r>
            <a:r>
              <a:rPr lang="de-DE" dirty="0">
                <a:latin typeface="+mn-lt"/>
              </a:rPr>
              <a:t> </a:t>
            </a:r>
          </a:p>
          <a:p>
            <a:pPr>
              <a:lnSpc>
                <a:spcPct val="130000"/>
              </a:lnSpc>
              <a:buFont typeface="Arial" panose="020B0604020202020204" pitchFamily="34" charset="0"/>
              <a:buChar char="•"/>
            </a:pPr>
            <a:r>
              <a:rPr lang="de-DE" dirty="0">
                <a:latin typeface="+mn-lt"/>
              </a:rPr>
              <a:t>Bündnis gegen Cybermobbing: </a:t>
            </a:r>
            <a:r>
              <a:rPr lang="de-DE" dirty="0">
                <a:latin typeface="+mn-lt"/>
                <a:hlinkClick r:id="rId7"/>
              </a:rPr>
              <a:t>www.buendnis-gegen-cybermobbing.de</a:t>
            </a:r>
            <a:r>
              <a:rPr lang="de-DE" dirty="0">
                <a:latin typeface="+mn-lt"/>
              </a:rPr>
              <a:t> </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p>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7862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71518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71921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Liebe Kollegin, lieber Kollege,</a:t>
            </a: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Mehrzahl unsere Schülerinnen und Schüler wird schon während der Grundschulzeit ein eigenes Smartphone ausgehändigt, nicht selten verschwinden die Geräte nach kürzester Zeit außerhalb der Kontrolle der Eltern in Kinderzimmer oder Hosentasche. Eine weitergehende und systematische Aufklärung über die Chancen und Gefahren der neuen Medien findet nur in wenigen Elternhäusern statt. </a:t>
            </a: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In der Sekundarstufe sind dann die Auswirkungen jahrelanger fehlender elterlicher Prävention oft besonders stark zu spüren. Es ist keine Frage, dass der unbeschränkte und einkommensunabhängige Zugang zu Informationen und zu Kommunikationsmitteln ein Segen sein kann und zur Demokrati­sierung des Wissens beitragen könnte – wenn man nicht über die Fallstricke von zweifelhaften Informationen, Gewalt oder dubiosen Kontaktanfragen stolpert.</a:t>
            </a:r>
          </a:p>
          <a:p>
            <a:pPr>
              <a:lnSpc>
                <a:spcPct val="12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setzt der medienpädagogische Monatskalender für die Grundschule oder Sekundar­stufe an. In jedem Monat wird niederschwellig ein Thema mit dem Zeitauf­wand von maximal 45 Minuten besprochen. Die Schüler­innen und Schüler werden jedes Jahr neu an die wichtigsten Regelungen und Vorgaben bei der Nutzung von Internet und Smartphone erinnert, oft sind sie froh, sich außerhalb eines aktuellen Konflikts im Schonraum Unterricht austauschen zu können.</a:t>
            </a:r>
          </a:p>
          <a:p>
            <a:pPr marL="0" marR="0" lvl="0" indent="0" algn="l" defTabSz="914400" rtl="0" eaLnBrk="1" fontAlgn="base" latinLnBrk="0" hangingPunct="1">
              <a:lnSpc>
                <a:spcPct val="120000"/>
              </a:lnSpc>
              <a:spcBef>
                <a:spcPct val="30000"/>
              </a:spcBef>
              <a:spcAft>
                <a:spcPct val="0"/>
              </a:spcAft>
              <a:buClrTx/>
              <a:buSzTx/>
              <a:buFontTx/>
              <a:buNone/>
              <a:tabLst/>
              <a:defRPr/>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811012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4135788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31</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697188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50100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xfrm>
            <a:off x="142875" y="766763"/>
            <a:ext cx="6821488" cy="3838575"/>
          </a:xfrm>
          <a:ln/>
        </p:spPr>
      </p:sp>
      <p:sp>
        <p:nvSpPr>
          <p:cNvPr id="114691" name="Notizenplatzhalter 2"/>
          <p:cNvSpPr>
            <a:spLocks noGrp="1"/>
          </p:cNvSpPr>
          <p:nvPr>
            <p:ph type="body" idx="1"/>
          </p:nvPr>
        </p:nvSpPr>
        <p:spPr>
          <a:noFill/>
          <a:ln/>
        </p:spPr>
        <p:txBody>
          <a:bodyPr/>
          <a:lstStyle/>
          <a:p>
            <a:pPr eaLnBrk="1" hangingPunct="1">
              <a:spcBef>
                <a:spcPct val="0"/>
              </a:spcBef>
            </a:pPr>
            <a:r>
              <a:rPr lang="de-DE" dirty="0">
                <a:latin typeface="+mn-lt"/>
              </a:rPr>
              <a:t>Internet-Archive</a:t>
            </a:r>
            <a:r>
              <a:rPr lang="de-DE" baseline="0" dirty="0">
                <a:latin typeface="+mn-lt"/>
              </a:rPr>
              <a:t> speichern wahllos alles, was sie im Netz finden. Inhalte bleiben auch dann, wenn woanders gelöscht wird. Da sie im Ausland betrieben werden, gibt es kaum Möglichkeit, die Löschung durchzusetzen!</a:t>
            </a:r>
            <a:endParaRPr lang="de-DE" dirty="0">
              <a:latin typeface="+mn-lt"/>
            </a:endParaRPr>
          </a:p>
        </p:txBody>
      </p:sp>
      <p:sp>
        <p:nvSpPr>
          <p:cNvPr id="4" name="Datumsplatzhalter 3"/>
          <p:cNvSpPr>
            <a:spLocks noGrp="1"/>
          </p:cNvSpPr>
          <p:nvPr>
            <p:ph type="dt" idx="10"/>
          </p:nvPr>
        </p:nvSpPr>
        <p:spPr/>
        <p:txBody>
          <a:bodyPr/>
          <a:lstStyle/>
          <a:p>
            <a:pPr>
              <a:defRPr/>
            </a:pPr>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mn-lt"/>
              </a:rPr>
              <a:t>Der Präventionsspot „Elternsprechtag“ zeigt anschaulich auf, dass die eigenen Veröffentlichungen im Internet auch von anderen Personen gefunden werden können.</a:t>
            </a:r>
          </a:p>
          <a:p>
            <a:endParaRPr lang="de-DE" dirty="0">
              <a:latin typeface="+mn-lt"/>
            </a:endParaRPr>
          </a:p>
          <a:p>
            <a:r>
              <a:rPr lang="de-DE" dirty="0">
                <a:latin typeface="+mn-lt"/>
              </a:rPr>
              <a:t>Obwohl der Spot auf Norwegisch vertont und mit deutschem Untertitel versehen ist, ist er auch für Grundschüler sehr eindrücklich.</a:t>
            </a: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847294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Zur Vertiefung empfiehlt es sich, zu überlegen, in welchen Situationen Datenspuren über mein Leben im Internet noch hinderlich sein können – immer wenn Vertragspartner oder (ausländische) Behörden ein Interesse haben, mehr über mich zu wissen:</a:t>
            </a:r>
          </a:p>
          <a:p>
            <a:pPr>
              <a:lnSpc>
                <a:spcPct val="130000"/>
              </a:lnSpc>
              <a:buFont typeface="Arial" panose="020B0604020202020204" pitchFamily="34" charset="0"/>
              <a:buChar char="•"/>
            </a:pPr>
            <a:r>
              <a:rPr lang="de-DE" dirty="0">
                <a:latin typeface="+mn-lt"/>
              </a:rPr>
              <a:t>Haben meine Daten im Internet vielleicht Auswirkungen auf die Einreise in ein fremdes Land?</a:t>
            </a:r>
          </a:p>
          <a:p>
            <a:pPr>
              <a:lnSpc>
                <a:spcPct val="130000"/>
              </a:lnSpc>
              <a:buFont typeface="Arial" panose="020B0604020202020204" pitchFamily="34" charset="0"/>
              <a:buChar char="•"/>
            </a:pPr>
            <a:r>
              <a:rPr lang="de-DE" dirty="0">
                <a:latin typeface="+mn-lt"/>
              </a:rPr>
              <a:t>Haben meine Daten im Internet vielleicht Auswirkungen auf meine Kreditwürdigkeit bei einer Bank?</a:t>
            </a:r>
          </a:p>
          <a:p>
            <a:pPr>
              <a:lnSpc>
                <a:spcPct val="130000"/>
              </a:lnSpc>
              <a:buFont typeface="Arial" panose="020B0604020202020204" pitchFamily="34" charset="0"/>
              <a:buChar char="•"/>
            </a:pPr>
            <a:r>
              <a:rPr lang="de-DE" dirty="0">
                <a:latin typeface="+mn-lt"/>
              </a:rPr>
              <a:t>Haben meine Daten im Internet vielleicht Auswirkungen auf den Abschluss einer privaten (Zusatz-)Krankenversicherung?</a:t>
            </a:r>
          </a:p>
          <a:p>
            <a:pPr>
              <a:lnSpc>
                <a:spcPct val="130000"/>
              </a:lnSpc>
              <a:buFont typeface="Arial" panose="020B0604020202020204" pitchFamily="34" charset="0"/>
              <a:buChar char="•"/>
            </a:pPr>
            <a:r>
              <a:rPr lang="de-DE" dirty="0">
                <a:latin typeface="+mn-lt"/>
              </a:rPr>
              <a:t>Haben meine Daten im Internet vielleicht Auswirkungen auf den Erfolg bei Lehrstellensuche und Ausbildung?</a:t>
            </a:r>
          </a:p>
          <a:p>
            <a:pPr>
              <a:lnSpc>
                <a:spcPct val="130000"/>
              </a:lnSpc>
              <a:buFont typeface="Arial" panose="020B0604020202020204" pitchFamily="34" charset="0"/>
              <a:buChar char="•"/>
            </a:pPr>
            <a:r>
              <a:rPr lang="de-DE" dirty="0">
                <a:latin typeface="+mn-lt"/>
              </a:rPr>
              <a:t>Welche Szenarien sind noch denkbar?</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14739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00000"/>
              </a:lnSpc>
            </a:pPr>
            <a:r>
              <a:rPr lang="de-DE" dirty="0">
                <a:latin typeface="+mn-lt"/>
              </a:rPr>
              <a:t>Alternativ kann auch die </a:t>
            </a:r>
            <a:r>
              <a:rPr lang="de-DE" b="1" dirty="0">
                <a:latin typeface="+mn-lt"/>
              </a:rPr>
              <a:t>Bilder-Rückwärtssuche bei </a:t>
            </a:r>
            <a:r>
              <a:rPr lang="de-DE" b="1" dirty="0">
                <a:latin typeface="+mn-lt"/>
                <a:hlinkClick r:id="rId3"/>
              </a:rPr>
              <a:t>tineye.com</a:t>
            </a:r>
            <a:r>
              <a:rPr lang="de-DE" dirty="0">
                <a:latin typeface="+mn-lt"/>
              </a:rPr>
              <a:t> getestet werden…</a:t>
            </a:r>
            <a:endParaRPr lang="de-DE" b="1" dirty="0">
              <a:latin typeface="+mn-lt"/>
            </a:endParaRPr>
          </a:p>
          <a:p>
            <a:pPr>
              <a:lnSpc>
                <a:spcPct val="100000"/>
              </a:lnSpc>
            </a:pPr>
            <a:r>
              <a:rPr lang="de-DE" b="1" dirty="0">
                <a:latin typeface="+mn-lt"/>
              </a:rPr>
              <a:t>Begleitender Kommentar und weitere Infos:</a:t>
            </a:r>
            <a:endParaRPr lang="de-DE" dirty="0">
              <a:latin typeface="+mn-lt"/>
            </a:endParaRPr>
          </a:p>
          <a:p>
            <a:pPr>
              <a:lnSpc>
                <a:spcPct val="100000"/>
              </a:lnSpc>
            </a:pPr>
            <a:r>
              <a:rPr lang="de-DE" dirty="0">
                <a:latin typeface="+mn-lt"/>
              </a:rPr>
              <a:t>Auch wenn die Bilderrückwärtssuche in positiver Absicht genutzt werden kann, beispielsweise um Herkunft und Zusammenhang von Fotos in hetzerischen Internetäußerungen zu prüfen, zeigt sie, wie leicht man auch durch Fotos im Internet identifizierbar wird.</a:t>
            </a:r>
          </a:p>
          <a:p>
            <a:pPr>
              <a:lnSpc>
                <a:spcPct val="100000"/>
              </a:lnSpc>
            </a:pPr>
            <a:r>
              <a:rPr lang="de-DE" dirty="0">
                <a:latin typeface="+mn-lt"/>
              </a:rPr>
              <a:t>Beispielsweise die Bilder-Rückwärtssuche von Google wertet die Bilder nicht nur nach weiteren Speicherorten in Internet aus, sondern versucht auch, Personen oder </a:t>
            </a:r>
            <a:r>
              <a:rPr lang="de-DE" dirty="0" err="1">
                <a:latin typeface="+mn-lt"/>
              </a:rPr>
              <a:t>Hintergrnde</a:t>
            </a:r>
            <a:r>
              <a:rPr lang="de-DE" dirty="0">
                <a:latin typeface="+mn-lt"/>
              </a:rPr>
              <a:t> (Orte) zu identifizieren. Dies gelingt nicht immer, aber immer öfter. </a:t>
            </a:r>
            <a:r>
              <a:rPr lang="de-DE" dirty="0" err="1">
                <a:latin typeface="+mn-lt"/>
              </a:rPr>
              <a:t>Social</a:t>
            </a:r>
            <a:r>
              <a:rPr lang="de-DE" dirty="0">
                <a:latin typeface="+mn-lt"/>
              </a:rPr>
              <a:t>-Media-Plattformen wie Facebook oder Instagram sind besonders kompetent darin, automatisiert Personen wiederzuerkennen und durch die Kombination aus Profilbild und Profilnamen zu identifizieren – auch auf Bildern anderer Beiträge.</a:t>
            </a:r>
          </a:p>
          <a:p>
            <a:pPr>
              <a:lnSpc>
                <a:spcPct val="100000"/>
              </a:lnSpc>
            </a:pPr>
            <a:r>
              <a:rPr lang="de-DE" dirty="0">
                <a:latin typeface="+mn-lt"/>
              </a:rPr>
              <a:t>Gegen die ständige Identifizierbarkeit, auch im nichtdigitalen Leben durch Bilderrückwärtssuche und Gesichtserkennung, hilft nur der Verzicht auf Portraitfotos als Profilbilder in </a:t>
            </a:r>
            <a:r>
              <a:rPr lang="de-DE" dirty="0" err="1">
                <a:latin typeface="+mn-lt"/>
              </a:rPr>
              <a:t>Social</a:t>
            </a:r>
            <a:r>
              <a:rPr lang="de-DE" dirty="0">
                <a:latin typeface="+mn-lt"/>
              </a:rPr>
              <a:t>-Media-Accounts oder </a:t>
            </a:r>
            <a:r>
              <a:rPr lang="de-DE" dirty="0" err="1">
                <a:latin typeface="+mn-lt"/>
              </a:rPr>
              <a:t>Messengerdiensten</a:t>
            </a:r>
            <a:r>
              <a:rPr lang="de-DE" dirty="0">
                <a:latin typeface="+mn-lt"/>
              </a:rPr>
              <a:t> wie </a:t>
            </a:r>
            <a:r>
              <a:rPr lang="de-DE" dirty="0" err="1">
                <a:latin typeface="+mn-lt"/>
              </a:rPr>
              <a:t>Whatsapp</a:t>
            </a:r>
            <a:r>
              <a:rPr lang="de-DE" dirty="0">
                <a:latin typeface="+mn-lt"/>
              </a:rPr>
              <a:t>.</a:t>
            </a:r>
          </a:p>
          <a:p>
            <a:pPr>
              <a:lnSpc>
                <a:spcPct val="100000"/>
              </a:lnSpc>
            </a:pPr>
            <a:r>
              <a:rPr lang="de-DE" b="1" dirty="0">
                <a:latin typeface="+mn-lt"/>
              </a:rPr>
              <a:t>Weitere Infos zur Bilderrückwärtssuche</a:t>
            </a:r>
            <a:r>
              <a:rPr lang="de-DE" dirty="0">
                <a:latin typeface="+mn-lt"/>
              </a:rPr>
              <a:t> sind beispielsweise zu finden </a:t>
            </a:r>
            <a:r>
              <a:rPr lang="de-DE" dirty="0">
                <a:latin typeface="+mn-lt"/>
                <a:hlinkClick r:id="rId4"/>
              </a:rPr>
              <a:t>beim Heise-Verlag</a:t>
            </a:r>
            <a:r>
              <a:rPr lang="de-DE" dirty="0">
                <a:latin typeface="+mn-lt"/>
              </a:rPr>
              <a:t> oder </a:t>
            </a:r>
            <a:r>
              <a:rPr lang="de-DE" dirty="0">
                <a:latin typeface="+mn-lt"/>
                <a:hlinkClick r:id="rId5"/>
              </a:rPr>
              <a:t>bei </a:t>
            </a:r>
            <a:r>
              <a:rPr lang="de-DE" dirty="0" err="1">
                <a:latin typeface="+mn-lt"/>
                <a:hlinkClick r:id="rId5"/>
              </a:rPr>
              <a:t>klicksafe</a:t>
            </a:r>
            <a:r>
              <a:rPr lang="de-DE" dirty="0">
                <a:latin typeface="+mn-lt"/>
              </a:rPr>
              <a:t> (dort allerdings mit dem Schwerpunkt Bildmanipulation)…</a:t>
            </a:r>
          </a:p>
          <a:p>
            <a:pPr>
              <a:lnSpc>
                <a:spcPct val="100000"/>
              </a:lnSpc>
            </a:pPr>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00000"/>
              </a:lnSpc>
            </a:pPr>
            <a:endParaRPr lang="de-DE" dirty="0">
              <a:latin typeface="+mn-lt"/>
            </a:endParaRP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92293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38</a:t>
            </a:fld>
            <a:endParaRPr lang="de-DE"/>
          </a:p>
        </p:txBody>
      </p:sp>
    </p:spTree>
    <p:extLst>
      <p:ext uri="{BB962C8B-B14F-4D97-AF65-F5344CB8AC3E}">
        <p14:creationId xmlns:p14="http://schemas.microsoft.com/office/powerpoint/2010/main" val="2105197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35350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Monatskalender ist aus der aktiven medienpädagogischen Arbeit an Grund- und Mittelschulen am bayerischen Untermain entstanden. Dabei flossen die Erfahrungen von Lehrkräften, Schülern, Eltern, Sozialarbeitern und Jugendbeamten der Polizei mit ein. </a:t>
            </a:r>
          </a:p>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Darum bitte ich Sie gemeinsam mit den Schulräten sowie den Jugendbeamten der Polizei um die wohlwollende Unterstützung, den medienpädagogischen Monatskalender an Ihrer Schule in allen Jahrgangsstufen verpflichtend im Mediencurriculum zu verankern und jährlich in allen Klassenstufen umzusetzen. </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Herzlichen Dank dafür!</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Sollten Sie zur Einführung des medienpädagogischen Monatskalenders Fortbildungs­bedarf sehen,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kontakieren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Sie mich gerne mit der Anfrage nach einer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SchiLF</a:t>
            </a:r>
            <a:r>
              <a:rPr lang="de-DE" sz="1200" dirty="0">
                <a:effectLst/>
                <a:latin typeface="Calibri" panose="020F0502020204030204" pitchFamily="34" charset="0"/>
                <a:ea typeface="Calibri" panose="020F0502020204030204" pitchFamily="34" charset="0"/>
                <a:cs typeface="Times New Roman" panose="02020603050405020304" pitchFamily="18" charset="0"/>
              </a:rPr>
              <a:t> vor Ort oder als Onlinefortbildung, gerne auch gemeinsam mit Ihren Nachbarschulen.</a:t>
            </a:r>
          </a:p>
          <a:p>
            <a:pPr>
              <a:lnSpc>
                <a:spcPct val="130000"/>
              </a:lnSpc>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Ihr Felix Behl</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Berater für digitale Bildung</a:t>
            </a: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067921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4140978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318820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Wenn das Smartphone immer an ist, ist ein Teil der Gedanken auch immer dort. Selbst wenn man es nicht merkt. Abschalten macht den Kopf frei, lautloser Klingelton nicht. </a:t>
            </a:r>
          </a:p>
          <a:p>
            <a:pPr>
              <a:lnSpc>
                <a:spcPct val="130000"/>
              </a:lnSpc>
            </a:pPr>
            <a:r>
              <a:rPr lang="de-DE" dirty="0">
                <a:latin typeface="+mn-lt"/>
              </a:rPr>
              <a:t>Daher beim Schlafen, Lernen und den Hausaufgaben ausschalten </a:t>
            </a:r>
            <a:r>
              <a:rPr lang="de-DE" b="1" dirty="0">
                <a:latin typeface="+mn-lt"/>
              </a:rPr>
              <a:t>und weglegen</a:t>
            </a:r>
            <a:r>
              <a:rPr lang="de-DE" dirty="0">
                <a:latin typeface="+mn-lt"/>
              </a:rPr>
              <a:t>.</a:t>
            </a:r>
          </a:p>
          <a:p>
            <a:pPr>
              <a:lnSpc>
                <a:spcPct val="130000"/>
              </a:lnSpc>
            </a:pPr>
            <a:r>
              <a:rPr lang="de-DE" b="1" dirty="0">
                <a:latin typeface="+mn-lt"/>
              </a:rPr>
              <a:t>Das Konsumieren ungeeigneter Inhalte, ungünstige Kommunikation sowie der Versand ungeeigneter Fotos geschieht oft in der Nacht. Der Verstand ist müde, die Emotion arbeitet. </a:t>
            </a:r>
            <a:r>
              <a:rPr lang="de-DE" dirty="0">
                <a:latin typeface="+mn-lt"/>
              </a:rPr>
              <a:t>Auch aus diesem Grund sollte der Ratschlag „kein Smartphone im Schlaf-, Kinder- oder Jugendzimmer“ unbedingt beherzigt werden.</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409574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r>
              <a:rPr lang="de-DE" dirty="0"/>
              <a:t>Wenn</a:t>
            </a:r>
            <a:r>
              <a:rPr lang="de-DE" baseline="0" dirty="0"/>
              <a:t> das Smartphone immer an ist, ist ein Teil der Gedanken auch immer dort. Selbst wenn man es nicht merkt. Abschalten macht den Kopf frei, lautloser Klingelton nicht. Daher beim Schlafen, Lernen und den Hausaufgaben ausschalten. </a:t>
            </a:r>
            <a:endParaRPr lang="de-DE" dirty="0"/>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3300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3300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414322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24679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618852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r>
              <a:rPr lang="de-DE" dirty="0"/>
              <a:t>Empfehlenswerte Portale für weitere Informationen und Hilfe.</a:t>
            </a: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latin typeface="+mn-lt"/>
              </a:rPr>
              <a:t>Für die Sekundarstufe steht eine eigene Version zur Verfügung, die ab Mai insbesondere Jugend- und Pubertätsthemen aufgreift sowie den Besitz strafbarer Inhalte thematisiert.</a:t>
            </a: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207072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742167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678159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20000"/>
              </a:lnSpc>
            </a:pPr>
            <a:r>
              <a:rPr lang="de-DE" b="1" dirty="0">
                <a:latin typeface="+mn-lt"/>
              </a:rPr>
              <a:t>Technischer Jugendmedienschutz</a:t>
            </a:r>
          </a:p>
          <a:p>
            <a:pPr>
              <a:lnSpc>
                <a:spcPct val="120000"/>
              </a:lnSpc>
            </a:pPr>
            <a:r>
              <a:rPr lang="de-DE" dirty="0">
                <a:latin typeface="+mn-lt"/>
              </a:rPr>
              <a:t>Auch wenn in der Medienerziehung, wie in allen Erziehungsfragen, die gemeinsame Nutzung, Interesse und Kommunikation im Vordergrund stehen sollte, können altersgemäß flankierende technische Jugendschutzmaßnahmen zusätzlich sinnvoll sein.</a:t>
            </a:r>
          </a:p>
          <a:p>
            <a:pPr>
              <a:lnSpc>
                <a:spcPct val="120000"/>
              </a:lnSpc>
            </a:pPr>
            <a:r>
              <a:rPr lang="de-DE" dirty="0">
                <a:latin typeface="+mn-lt"/>
              </a:rPr>
              <a:t>Diese können allerdings das gemeinsame Aushandeln von Regeln und auch die elterliche Aufsicht und Reglementierung nicht ersetzen. Nicht nur Kinder, auch Eltern müssen aushalten, dass es in verschiedenen Familien unterschiedliche Beschränkungen, Freiheiten oder Sanktionen gibt.</a:t>
            </a:r>
          </a:p>
          <a:p>
            <a:pPr>
              <a:lnSpc>
                <a:spcPct val="120000"/>
              </a:lnSpc>
            </a:pPr>
            <a:r>
              <a:rPr lang="de-DE" dirty="0">
                <a:latin typeface="+mn-lt"/>
              </a:rPr>
              <a:t>Die Seite „Medien kindersicher“ ist dennoch ein empfehlenswertes Kooperationsprojekt mehrerer Landesmedienanstalten, das hier auszugsweise zitiert wird:</a:t>
            </a:r>
          </a:p>
          <a:p>
            <a:pPr>
              <a:lnSpc>
                <a:spcPct val="120000"/>
              </a:lnSpc>
            </a:pPr>
            <a:r>
              <a:rPr lang="de-DE" b="1" dirty="0">
                <a:latin typeface="+mn-lt"/>
              </a:rPr>
              <a:t>Ihr Portal zum technischen Jugendmedienschutz: </a:t>
            </a:r>
            <a:r>
              <a:rPr lang="de-DE" dirty="0">
                <a:latin typeface="+mn-lt"/>
              </a:rPr>
              <a:t>Medien-kindersicher.de informiert Eltern über technische Schutzlösungen für die Geräte, Dienste und Apps ihrer Kinder.</a:t>
            </a:r>
          </a:p>
          <a:p>
            <a:pPr>
              <a:lnSpc>
                <a:spcPct val="120000"/>
              </a:lnSpc>
            </a:pPr>
            <a:r>
              <a:rPr lang="de-DE" dirty="0">
                <a:latin typeface="+mn-lt"/>
              </a:rPr>
              <a:t>Als Besonderheit bieten wir Ihnen mit unserem </a:t>
            </a:r>
            <a:r>
              <a:rPr lang="de-DE" b="1" dirty="0">
                <a:latin typeface="+mn-lt"/>
                <a:hlinkClick r:id="rId3"/>
              </a:rPr>
              <a:t>Medien-kindersicher-Assistenten</a:t>
            </a:r>
            <a:r>
              <a:rPr lang="de-DE" b="1" dirty="0">
                <a:latin typeface="+mn-lt"/>
              </a:rPr>
              <a:t> </a:t>
            </a:r>
            <a:r>
              <a:rPr lang="de-DE" dirty="0">
                <a:latin typeface="+mn-lt"/>
              </a:rPr>
              <a:t>die Möglichkeit, sich auf der Grundlage des Alters Ihres Kindes und den von ihm genutzten Geräten und Diensten eine </a:t>
            </a:r>
            <a:r>
              <a:rPr lang="de-DE" b="1" dirty="0">
                <a:latin typeface="+mn-lt"/>
              </a:rPr>
              <a:t>maßgeschneiderte Schutzlösung</a:t>
            </a:r>
            <a:r>
              <a:rPr lang="de-DE" dirty="0">
                <a:latin typeface="+mn-lt"/>
              </a:rPr>
              <a:t> zu erstellen.</a:t>
            </a:r>
          </a:p>
          <a:p>
            <a:pPr>
              <a:lnSpc>
                <a:spcPct val="120000"/>
              </a:lnSpc>
            </a:pPr>
            <a:endParaRPr lang="de-DE" dirty="0">
              <a:latin typeface="+mn-lt"/>
            </a:endParaRP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latin typeface="+mn-lt"/>
              </a:rPr>
              <a:t>(Sollte ein Link im Kommentar nicht anklickbar sein, finden Sie diesen auch immer unter </a:t>
            </a:r>
            <a:r>
              <a:rPr lang="de-DE" sz="1200" b="1" dirty="0">
                <a:latin typeface="+mn-lt"/>
              </a:rPr>
              <a:t>www.medienwart.de </a:t>
            </a:r>
            <a:r>
              <a:rPr lang="de-DE" sz="1200" dirty="0">
                <a:latin typeface="+mn-lt"/>
              </a:rPr>
              <a:t>in der Navigation „Medienpädagogischer Monatskalender.)</a:t>
            </a:r>
          </a:p>
          <a:p>
            <a:pPr>
              <a:lnSpc>
                <a:spcPct val="120000"/>
              </a:lnSpc>
            </a:pPr>
            <a:endParaRPr lang="de-DE" dirty="0">
              <a:latin typeface="+mn-lt"/>
            </a:endParaRP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99873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830971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err="1"/>
              <a:t>fragFINN</a:t>
            </a:r>
            <a:r>
              <a:rPr lang="de-DE" dirty="0"/>
              <a:t> bietet einen geschützten </a:t>
            </a:r>
            <a:r>
              <a:rPr lang="de-DE" dirty="0" err="1"/>
              <a:t>Surfraum</a:t>
            </a:r>
            <a:r>
              <a:rPr lang="de-DE" dirty="0"/>
              <a:t>, der speziell für Kinder von 6 bis 12 Jahren geschaffen wurde. Mit der Suchmaschine für Kinder auf </a:t>
            </a:r>
            <a:r>
              <a:rPr lang="de-DE" dirty="0">
                <a:hlinkClick r:id="rId3"/>
              </a:rPr>
              <a:t>fragFINN.de</a:t>
            </a:r>
            <a:r>
              <a:rPr lang="de-DE" dirty="0"/>
              <a:t> und der zugehörigen Browser-App werden nur </a:t>
            </a:r>
            <a:r>
              <a:rPr lang="de-DE" dirty="0" err="1"/>
              <a:t>kindgeeignete</a:t>
            </a:r>
            <a:r>
              <a:rPr lang="de-DE" dirty="0"/>
              <a:t>, von Medienpädagogen redaktionell geprüfte Internetseiten gefunden, Kinderinternetseiten werden dabei in den Suchergebnissen ganz oben platziert.</a:t>
            </a:r>
          </a:p>
          <a:p>
            <a:pPr>
              <a:lnSpc>
                <a:spcPct val="130000"/>
              </a:lnSpc>
            </a:pPr>
            <a:endParaRPr lang="de-DE" dirty="0">
              <a:latin typeface="+mn-lt"/>
            </a:endParaRPr>
          </a:p>
          <a:p>
            <a:pPr>
              <a:lnSpc>
                <a:spcPct val="130000"/>
              </a:lnSpc>
            </a:pPr>
            <a:r>
              <a:rPr lang="de-DE" dirty="0">
                <a:latin typeface="+mn-lt"/>
              </a:rPr>
              <a:t>Ein Test der Inhalte und Funktionen im Unterricht ist empfehlenswert. Zusätzlich sollte auch im Unterricht an der digitalen Tafel immer mit einer kindgerechten Suchmaschine gearbeitet werden.</a:t>
            </a:r>
          </a:p>
        </p:txBody>
      </p:sp>
      <p:sp>
        <p:nvSpPr>
          <p:cNvPr id="4" name="Foliennummernplatzhalter 3"/>
          <p:cNvSpPr>
            <a:spLocks noGrp="1"/>
          </p:cNvSpPr>
          <p:nvPr>
            <p:ph type="sldNum" sz="quarter" idx="10"/>
          </p:nvPr>
        </p:nvSpPr>
        <p:spPr/>
        <p:txBody>
          <a:bodyPr/>
          <a:lstStyle/>
          <a:p>
            <a:fld id="{BD5EC80F-A7BB-43A6-90FB-761BE14D47B7}" type="slidenum">
              <a:rPr lang="de-DE" smtClean="0"/>
              <a:pPr/>
              <a:t>54</a:t>
            </a:fld>
            <a:endParaRPr lang="de-DE"/>
          </a:p>
        </p:txBody>
      </p:sp>
    </p:spTree>
    <p:extLst>
      <p:ext uri="{BB962C8B-B14F-4D97-AF65-F5344CB8AC3E}">
        <p14:creationId xmlns:p14="http://schemas.microsoft.com/office/powerpoint/2010/main" val="4214273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Mach den Führerschein für das Internet!</a:t>
            </a:r>
          </a:p>
          <a:p>
            <a:pPr>
              <a:lnSpc>
                <a:spcPct val="130000"/>
              </a:lnSpc>
            </a:pPr>
            <a:r>
              <a:rPr lang="de-DE" dirty="0">
                <a:latin typeface="+mn-lt"/>
              </a:rPr>
              <a:t>Den Surfschein von </a:t>
            </a:r>
            <a:r>
              <a:rPr lang="de-DE" dirty="0">
                <a:latin typeface="+mn-lt"/>
                <a:hlinkClick r:id="rId3"/>
              </a:rPr>
              <a:t>www.internet-abc.de</a:t>
            </a:r>
            <a:r>
              <a:rPr lang="de-DE" dirty="0">
                <a:latin typeface="+mn-lt"/>
              </a:rPr>
              <a:t> kannst du alleine oder zu zweit in spielerischer Form erreichen. Darüber hinaus ist das Spiel sehr lehrreich! Man kann zwischen dem Quiz und der großen Variante wählen, wer besteht, kann den Surfschein ausdrucken.</a:t>
            </a:r>
          </a:p>
          <a:p>
            <a:pPr>
              <a:lnSpc>
                <a:spcPct val="130000"/>
              </a:lnSpc>
            </a:pPr>
            <a:r>
              <a:rPr lang="de-DE" dirty="0">
                <a:latin typeface="+mn-lt"/>
              </a:rPr>
              <a:t>Los geht es unter </a:t>
            </a:r>
            <a:r>
              <a:rPr lang="de-DE" dirty="0">
                <a:latin typeface="+mn-lt"/>
                <a:hlinkClick r:id="rId4"/>
              </a:rPr>
              <a:t>www.internet-abc.de/kinder/lernen-schule/surfschein</a:t>
            </a:r>
            <a:r>
              <a:rPr lang="de-DE" dirty="0">
                <a:latin typeface="+mn-lt"/>
              </a:rPr>
              <a:t>…</a:t>
            </a:r>
          </a:p>
          <a:p>
            <a:pPr>
              <a:lnSpc>
                <a:spcPct val="130000"/>
              </a:lnSpc>
            </a:pPr>
            <a:endParaRPr lang="de-DE" dirty="0">
              <a:latin typeface="+mn-lt"/>
            </a:endParaRPr>
          </a:p>
          <a:p>
            <a:pPr>
              <a:lnSpc>
                <a:spcPct val="130000"/>
              </a:lnSpc>
            </a:pPr>
            <a:r>
              <a:rPr lang="de-DE" dirty="0">
                <a:latin typeface="+mn-lt"/>
              </a:rPr>
              <a:t>Für Kinder in den ersten beiden Jahrgangsstufen bietet sich insbesondere auch "Mein erstes Internet-ABC </a:t>
            </a:r>
            <a:r>
              <a:rPr lang="de-DE" i="1" dirty="0">
                <a:latin typeface="+mn-lt"/>
              </a:rPr>
              <a:t>online</a:t>
            </a:r>
            <a:r>
              <a:rPr lang="de-DE" dirty="0">
                <a:latin typeface="+mn-lt"/>
              </a:rPr>
              <a:t>“ an. Dies ist eine interaktive und vertonte Mitmach-Geschichte für Grundschüler der 1. und 2. Klasse. Ziel ist es, leseunkundigen und leseschwachen Kindern einen ersten Zugang zum Thema "Internet und Medien" zu ermöglichen. Ebenso zu finden bei von </a:t>
            </a:r>
            <a:r>
              <a:rPr lang="de-DE" dirty="0">
                <a:latin typeface="+mn-lt"/>
                <a:hlinkClick r:id="rId3"/>
              </a:rPr>
              <a:t>www.internet-abc.de</a:t>
            </a:r>
            <a:r>
              <a:rPr lang="de-DE" dirty="0">
                <a:latin typeface="+mn-lt"/>
              </a:rPr>
              <a:t>.</a:t>
            </a: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latin typeface="+mn-lt"/>
              </a:rPr>
              <a:t>(Sollte ein Link im Kommentar nicht anklickbar sein, finden Sie diesen auch immer unter </a:t>
            </a:r>
            <a:r>
              <a:rPr lang="de-DE" b="1" dirty="0">
                <a:latin typeface="+mn-lt"/>
              </a:rPr>
              <a:t>www.medienwart.de </a:t>
            </a:r>
            <a:r>
              <a:rPr lang="de-DE" dirty="0">
                <a:latin typeface="+mn-lt"/>
              </a:rPr>
              <a:t>in der Navigation „Medienpädagogischer Monatskalender.)</a:t>
            </a:r>
          </a:p>
          <a:p>
            <a:pPr>
              <a:lnSpc>
                <a:spcPct val="130000"/>
              </a:lnSpc>
            </a:pPr>
            <a:endParaRPr lang="de-DE" dirty="0">
              <a:latin typeface="+mn-lt"/>
            </a:endParaRPr>
          </a:p>
        </p:txBody>
      </p:sp>
      <p:sp>
        <p:nvSpPr>
          <p:cNvPr id="4" name="Foliennummernplatzhalter 3"/>
          <p:cNvSpPr>
            <a:spLocks noGrp="1"/>
          </p:cNvSpPr>
          <p:nvPr>
            <p:ph type="sldNum" sz="quarter" idx="10"/>
          </p:nvPr>
        </p:nvSpPr>
        <p:spPr/>
        <p:txBody>
          <a:bodyPr/>
          <a:lstStyle/>
          <a:p>
            <a:fld id="{BD5EC80F-A7BB-43A6-90FB-761BE14D47B7}" type="slidenum">
              <a:rPr lang="de-DE" smtClean="0"/>
              <a:pPr/>
              <a:t>55</a:t>
            </a:fld>
            <a:endParaRPr lang="de-DE"/>
          </a:p>
        </p:txBody>
      </p:sp>
    </p:spTree>
    <p:extLst>
      <p:ext uri="{BB962C8B-B14F-4D97-AF65-F5344CB8AC3E}">
        <p14:creationId xmlns:p14="http://schemas.microsoft.com/office/powerpoint/2010/main" val="2284084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marL="0" marR="0" lvl="0" indent="0" algn="l" defTabSz="914400" rtl="0" eaLnBrk="1" fontAlgn="base" latinLnBrk="0" hangingPunct="1">
              <a:lnSpc>
                <a:spcPct val="130000"/>
              </a:lnSpc>
              <a:spcBef>
                <a:spcPct val="30000"/>
              </a:spcBef>
              <a:spcAft>
                <a:spcPct val="0"/>
              </a:spcAft>
              <a:buClrTx/>
              <a:buSzTx/>
              <a:buFontTx/>
              <a:buNone/>
              <a:tabLst/>
              <a:defRPr/>
            </a:pPr>
            <a:r>
              <a:rPr lang="de-DE" sz="1200" u="none" dirty="0">
                <a:latin typeface="+mn-lt"/>
              </a:rPr>
              <a:t>Herr Behl und die Schulräte sowie die Jugendbeamten der Polizei bitten um die wohlwollende Unterstützung, das Angebot als zusätzlichen, zeitgemäßen Belehrungskalender an jeder Schule verpflichtend und jährlich wiederkehrend in allen Jahrgangsstufen einzuführen.</a:t>
            </a:r>
          </a:p>
          <a:p>
            <a:endParaRPr lang="de-DE" dirty="0"/>
          </a:p>
          <a:p>
            <a:r>
              <a:rPr lang="de-DE" dirty="0"/>
              <a:t>Herzlichen Dank für jede Unterstützung!</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2474520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57</a:t>
            </a:fld>
            <a:endParaRPr lang="de-DE"/>
          </a:p>
        </p:txBody>
      </p:sp>
    </p:spTree>
    <p:extLst>
      <p:ext uri="{BB962C8B-B14F-4D97-AF65-F5344CB8AC3E}">
        <p14:creationId xmlns:p14="http://schemas.microsoft.com/office/powerpoint/2010/main" val="3161037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58</a:t>
            </a:fld>
            <a:endParaRPr lang="de-DE"/>
          </a:p>
        </p:txBody>
      </p:sp>
    </p:spTree>
    <p:extLst>
      <p:ext uri="{BB962C8B-B14F-4D97-AF65-F5344CB8AC3E}">
        <p14:creationId xmlns:p14="http://schemas.microsoft.com/office/powerpoint/2010/main" val="1927362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59</a:t>
            </a:fld>
            <a:endParaRPr lang="de-DE"/>
          </a:p>
        </p:txBody>
      </p:sp>
    </p:spTree>
    <p:extLst>
      <p:ext uri="{BB962C8B-B14F-4D97-AF65-F5344CB8AC3E}">
        <p14:creationId xmlns:p14="http://schemas.microsoft.com/office/powerpoint/2010/main" val="24481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8195006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60</a:t>
            </a:fld>
            <a:endParaRPr lang="de-DE"/>
          </a:p>
        </p:txBody>
      </p:sp>
    </p:spTree>
    <p:extLst>
      <p:ext uri="{BB962C8B-B14F-4D97-AF65-F5344CB8AC3E}">
        <p14:creationId xmlns:p14="http://schemas.microsoft.com/office/powerpoint/2010/main" val="2204648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61</a:t>
            </a:fld>
            <a:endParaRPr lang="de-DE"/>
          </a:p>
        </p:txBody>
      </p:sp>
    </p:spTree>
    <p:extLst>
      <p:ext uri="{BB962C8B-B14F-4D97-AF65-F5344CB8AC3E}">
        <p14:creationId xmlns:p14="http://schemas.microsoft.com/office/powerpoint/2010/main" val="5953598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62</a:t>
            </a:fld>
            <a:endParaRPr lang="de-DE"/>
          </a:p>
        </p:txBody>
      </p:sp>
    </p:spTree>
    <p:extLst>
      <p:ext uri="{BB962C8B-B14F-4D97-AF65-F5344CB8AC3E}">
        <p14:creationId xmlns:p14="http://schemas.microsoft.com/office/powerpoint/2010/main" val="1170058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63</a:t>
            </a:fld>
            <a:endParaRPr lang="de-DE"/>
          </a:p>
        </p:txBody>
      </p:sp>
    </p:spTree>
    <p:extLst>
      <p:ext uri="{BB962C8B-B14F-4D97-AF65-F5344CB8AC3E}">
        <p14:creationId xmlns:p14="http://schemas.microsoft.com/office/powerpoint/2010/main" val="35497416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64</a:t>
            </a:fld>
            <a:endParaRPr lang="de-DE"/>
          </a:p>
        </p:txBody>
      </p:sp>
    </p:spTree>
    <p:extLst>
      <p:ext uri="{BB962C8B-B14F-4D97-AF65-F5344CB8AC3E}">
        <p14:creationId xmlns:p14="http://schemas.microsoft.com/office/powerpoint/2010/main" val="27974378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65</a:t>
            </a:fld>
            <a:endParaRPr lang="de-DE"/>
          </a:p>
        </p:txBody>
      </p:sp>
    </p:spTree>
    <p:extLst>
      <p:ext uri="{BB962C8B-B14F-4D97-AF65-F5344CB8AC3E}">
        <p14:creationId xmlns:p14="http://schemas.microsoft.com/office/powerpoint/2010/main" val="21790067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66</a:t>
            </a:fld>
            <a:endParaRPr lang="de-DE"/>
          </a:p>
        </p:txBody>
      </p:sp>
    </p:spTree>
    <p:extLst>
      <p:ext uri="{BB962C8B-B14F-4D97-AF65-F5344CB8AC3E}">
        <p14:creationId xmlns:p14="http://schemas.microsoft.com/office/powerpoint/2010/main" val="5954770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67</a:t>
            </a:fld>
            <a:endParaRPr lang="de-DE"/>
          </a:p>
        </p:txBody>
      </p:sp>
    </p:spTree>
    <p:extLst>
      <p:ext uri="{BB962C8B-B14F-4D97-AF65-F5344CB8AC3E}">
        <p14:creationId xmlns:p14="http://schemas.microsoft.com/office/powerpoint/2010/main" val="3042026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68</a:t>
            </a:fld>
            <a:endParaRPr lang="de-DE"/>
          </a:p>
        </p:txBody>
      </p:sp>
    </p:spTree>
    <p:extLst>
      <p:ext uri="{BB962C8B-B14F-4D97-AF65-F5344CB8AC3E}">
        <p14:creationId xmlns:p14="http://schemas.microsoft.com/office/powerpoint/2010/main" val="13662968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69</a:t>
            </a:fld>
            <a:endParaRPr lang="de-DE"/>
          </a:p>
        </p:txBody>
      </p:sp>
    </p:spTree>
    <p:extLst>
      <p:ext uri="{BB962C8B-B14F-4D97-AF65-F5344CB8AC3E}">
        <p14:creationId xmlns:p14="http://schemas.microsoft.com/office/powerpoint/2010/main" val="236827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00000"/>
              </a:lnSpc>
            </a:pPr>
            <a:r>
              <a:rPr lang="de-DE" dirty="0">
                <a:latin typeface="+mn-lt"/>
              </a:rPr>
              <a:t>Welches</a:t>
            </a:r>
            <a:r>
              <a:rPr lang="de-DE" baseline="0" dirty="0">
                <a:latin typeface="+mn-lt"/>
              </a:rPr>
              <a:t> Bild ist OK? Linkes Bild oben: Passt, fotografiert nur sich selbst, keine „private“ Situation. Rechtes Bild: Fotografin benötigt zur späteren Veröffentlichung das Einverständnis der zweiten Person! Links unten: Auch für Menschen in Gruppen ist grundsätzlich das Einverständnis nötig, außer bei öffentlichen Aufzügen oder Versammlungen.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aseline="0" dirty="0">
                <a:latin typeface="+mn-lt"/>
              </a:rPr>
              <a:t>Alle Bilder: Aus dem „Posieren“ vor dem Fotografen lässt sich evtl. zwar das Einverständnis zum Fotografieren ableiten, nicht aber die spätere Weitergabe oder Veröffentlichung.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aseline="0" dirty="0">
              <a:latin typeface="+mn-lt"/>
            </a:endParaRPr>
          </a:p>
          <a:p>
            <a:pPr>
              <a:lnSpc>
                <a:spcPct val="100000"/>
              </a:lnSpc>
            </a:pPr>
            <a:r>
              <a:rPr lang="de-DE" b="1" dirty="0">
                <a:latin typeface="+mn-lt"/>
              </a:rPr>
              <a:t>Begleitender Kommentar und weitere Infos:</a:t>
            </a:r>
            <a:endParaRPr lang="de-DE" dirty="0">
              <a:latin typeface="+mn-lt"/>
            </a:endParaRPr>
          </a:p>
          <a:p>
            <a:pPr>
              <a:lnSpc>
                <a:spcPct val="100000"/>
              </a:lnSpc>
            </a:pPr>
            <a:r>
              <a:rPr lang="de-DE" dirty="0">
                <a:latin typeface="+mn-lt"/>
              </a:rPr>
              <a:t>Da es sich hier um Zivilrecht handelt, muss man bei Verstößen die veröffentlichende Person kontaktieren oder den Urheberrechtsverstoß bei der Plattform melden.</a:t>
            </a:r>
          </a:p>
          <a:p>
            <a:pPr>
              <a:lnSpc>
                <a:spcPct val="100000"/>
              </a:lnSpc>
            </a:pPr>
            <a:r>
              <a:rPr lang="de-DE" dirty="0">
                <a:latin typeface="+mn-lt"/>
              </a:rPr>
              <a:t>Sanktioniert wird nicht die Fotografie, sondern die Verbreitung oder Veröffentlichung.</a:t>
            </a:r>
          </a:p>
          <a:p>
            <a:pPr>
              <a:lnSpc>
                <a:spcPct val="100000"/>
              </a:lnSpc>
            </a:pPr>
            <a:r>
              <a:rPr lang="de-DE" dirty="0">
                <a:latin typeface="+mn-lt"/>
              </a:rPr>
              <a:t>Unter </a:t>
            </a:r>
            <a:r>
              <a:rPr lang="de-DE" b="1" dirty="0">
                <a:latin typeface="+mn-lt"/>
                <a:hlinkClick r:id="rId3"/>
              </a:rPr>
              <a:t>§ 23 </a:t>
            </a:r>
            <a:r>
              <a:rPr lang="de-DE" b="1" dirty="0" err="1">
                <a:latin typeface="+mn-lt"/>
                <a:hlinkClick r:id="rId3"/>
              </a:rPr>
              <a:t>KuUrhG</a:t>
            </a:r>
            <a:r>
              <a:rPr lang="de-DE" dirty="0">
                <a:latin typeface="+mn-lt"/>
              </a:rPr>
              <a:t> werden zwar einige Ausnahmetatbestände aufgeführt, die im normalen Freizeitverhalten von Kindern und Jugendlichen aber nur selten eine Rolle spielen und in manchen Fällen auch nur von Juristen korrekt interpretiert werden können. Daher bieten diese keinen Freibrief. Gerade durch die Möglichkeiten der hochauflösenden Fotografie und Veröffentlichung mit jedem Smartphone bleibt auch die Veröffentlichung von Menschenansammlungen und Personen als Beiwerk riskant.</a:t>
            </a:r>
            <a:endParaRPr lang="de-DE" baseline="0" dirty="0">
              <a:latin typeface="+mn-lt"/>
            </a:endParaRPr>
          </a:p>
          <a:p>
            <a:pPr>
              <a:lnSpc>
                <a:spcPct val="100000"/>
              </a:lnSpc>
            </a:pPr>
            <a:endParaRPr lang="de-DE" dirty="0">
              <a:latin typeface="+mn-lt"/>
            </a:endParaRPr>
          </a:p>
          <a:p>
            <a:pPr>
              <a:lnSpc>
                <a:spcPct val="100000"/>
              </a:lnSpc>
            </a:pPr>
            <a:r>
              <a:rPr lang="de-DE" dirty="0">
                <a:latin typeface="+mn-lt"/>
              </a:rPr>
              <a:t>(Sollte ein Link im Kommentar nicht anklickbar sein, finden Sie diesen auch immer unter </a:t>
            </a:r>
            <a:r>
              <a:rPr lang="de-DE" b="1" dirty="0">
                <a:latin typeface="+mn-lt"/>
              </a:rPr>
              <a:t>www.medienwart.de </a:t>
            </a:r>
            <a:r>
              <a:rPr lang="de-DE" dirty="0">
                <a:latin typeface="+mn-lt"/>
              </a:rPr>
              <a:t>in der Navigation „Medienpädagogischer Monatskalender.)</a:t>
            </a:r>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8480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70</a:t>
            </a:fld>
            <a:endParaRPr lang="de-DE"/>
          </a:p>
        </p:txBody>
      </p:sp>
    </p:spTree>
    <p:extLst>
      <p:ext uri="{BB962C8B-B14F-4D97-AF65-F5344CB8AC3E}">
        <p14:creationId xmlns:p14="http://schemas.microsoft.com/office/powerpoint/2010/main" val="41036053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71</a:t>
            </a:fld>
            <a:endParaRPr lang="de-DE"/>
          </a:p>
        </p:txBody>
      </p:sp>
    </p:spTree>
    <p:extLst>
      <p:ext uri="{BB962C8B-B14F-4D97-AF65-F5344CB8AC3E}">
        <p14:creationId xmlns:p14="http://schemas.microsoft.com/office/powerpoint/2010/main" val="1677199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72</a:t>
            </a:fld>
            <a:endParaRPr lang="de-DE"/>
          </a:p>
        </p:txBody>
      </p:sp>
    </p:spTree>
    <p:extLst>
      <p:ext uri="{BB962C8B-B14F-4D97-AF65-F5344CB8AC3E}">
        <p14:creationId xmlns:p14="http://schemas.microsoft.com/office/powerpoint/2010/main" val="35485537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73</a:t>
            </a:fld>
            <a:endParaRPr lang="de-DE"/>
          </a:p>
        </p:txBody>
      </p:sp>
    </p:spTree>
    <p:extLst>
      <p:ext uri="{BB962C8B-B14F-4D97-AF65-F5344CB8AC3E}">
        <p14:creationId xmlns:p14="http://schemas.microsoft.com/office/powerpoint/2010/main" val="33873907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74</a:t>
            </a:fld>
            <a:endParaRPr lang="de-DE"/>
          </a:p>
        </p:txBody>
      </p:sp>
    </p:spTree>
    <p:extLst>
      <p:ext uri="{BB962C8B-B14F-4D97-AF65-F5344CB8AC3E}">
        <p14:creationId xmlns:p14="http://schemas.microsoft.com/office/powerpoint/2010/main" val="3777582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75</a:t>
            </a:fld>
            <a:endParaRPr lang="de-DE"/>
          </a:p>
        </p:txBody>
      </p:sp>
    </p:spTree>
    <p:extLst>
      <p:ext uri="{BB962C8B-B14F-4D97-AF65-F5344CB8AC3E}">
        <p14:creationId xmlns:p14="http://schemas.microsoft.com/office/powerpoint/2010/main" val="17541009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xfrm>
            <a:off x="142875" y="766763"/>
            <a:ext cx="6821488" cy="3838575"/>
          </a:xfrm>
          <a:ln/>
        </p:spPr>
      </p:sp>
      <p:sp>
        <p:nvSpPr>
          <p:cNvPr id="33997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latin typeface="+mn-lt"/>
              </a:rPr>
              <a:t>Unter </a:t>
            </a:r>
            <a:r>
              <a:rPr lang="de-DE" sz="1200" b="1" dirty="0">
                <a:latin typeface="+mn-lt"/>
              </a:rPr>
              <a:t>www.medienwart.de </a:t>
            </a:r>
            <a:r>
              <a:rPr lang="de-DE" sz="1200" dirty="0">
                <a:latin typeface="+mn-lt"/>
              </a:rPr>
              <a:t>gibt es die Themen auch zum Nachlesen für die Elternhäuser…</a:t>
            </a:r>
          </a:p>
          <a:p>
            <a:endParaRPr lang="de-DE" dirty="0"/>
          </a:p>
        </p:txBody>
      </p:sp>
    </p:spTree>
    <p:extLst>
      <p:ext uri="{BB962C8B-B14F-4D97-AF65-F5344CB8AC3E}">
        <p14:creationId xmlns:p14="http://schemas.microsoft.com/office/powerpoint/2010/main" val="383884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dirty="0"/>
              <a:t>Bei jeder Veröffentlichung oder bei jedem Zeigen von Bildern mit anderen Personen muss um Erlaubnis gefragt</a:t>
            </a:r>
            <a:r>
              <a:rPr lang="de-DE" baseline="0" dirty="0"/>
              <a:t> werden! Einwilligen müssen hierbei die Eltern bei Abbildungen Minderjähriger unter 18.</a:t>
            </a:r>
          </a:p>
          <a:p>
            <a:endParaRPr lang="de-DE" b="1" dirty="0"/>
          </a:p>
          <a:p>
            <a:r>
              <a:rPr lang="de-DE" b="1" dirty="0"/>
              <a:t>Quelle: Gesetz betreffend das Urheberrecht an Werken der bildenden Künste und der Photographie, § 22 </a:t>
            </a:r>
          </a:p>
          <a:p>
            <a:r>
              <a:rPr lang="de-DE" dirty="0"/>
              <a:t>Bildnisse dürfen nur mit Einwilligung des Abgebildeten verbreitet oder öffentlich zur Schau gestellt werden. Die Einwilligung gilt im Zweifel als erteilt, wenn der Abgebildete dafür, </a:t>
            </a:r>
            <a:r>
              <a:rPr lang="de-DE" dirty="0" err="1"/>
              <a:t>daß</a:t>
            </a:r>
            <a:r>
              <a:rPr lang="de-DE" dirty="0"/>
              <a:t> er sich abbilden ließ, eine Entlohnung erhielt. Nach dem Tode des Abgebildeten bedarf es bis zum Ablaufe von 10 Jahren der Einwilligung der Angehörigen des Abgebildeten. Angehörige im Sinne dieses Gesetzes sind der überlebende Ehegatte oder Lebenspartner und die Kinder des Abgebildeten und, wenn weder ein Ehegatte oder Lebenspartner noch Kinder vorhanden sind, die Eltern des Abgebildeten.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effectLst/>
                <a:latin typeface="Calibri" panose="020F0502020204030204" pitchFamily="34" charset="0"/>
                <a:ea typeface="Calibri" panose="020F0502020204030204" pitchFamily="34" charset="0"/>
              </a:rPr>
              <a:t>Auch das Veröffentlichen von Fotos großer Gruppen unterliegt den Regelungen des Kunsturheberrechts! Wichtiges Kriterium ist, ob die einzelne Person durch Hineinzoomen identifizierbar ist. Dies ist bei Gruppenfotos, die durch aktuelle Smartphones erstellt werden</a:t>
            </a:r>
            <a:r>
              <a:rPr lang="de-DE" sz="1800">
                <a:effectLst/>
                <a:latin typeface="Calibri" panose="020F0502020204030204" pitchFamily="34" charset="0"/>
                <a:ea typeface="Calibri" panose="020F0502020204030204" pitchFamily="34" charset="0"/>
              </a:rPr>
              <a:t>, der </a:t>
            </a:r>
            <a:r>
              <a:rPr lang="de-DE" sz="1800" dirty="0">
                <a:effectLst/>
                <a:latin typeface="Calibri" panose="020F0502020204030204" pitchFamily="34" charset="0"/>
                <a:ea typeface="Calibri" panose="020F0502020204030204" pitchFamily="34" charset="0"/>
              </a:rPr>
              <a:t>Fall.</a:t>
            </a:r>
          </a:p>
          <a:p>
            <a:endParaRPr lang="de-DE" dirty="0"/>
          </a:p>
        </p:txBody>
      </p:sp>
      <p:sp>
        <p:nvSpPr>
          <p:cNvPr id="4" name="Datumsplatzhalter 3"/>
          <p:cNvSpPr>
            <a:spLocks noGrp="1"/>
          </p:cNvSpPr>
          <p:nvPr>
            <p:ph type="dt" idx="10"/>
          </p:nvPr>
        </p:nvSpPr>
        <p:spPr/>
        <p:txBody>
          <a:bodyPr/>
          <a:lstStyle/>
          <a:p>
            <a:pPr>
              <a:defRPr/>
            </a:pPr>
            <a:fld id="{525D39F2-1D80-43B1-9383-85F6A74F5AD9}" type="datetime1">
              <a:rPr lang="de-DE" smtClean="0"/>
              <a:t>05.02.24</a:t>
            </a:fld>
            <a:endParaRPr lang="de-DE"/>
          </a:p>
        </p:txBody>
      </p:sp>
      <p:sp>
        <p:nvSpPr>
          <p:cNvPr id="5" name="Foliennummernplatzhalter 4"/>
          <p:cNvSpPr>
            <a:spLocks noGrp="1"/>
          </p:cNvSpPr>
          <p:nvPr>
            <p:ph type="sldNum" sz="quarter" idx="11"/>
          </p:nvPr>
        </p:nvSpPr>
        <p:spPr/>
        <p:txBody>
          <a:bodyPr/>
          <a:lstStyle/>
          <a:p>
            <a:fld id="{BD5EC80F-A7BB-43A6-90FB-761BE14D47B7}" type="slidenum">
              <a:rPr lang="de-DE" smtClean="0"/>
              <a:pPr/>
              <a:t>8</a:t>
            </a:fld>
            <a:endParaRPr lang="de-DE"/>
          </a:p>
        </p:txBody>
      </p:sp>
    </p:spTree>
    <p:extLst>
      <p:ext uri="{BB962C8B-B14F-4D97-AF65-F5344CB8AC3E}">
        <p14:creationId xmlns:p14="http://schemas.microsoft.com/office/powerpoint/2010/main" val="394573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93356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437085"/>
            <a:ext cx="9144000" cy="10941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txBody>
          <a:bodyPr wrap="none" anchor="ctr"/>
          <a:lstStyle/>
          <a:p>
            <a:pPr algn="l">
              <a:defRPr/>
            </a:pPr>
            <a:endParaRPr lang="de-DE"/>
          </a:p>
        </p:txBody>
      </p:sp>
      <p:sp>
        <p:nvSpPr>
          <p:cNvPr id="7" name="Rectangle 8"/>
          <p:cNvSpPr>
            <a:spLocks noChangeArrowheads="1"/>
          </p:cNvSpPr>
          <p:nvPr userDrawn="1"/>
        </p:nvSpPr>
        <p:spPr bwMode="auto">
          <a:xfrm flipH="1">
            <a:off x="319250" y="0"/>
            <a:ext cx="45719" cy="5143500"/>
          </a:xfrm>
          <a:prstGeom prst="rect">
            <a:avLst/>
          </a:prstGeom>
          <a:solidFill>
            <a:srgbClr val="00B0F0">
              <a:alpha val="50000"/>
            </a:srgbClr>
          </a:solidFill>
          <a:ln>
            <a:noFill/>
          </a:ln>
        </p:spPr>
        <p:txBody>
          <a:bodyPr wrap="none" anchor="ctr"/>
          <a:lstStyle/>
          <a:p>
            <a:pPr algn="l">
              <a:defRPr/>
            </a:pPr>
            <a:endParaRPr lang="de-DE"/>
          </a:p>
        </p:txBody>
      </p:sp>
      <p:sp>
        <p:nvSpPr>
          <p:cNvPr id="8" name="Text Box 11"/>
          <p:cNvSpPr txBox="1">
            <a:spLocks noChangeArrowheads="1"/>
          </p:cNvSpPr>
          <p:nvPr userDrawn="1"/>
        </p:nvSpPr>
        <p:spPr bwMode="auto">
          <a:xfrm rot="16200000">
            <a:off x="-1546212" y="4102142"/>
            <a:ext cx="3429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050" b="1" dirty="0"/>
              <a:t>Felix Behl, mBdB Schulämter AB &amp; MIL</a:t>
            </a:r>
            <a:endParaRPr lang="de-DE" sz="1050" dirty="0"/>
          </a:p>
        </p:txBody>
      </p:sp>
      <p:sp>
        <p:nvSpPr>
          <p:cNvPr id="9" name="Text Box 12"/>
          <p:cNvSpPr txBox="1">
            <a:spLocks noChangeArrowheads="1"/>
          </p:cNvSpPr>
          <p:nvPr userDrawn="1"/>
        </p:nvSpPr>
        <p:spPr bwMode="auto">
          <a:xfrm rot="16200000">
            <a:off x="-263909" y="591585"/>
            <a:ext cx="86439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93B24D69-09BA-4365-B0D5-A6C4038E4A69}" type="datetime1">
              <a:rPr lang="de-DE" sz="1050" b="1"/>
              <a:pPr>
                <a:spcBef>
                  <a:spcPct val="50000"/>
                </a:spcBef>
              </a:pPr>
              <a:t>05.02.24</a:t>
            </a:fld>
            <a:endParaRPr lang="de-DE" sz="1050" b="1" dirty="0"/>
          </a:p>
        </p:txBody>
      </p:sp>
      <p:sp>
        <p:nvSpPr>
          <p:cNvPr id="103426" name="Rectangle 2"/>
          <p:cNvSpPr>
            <a:spLocks noGrp="1" noChangeArrowheads="1"/>
          </p:cNvSpPr>
          <p:nvPr>
            <p:ph type="ctrTitle"/>
          </p:nvPr>
        </p:nvSpPr>
        <p:spPr>
          <a:xfrm>
            <a:off x="684213" y="1597820"/>
            <a:ext cx="8208962" cy="1102519"/>
          </a:xfrm>
        </p:spPr>
        <p:txBody>
          <a:bodyPr/>
          <a:lstStyle>
            <a:lvl1pPr algn="ctr">
              <a:defRPr/>
            </a:lvl1pPr>
          </a:lstStyle>
          <a:p>
            <a:r>
              <a:rPr lang="de-DE"/>
              <a:t>Titelmasterformat durch Klicken bearbeiten</a:t>
            </a:r>
          </a:p>
        </p:txBody>
      </p:sp>
      <p:sp>
        <p:nvSpPr>
          <p:cNvPr id="103427" name="Rectangle 3"/>
          <p:cNvSpPr>
            <a:spLocks noGrp="1" noChangeArrowheads="1"/>
          </p:cNvSpPr>
          <p:nvPr>
            <p:ph type="subTitle" idx="1"/>
          </p:nvPr>
        </p:nvSpPr>
        <p:spPr>
          <a:xfrm>
            <a:off x="684213" y="2914650"/>
            <a:ext cx="8208962" cy="1314450"/>
          </a:xfrm>
        </p:spPr>
        <p:txBody>
          <a:bodyPr/>
          <a:lstStyle>
            <a:lvl1pPr marL="0" indent="0" algn="ctr">
              <a:buFontTx/>
              <a:buNone/>
              <a:defRPr/>
            </a:lvl1pPr>
          </a:lstStyle>
          <a:p>
            <a:r>
              <a:rPr lang="de-DE"/>
              <a:t>Formatvorlage des Untertitelmasters durch Klicken bearbeiten</a:t>
            </a:r>
          </a:p>
        </p:txBody>
      </p:sp>
    </p:spTree>
    <p:extLst>
      <p:ext uri="{BB962C8B-B14F-4D97-AF65-F5344CB8AC3E}">
        <p14:creationId xmlns:p14="http://schemas.microsoft.com/office/powerpoint/2010/main" val="340090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2446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2125" y="205979"/>
            <a:ext cx="2051050" cy="4687490"/>
          </a:xfrm>
        </p:spPr>
        <p:txBody>
          <a:bodyPr vert="eaVert"/>
          <a:lstStyle/>
          <a:p>
            <a:r>
              <a:rPr lang="de-DE"/>
              <a:t>Mastertitelformat bearbeiten</a:t>
            </a:r>
          </a:p>
        </p:txBody>
      </p:sp>
      <p:sp>
        <p:nvSpPr>
          <p:cNvPr id="3" name="Vertikaler Textplatzhalter 2"/>
          <p:cNvSpPr>
            <a:spLocks noGrp="1"/>
          </p:cNvSpPr>
          <p:nvPr>
            <p:ph type="body" orient="vert" idx="1"/>
          </p:nvPr>
        </p:nvSpPr>
        <p:spPr>
          <a:xfrm>
            <a:off x="684213" y="205979"/>
            <a:ext cx="6005512" cy="468749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2538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9667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de-DE" dirty="0"/>
              <a:t>Mastertitelformat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lvl1pPr>
            <a:lvl2pPr marL="342896" indent="0">
              <a:buNone/>
              <a:defRPr sz="1350"/>
            </a:lvl2pPr>
            <a:lvl3pPr marL="685793" indent="0">
              <a:buNone/>
              <a:defRPr sz="1200"/>
            </a:lvl3pPr>
            <a:lvl4pPr marL="1028690" indent="0">
              <a:buNone/>
              <a:defRPr sz="1050"/>
            </a:lvl4pPr>
            <a:lvl5pPr marL="1371587" indent="0">
              <a:buNone/>
              <a:defRPr sz="1050"/>
            </a:lvl5pPr>
            <a:lvl6pPr marL="1714483" indent="0">
              <a:buNone/>
              <a:defRPr sz="1050"/>
            </a:lvl6pPr>
            <a:lvl7pPr marL="2057379" indent="0">
              <a:buNone/>
              <a:defRPr sz="1050"/>
            </a:lvl7pPr>
            <a:lvl8pPr marL="2400276" indent="0">
              <a:buNone/>
              <a:defRPr sz="1050"/>
            </a:lvl8pPr>
            <a:lvl9pPr marL="2743173" indent="0">
              <a:buNone/>
              <a:defRPr sz="1050"/>
            </a:lvl9pPr>
          </a:lstStyle>
          <a:p>
            <a:pPr lvl="0"/>
            <a:r>
              <a:rPr lang="de-DE"/>
              <a:t>Mastertextformat bearbeiten</a:t>
            </a:r>
          </a:p>
        </p:txBody>
      </p:sp>
    </p:spTree>
    <p:extLst>
      <p:ext uri="{BB962C8B-B14F-4D97-AF65-F5344CB8AC3E}">
        <p14:creationId xmlns:p14="http://schemas.microsoft.com/office/powerpoint/2010/main" val="108079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84216" y="1200150"/>
            <a:ext cx="4027487" cy="369331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64103" y="1200150"/>
            <a:ext cx="4029075" cy="369331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3853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896" indent="0">
              <a:buNone/>
              <a:defRPr sz="1500" b="1"/>
            </a:lvl2pPr>
            <a:lvl3pPr marL="685793" indent="0">
              <a:buNone/>
              <a:defRPr sz="1350" b="1"/>
            </a:lvl3pPr>
            <a:lvl4pPr marL="1028690" indent="0">
              <a:buNone/>
              <a:defRPr sz="1200" b="1"/>
            </a:lvl4pPr>
            <a:lvl5pPr marL="1371587" indent="0">
              <a:buNone/>
              <a:defRPr sz="1200" b="1"/>
            </a:lvl5pPr>
            <a:lvl6pPr marL="1714483" indent="0">
              <a:buNone/>
              <a:defRPr sz="1200" b="1"/>
            </a:lvl6pPr>
            <a:lvl7pPr marL="2057379" indent="0">
              <a:buNone/>
              <a:defRPr sz="1200" b="1"/>
            </a:lvl7pPr>
            <a:lvl8pPr marL="2400276" indent="0">
              <a:buNone/>
              <a:defRPr sz="1200" b="1"/>
            </a:lvl8pPr>
            <a:lvl9pPr marL="2743173" indent="0">
              <a:buNone/>
              <a:defRPr sz="1200" b="1"/>
            </a:lvl9pPr>
          </a:lstStyle>
          <a:p>
            <a:pPr lvl="0"/>
            <a:r>
              <a:rPr lang="de-DE"/>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8" y="1151335"/>
            <a:ext cx="4041775" cy="479822"/>
          </a:xfrm>
        </p:spPr>
        <p:txBody>
          <a:bodyPr anchor="b"/>
          <a:lstStyle>
            <a:lvl1pPr marL="0" indent="0">
              <a:buNone/>
              <a:defRPr sz="1800" b="1"/>
            </a:lvl1pPr>
            <a:lvl2pPr marL="342896" indent="0">
              <a:buNone/>
              <a:defRPr sz="1500" b="1"/>
            </a:lvl2pPr>
            <a:lvl3pPr marL="685793" indent="0">
              <a:buNone/>
              <a:defRPr sz="1350" b="1"/>
            </a:lvl3pPr>
            <a:lvl4pPr marL="1028690" indent="0">
              <a:buNone/>
              <a:defRPr sz="1200" b="1"/>
            </a:lvl4pPr>
            <a:lvl5pPr marL="1371587" indent="0">
              <a:buNone/>
              <a:defRPr sz="1200" b="1"/>
            </a:lvl5pPr>
            <a:lvl6pPr marL="1714483" indent="0">
              <a:buNone/>
              <a:defRPr sz="1200" b="1"/>
            </a:lvl6pPr>
            <a:lvl7pPr marL="2057379" indent="0">
              <a:buNone/>
              <a:defRPr sz="1200" b="1"/>
            </a:lvl7pPr>
            <a:lvl8pPr marL="2400276" indent="0">
              <a:buNone/>
              <a:defRPr sz="1200" b="1"/>
            </a:lvl8pPr>
            <a:lvl9pPr marL="2743173" indent="0">
              <a:buNone/>
              <a:defRPr sz="1200" b="1"/>
            </a:lvl9pPr>
          </a:lstStyle>
          <a:p>
            <a:pPr lvl="0"/>
            <a:r>
              <a:rPr lang="de-DE"/>
              <a:t>Mastertextformat bearbeiten</a:t>
            </a:r>
          </a:p>
        </p:txBody>
      </p:sp>
      <p:sp>
        <p:nvSpPr>
          <p:cNvPr id="6" name="Inhaltsplatzhalt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9273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1875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7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3" y="204787"/>
            <a:ext cx="3008313" cy="871538"/>
          </a:xfrm>
        </p:spPr>
        <p:txBody>
          <a:bodyPr anchor="b"/>
          <a:lstStyle>
            <a:lvl1pPr algn="l">
              <a:defRPr sz="1500" b="1"/>
            </a:lvl1pPr>
          </a:lstStyle>
          <a:p>
            <a:r>
              <a:rPr lang="de-DE"/>
              <a:t>Mastertitelformat bearbeiten</a:t>
            </a:r>
          </a:p>
        </p:txBody>
      </p:sp>
      <p:sp>
        <p:nvSpPr>
          <p:cNvPr id="3" name="Inhaltsplatzhalt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076327"/>
            <a:ext cx="3008313" cy="3518297"/>
          </a:xfrm>
        </p:spPr>
        <p:txBody>
          <a:bodyPr/>
          <a:lstStyle>
            <a:lvl1pPr marL="0" indent="0">
              <a:buNone/>
              <a:defRPr sz="1050"/>
            </a:lvl1pPr>
            <a:lvl2pPr marL="342896" indent="0">
              <a:buNone/>
              <a:defRPr sz="900"/>
            </a:lvl2pPr>
            <a:lvl3pPr marL="685793" indent="0">
              <a:buNone/>
              <a:defRPr sz="750"/>
            </a:lvl3pPr>
            <a:lvl4pPr marL="1028690" indent="0">
              <a:buNone/>
              <a:defRPr sz="675"/>
            </a:lvl4pPr>
            <a:lvl5pPr marL="1371587" indent="0">
              <a:buNone/>
              <a:defRPr sz="675"/>
            </a:lvl5pPr>
            <a:lvl6pPr marL="1714483" indent="0">
              <a:buNone/>
              <a:defRPr sz="675"/>
            </a:lvl6pPr>
            <a:lvl7pPr marL="2057379" indent="0">
              <a:buNone/>
              <a:defRPr sz="675"/>
            </a:lvl7pPr>
            <a:lvl8pPr marL="2400276" indent="0">
              <a:buNone/>
              <a:defRPr sz="675"/>
            </a:lvl8pPr>
            <a:lvl9pPr marL="2743173" indent="0">
              <a:buNone/>
              <a:defRPr sz="675"/>
            </a:lvl9pPr>
          </a:lstStyle>
          <a:p>
            <a:pPr lvl="0"/>
            <a:r>
              <a:rPr lang="de-DE"/>
              <a:t>Mastertextformat bearbeiten</a:t>
            </a:r>
          </a:p>
        </p:txBody>
      </p:sp>
    </p:spTree>
    <p:extLst>
      <p:ext uri="{BB962C8B-B14F-4D97-AF65-F5344CB8AC3E}">
        <p14:creationId xmlns:p14="http://schemas.microsoft.com/office/powerpoint/2010/main" val="196048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a:t>Mastertitelformat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2400"/>
            </a:lvl1pPr>
            <a:lvl2pPr marL="342896" indent="0">
              <a:buNone/>
              <a:defRPr sz="2100"/>
            </a:lvl2pPr>
            <a:lvl3pPr marL="685793" indent="0">
              <a:buNone/>
              <a:defRPr sz="1800"/>
            </a:lvl3pPr>
            <a:lvl4pPr marL="1028690" indent="0">
              <a:buNone/>
              <a:defRPr sz="1500"/>
            </a:lvl4pPr>
            <a:lvl5pPr marL="1371587" indent="0">
              <a:buNone/>
              <a:defRPr sz="1500"/>
            </a:lvl5pPr>
            <a:lvl6pPr marL="1714483" indent="0">
              <a:buNone/>
              <a:defRPr sz="1500"/>
            </a:lvl6pPr>
            <a:lvl7pPr marL="2057379" indent="0">
              <a:buNone/>
              <a:defRPr sz="1500"/>
            </a:lvl7pPr>
            <a:lvl8pPr marL="2400276" indent="0">
              <a:buNone/>
              <a:defRPr sz="1500"/>
            </a:lvl8pPr>
            <a:lvl9pPr marL="2743173" indent="0">
              <a:buNone/>
              <a:defRPr sz="1500"/>
            </a:lvl9pPr>
          </a:lstStyle>
          <a:p>
            <a:pPr lvl="0"/>
            <a:endParaRPr lang="de-DE" noProof="0"/>
          </a:p>
        </p:txBody>
      </p:sp>
      <p:sp>
        <p:nvSpPr>
          <p:cNvPr id="4" name="Textplatzhalter 3"/>
          <p:cNvSpPr>
            <a:spLocks noGrp="1"/>
          </p:cNvSpPr>
          <p:nvPr>
            <p:ph type="body" sz="half" idx="2"/>
          </p:nvPr>
        </p:nvSpPr>
        <p:spPr>
          <a:xfrm>
            <a:off x="1792288" y="4025504"/>
            <a:ext cx="5486400" cy="603647"/>
          </a:xfrm>
        </p:spPr>
        <p:txBody>
          <a:bodyPr/>
          <a:lstStyle>
            <a:lvl1pPr marL="0" indent="0">
              <a:buNone/>
              <a:defRPr sz="1050"/>
            </a:lvl1pPr>
            <a:lvl2pPr marL="342896" indent="0">
              <a:buNone/>
              <a:defRPr sz="900"/>
            </a:lvl2pPr>
            <a:lvl3pPr marL="685793" indent="0">
              <a:buNone/>
              <a:defRPr sz="750"/>
            </a:lvl3pPr>
            <a:lvl4pPr marL="1028690" indent="0">
              <a:buNone/>
              <a:defRPr sz="675"/>
            </a:lvl4pPr>
            <a:lvl5pPr marL="1371587" indent="0">
              <a:buNone/>
              <a:defRPr sz="675"/>
            </a:lvl5pPr>
            <a:lvl6pPr marL="1714483" indent="0">
              <a:buNone/>
              <a:defRPr sz="675"/>
            </a:lvl6pPr>
            <a:lvl7pPr marL="2057379" indent="0">
              <a:buNone/>
              <a:defRPr sz="675"/>
            </a:lvl7pPr>
            <a:lvl8pPr marL="2400276" indent="0">
              <a:buNone/>
              <a:defRPr sz="675"/>
            </a:lvl8pPr>
            <a:lvl9pPr marL="2743173" indent="0">
              <a:buNone/>
              <a:defRPr sz="675"/>
            </a:lvl9pPr>
          </a:lstStyle>
          <a:p>
            <a:pPr lvl="0"/>
            <a:r>
              <a:rPr lang="de-DE"/>
              <a:t>Mastertextformat bearbeiten</a:t>
            </a:r>
          </a:p>
        </p:txBody>
      </p:sp>
    </p:spTree>
    <p:extLst>
      <p:ext uri="{BB962C8B-B14F-4D97-AF65-F5344CB8AC3E}">
        <p14:creationId xmlns:p14="http://schemas.microsoft.com/office/powerpoint/2010/main" val="246244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creativecommons.org/licenses/by-nc-nd/4.0/legalcode.de"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9" name="Rectangle 7"/>
          <p:cNvSpPr>
            <a:spLocks noChangeArrowheads="1"/>
          </p:cNvSpPr>
          <p:nvPr/>
        </p:nvSpPr>
        <p:spPr bwMode="auto">
          <a:xfrm>
            <a:off x="0" y="195264"/>
            <a:ext cx="9144000" cy="91797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txBody>
          <a:bodyPr wrap="none" anchor="ctr"/>
          <a:lstStyle/>
          <a:p>
            <a:pPr algn="l">
              <a:defRPr/>
            </a:pPr>
            <a:endParaRPr lang="de-DE"/>
          </a:p>
        </p:txBody>
      </p:sp>
      <p:sp>
        <p:nvSpPr>
          <p:cNvPr id="1027" name="Rectangle 2"/>
          <p:cNvSpPr>
            <a:spLocks noGrp="1" noChangeArrowheads="1"/>
          </p:cNvSpPr>
          <p:nvPr>
            <p:ph type="title"/>
          </p:nvPr>
        </p:nvSpPr>
        <p:spPr bwMode="auto">
          <a:xfrm>
            <a:off x="684213" y="205979"/>
            <a:ext cx="82089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8" name="Rectangle 3"/>
          <p:cNvSpPr>
            <a:spLocks noGrp="1" noChangeArrowheads="1"/>
          </p:cNvSpPr>
          <p:nvPr>
            <p:ph type="body" idx="1"/>
          </p:nvPr>
        </p:nvSpPr>
        <p:spPr bwMode="auto">
          <a:xfrm>
            <a:off x="684213" y="1200150"/>
            <a:ext cx="820896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3800" name="Rectangle 8"/>
          <p:cNvSpPr>
            <a:spLocks noChangeArrowheads="1"/>
          </p:cNvSpPr>
          <p:nvPr/>
        </p:nvSpPr>
        <p:spPr bwMode="auto">
          <a:xfrm>
            <a:off x="323853" y="0"/>
            <a:ext cx="45719" cy="5143500"/>
          </a:xfrm>
          <a:prstGeom prst="rect">
            <a:avLst/>
          </a:prstGeom>
          <a:solidFill>
            <a:srgbClr val="00B0F0">
              <a:alpha val="50000"/>
            </a:srgbClr>
          </a:solidFill>
          <a:ln>
            <a:noFill/>
          </a:ln>
        </p:spPr>
        <p:txBody>
          <a:bodyPr wrap="none" anchor="ctr"/>
          <a:lstStyle/>
          <a:p>
            <a:pPr algn="l">
              <a:defRPr/>
            </a:pPr>
            <a:endParaRPr lang="de-DE"/>
          </a:p>
        </p:txBody>
      </p:sp>
      <p:sp>
        <p:nvSpPr>
          <p:cNvPr id="13" name="Rectangle 5"/>
          <p:cNvSpPr>
            <a:spLocks noChangeArrowheads="1"/>
          </p:cNvSpPr>
          <p:nvPr/>
        </p:nvSpPr>
        <p:spPr bwMode="auto">
          <a:xfrm rot="-5400000">
            <a:off x="-1852586" y="2994388"/>
            <a:ext cx="4030265" cy="25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sz="1050" b="1" dirty="0"/>
              <a:t>F. Behl, mBdB: medienpädagogischer Monatskalender </a:t>
            </a:r>
          </a:p>
        </p:txBody>
      </p:sp>
      <p:pic>
        <p:nvPicPr>
          <p:cNvPr id="2" name="Picture 2" descr="Bildergebnis für cc by nc nd">
            <a:hlinkClick r:id="rId13"/>
            <a:extLst>
              <a:ext uri="{FF2B5EF4-FFF2-40B4-BE49-F238E27FC236}">
                <a16:creationId xmlns:a16="http://schemas.microsoft.com/office/drawing/2014/main" id="{834107CC-5F2A-3D11-1879-545355D7B85E}"/>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6309"/>
            <a:ext cx="575920" cy="2122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hf sldNum="0"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Arial" charset="0"/>
          <a:cs typeface="Arial" charset="0"/>
        </a:defRPr>
      </a:lvl2pPr>
      <a:lvl3pPr algn="l" rtl="0" eaLnBrk="0" fontAlgn="base" hangingPunct="0">
        <a:spcBef>
          <a:spcPct val="0"/>
        </a:spcBef>
        <a:spcAft>
          <a:spcPct val="0"/>
        </a:spcAft>
        <a:defRPr sz="2400">
          <a:solidFill>
            <a:schemeClr val="tx2"/>
          </a:solidFill>
          <a:latin typeface="Arial" charset="0"/>
          <a:ea typeface="Arial" charset="0"/>
          <a:cs typeface="Arial" charset="0"/>
        </a:defRPr>
      </a:lvl3pPr>
      <a:lvl4pPr algn="l" rtl="0" eaLnBrk="0" fontAlgn="base" hangingPunct="0">
        <a:spcBef>
          <a:spcPct val="0"/>
        </a:spcBef>
        <a:spcAft>
          <a:spcPct val="0"/>
        </a:spcAft>
        <a:defRPr sz="2400">
          <a:solidFill>
            <a:schemeClr val="tx2"/>
          </a:solidFill>
          <a:latin typeface="Arial" charset="0"/>
          <a:ea typeface="Arial" charset="0"/>
          <a:cs typeface="Arial" charset="0"/>
        </a:defRPr>
      </a:lvl4pPr>
      <a:lvl5pPr algn="l" rtl="0" eaLnBrk="0" fontAlgn="base" hangingPunct="0">
        <a:spcBef>
          <a:spcPct val="0"/>
        </a:spcBef>
        <a:spcAft>
          <a:spcPct val="0"/>
        </a:spcAft>
        <a:defRPr sz="2400">
          <a:solidFill>
            <a:schemeClr val="tx2"/>
          </a:solidFill>
          <a:latin typeface="Arial" charset="0"/>
          <a:ea typeface="Arial" charset="0"/>
          <a:cs typeface="Arial" charset="0"/>
        </a:defRPr>
      </a:lvl5pPr>
      <a:lvl6pPr marL="342896" algn="l" rtl="0" fontAlgn="base">
        <a:spcBef>
          <a:spcPct val="0"/>
        </a:spcBef>
        <a:spcAft>
          <a:spcPct val="0"/>
        </a:spcAft>
        <a:defRPr sz="3300">
          <a:solidFill>
            <a:schemeClr val="tx2"/>
          </a:solidFill>
          <a:latin typeface="Arial" charset="0"/>
          <a:ea typeface="Arial" charset="0"/>
          <a:cs typeface="Arial" charset="0"/>
        </a:defRPr>
      </a:lvl6pPr>
      <a:lvl7pPr marL="685793" algn="l" rtl="0" fontAlgn="base">
        <a:spcBef>
          <a:spcPct val="0"/>
        </a:spcBef>
        <a:spcAft>
          <a:spcPct val="0"/>
        </a:spcAft>
        <a:defRPr sz="3300">
          <a:solidFill>
            <a:schemeClr val="tx2"/>
          </a:solidFill>
          <a:latin typeface="Arial" charset="0"/>
          <a:ea typeface="Arial" charset="0"/>
          <a:cs typeface="Arial" charset="0"/>
        </a:defRPr>
      </a:lvl7pPr>
      <a:lvl8pPr marL="1028690" algn="l" rtl="0" fontAlgn="base">
        <a:spcBef>
          <a:spcPct val="0"/>
        </a:spcBef>
        <a:spcAft>
          <a:spcPct val="0"/>
        </a:spcAft>
        <a:defRPr sz="3300">
          <a:solidFill>
            <a:schemeClr val="tx2"/>
          </a:solidFill>
          <a:latin typeface="Arial" charset="0"/>
          <a:ea typeface="Arial" charset="0"/>
          <a:cs typeface="Arial" charset="0"/>
        </a:defRPr>
      </a:lvl8pPr>
      <a:lvl9pPr marL="1371587" algn="l" rtl="0" fontAlgn="base">
        <a:spcBef>
          <a:spcPct val="0"/>
        </a:spcBef>
        <a:spcAft>
          <a:spcPct val="0"/>
        </a:spcAft>
        <a:defRPr sz="3300">
          <a:solidFill>
            <a:schemeClr val="tx2"/>
          </a:solidFill>
          <a:latin typeface="Arial" charset="0"/>
          <a:ea typeface="Arial" charset="0"/>
          <a:cs typeface="Arial" charset="0"/>
        </a:defRPr>
      </a:lvl9pPr>
    </p:titleStyle>
    <p:bodyStyle>
      <a:lvl1pPr marL="257172" indent="-257172" algn="l" rtl="0" eaLnBrk="0" fontAlgn="base" hangingPunct="0">
        <a:spcBef>
          <a:spcPct val="20000"/>
        </a:spcBef>
        <a:spcAft>
          <a:spcPct val="0"/>
        </a:spcAft>
        <a:buChar char="•"/>
        <a:defRPr sz="2400">
          <a:solidFill>
            <a:schemeClr val="tx1"/>
          </a:solidFill>
          <a:latin typeface="+mn-lt"/>
          <a:ea typeface="+mn-ea"/>
          <a:cs typeface="+mn-cs"/>
        </a:defRPr>
      </a:lvl1pPr>
      <a:lvl2pPr marL="557207" indent="-214311" algn="l" rtl="0" eaLnBrk="0" fontAlgn="base" hangingPunct="0">
        <a:spcBef>
          <a:spcPct val="20000"/>
        </a:spcBef>
        <a:spcAft>
          <a:spcPct val="0"/>
        </a:spcAft>
        <a:buChar char="–"/>
        <a:defRPr sz="2100">
          <a:solidFill>
            <a:schemeClr val="tx1"/>
          </a:solidFill>
          <a:latin typeface="+mn-lt"/>
          <a:ea typeface="+mn-ea"/>
          <a:cs typeface="+mn-cs"/>
        </a:defRPr>
      </a:lvl2pPr>
      <a:lvl3pPr marL="857241" indent="-171448" algn="l" rtl="0" eaLnBrk="0" fontAlgn="base" hangingPunct="0">
        <a:spcBef>
          <a:spcPct val="20000"/>
        </a:spcBef>
        <a:spcAft>
          <a:spcPct val="0"/>
        </a:spcAft>
        <a:buChar char="•"/>
        <a:defRPr sz="1800">
          <a:solidFill>
            <a:schemeClr val="tx1"/>
          </a:solidFill>
          <a:latin typeface="+mn-lt"/>
          <a:ea typeface="+mn-ea"/>
          <a:cs typeface="+mn-cs"/>
        </a:defRPr>
      </a:lvl3pPr>
      <a:lvl4pPr marL="1200138" indent="-171448" algn="l" rtl="0" eaLnBrk="0" fontAlgn="base" hangingPunct="0">
        <a:spcBef>
          <a:spcPct val="20000"/>
        </a:spcBef>
        <a:spcAft>
          <a:spcPct val="0"/>
        </a:spcAft>
        <a:buChar char="–"/>
        <a:defRPr sz="1500">
          <a:solidFill>
            <a:schemeClr val="tx1"/>
          </a:solidFill>
          <a:latin typeface="+mn-lt"/>
          <a:ea typeface="+mn-ea"/>
          <a:cs typeface="+mn-cs"/>
        </a:defRPr>
      </a:lvl4pPr>
      <a:lvl5pPr marL="1543035" indent="-171448" algn="l" rtl="0" eaLnBrk="0" fontAlgn="base" hangingPunct="0">
        <a:spcBef>
          <a:spcPct val="20000"/>
        </a:spcBef>
        <a:spcAft>
          <a:spcPct val="0"/>
        </a:spcAft>
        <a:buChar char="»"/>
        <a:defRPr sz="1500">
          <a:solidFill>
            <a:schemeClr val="tx1"/>
          </a:solidFill>
          <a:latin typeface="+mn-lt"/>
          <a:ea typeface="+mn-ea"/>
          <a:cs typeface="+mn-cs"/>
        </a:defRPr>
      </a:lvl5pPr>
      <a:lvl6pPr marL="1885931" indent="-171448" algn="l" rtl="0" fontAlgn="base">
        <a:spcBef>
          <a:spcPct val="20000"/>
        </a:spcBef>
        <a:spcAft>
          <a:spcPct val="0"/>
        </a:spcAft>
        <a:buChar char="»"/>
        <a:defRPr sz="1500">
          <a:solidFill>
            <a:schemeClr val="tx1"/>
          </a:solidFill>
          <a:latin typeface="+mn-lt"/>
          <a:ea typeface="+mn-ea"/>
          <a:cs typeface="+mn-cs"/>
        </a:defRPr>
      </a:lvl6pPr>
      <a:lvl7pPr marL="2228828" indent="-171448" algn="l" rtl="0" fontAlgn="base">
        <a:spcBef>
          <a:spcPct val="20000"/>
        </a:spcBef>
        <a:spcAft>
          <a:spcPct val="0"/>
        </a:spcAft>
        <a:buChar char="»"/>
        <a:defRPr sz="1500">
          <a:solidFill>
            <a:schemeClr val="tx1"/>
          </a:solidFill>
          <a:latin typeface="+mn-lt"/>
          <a:ea typeface="+mn-ea"/>
          <a:cs typeface="+mn-cs"/>
        </a:defRPr>
      </a:lvl7pPr>
      <a:lvl8pPr marL="2571724" indent="-171448" algn="l" rtl="0" fontAlgn="base">
        <a:spcBef>
          <a:spcPct val="20000"/>
        </a:spcBef>
        <a:spcAft>
          <a:spcPct val="0"/>
        </a:spcAft>
        <a:buChar char="»"/>
        <a:defRPr sz="1500">
          <a:solidFill>
            <a:schemeClr val="tx1"/>
          </a:solidFill>
          <a:latin typeface="+mn-lt"/>
          <a:ea typeface="+mn-ea"/>
          <a:cs typeface="+mn-cs"/>
        </a:defRPr>
      </a:lvl8pPr>
      <a:lvl9pPr marL="2914621" indent="-171448" algn="l" rtl="0" fontAlgn="base">
        <a:spcBef>
          <a:spcPct val="20000"/>
        </a:spcBef>
        <a:spcAft>
          <a:spcPct val="0"/>
        </a:spcAft>
        <a:buChar char="»"/>
        <a:defRPr sz="1500">
          <a:solidFill>
            <a:schemeClr val="tx1"/>
          </a:solidFill>
          <a:latin typeface="+mn-lt"/>
          <a:ea typeface="+mn-ea"/>
          <a:cs typeface="+mn-cs"/>
        </a:defRPr>
      </a:lvl9pPr>
    </p:bodyStyle>
    <p:otherStyle>
      <a:defPPr>
        <a:defRPr lang="de-DE"/>
      </a:defPPr>
      <a:lvl1pPr marL="0" algn="l" defTabSz="342896" rtl="0" eaLnBrk="1" latinLnBrk="0" hangingPunct="1">
        <a:defRPr sz="1350" kern="1200">
          <a:solidFill>
            <a:schemeClr val="tx1"/>
          </a:solidFill>
          <a:latin typeface="+mn-lt"/>
          <a:ea typeface="+mn-ea"/>
          <a:cs typeface="+mn-cs"/>
        </a:defRPr>
      </a:lvl1pPr>
      <a:lvl2pPr marL="342896" algn="l" defTabSz="342896" rtl="0" eaLnBrk="1" latinLnBrk="0" hangingPunct="1">
        <a:defRPr sz="1350" kern="1200">
          <a:solidFill>
            <a:schemeClr val="tx1"/>
          </a:solidFill>
          <a:latin typeface="+mn-lt"/>
          <a:ea typeface="+mn-ea"/>
          <a:cs typeface="+mn-cs"/>
        </a:defRPr>
      </a:lvl2pPr>
      <a:lvl3pPr marL="685793" algn="l" defTabSz="342896" rtl="0" eaLnBrk="1" latinLnBrk="0" hangingPunct="1">
        <a:defRPr sz="1350" kern="1200">
          <a:solidFill>
            <a:schemeClr val="tx1"/>
          </a:solidFill>
          <a:latin typeface="+mn-lt"/>
          <a:ea typeface="+mn-ea"/>
          <a:cs typeface="+mn-cs"/>
        </a:defRPr>
      </a:lvl3pPr>
      <a:lvl4pPr marL="1028690" algn="l" defTabSz="342896" rtl="0" eaLnBrk="1" latinLnBrk="0" hangingPunct="1">
        <a:defRPr sz="1350" kern="1200">
          <a:solidFill>
            <a:schemeClr val="tx1"/>
          </a:solidFill>
          <a:latin typeface="+mn-lt"/>
          <a:ea typeface="+mn-ea"/>
          <a:cs typeface="+mn-cs"/>
        </a:defRPr>
      </a:lvl4pPr>
      <a:lvl5pPr marL="1371587" algn="l" defTabSz="342896" rtl="0" eaLnBrk="1" latinLnBrk="0" hangingPunct="1">
        <a:defRPr sz="1350" kern="1200">
          <a:solidFill>
            <a:schemeClr val="tx1"/>
          </a:solidFill>
          <a:latin typeface="+mn-lt"/>
          <a:ea typeface="+mn-ea"/>
          <a:cs typeface="+mn-cs"/>
        </a:defRPr>
      </a:lvl5pPr>
      <a:lvl6pPr marL="1714483" algn="l" defTabSz="342896" rtl="0" eaLnBrk="1" latinLnBrk="0" hangingPunct="1">
        <a:defRPr sz="1350" kern="1200">
          <a:solidFill>
            <a:schemeClr val="tx1"/>
          </a:solidFill>
          <a:latin typeface="+mn-lt"/>
          <a:ea typeface="+mn-ea"/>
          <a:cs typeface="+mn-cs"/>
        </a:defRPr>
      </a:lvl6pPr>
      <a:lvl7pPr marL="2057379" algn="l" defTabSz="342896" rtl="0" eaLnBrk="1" latinLnBrk="0" hangingPunct="1">
        <a:defRPr sz="1350" kern="1200">
          <a:solidFill>
            <a:schemeClr val="tx1"/>
          </a:solidFill>
          <a:latin typeface="+mn-lt"/>
          <a:ea typeface="+mn-ea"/>
          <a:cs typeface="+mn-cs"/>
        </a:defRPr>
      </a:lvl7pPr>
      <a:lvl8pPr marL="2400276" algn="l" defTabSz="342896" rtl="0" eaLnBrk="1" latinLnBrk="0" hangingPunct="1">
        <a:defRPr sz="1350" kern="1200">
          <a:solidFill>
            <a:schemeClr val="tx1"/>
          </a:solidFill>
          <a:latin typeface="+mn-lt"/>
          <a:ea typeface="+mn-ea"/>
          <a:cs typeface="+mn-cs"/>
        </a:defRPr>
      </a:lvl8pPr>
      <a:lvl9pPr marL="2743173" algn="l" defTabSz="34289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lernplattform.mebis.bayern.de/course/view.php?id=50206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gesetze-im-internet.de/stgb/__201a.html"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gesetze-im-internet.de/stgb/__201a.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klicksafe.de/materialien/was-steckt-hinter-falschmeldungen-mrwissen2g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br.de/s/5ZokcP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de.wikipedia.org/wiki/Pro-An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de.wikipedia.org/wiki/Verschw%C3%B6rungstheorien_zur_Mondlandung" TargetMode="External"/><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de.wikipedia.org/wiki/Flache_Erde" TargetMode="External"/><Relationship Id="rId4" Type="http://schemas.openxmlformats.org/officeDocument/2006/relationships/image" Target="../media/image29.jpg"/><Relationship Id="rId9" Type="http://schemas.openxmlformats.org/officeDocument/2006/relationships/hyperlink" Target="https://en.wikipedia.org/wiki/User:Trekky062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de.wikipedia.org/wiki/Reichsb%C3%BCrgerbewegung" TargetMode="External"/><Relationship Id="rId7" Type="http://schemas.openxmlformats.org/officeDocument/2006/relationships/hyperlink" Target="https://de.wikipedia.org/wiki/Chemtrai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de.wikipedia.org/wiki/Strichcode#Kuriosa" TargetMode="Externa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7.png"/><Relationship Id="rId3" Type="http://schemas.openxmlformats.org/officeDocument/2006/relationships/hyperlink" Target="https://de.wikipedia.org/wiki/Reichsb%C3%BCrgerbewegung" TargetMode="External"/><Relationship Id="rId7" Type="http://schemas.openxmlformats.org/officeDocument/2006/relationships/hyperlink" Target="https://de.wikipedia.org/wiki/Chemtrail" TargetMode="External"/><Relationship Id="rId12"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hyperlink" Target="http://klicksafe.de/verschwoerungstheorien" TargetMode="External"/><Relationship Id="rId5" Type="http://schemas.openxmlformats.org/officeDocument/2006/relationships/hyperlink" Target="https://de.wikipedia.org/wiki/Strichcode#Kuriosa" TargetMode="External"/><Relationship Id="rId15" Type="http://schemas.openxmlformats.org/officeDocument/2006/relationships/image" Target="../media/image38.png"/><Relationship Id="rId10" Type="http://schemas.openxmlformats.org/officeDocument/2006/relationships/hyperlink" Target="https://correctiv.org/faktencheck" TargetMode="External"/><Relationship Id="rId4" Type="http://schemas.openxmlformats.org/officeDocument/2006/relationships/image" Target="../media/image33.jpeg"/><Relationship Id="rId9" Type="http://schemas.openxmlformats.org/officeDocument/2006/relationships/hyperlink" Target="http://www.mimikama.at/" TargetMode="External"/><Relationship Id="rId14" Type="http://schemas.openxmlformats.org/officeDocument/2006/relationships/hyperlink" Target="https://www.klicksafe.de/themen/problematische-inhalte/verschwoerungstheori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hyperlink" Target="https://lernplattform.mebis.bayern.de/course/view.php?id=50206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hyperlink" Target="https://www.klicksafe.de/themen/kommunizieren/cyber-mobbing/tipps-fuer-paedagogen-und-jugendliche/" TargetMode="External"/><Relationship Id="rId3" Type="http://schemas.openxmlformats.org/officeDocument/2006/relationships/hyperlink" Target="https://www.handysektor.de/mediathek/videos/erklaervideo-cybermobbing.html" TargetMode="External"/><Relationship Id="rId7" Type="http://schemas.openxmlformats.org/officeDocument/2006/relationships/hyperlink" Target="http://www.klicksafe.de/cybermobbin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hyperlink" Target="http://www.handysektor.de/mobbing-mut/tipps-gegen-mobbing.html" TargetMode="External"/><Relationship Id="rId4" Type="http://schemas.openxmlformats.org/officeDocument/2006/relationships/image" Target="../media/image42.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klicksafe.de/interaktive-medien/cyber-mobbing-erste-hilfe-app"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www.klicksafe.de/service/aktuelles/klicksafe-apps"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meldestelle-respect.d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www.handysektor.de/artikel/sichere-passwoerter-lang-und-schwer-zu-errat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bsi.bund.de/DE/Themen/Verbraucherinnen-und-Verbraucher/Informationen-und-Empfehlungen/Cyber-Sicherheitsempfehlungen/Accountschutz/Sichere-Passwoerter-erstellen/sichere-passwoerter-erstellen_node.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multimedia.gsb.bund.de/BSI/Video/220117_BSI_OnlineSchutz_Password_Final_v4.mp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hyperlink" Target="http://www.archive.org/web"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KVMk58vw-Ac" TargetMode="External"/><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klicksafe.de/" TargetMode="External"/><Relationship Id="rId5" Type="http://schemas.openxmlformats.org/officeDocument/2006/relationships/image" Target="../media/image58.png"/><Relationship Id="rId4" Type="http://schemas.openxmlformats.org/officeDocument/2006/relationships/hyperlink" Target="http://www.klicksafe.de/spots/weitere-spots/norwegen-elternsprechtag-deutsch"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3.gif"/><Relationship Id="rId11" Type="http://schemas.openxmlformats.org/officeDocument/2006/relationships/image" Target="../media/image68.png"/><Relationship Id="rId5" Type="http://schemas.openxmlformats.org/officeDocument/2006/relationships/image" Target="../media/image62.gif"/><Relationship Id="rId10" Type="http://schemas.openxmlformats.org/officeDocument/2006/relationships/image" Target="../media/image67.png"/><Relationship Id="rId4" Type="http://schemas.openxmlformats.org/officeDocument/2006/relationships/image" Target="../media/image61.gif"/><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google.de/imghp" TargetMode="External"/><Relationship Id="rId5" Type="http://schemas.openxmlformats.org/officeDocument/2006/relationships/image" Target="../media/image69.png"/><Relationship Id="rId4" Type="http://schemas.openxmlformats.org/officeDocument/2006/relationships/hyperlink" Target="https://www.google.de/imghp"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data-kids.de/"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data-kids.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hyperlink" Target="https://www.lehrplanplus.bayern.de/uebergreifende-ziele/textabsatz/2476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wikipedia.org/wiki/Pro-An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www.nummergegenkummer.de/" TargetMode="External"/><Relationship Id="rId7" Type="http://schemas.openxmlformats.org/officeDocument/2006/relationships/hyperlink" Target="https://www.internet-abc.d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hyperlink" Target="http://www.internet-abc.de/" TargetMode="External"/><Relationship Id="rId9" Type="http://schemas.openxmlformats.org/officeDocument/2006/relationships/hyperlink" Target="https://www.nummergegenkummer.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jpg"/></Relationships>
</file>

<file path=ppt/slides/_rels/slide52.xml.rels><?xml version="1.0" encoding="UTF-8" standalone="yes"?>
<Relationships xmlns="http://schemas.openxmlformats.org/package/2006/relationships"><Relationship Id="rId3" Type="http://schemas.openxmlformats.org/officeDocument/2006/relationships/hyperlink" Target="https://www.klicksafe.de/service/materialien"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www.mediennutzungsvertrag.d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1.png"/><Relationship Id="rId4" Type="http://schemas.openxmlformats.org/officeDocument/2006/relationships/image" Target="../media/image8.jpg"/></Relationships>
</file>

<file path=ppt/slides/_rels/slide54.xml.rels><?xml version="1.0" encoding="UTF-8" standalone="yes"?>
<Relationships xmlns="http://schemas.openxmlformats.org/package/2006/relationships"><Relationship Id="rId3" Type="http://schemas.openxmlformats.org/officeDocument/2006/relationships/hyperlink" Target="http://www.fragfinn.de/"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hyperlink" Target="https://www.fragfinn.de/" TargetMode="Externa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hyperlink" Target="http://www.internet-abc.de/" TargetMode="External"/><Relationship Id="rId7" Type="http://schemas.openxmlformats.org/officeDocument/2006/relationships/image" Target="../media/image91.JP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hyperlink" Target="https://www.internet-abc.de/kinder/lernen-schule/surfschein/" TargetMode="External"/><Relationship Id="rId4" Type="http://schemas.openxmlformats.org/officeDocument/2006/relationships/hyperlink" Target="http://www.internet-abc.de/kinder/lernen-schule/surfschei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hyperlink" Target="https://www.medienfuehrerschein.bayern/Angebot/33_Weiterfuehrende_Schulen.htm" TargetMode="External"/><Relationship Id="rId3" Type="http://schemas.openxmlformats.org/officeDocument/2006/relationships/hyperlink" Target="http://www.medienfuehrerschein.bayern/" TargetMode="External"/><Relationship Id="rId7"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www.medienfuehrerschein.bayern/Angebot/22_Grundschule.htm" TargetMode="External"/><Relationship Id="rId9"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hyperlink" Target="http://www.internet-abc.de/lehrkraefte"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eltern.fragfinn.de/paedagogen" TargetMode="External"/><Relationship Id="rId7" Type="http://schemas.openxmlformats.org/officeDocument/2006/relationships/hyperlink" Target="https://eltern.fragfinn.de/paedagogen/"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www.handysektor.de/"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s://www.handysektor.de/paedagogeneck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sogehtmedien.de/"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hyperlink" Target="https://www.br.de/sogehtmedien/index.html" TargetMode="Externa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hyperlink" Target="https://www.digibits.de/"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hyperlink" Target="https://www.digibits.de/materialpool/" TargetMode="External"/><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hyperlink" Target="https://akademie.digitale-helden.de/"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hyperlink" Target="https://www.ard.de/die-ard/Gemeinsam-Medienkompetenz-staerken-Ein-Angebot-der-ARD-100"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hyperlink" Target="http://www.youngdata.de/"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hyperlink" Target="https://www.youngdata.de/" TargetMode="Externa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hyperlink" Target="http://www.data-kids.de/"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hyperlink" Target="https://www.data-kids.de/" TargetMode="Externa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hyperlink" Target="https://www.bfdi.bund.de/DE/Service/Publikationen" TargetMode="External"/><Relationship Id="rId7"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hyperlink" Target="https://www.bfdi.bund.de/DE/Service/Publikationen/publikationen_node.html" TargetMode="External"/><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hyperlink" Target="https://lehrerinnenbildung.univie.ac.at/fileadmin/user_upload/p_lehrerinnenbildung/Arbeitsbereiche/Didaktik_der_Politischen_Bildung/DIGIRES/Digital_Resistance_Linksammlung_update102020.pdf" TargetMode="External"/><Relationship Id="rId7" Type="http://schemas.openxmlformats.org/officeDocument/2006/relationships/image" Target="../media/image126.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hyperlink" Target="https://lehrerinnenbildung.univie.ac.at/fileadmin/user_upload/p_lehrerinnenbildung/Arbeitsbereiche/Didaktik_der_Politischen_Bildung/DIGIRES/Digital_Resistance_Linksammlung_update042021.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mebis.bycs.de/beitrag/fake-news-erkennen"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hyperlink" Target="https://dergoldenealuhut.de/downloads" TargetMode="External"/><Relationship Id="rId7"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s://dergoldenealuhut.de/downloads/" TargetMode="External"/><Relationship Id="rId5" Type="http://schemas.openxmlformats.org/officeDocument/2006/relationships/image" Target="../media/image131.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hyperlink" Target="http://www.polizeif&#252;rdich.d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hateaid.org/"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hyperlink" Target="https://www.juuuport.de/ratgeber/mediensucht"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hyperlink" Target="https://www.juuuport.de/" TargetMode="External"/><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hyperlink" Target="http://www.isb.bayern.de/mittelschule" TargetMode="External"/><Relationship Id="rId7" Type="http://schemas.openxmlformats.org/officeDocument/2006/relationships/image" Target="../media/image14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hyperlink" Target="https://www.isb.bayern.de/mittelschule/materialien/handreichung_mobbing/" TargetMode="External"/><Relationship Id="rId5" Type="http://schemas.openxmlformats.org/officeDocument/2006/relationships/image" Target="../media/image140.png"/><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hyperlink" Target="https://www.klick-tipps.net/multiplikatoren/kinder-sicher-online"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hyperlink" Target="http://www.klick-tipps.net/" TargetMode="External"/><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8" Type="http://schemas.openxmlformats.org/officeDocument/2006/relationships/hyperlink" Target="http://felixbehl.de/" TargetMode="External"/><Relationship Id="rId3" Type="http://schemas.openxmlformats.org/officeDocument/2006/relationships/hyperlink" Target="http://www.felixbehl.de/" TargetMode="External"/><Relationship Id="rId7"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hyperlink" Target="https://creativecommons.org/licenses/by-nc-nd/4.0/legalcode.de" TargetMode="External"/><Relationship Id="rId5" Type="http://schemas.openxmlformats.org/officeDocument/2006/relationships/image" Target="../media/image144.png"/><Relationship Id="rId4" Type="http://schemas.openxmlformats.org/officeDocument/2006/relationships/hyperlink" Target="http://www.medienwart.de/" TargetMode="External"/><Relationship Id="rId9" Type="http://schemas.openxmlformats.org/officeDocument/2006/relationships/image" Target="../media/image145.png"/></Relationships>
</file>

<file path=ppt/slides/_rels/slide8.xml.rels><?xml version="1.0" encoding="UTF-8" standalone="yes"?>
<Relationships xmlns="http://schemas.openxmlformats.org/package/2006/relationships"><Relationship Id="rId3" Type="http://schemas.openxmlformats.org/officeDocument/2006/relationships/hyperlink" Target="https://www.klicksafe.de/themen/datenschutz/privatsphaere/datenschutz-broschuere-fuer-eltern-und-paedagogen/das-recht-am-eigenen-bil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547812" y="1437086"/>
            <a:ext cx="6453188" cy="1102519"/>
          </a:xfrm>
        </p:spPr>
        <p:txBody>
          <a:bodyPr/>
          <a:lstStyle/>
          <a:p>
            <a:pPr eaLnBrk="1" hangingPunct="1">
              <a:lnSpc>
                <a:spcPct val="120000"/>
              </a:lnSpc>
            </a:pPr>
            <a:r>
              <a:rPr lang="de-DE" b="1" dirty="0">
                <a:latin typeface="Calibri" panose="020F0502020204030204" pitchFamily="34" charset="0"/>
                <a:cs typeface="Calibri" panose="020F0502020204030204" pitchFamily="34" charset="0"/>
              </a:rPr>
              <a:t>Medienpädagogischer Monatskalender</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Medien mit Verstand – </a:t>
            </a:r>
            <a:r>
              <a:rPr lang="de-DE" b="1" i="1" dirty="0">
                <a:latin typeface="Calibri" panose="020F0502020204030204" pitchFamily="34" charset="0"/>
                <a:cs typeface="Calibri" panose="020F0502020204030204" pitchFamily="34" charset="0"/>
              </a:rPr>
              <a:t>Grundschule</a:t>
            </a:r>
          </a:p>
        </p:txBody>
      </p:sp>
      <p:sp>
        <p:nvSpPr>
          <p:cNvPr id="7" name="Rectangle 3">
            <a:extLst>
              <a:ext uri="{FF2B5EF4-FFF2-40B4-BE49-F238E27FC236}">
                <a16:creationId xmlns:a16="http://schemas.microsoft.com/office/drawing/2014/main" id="{93FF6910-4D9B-4F90-B68B-AC56F4CCECCF}"/>
              </a:ext>
            </a:extLst>
          </p:cNvPr>
          <p:cNvSpPr>
            <a:spLocks noChangeArrowheads="1"/>
          </p:cNvSpPr>
          <p:nvPr/>
        </p:nvSpPr>
        <p:spPr bwMode="auto">
          <a:xfrm>
            <a:off x="1547812" y="2892749"/>
            <a:ext cx="3834425" cy="189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r" rtl="0" fontAlgn="base">
              <a:spcBef>
                <a:spcPct val="0"/>
              </a:spcBef>
              <a:spcAft>
                <a:spcPct val="0"/>
              </a:spcAft>
              <a:defRPr kern="1200">
                <a:solidFill>
                  <a:schemeClr val="tx1"/>
                </a:solidFill>
                <a:latin typeface="Arial" charset="0"/>
                <a:ea typeface="+mn-ea"/>
                <a:cs typeface="Arial" charset="0"/>
              </a:defRPr>
            </a:lvl1pPr>
            <a:lvl2pPr marL="457200" algn="r" rtl="0" fontAlgn="base">
              <a:spcBef>
                <a:spcPct val="0"/>
              </a:spcBef>
              <a:spcAft>
                <a:spcPct val="0"/>
              </a:spcAft>
              <a:defRPr kern="1200">
                <a:solidFill>
                  <a:schemeClr val="tx1"/>
                </a:solidFill>
                <a:latin typeface="Arial" charset="0"/>
                <a:ea typeface="+mn-ea"/>
                <a:cs typeface="Arial" charset="0"/>
              </a:defRPr>
            </a:lvl2pPr>
            <a:lvl3pPr marL="914400" algn="r" rtl="0" fontAlgn="base">
              <a:spcBef>
                <a:spcPct val="0"/>
              </a:spcBef>
              <a:spcAft>
                <a:spcPct val="0"/>
              </a:spcAft>
              <a:defRPr kern="1200">
                <a:solidFill>
                  <a:schemeClr val="tx1"/>
                </a:solidFill>
                <a:latin typeface="Arial" charset="0"/>
                <a:ea typeface="+mn-ea"/>
                <a:cs typeface="Arial" charset="0"/>
              </a:defRPr>
            </a:lvl3pPr>
            <a:lvl4pPr marL="1371600" algn="r" rtl="0" fontAlgn="base">
              <a:spcBef>
                <a:spcPct val="0"/>
              </a:spcBef>
              <a:spcAft>
                <a:spcPct val="0"/>
              </a:spcAft>
              <a:defRPr kern="1200">
                <a:solidFill>
                  <a:schemeClr val="tx1"/>
                </a:solidFill>
                <a:latin typeface="Arial" charset="0"/>
                <a:ea typeface="+mn-ea"/>
                <a:cs typeface="Arial" charset="0"/>
              </a:defRPr>
            </a:lvl4pPr>
            <a:lvl5pPr marL="1828800" algn="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20000"/>
              </a:spcBef>
            </a:pPr>
            <a:r>
              <a:rPr lang="de-DE" sz="1500" b="1" dirty="0">
                <a:latin typeface="Calibri" panose="020F0502020204030204" pitchFamily="34" charset="0"/>
                <a:cs typeface="Calibri" panose="020F0502020204030204" pitchFamily="34" charset="0"/>
              </a:rPr>
              <a:t>Felix Behl, mBdB an den Staatl. Schulämtern </a:t>
            </a:r>
            <a:br>
              <a:rPr lang="de-DE" sz="1500" b="1" dirty="0">
                <a:latin typeface="Calibri" panose="020F0502020204030204" pitchFamily="34" charset="0"/>
                <a:cs typeface="Calibri" panose="020F0502020204030204" pitchFamily="34" charset="0"/>
              </a:rPr>
            </a:br>
            <a:r>
              <a:rPr lang="de-DE" sz="1500" b="1" dirty="0">
                <a:latin typeface="Calibri" panose="020F0502020204030204" pitchFamily="34" charset="0"/>
                <a:cs typeface="Calibri" panose="020F0502020204030204" pitchFamily="34" charset="0"/>
              </a:rPr>
              <a:t>Aschaffenburg und Miltenberg</a:t>
            </a:r>
          </a:p>
          <a:p>
            <a:pPr marL="257172" indent="-257172" algn="l">
              <a:spcBef>
                <a:spcPct val="20000"/>
              </a:spcBef>
            </a:pPr>
            <a:endParaRPr lang="de-DE" sz="900" dirty="0">
              <a:solidFill>
                <a:srgbClr val="FF6600"/>
              </a:solidFill>
              <a:latin typeface="Calibri" panose="020F0502020204030204" pitchFamily="34" charset="0"/>
              <a:cs typeface="Calibri" panose="020F0502020204030204" pitchFamily="34" charset="0"/>
            </a:endParaRPr>
          </a:p>
          <a:p>
            <a:pPr marL="257172" indent="-257172" algn="l">
              <a:spcBef>
                <a:spcPct val="20000"/>
              </a:spcBef>
              <a:buFontTx/>
              <a:buChar char="•"/>
            </a:pPr>
            <a:r>
              <a:rPr lang="de-DE" sz="1500" dirty="0">
                <a:latin typeface="Calibri" panose="020F0502020204030204" pitchFamily="34" charset="0"/>
                <a:cs typeface="Calibri" panose="020F0502020204030204" pitchFamily="34" charset="0"/>
              </a:rPr>
              <a:t>Berater für digitale Bildung</a:t>
            </a:r>
          </a:p>
          <a:p>
            <a:pPr marL="257172" indent="-257172" algn="l">
              <a:spcBef>
                <a:spcPct val="20000"/>
              </a:spcBef>
              <a:buFontTx/>
              <a:buChar char="•"/>
            </a:pPr>
            <a:r>
              <a:rPr lang="de-DE" sz="1500" dirty="0">
                <a:latin typeface="Calibri" panose="020F0502020204030204" pitchFamily="34" charset="0"/>
                <a:cs typeface="Calibri" panose="020F0502020204030204" pitchFamily="34" charset="0"/>
              </a:rPr>
              <a:t>Datenschutzbeauftragter</a:t>
            </a:r>
          </a:p>
        </p:txBody>
      </p:sp>
      <p:pic>
        <p:nvPicPr>
          <p:cNvPr id="4" name="Grafik 3">
            <a:extLst>
              <a:ext uri="{FF2B5EF4-FFF2-40B4-BE49-F238E27FC236}">
                <a16:creationId xmlns:a16="http://schemas.microsoft.com/office/drawing/2014/main" id="{C8353B11-55EB-4C60-A695-0739153036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0846" y="2532207"/>
            <a:ext cx="2603897" cy="2603897"/>
          </a:xfrm>
          <a:prstGeom prst="rect">
            <a:avLst/>
          </a:prstGeom>
        </p:spPr>
      </p:pic>
      <p:sp>
        <p:nvSpPr>
          <p:cNvPr id="8" name="Textfeld 7">
            <a:extLst>
              <a:ext uri="{FF2B5EF4-FFF2-40B4-BE49-F238E27FC236}">
                <a16:creationId xmlns:a16="http://schemas.microsoft.com/office/drawing/2014/main" id="{CA147E4F-9219-46C6-B117-D1B4BAA96CB3}"/>
              </a:ext>
            </a:extLst>
          </p:cNvPr>
          <p:cNvSpPr txBox="1"/>
          <p:nvPr/>
        </p:nvSpPr>
        <p:spPr>
          <a:xfrm rot="16200000">
            <a:off x="8117150" y="4158070"/>
            <a:ext cx="1839852" cy="184666"/>
          </a:xfrm>
          <a:prstGeom prst="rect">
            <a:avLst/>
          </a:prstGeom>
          <a:noFill/>
        </p:spPr>
        <p:txBody>
          <a:bodyPr wrap="square" rtlCol="0">
            <a:spAutoFit/>
          </a:bodyPr>
          <a:lstStyle/>
          <a:p>
            <a:pPr algn="l"/>
            <a:r>
              <a:rPr lang="de-DE" sz="600" dirty="0"/>
              <a:t>Bild: Pixabay.com / </a:t>
            </a:r>
            <a:r>
              <a:rPr lang="de-DE" sz="600" dirty="0" err="1"/>
              <a:t>mohamed_hassan</a:t>
            </a:r>
            <a:endParaRPr lang="de-DE" sz="600" dirty="0"/>
          </a:p>
        </p:txBody>
      </p:sp>
      <p:pic>
        <p:nvPicPr>
          <p:cNvPr id="3" name="Grafik 2">
            <a:extLst>
              <a:ext uri="{FF2B5EF4-FFF2-40B4-BE49-F238E27FC236}">
                <a16:creationId xmlns:a16="http://schemas.microsoft.com/office/drawing/2014/main" id="{A114FE19-2201-4FB3-89C8-F63332F62D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4606" y="4250403"/>
            <a:ext cx="1454126" cy="762376"/>
          </a:xfrm>
          <a:prstGeom prst="rect">
            <a:avLst/>
          </a:prstGeom>
        </p:spPr>
      </p:pic>
      <p:sp>
        <p:nvSpPr>
          <p:cNvPr id="2" name="Textfeld 1">
            <a:extLst>
              <a:ext uri="{FF2B5EF4-FFF2-40B4-BE49-F238E27FC236}">
                <a16:creationId xmlns:a16="http://schemas.microsoft.com/office/drawing/2014/main" id="{DF2E65EF-0ABA-4123-B983-64466E992C6B}"/>
              </a:ext>
            </a:extLst>
          </p:cNvPr>
          <p:cNvSpPr txBox="1"/>
          <p:nvPr/>
        </p:nvSpPr>
        <p:spPr>
          <a:xfrm>
            <a:off x="726303" y="542430"/>
            <a:ext cx="6122189" cy="615553"/>
          </a:xfrm>
          <a:prstGeom prst="rect">
            <a:avLst/>
          </a:prstGeom>
          <a:noFill/>
        </p:spPr>
        <p:txBody>
          <a:bodyPr wrap="none" rtlCol="0">
            <a:spAutoFit/>
          </a:bodyPr>
          <a:lstStyle/>
          <a:p>
            <a:pPr algn="l"/>
            <a:r>
              <a:rPr lang="de-DE" b="1" dirty="0"/>
              <a:t>Für bayerische Lehrkräfte komplett in </a:t>
            </a:r>
            <a:r>
              <a:rPr lang="de-DE" b="1" dirty="0" err="1"/>
              <a:t>mebis</a:t>
            </a:r>
            <a:r>
              <a:rPr lang="de-DE" b="1" dirty="0"/>
              <a:t> abrufbar:</a:t>
            </a:r>
          </a:p>
          <a:p>
            <a:pPr algn="l"/>
            <a:r>
              <a:rPr lang="de-DE" sz="1600" dirty="0">
                <a:hlinkClick r:id="rId5"/>
              </a:rPr>
              <a:t>https://lernplattform.mebis.bayern.de/course/view.php?id=502060</a:t>
            </a:r>
            <a:endParaRPr lang="de-DE" sz="1600" b="1" dirty="0"/>
          </a:p>
        </p:txBody>
      </p:sp>
      <p:pic>
        <p:nvPicPr>
          <p:cNvPr id="6" name="Grafik 5" descr="Ein Bild, das drinnen, Text, Obst enthält.&#10;&#10;Automatisch generierte Beschreibung">
            <a:hlinkClick r:id="rId5"/>
            <a:extLst>
              <a:ext uri="{FF2B5EF4-FFF2-40B4-BE49-F238E27FC236}">
                <a16:creationId xmlns:a16="http://schemas.microsoft.com/office/drawing/2014/main" id="{E48C94D0-79CB-4F2B-A207-FD1328AAA540}"/>
              </a:ext>
            </a:extLst>
          </p:cNvPr>
          <p:cNvPicPr>
            <a:picLocks noChangeAspect="1"/>
          </p:cNvPicPr>
          <p:nvPr/>
        </p:nvPicPr>
        <p:blipFill>
          <a:blip r:embed="rId6"/>
          <a:stretch>
            <a:fillRect/>
          </a:stretch>
        </p:blipFill>
        <p:spPr>
          <a:xfrm>
            <a:off x="7452320" y="-10016"/>
            <a:ext cx="1420162" cy="1420162"/>
          </a:xfrm>
          <a:prstGeom prst="rect">
            <a:avLst/>
          </a:prstGeom>
        </p:spPr>
      </p:pic>
      <p:pic>
        <p:nvPicPr>
          <p:cNvPr id="10" name="Picture 2" descr="Bildergebnis für cc by nc nd">
            <a:hlinkClick r:id="rId7"/>
            <a:extLst>
              <a:ext uri="{FF2B5EF4-FFF2-40B4-BE49-F238E27FC236}">
                <a16:creationId xmlns:a16="http://schemas.microsoft.com/office/drawing/2014/main" id="{07A3F681-3F42-46E1-9505-995726085CD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48507" y="4315870"/>
            <a:ext cx="1804118" cy="631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A9B62CC-FFB3-442C-9CFF-643D577AF9D0}"/>
              </a:ext>
            </a:extLst>
          </p:cNvPr>
          <p:cNvSpPr txBox="1"/>
          <p:nvPr/>
        </p:nvSpPr>
        <p:spPr>
          <a:xfrm>
            <a:off x="7587355" y="1250726"/>
            <a:ext cx="1127232" cy="230832"/>
          </a:xfrm>
          <a:prstGeom prst="rect">
            <a:avLst/>
          </a:prstGeom>
          <a:noFill/>
        </p:spPr>
        <p:txBody>
          <a:bodyPr wrap="none" rtlCol="0">
            <a:spAutoFit/>
          </a:bodyPr>
          <a:lstStyle/>
          <a:p>
            <a:r>
              <a:rPr lang="de-DE" sz="900" i="1" dirty="0"/>
              <a:t>Version 2024.02T</a:t>
            </a:r>
          </a:p>
        </p:txBody>
      </p:sp>
      <p:pic>
        <p:nvPicPr>
          <p:cNvPr id="9" name="Grafik 8" descr="Ein Bild, das drinnen, Text, Obst enthält.&#10;&#10;Automatisch generierte Beschreibung">
            <a:hlinkClick r:id="rId5"/>
            <a:extLst>
              <a:ext uri="{FF2B5EF4-FFF2-40B4-BE49-F238E27FC236}">
                <a16:creationId xmlns:a16="http://schemas.microsoft.com/office/drawing/2014/main" id="{B3E6D64D-2D35-3F04-672E-BB4D46DC6834}"/>
              </a:ext>
            </a:extLst>
          </p:cNvPr>
          <p:cNvPicPr>
            <a:picLocks noChangeAspect="1"/>
          </p:cNvPicPr>
          <p:nvPr/>
        </p:nvPicPr>
        <p:blipFill>
          <a:blip r:embed="rId6"/>
          <a:stretch>
            <a:fillRect/>
          </a:stretch>
        </p:blipFill>
        <p:spPr>
          <a:xfrm>
            <a:off x="7452320" y="0"/>
            <a:ext cx="1420162" cy="1420162"/>
          </a:xfrm>
          <a:prstGeom prst="rect">
            <a:avLst/>
          </a:prstGeom>
        </p:spPr>
      </p:pic>
    </p:spTree>
    <p:extLst>
      <p:ext uri="{BB962C8B-B14F-4D97-AF65-F5344CB8AC3E}">
        <p14:creationId xmlns:p14="http://schemas.microsoft.com/office/powerpoint/2010/main" val="3003607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1485900" y="1761660"/>
            <a:ext cx="6172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sz="2400" b="1" dirty="0"/>
          </a:p>
        </p:txBody>
      </p:sp>
      <p:sp>
        <p:nvSpPr>
          <p:cNvPr id="10" name="Rectangle 4"/>
          <p:cNvSpPr txBox="1">
            <a:spLocks noChangeArrowheads="1"/>
          </p:cNvSpPr>
          <p:nvPr/>
        </p:nvSpPr>
        <p:spPr bwMode="auto">
          <a:xfrm>
            <a:off x="539553" y="1278142"/>
            <a:ext cx="5328592" cy="4029912"/>
          </a:xfrm>
          <a:prstGeom prst="rect">
            <a:avLst/>
          </a:prstGeom>
          <a:noFill/>
          <a:ln w="9525">
            <a:noFill/>
            <a:miter lim="800000"/>
            <a:headEnd/>
            <a:tailEnd/>
          </a:ln>
        </p:spPr>
        <p:txBody>
          <a:bodyPr/>
          <a:lstStyle/>
          <a:p>
            <a:pPr algn="l" eaLnBrk="0" hangingPunct="0">
              <a:lnSpc>
                <a:spcPct val="90000"/>
              </a:lnSpc>
              <a:spcBef>
                <a:spcPct val="20000"/>
              </a:spcBef>
              <a:buClr>
                <a:schemeClr val="bg2"/>
              </a:buClr>
              <a:buSzPct val="75000"/>
              <a:defRPr/>
            </a:pPr>
            <a:r>
              <a:rPr lang="de-DE" dirty="0">
                <a:latin typeface="+mn-lt"/>
                <a:cs typeface="+mn-cs"/>
              </a:rPr>
              <a:t>Straftat </a:t>
            </a:r>
            <a:r>
              <a:rPr lang="de-DE" b="1" dirty="0">
                <a:latin typeface="+mn-lt"/>
                <a:cs typeface="+mn-cs"/>
              </a:rPr>
              <a:t>beim</a:t>
            </a:r>
            <a:r>
              <a:rPr lang="de-DE" dirty="0">
                <a:latin typeface="+mn-lt"/>
                <a:cs typeface="+mn-cs"/>
              </a:rPr>
              <a:t> </a:t>
            </a:r>
            <a:r>
              <a:rPr lang="de-DE" b="1" dirty="0">
                <a:latin typeface="+mn-lt"/>
              </a:rPr>
              <a:t>Fotografieren und bei Weitergabe</a:t>
            </a:r>
            <a:r>
              <a:rPr lang="de-DE" dirty="0">
                <a:latin typeface="+mn-lt"/>
                <a:cs typeface="+mn-cs"/>
              </a:rPr>
              <a:t> </a:t>
            </a:r>
            <a:br>
              <a:rPr lang="de-DE" dirty="0">
                <a:latin typeface="+mn-lt"/>
                <a:cs typeface="+mn-cs"/>
              </a:rPr>
            </a:br>
            <a:r>
              <a:rPr lang="de-DE" dirty="0">
                <a:latin typeface="+mn-lt"/>
              </a:rPr>
              <a:t>§ 201a </a:t>
            </a:r>
            <a:r>
              <a:rPr lang="de-DE" dirty="0" err="1">
                <a:latin typeface="+mn-lt"/>
              </a:rPr>
              <a:t>StrafGesetzBuch</a:t>
            </a:r>
            <a:r>
              <a:rPr lang="de-DE" dirty="0">
                <a:latin typeface="+mn-lt"/>
              </a:rPr>
              <a:t> (StGB):</a:t>
            </a:r>
          </a:p>
          <a:p>
            <a:pPr marL="285750" indent="-285750" algn="l" eaLnBrk="0" hangingPunct="0">
              <a:lnSpc>
                <a:spcPct val="90000"/>
              </a:lnSpc>
              <a:spcBef>
                <a:spcPct val="20000"/>
              </a:spcBef>
              <a:buClr>
                <a:schemeClr val="bg2"/>
              </a:buClr>
              <a:buSzPct val="75000"/>
              <a:buFont typeface="Wingdings" pitchFamily="2" charset="2"/>
              <a:buChar char="Ø"/>
              <a:defRPr/>
            </a:pPr>
            <a:r>
              <a:rPr lang="de-DE" dirty="0">
                <a:latin typeface="+mn-lt"/>
                <a:cs typeface="+mn-cs"/>
              </a:rPr>
              <a:t>Niemals ohne Zustimmung den </a:t>
            </a:r>
            <a:br>
              <a:rPr lang="de-DE" dirty="0">
                <a:latin typeface="+mn-lt"/>
                <a:cs typeface="+mn-cs"/>
              </a:rPr>
            </a:br>
            <a:r>
              <a:rPr lang="de-DE" b="1" dirty="0">
                <a:latin typeface="+mn-lt"/>
              </a:rPr>
              <a:t>höchstpersönlichen Lebensbereich</a:t>
            </a:r>
            <a:r>
              <a:rPr lang="de-DE" dirty="0">
                <a:latin typeface="+mn-lt"/>
                <a:cs typeface="+mn-cs"/>
              </a:rPr>
              <a:t> verletzen (Wohnung, Umkleidekabine, Toilette, Schlafzimmer, Unterricht im Klassenzimmer / per Videomeeting…).</a:t>
            </a:r>
          </a:p>
          <a:p>
            <a:pPr marL="285750" indent="-285750" algn="l" eaLnBrk="0" hangingPunct="0">
              <a:lnSpc>
                <a:spcPct val="90000"/>
              </a:lnSpc>
              <a:spcBef>
                <a:spcPct val="20000"/>
              </a:spcBef>
              <a:buClr>
                <a:schemeClr val="bg2"/>
              </a:buClr>
              <a:buSzPct val="75000"/>
              <a:buFont typeface="Wingdings" pitchFamily="2" charset="2"/>
              <a:buChar char="Ø"/>
              <a:defRPr/>
            </a:pPr>
            <a:r>
              <a:rPr lang="de-DE" dirty="0">
                <a:latin typeface="+mn-lt"/>
                <a:cs typeface="+mn-cs"/>
              </a:rPr>
              <a:t>Keine </a:t>
            </a:r>
            <a:r>
              <a:rPr lang="de-DE" b="1" dirty="0">
                <a:latin typeface="+mn-lt"/>
                <a:cs typeface="+mn-cs"/>
              </a:rPr>
              <a:t>zur Schau Stellung von Hilflosigkeit</a:t>
            </a:r>
            <a:r>
              <a:rPr lang="de-DE" dirty="0">
                <a:latin typeface="+mn-lt"/>
                <a:cs typeface="+mn-cs"/>
              </a:rPr>
              <a:t> (z.B. </a:t>
            </a:r>
            <a:r>
              <a:rPr lang="de-DE" b="1" dirty="0">
                <a:latin typeface="+mn-lt"/>
                <a:cs typeface="+mn-cs"/>
              </a:rPr>
              <a:t>Unfallopfer</a:t>
            </a:r>
            <a:r>
              <a:rPr lang="de-DE" dirty="0">
                <a:latin typeface="+mn-lt"/>
                <a:cs typeface="+mn-cs"/>
              </a:rPr>
              <a:t> oder stark Betrunkene).</a:t>
            </a:r>
            <a:endParaRPr lang="de-DE" sz="2100" dirty="0">
              <a:latin typeface="+mn-lt"/>
              <a:cs typeface="+mn-cs"/>
            </a:endParaRPr>
          </a:p>
          <a:p>
            <a:pPr algn="l" eaLnBrk="0" hangingPunct="0">
              <a:lnSpc>
                <a:spcPct val="90000"/>
              </a:lnSpc>
              <a:spcBef>
                <a:spcPct val="20000"/>
              </a:spcBef>
              <a:buClr>
                <a:schemeClr val="bg2"/>
              </a:buClr>
              <a:buSzPct val="75000"/>
              <a:defRPr/>
            </a:pPr>
            <a:endParaRPr lang="de-DE" sz="225" dirty="0">
              <a:latin typeface="+mn-lt"/>
              <a:cs typeface="+mn-cs"/>
            </a:endParaRPr>
          </a:p>
          <a:p>
            <a:pPr algn="l" eaLnBrk="0" hangingPunct="0">
              <a:lnSpc>
                <a:spcPct val="90000"/>
              </a:lnSpc>
              <a:spcBef>
                <a:spcPct val="20000"/>
              </a:spcBef>
              <a:buClr>
                <a:schemeClr val="bg2"/>
              </a:buClr>
              <a:buSzPct val="75000"/>
              <a:defRPr/>
            </a:pPr>
            <a:r>
              <a:rPr lang="de-DE" dirty="0">
                <a:latin typeface="+mn-lt"/>
                <a:cs typeface="+mn-cs"/>
              </a:rPr>
              <a:t>Straftat </a:t>
            </a:r>
            <a:r>
              <a:rPr lang="de-DE" b="1" dirty="0">
                <a:latin typeface="+mn-lt"/>
                <a:cs typeface="+mn-cs"/>
              </a:rPr>
              <a:t>beim Aufnehmen und</a:t>
            </a:r>
            <a:br>
              <a:rPr lang="de-DE" b="1" dirty="0">
                <a:latin typeface="+mn-lt"/>
                <a:cs typeface="+mn-cs"/>
              </a:rPr>
            </a:br>
            <a:r>
              <a:rPr lang="de-DE" b="1" dirty="0">
                <a:latin typeface="+mn-lt"/>
                <a:cs typeface="+mn-cs"/>
              </a:rPr>
              <a:t>bei Weitergabe </a:t>
            </a:r>
            <a:r>
              <a:rPr lang="de-DE" dirty="0">
                <a:latin typeface="+mn-lt"/>
              </a:rPr>
              <a:t>§ 201 StGB:</a:t>
            </a:r>
          </a:p>
          <a:p>
            <a:pPr marL="285750" indent="-285750" algn="l" eaLnBrk="0" hangingPunct="0">
              <a:lnSpc>
                <a:spcPct val="90000"/>
              </a:lnSpc>
              <a:spcBef>
                <a:spcPct val="20000"/>
              </a:spcBef>
              <a:buClr>
                <a:schemeClr val="bg2"/>
              </a:buClr>
              <a:buSzPct val="75000"/>
              <a:buFont typeface="Wingdings" pitchFamily="2" charset="2"/>
              <a:buChar char="Ø"/>
              <a:defRPr/>
            </a:pPr>
            <a:r>
              <a:rPr lang="de-DE" dirty="0">
                <a:latin typeface="+mn-lt"/>
              </a:rPr>
              <a:t>Verletzung der </a:t>
            </a:r>
            <a:r>
              <a:rPr lang="de-DE" b="1" dirty="0">
                <a:latin typeface="+mn-lt"/>
              </a:rPr>
              <a:t>Vertraulichkeit des </a:t>
            </a:r>
            <a:br>
              <a:rPr lang="de-DE" b="1" dirty="0">
                <a:latin typeface="+mn-lt"/>
              </a:rPr>
            </a:br>
            <a:r>
              <a:rPr lang="de-DE" dirty="0">
                <a:latin typeface="+mn-lt"/>
              </a:rPr>
              <a:t>nichtöffentlich gesprochenen </a:t>
            </a:r>
            <a:r>
              <a:rPr lang="de-DE" b="1" dirty="0">
                <a:latin typeface="+mn-lt"/>
              </a:rPr>
              <a:t>Wortes</a:t>
            </a:r>
            <a:r>
              <a:rPr lang="de-DE" dirty="0">
                <a:latin typeface="+mn-lt"/>
              </a:rPr>
              <a:t>, </a:t>
            </a:r>
            <a:br>
              <a:rPr lang="de-DE" dirty="0">
                <a:latin typeface="+mn-lt"/>
              </a:rPr>
            </a:br>
            <a:r>
              <a:rPr lang="de-DE" dirty="0">
                <a:latin typeface="+mn-lt"/>
              </a:rPr>
              <a:t>auch durch Videoaufnahmen.</a:t>
            </a:r>
            <a:endParaRPr lang="de-DE" sz="2100"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p:txBody>
      </p:sp>
      <p:sp>
        <p:nvSpPr>
          <p:cNvPr id="2" name="Rechteck 1"/>
          <p:cNvSpPr/>
          <p:nvPr/>
        </p:nvSpPr>
        <p:spPr>
          <a:xfrm rot="16200000">
            <a:off x="7360285" y="3940744"/>
            <a:ext cx="1295547" cy="184666"/>
          </a:xfrm>
          <a:prstGeom prst="rect">
            <a:avLst/>
          </a:prstGeom>
        </p:spPr>
        <p:txBody>
          <a:bodyPr wrap="none">
            <a:spAutoFit/>
          </a:bodyPr>
          <a:lstStyle/>
          <a:p>
            <a:r>
              <a:rPr lang="de-DE" sz="600" dirty="0"/>
              <a:t>Bilder: pixabay.com / </a:t>
            </a:r>
            <a:r>
              <a:rPr lang="de-DE" sz="600" dirty="0" err="1"/>
              <a:t>OpenIcons</a:t>
            </a:r>
            <a:endParaRPr lang="de-DE" sz="600" dirty="0"/>
          </a:p>
        </p:txBody>
      </p:sp>
      <p:pic>
        <p:nvPicPr>
          <p:cNvPr id="7174" name="Picture 6" descr="Foto, Bild, Fotografie, Fotograf, Kamera, Digitalkamer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8768" y="3223078"/>
            <a:ext cx="1619999" cy="162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10"/>
          <p:cNvCxnSpPr/>
          <p:nvPr/>
        </p:nvCxnSpPr>
        <p:spPr>
          <a:xfrm>
            <a:off x="5922147" y="3273828"/>
            <a:ext cx="1930091"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V="1">
            <a:off x="5922149" y="3003798"/>
            <a:ext cx="2106235"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14" name="Rectangle 2"/>
          <p:cNvSpPr txBox="1">
            <a:spLocks noChangeArrowheads="1"/>
          </p:cNvSpPr>
          <p:nvPr/>
        </p:nvSpPr>
        <p:spPr bwMode="auto">
          <a:xfrm>
            <a:off x="539553" y="195487"/>
            <a:ext cx="746144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Straftaten </a:t>
            </a:r>
            <a:r>
              <a:rPr lang="de-DE" sz="2100" b="1" dirty="0"/>
              <a:t>bei unbefugten Aufnahmen und bei Weitergabe </a:t>
            </a:r>
            <a:r>
              <a:rPr lang="de-DE" sz="1500" dirty="0"/>
              <a:t>(§§201/201a Strafgesetzbuch)</a:t>
            </a:r>
            <a:endParaRPr lang="de-DE" sz="2100" dirty="0"/>
          </a:p>
        </p:txBody>
      </p:sp>
      <p:pic>
        <p:nvPicPr>
          <p:cNvPr id="4" name="Grafik 3" descr="Ein Bild, das Sitz, Stuhl enthält.&#10;&#10;Automatisch generierte Beschreibung">
            <a:extLst>
              <a:ext uri="{FF2B5EF4-FFF2-40B4-BE49-F238E27FC236}">
                <a16:creationId xmlns:a16="http://schemas.microsoft.com/office/drawing/2014/main" id="{2C7E1BC5-6616-4BE8-88BA-E17567E5CB29}"/>
              </a:ext>
            </a:extLst>
          </p:cNvPr>
          <p:cNvPicPr>
            <a:picLocks noChangeAspect="1"/>
          </p:cNvPicPr>
          <p:nvPr/>
        </p:nvPicPr>
        <p:blipFill>
          <a:blip r:embed="rId4"/>
          <a:stretch>
            <a:fillRect/>
          </a:stretch>
        </p:blipFill>
        <p:spPr>
          <a:xfrm>
            <a:off x="5167979" y="3719430"/>
            <a:ext cx="548198" cy="620967"/>
          </a:xfrm>
          <a:prstGeom prst="rect">
            <a:avLst/>
          </a:prstGeom>
        </p:spPr>
      </p:pic>
      <p:cxnSp>
        <p:nvCxnSpPr>
          <p:cNvPr id="12" name="Gerade Verbindung 10">
            <a:extLst>
              <a:ext uri="{FF2B5EF4-FFF2-40B4-BE49-F238E27FC236}">
                <a16:creationId xmlns:a16="http://schemas.microsoft.com/office/drawing/2014/main" id="{B592876A-778D-45A1-8EBC-DDBB32441E51}"/>
              </a:ext>
            </a:extLst>
          </p:cNvPr>
          <p:cNvCxnSpPr>
            <a:cxnSpLocks/>
          </p:cNvCxnSpPr>
          <p:nvPr/>
        </p:nvCxnSpPr>
        <p:spPr>
          <a:xfrm>
            <a:off x="5014265" y="3734577"/>
            <a:ext cx="876973" cy="59067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Gerade Verbindung 12">
            <a:extLst>
              <a:ext uri="{FF2B5EF4-FFF2-40B4-BE49-F238E27FC236}">
                <a16:creationId xmlns:a16="http://schemas.microsoft.com/office/drawing/2014/main" id="{C61DDDD4-852D-4189-8831-D2E7C1A4C0FA}"/>
              </a:ext>
            </a:extLst>
          </p:cNvPr>
          <p:cNvCxnSpPr>
            <a:cxnSpLocks/>
          </p:cNvCxnSpPr>
          <p:nvPr/>
        </p:nvCxnSpPr>
        <p:spPr>
          <a:xfrm flipV="1">
            <a:off x="4965228" y="3660514"/>
            <a:ext cx="847145" cy="630442"/>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3" name="Grafik 2">
            <a:hlinkClick r:id="rId5"/>
            <a:extLst>
              <a:ext uri="{FF2B5EF4-FFF2-40B4-BE49-F238E27FC236}">
                <a16:creationId xmlns:a16="http://schemas.microsoft.com/office/drawing/2014/main" id="{FA19A51E-6CBE-4CC7-9E04-1B77CC2689B6}"/>
              </a:ext>
            </a:extLst>
          </p:cNvPr>
          <p:cNvPicPr>
            <a:picLocks noChangeAspect="1"/>
          </p:cNvPicPr>
          <p:nvPr/>
        </p:nvPicPr>
        <p:blipFill>
          <a:blip r:embed="rId6"/>
          <a:stretch>
            <a:fillRect/>
          </a:stretch>
        </p:blipFill>
        <p:spPr>
          <a:xfrm>
            <a:off x="7658100" y="-3285"/>
            <a:ext cx="1484322" cy="1484322"/>
          </a:xfrm>
          <a:prstGeom prst="rect">
            <a:avLst/>
          </a:prstGeom>
        </p:spPr>
      </p:pic>
      <p:pic>
        <p:nvPicPr>
          <p:cNvPr id="7172" name="Picture 4" descr="Dusche, Gischt, Reinigung, Waschen, Wasser, Symbo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8767" y="1383798"/>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0970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blinds(horizontal)">
                                      <p:cBhvr>
                                        <p:cTn id="14" dur="500"/>
                                        <p:tgtEl>
                                          <p:spTgt spid="10">
                                            <p:txEl>
                                              <p:pRg st="2" end="2"/>
                                            </p:txEl>
                                          </p:spTgt>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linds(horizontal)">
                                      <p:cBhvr>
                                        <p:cTn id="30" dur="500"/>
                                        <p:tgtEl>
                                          <p:spTgt spid="10">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1485900" y="1761660"/>
            <a:ext cx="6172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sz="2400" b="1" dirty="0"/>
          </a:p>
        </p:txBody>
      </p:sp>
      <p:sp>
        <p:nvSpPr>
          <p:cNvPr id="10" name="Rectangle 4"/>
          <p:cNvSpPr txBox="1">
            <a:spLocks noChangeArrowheads="1"/>
          </p:cNvSpPr>
          <p:nvPr/>
        </p:nvSpPr>
        <p:spPr bwMode="auto">
          <a:xfrm>
            <a:off x="467544" y="1182384"/>
            <a:ext cx="7920879" cy="3961116"/>
          </a:xfrm>
          <a:prstGeom prst="rect">
            <a:avLst/>
          </a:prstGeom>
          <a:noFill/>
          <a:ln w="9525">
            <a:noFill/>
            <a:miter lim="800000"/>
            <a:headEnd/>
            <a:tailEnd/>
          </a:ln>
        </p:spPr>
        <p:txBody>
          <a:bodyPr/>
          <a:lstStyle/>
          <a:p>
            <a:pPr algn="l" eaLnBrk="0" hangingPunct="0">
              <a:lnSpc>
                <a:spcPct val="90000"/>
              </a:lnSpc>
              <a:spcBef>
                <a:spcPct val="20000"/>
              </a:spcBef>
              <a:buClr>
                <a:schemeClr val="bg2"/>
              </a:buClr>
              <a:buSzPct val="75000"/>
              <a:defRPr/>
            </a:pPr>
            <a:r>
              <a:rPr lang="de-DE" dirty="0">
                <a:latin typeface="+mn-lt"/>
                <a:cs typeface="+mn-cs"/>
              </a:rPr>
              <a:t>Straftat </a:t>
            </a:r>
            <a:r>
              <a:rPr lang="de-DE" b="1" dirty="0">
                <a:latin typeface="+mn-lt"/>
                <a:cs typeface="+mn-cs"/>
              </a:rPr>
              <a:t>beim</a:t>
            </a:r>
            <a:r>
              <a:rPr lang="de-DE" dirty="0">
                <a:latin typeface="+mn-lt"/>
                <a:cs typeface="+mn-cs"/>
              </a:rPr>
              <a:t> </a:t>
            </a:r>
            <a:r>
              <a:rPr lang="de-DE" b="1" dirty="0">
                <a:latin typeface="+mn-lt"/>
              </a:rPr>
              <a:t>Fotografieren und bei Weitergabe</a:t>
            </a:r>
            <a:endParaRPr lang="de-DE" dirty="0">
              <a:latin typeface="+mn-lt"/>
            </a:endParaRPr>
          </a:p>
          <a:p>
            <a:pPr marL="257172" indent="-257172" algn="l" eaLnBrk="0" hangingPunct="0">
              <a:lnSpc>
                <a:spcPct val="90000"/>
              </a:lnSpc>
              <a:spcBef>
                <a:spcPct val="20000"/>
              </a:spcBef>
              <a:buClr>
                <a:schemeClr val="bg2"/>
              </a:buClr>
              <a:buSzPct val="75000"/>
              <a:buFont typeface="Arial" panose="020B0604020202020204" pitchFamily="34" charset="0"/>
              <a:buChar char="•"/>
              <a:defRPr/>
            </a:pPr>
            <a:r>
              <a:rPr lang="de-DE" dirty="0">
                <a:latin typeface="+mn-lt"/>
                <a:cs typeface="+mn-cs"/>
              </a:rPr>
              <a:t>Niemals ohne Zustimmung den </a:t>
            </a:r>
            <a:r>
              <a:rPr lang="de-DE" b="1" dirty="0">
                <a:latin typeface="+mn-lt"/>
              </a:rPr>
              <a:t>höchstpersönlichen Lebensbereich</a:t>
            </a:r>
            <a:r>
              <a:rPr lang="de-DE" dirty="0">
                <a:latin typeface="+mn-lt"/>
                <a:cs typeface="+mn-cs"/>
              </a:rPr>
              <a:t> verletzen.</a:t>
            </a:r>
          </a:p>
          <a:p>
            <a:pPr marL="257172" indent="-257172" algn="l" eaLnBrk="0" hangingPunct="0">
              <a:lnSpc>
                <a:spcPct val="90000"/>
              </a:lnSpc>
              <a:spcBef>
                <a:spcPct val="20000"/>
              </a:spcBef>
              <a:buClr>
                <a:schemeClr val="bg2"/>
              </a:buClr>
              <a:buSzPct val="75000"/>
              <a:buFont typeface="Arial" panose="020B0604020202020204" pitchFamily="34" charset="0"/>
              <a:buChar char="•"/>
              <a:defRPr/>
            </a:pPr>
            <a:r>
              <a:rPr lang="de-DE" dirty="0">
                <a:latin typeface="+mn-lt"/>
                <a:cs typeface="+mn-cs"/>
              </a:rPr>
              <a:t>Keine </a:t>
            </a:r>
            <a:r>
              <a:rPr lang="de-DE" b="1" dirty="0">
                <a:latin typeface="+mn-lt"/>
                <a:cs typeface="+mn-cs"/>
              </a:rPr>
              <a:t>zur Schau Stellung von Hilflosigkeit</a:t>
            </a:r>
            <a:r>
              <a:rPr lang="de-DE" dirty="0">
                <a:latin typeface="+mn-lt"/>
                <a:cs typeface="+mn-cs"/>
              </a:rPr>
              <a:t>.</a:t>
            </a:r>
            <a:endParaRPr lang="de-DE" sz="2100" dirty="0">
              <a:latin typeface="+mn-lt"/>
              <a:cs typeface="+mn-cs"/>
            </a:endParaRPr>
          </a:p>
          <a:p>
            <a:pPr algn="l" eaLnBrk="0" hangingPunct="0">
              <a:lnSpc>
                <a:spcPct val="90000"/>
              </a:lnSpc>
              <a:spcBef>
                <a:spcPct val="20000"/>
              </a:spcBef>
              <a:buClr>
                <a:schemeClr val="bg2"/>
              </a:buClr>
              <a:buSzPct val="75000"/>
              <a:defRPr/>
            </a:pPr>
            <a:endParaRPr lang="de-DE" sz="225"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r>
              <a:rPr lang="de-DE" dirty="0">
                <a:latin typeface="+mn-lt"/>
              </a:rPr>
              <a:t>Keine Verletzung der </a:t>
            </a:r>
            <a:r>
              <a:rPr lang="de-DE" b="1" dirty="0">
                <a:latin typeface="+mn-lt"/>
              </a:rPr>
              <a:t>Vertraulichkeit des </a:t>
            </a:r>
            <a:r>
              <a:rPr lang="de-DE" dirty="0">
                <a:latin typeface="+mn-lt"/>
              </a:rPr>
              <a:t>nichtöffentlich gesprochenen </a:t>
            </a:r>
            <a:r>
              <a:rPr lang="de-DE" b="1" dirty="0">
                <a:latin typeface="+mn-lt"/>
              </a:rPr>
              <a:t>Wortes</a:t>
            </a:r>
            <a:r>
              <a:rPr lang="de-DE" dirty="0">
                <a:latin typeface="+mn-lt"/>
              </a:rPr>
              <a:t> durch Ton- oder Videoaufnahmen.</a:t>
            </a:r>
          </a:p>
          <a:p>
            <a:pPr lvl="0" algn="l"/>
            <a:endParaRPr lang="de-DE" dirty="0">
              <a:latin typeface="+mn-lt"/>
              <a:cs typeface="+mn-cs"/>
            </a:endParaRPr>
          </a:p>
          <a:p>
            <a:pPr lvl="0" algn="l"/>
            <a:r>
              <a:rPr lang="de-DE" dirty="0">
                <a:latin typeface="+mn-lt"/>
                <a:cs typeface="+mn-cs"/>
              </a:rPr>
              <a:t>Das sind die </a:t>
            </a:r>
            <a:r>
              <a:rPr lang="de-DE" b="1" dirty="0">
                <a:latin typeface="+mn-lt"/>
                <a:cs typeface="+mn-cs"/>
              </a:rPr>
              <a:t>Konsequenzen</a:t>
            </a:r>
            <a:r>
              <a:rPr lang="de-DE" dirty="0">
                <a:latin typeface="+mn-lt"/>
                <a:cs typeface="+mn-cs"/>
              </a:rPr>
              <a:t>: </a:t>
            </a:r>
          </a:p>
          <a:p>
            <a:pPr marL="257172" indent="-257172" algn="l">
              <a:buFont typeface="Arial" panose="020B0604020202020204" pitchFamily="34" charset="0"/>
              <a:buChar char="•"/>
            </a:pPr>
            <a:r>
              <a:rPr lang="de-DE" dirty="0">
                <a:latin typeface="+mn-lt"/>
                <a:cs typeface="+mn-cs"/>
              </a:rPr>
              <a:t>Betroffene können sich wehren und </a:t>
            </a:r>
            <a:r>
              <a:rPr lang="de-DE" b="1" dirty="0">
                <a:latin typeface="+mn-lt"/>
                <a:cs typeface="+mn-cs"/>
              </a:rPr>
              <a:t>Strafanzeige</a:t>
            </a:r>
            <a:r>
              <a:rPr lang="de-DE" dirty="0">
                <a:latin typeface="+mn-lt"/>
                <a:cs typeface="+mn-cs"/>
              </a:rPr>
              <a:t> bei der Polizei erstatten. Die Polizei ermittelt unparteiisch.</a:t>
            </a:r>
          </a:p>
          <a:p>
            <a:pPr marL="257172" indent="-257172" algn="l">
              <a:buFont typeface="Arial" panose="020B0604020202020204" pitchFamily="34" charset="0"/>
              <a:buChar char="•"/>
            </a:pPr>
            <a:r>
              <a:rPr lang="de-DE" dirty="0">
                <a:latin typeface="+mn-lt"/>
                <a:cs typeface="+mn-cs"/>
              </a:rPr>
              <a:t>Im Ermittlungsverfahren dürfen Polizeibehörden Geräte sicherstellen und </a:t>
            </a:r>
            <a:r>
              <a:rPr lang="de-DE" b="1" dirty="0">
                <a:latin typeface="+mn-lt"/>
                <a:cs typeface="+mn-cs"/>
              </a:rPr>
              <a:t>durchsuchen</a:t>
            </a:r>
            <a:r>
              <a:rPr lang="de-DE" dirty="0">
                <a:latin typeface="+mn-lt"/>
                <a:cs typeface="+mn-cs"/>
              </a:rPr>
              <a:t>. Auch, wenn die Verdächtigen Kinder sind, wird von der Polizei ermittelt.</a:t>
            </a:r>
          </a:p>
          <a:p>
            <a:pPr marL="257172" indent="-257172" algn="l">
              <a:buFont typeface="Arial" panose="020B0604020202020204" pitchFamily="34" charset="0"/>
              <a:buChar char="•"/>
            </a:pPr>
            <a:r>
              <a:rPr lang="de-DE" dirty="0">
                <a:latin typeface="+mn-lt"/>
                <a:cs typeface="+mn-cs"/>
              </a:rPr>
              <a:t>Tatmittel können vom Gericht </a:t>
            </a:r>
            <a:r>
              <a:rPr lang="de-DE" b="1" dirty="0">
                <a:latin typeface="+mn-lt"/>
                <a:cs typeface="+mn-cs"/>
              </a:rPr>
              <a:t>komplett eingezogen </a:t>
            </a:r>
            <a:r>
              <a:rPr lang="de-DE" dirty="0">
                <a:latin typeface="+mn-lt"/>
                <a:cs typeface="+mn-cs"/>
              </a:rPr>
              <a:t>werden.</a:t>
            </a: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p:txBody>
      </p:sp>
      <p:sp>
        <p:nvSpPr>
          <p:cNvPr id="14" name="Rectangle 2"/>
          <p:cNvSpPr txBox="1">
            <a:spLocks noChangeArrowheads="1"/>
          </p:cNvSpPr>
          <p:nvPr/>
        </p:nvSpPr>
        <p:spPr bwMode="auto">
          <a:xfrm>
            <a:off x="541686" y="195487"/>
            <a:ext cx="745931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b="1" dirty="0"/>
              <a:t>Konsequenzen</a:t>
            </a:r>
            <a:r>
              <a:rPr lang="de-DE" sz="2100" dirty="0"/>
              <a:t> bei unbefugten Aufnahmen und </a:t>
            </a:r>
            <a:br>
              <a:rPr lang="de-DE" sz="2100" dirty="0"/>
            </a:br>
            <a:r>
              <a:rPr lang="de-DE" sz="2100" dirty="0"/>
              <a:t>bei Weitergabe</a:t>
            </a:r>
            <a:r>
              <a:rPr lang="de-DE" sz="2100" b="1" dirty="0"/>
              <a:t> </a:t>
            </a:r>
            <a:r>
              <a:rPr lang="de-DE" sz="1500" dirty="0"/>
              <a:t>(§§201/201a Strafgesetzbuch)</a:t>
            </a:r>
            <a:endParaRPr lang="de-DE" sz="2100" dirty="0"/>
          </a:p>
        </p:txBody>
      </p:sp>
      <p:pic>
        <p:nvPicPr>
          <p:cNvPr id="3" name="Grafik 2">
            <a:hlinkClick r:id="rId3"/>
            <a:extLst>
              <a:ext uri="{FF2B5EF4-FFF2-40B4-BE49-F238E27FC236}">
                <a16:creationId xmlns:a16="http://schemas.microsoft.com/office/drawing/2014/main" id="{FA19A51E-6CBE-4CC7-9E04-1B77CC2689B6}"/>
              </a:ext>
            </a:extLst>
          </p:cNvPr>
          <p:cNvPicPr>
            <a:picLocks noChangeAspect="1"/>
          </p:cNvPicPr>
          <p:nvPr/>
        </p:nvPicPr>
        <p:blipFill>
          <a:blip r:embed="rId4"/>
          <a:stretch>
            <a:fillRect/>
          </a:stretch>
        </p:blipFill>
        <p:spPr>
          <a:xfrm>
            <a:off x="7596336" y="-1"/>
            <a:ext cx="1542783" cy="1542783"/>
          </a:xfrm>
          <a:prstGeom prst="rect">
            <a:avLst/>
          </a:prstGeom>
        </p:spPr>
      </p:pic>
    </p:spTree>
    <p:extLst>
      <p:ext uri="{BB962C8B-B14F-4D97-AF65-F5344CB8AC3E}">
        <p14:creationId xmlns:p14="http://schemas.microsoft.com/office/powerpoint/2010/main" val="32237031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blinds(horizontal)">
                                      <p:cBhvr>
                                        <p:cTn id="14" dur="500"/>
                                        <p:tgtEl>
                                          <p:spTgt spid="10">
                                            <p:txEl>
                                              <p:pRg st="2" end="2"/>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animEffect transition="in" filter="blinds(horizontal)">
                                      <p:cBhvr>
                                        <p:cTn id="20" dur="500"/>
                                        <p:tgtEl>
                                          <p:spTgt spid="10">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animEffect transition="in" filter="blinds(horizontal)">
                                      <p:cBhvr>
                                        <p:cTn id="23" dur="500"/>
                                        <p:tgtEl>
                                          <p:spTgt spid="10">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0">
                                            <p:txEl>
                                              <p:pRg st="8" end="8"/>
                                            </p:txEl>
                                          </p:spTgt>
                                        </p:tgtEl>
                                        <p:attrNameLst>
                                          <p:attrName>style.visibility</p:attrName>
                                        </p:attrNameLst>
                                      </p:cBhvr>
                                      <p:to>
                                        <p:strVal val="visible"/>
                                      </p:to>
                                    </p:set>
                                    <p:animEffect transition="in" filter="blinds(horizontal)">
                                      <p:cBhvr>
                                        <p:cTn id="26" dur="500"/>
                                        <p:tgtEl>
                                          <p:spTgt spid="10">
                                            <p:txEl>
                                              <p:pRg st="8" end="8"/>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animEffect transition="in" filter="blinds(horizontal)">
                                      <p:cBhvr>
                                        <p:cTn id="29"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056656-9DC5-4E85-9B40-5BF8898E0D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016655">
            <a:off x="2401734" y="2183257"/>
            <a:ext cx="2118179" cy="1867283"/>
          </a:xfrm>
          <a:prstGeom prst="rect">
            <a:avLst/>
          </a:prstGeom>
        </p:spPr>
      </p:pic>
      <p:grpSp>
        <p:nvGrpSpPr>
          <p:cNvPr id="12" name="Gruppieren 11">
            <a:extLst>
              <a:ext uri="{FF2B5EF4-FFF2-40B4-BE49-F238E27FC236}">
                <a16:creationId xmlns:a16="http://schemas.microsoft.com/office/drawing/2014/main" id="{F37A6A1B-B5DC-445E-BF76-FAEABA34A3CF}"/>
              </a:ext>
            </a:extLst>
          </p:cNvPr>
          <p:cNvGrpSpPr/>
          <p:nvPr/>
        </p:nvGrpSpPr>
        <p:grpSpPr>
          <a:xfrm>
            <a:off x="1764498" y="754845"/>
            <a:ext cx="6036149" cy="4391392"/>
            <a:chOff x="828662" y="1006460"/>
            <a:chExt cx="8048199" cy="5855189"/>
          </a:xfrm>
        </p:grpSpPr>
        <p:sp>
          <p:nvSpPr>
            <p:cNvPr id="13" name="Rechteck 12">
              <a:extLst>
                <a:ext uri="{FF2B5EF4-FFF2-40B4-BE49-F238E27FC236}">
                  <a16:creationId xmlns:a16="http://schemas.microsoft.com/office/drawing/2014/main" id="{EE657A31-2508-48BF-B6BD-91C4FCCC7EFD}"/>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8BBE3AC7-9775-47A0-8786-6FB15AD44004}"/>
                </a:ext>
              </a:extLst>
            </p:cNvPr>
            <p:cNvSpPr txBox="1"/>
            <p:nvPr/>
          </p:nvSpPr>
          <p:spPr>
            <a:xfrm rot="21015259">
              <a:off x="1952199"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5" name="Textfeld 14">
              <a:extLst>
                <a:ext uri="{FF2B5EF4-FFF2-40B4-BE49-F238E27FC236}">
                  <a16:creationId xmlns:a16="http://schemas.microsoft.com/office/drawing/2014/main" id="{4190B12B-8F39-4C36-8793-EE59DD4FD1C5}"/>
                </a:ext>
              </a:extLst>
            </p:cNvPr>
            <p:cNvSpPr txBox="1"/>
            <p:nvPr/>
          </p:nvSpPr>
          <p:spPr>
            <a:xfrm rot="21015259">
              <a:off x="5027328" y="1462680"/>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pic>
          <p:nvPicPr>
            <p:cNvPr id="16" name="Grafik 15">
              <a:extLst>
                <a:ext uri="{FF2B5EF4-FFF2-40B4-BE49-F238E27FC236}">
                  <a16:creationId xmlns:a16="http://schemas.microsoft.com/office/drawing/2014/main" id="{30EA6377-ED57-4A37-8F2F-50C6319458E1}"/>
                </a:ext>
              </a:extLst>
            </p:cNvPr>
            <p:cNvPicPr>
              <a:picLocks noChangeAspect="1"/>
            </p:cNvPicPr>
            <p:nvPr/>
          </p:nvPicPr>
          <p:blipFill>
            <a:blip r:embed="rId4"/>
            <a:stretch>
              <a:fillRect/>
            </a:stretch>
          </p:blipFill>
          <p:spPr>
            <a:xfrm>
              <a:off x="828662" y="1006460"/>
              <a:ext cx="8048199" cy="5855189"/>
            </a:xfrm>
            <a:prstGeom prst="rect">
              <a:avLst/>
            </a:prstGeom>
          </p:spPr>
        </p:pic>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November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509036" y="1946146"/>
            <a:ext cx="1486689" cy="565283"/>
          </a:xfrm>
          <a:prstGeom prst="rect">
            <a:avLst/>
          </a:prstGeom>
          <a:noFill/>
        </p:spPr>
        <p:txBody>
          <a:bodyPr wrap="none" rtlCol="0">
            <a:spAutoFit/>
          </a:bodyPr>
          <a:lstStyle/>
          <a:p>
            <a:pPr algn="l">
              <a:lnSpc>
                <a:spcPct val="85000"/>
              </a:lnSpc>
            </a:pPr>
            <a:r>
              <a:rPr lang="de-DE" b="1" dirty="0">
                <a:solidFill>
                  <a:srgbClr val="0070C0"/>
                </a:solidFill>
                <a:latin typeface="+mj-lt"/>
              </a:rPr>
              <a:t>im November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043269" y="1579221"/>
            <a:ext cx="1961499" cy="2448876"/>
          </a:xfrm>
          <a:prstGeom prst="rect">
            <a:avLst/>
          </a:prstGeom>
          <a:noFill/>
        </p:spPr>
        <p:txBody>
          <a:bodyPr wrap="none" rtlCol="0">
            <a:spAutoFit/>
          </a:bodyPr>
          <a:lstStyle/>
          <a:p>
            <a:pPr algn="ctr">
              <a:lnSpc>
                <a:spcPct val="85000"/>
              </a:lnSpc>
            </a:pPr>
            <a:r>
              <a:rPr lang="de-DE" b="1" dirty="0">
                <a:solidFill>
                  <a:srgbClr val="0070C0"/>
                </a:solidFill>
                <a:latin typeface="Tafelschrift V" pitchFamily="2" charset="0"/>
              </a:rPr>
              <a:t>Desinformation</a:t>
            </a:r>
          </a:p>
          <a:p>
            <a:pPr algn="ctr">
              <a:lnSpc>
                <a:spcPct val="85000"/>
              </a:lnSpc>
            </a:pPr>
            <a:r>
              <a:rPr lang="de-DE" b="1" dirty="0">
                <a:solidFill>
                  <a:srgbClr val="0070C0"/>
                </a:solidFill>
                <a:latin typeface="Tafelschrift V" pitchFamily="2" charset="0"/>
              </a:rPr>
              <a:t>und Lügen im Netz</a:t>
            </a:r>
          </a:p>
          <a:p>
            <a:pPr algn="ctr">
              <a:lnSpc>
                <a:spcPct val="85000"/>
              </a:lnSpc>
            </a:pPr>
            <a:endParaRPr lang="de-DE" b="1" dirty="0">
              <a:solidFill>
                <a:srgbClr val="0070C0"/>
              </a:solidFill>
              <a:latin typeface="Tafelschrift V" pitchFamily="2" charset="0"/>
            </a:endParaRPr>
          </a:p>
          <a:p>
            <a:pPr algn="ctr">
              <a:lnSpc>
                <a:spcPct val="85000"/>
              </a:lnSpc>
            </a:pPr>
            <a:r>
              <a:rPr lang="de-DE" b="1" dirty="0">
                <a:solidFill>
                  <a:srgbClr val="0070C0"/>
                </a:solidFill>
                <a:latin typeface="Tafelschrift V" pitchFamily="2" charset="0"/>
              </a:rPr>
              <a:t>Fakt oder Fake?</a:t>
            </a:r>
          </a:p>
          <a:p>
            <a:pPr algn="ctr">
              <a:lnSpc>
                <a:spcPct val="85000"/>
              </a:lnSpc>
            </a:pPr>
            <a:endParaRPr lang="de-DE" b="1" dirty="0">
              <a:solidFill>
                <a:srgbClr val="0070C0"/>
              </a:solidFill>
              <a:latin typeface="Tafelschrift V" pitchFamily="2" charset="0"/>
            </a:endParaRPr>
          </a:p>
          <a:p>
            <a:pPr algn="ctr">
              <a:lnSpc>
                <a:spcPct val="85000"/>
              </a:lnSpc>
            </a:pPr>
            <a:r>
              <a:rPr lang="de-DE" b="1" dirty="0">
                <a:solidFill>
                  <a:srgbClr val="0070C0"/>
                </a:solidFill>
                <a:latin typeface="Tafelschrift V" pitchFamily="2" charset="0"/>
              </a:rPr>
              <a:t>Was bedeuten </a:t>
            </a:r>
          </a:p>
          <a:p>
            <a:pPr algn="ctr">
              <a:lnSpc>
                <a:spcPct val="85000"/>
              </a:lnSpc>
            </a:pPr>
            <a:r>
              <a:rPr lang="de-DE" b="1" dirty="0">
                <a:solidFill>
                  <a:srgbClr val="0070C0"/>
                </a:solidFill>
                <a:latin typeface="Tafelschrift V" pitchFamily="2" charset="0"/>
              </a:rPr>
              <a:t>50.000 Likes?</a:t>
            </a:r>
          </a:p>
          <a:p>
            <a:pPr algn="ctr">
              <a:lnSpc>
                <a:spcPct val="85000"/>
              </a:lnSpc>
            </a:pPr>
            <a:endParaRPr lang="de-DE" b="1" dirty="0">
              <a:solidFill>
                <a:srgbClr val="0070C0"/>
              </a:solidFill>
              <a:latin typeface="Tafelschrift V" pitchFamily="2" charset="0"/>
            </a:endParaRPr>
          </a:p>
          <a:p>
            <a:pPr algn="ctr">
              <a:lnSpc>
                <a:spcPct val="85000"/>
              </a:lnSpc>
            </a:pPr>
            <a:r>
              <a:rPr lang="de-DE" b="1" dirty="0">
                <a:solidFill>
                  <a:srgbClr val="0070C0"/>
                </a:solidFill>
                <a:latin typeface="Tafelschrift V" pitchFamily="2" charset="0"/>
              </a:rPr>
              <a:t>Ist die Erde flach?</a:t>
            </a:r>
          </a:p>
          <a:p>
            <a:pPr algn="ctr">
              <a:lnSpc>
                <a:spcPct val="85000"/>
              </a:lnSpc>
            </a:pPr>
            <a:r>
              <a:rPr lang="de-DE" b="1" spc="-8" dirty="0">
                <a:solidFill>
                  <a:srgbClr val="0070C0"/>
                </a:solidFill>
                <a:latin typeface="Tafelschrift V" pitchFamily="2" charset="0"/>
              </a:rPr>
              <a:t>Verschwörung?</a:t>
            </a:r>
          </a:p>
        </p:txBody>
      </p:sp>
      <p:sp>
        <p:nvSpPr>
          <p:cNvPr id="11" name="Textfeld 10">
            <a:extLst>
              <a:ext uri="{FF2B5EF4-FFF2-40B4-BE49-F238E27FC236}">
                <a16:creationId xmlns:a16="http://schemas.microsoft.com/office/drawing/2014/main" id="{156720BD-96FD-42F1-AF24-5FDEBBC7FEE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4" name="Gruppieren 3">
            <a:extLst>
              <a:ext uri="{FF2B5EF4-FFF2-40B4-BE49-F238E27FC236}">
                <a16:creationId xmlns:a16="http://schemas.microsoft.com/office/drawing/2014/main" id="{98525887-FFB4-C16B-697D-70D25E5CB827}"/>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58DFADA6-071B-DCAF-4E1A-F629A7A99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6" name="Textfeld 5">
              <a:extLst>
                <a:ext uri="{FF2B5EF4-FFF2-40B4-BE49-F238E27FC236}">
                  <a16:creationId xmlns:a16="http://schemas.microsoft.com/office/drawing/2014/main" id="{5E6F9E64-D5A7-953A-3ADC-97AAC229E376}"/>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3957543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37E5473-725A-41A9-A39D-1BA0391443FF}"/>
              </a:ext>
            </a:extLst>
          </p:cNvPr>
          <p:cNvSpPr txBox="1"/>
          <p:nvPr/>
        </p:nvSpPr>
        <p:spPr>
          <a:xfrm>
            <a:off x="7092280" y="2067694"/>
            <a:ext cx="1851571" cy="2308324"/>
          </a:xfrm>
          <a:prstGeom prst="rect">
            <a:avLst/>
          </a:prstGeom>
          <a:solidFill>
            <a:schemeClr val="accent3">
              <a:lumMod val="85000"/>
              <a:alpha val="37000"/>
            </a:schemeClr>
          </a:solidFill>
        </p:spPr>
        <p:txBody>
          <a:bodyPr wrap="square" rtlCol="0">
            <a:spAutoFit/>
          </a:bodyPr>
          <a:lstStyle/>
          <a:p>
            <a:pPr algn="l"/>
            <a:r>
              <a:rPr lang="de-DE" dirty="0"/>
              <a:t>Faktencheck mit MrWissen2Go:</a:t>
            </a:r>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sp>
        <p:nvSpPr>
          <p:cNvPr id="7" name="Rectangle 2"/>
          <p:cNvSpPr txBox="1">
            <a:spLocks noChangeArrowheads="1"/>
          </p:cNvSpPr>
          <p:nvPr/>
        </p:nvSpPr>
        <p:spPr bwMode="auto">
          <a:xfrm>
            <a:off x="467543" y="195487"/>
            <a:ext cx="847630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Fakt oder Fake? Lügen und Verschwörungserzählungen im Internet!</a:t>
            </a:r>
            <a:endParaRPr lang="de-DE" sz="3000" dirty="0"/>
          </a:p>
        </p:txBody>
      </p:sp>
      <p:pic>
        <p:nvPicPr>
          <p:cNvPr id="5" name="Grafik 4">
            <a:extLst>
              <a:ext uri="{FF2B5EF4-FFF2-40B4-BE49-F238E27FC236}">
                <a16:creationId xmlns:a16="http://schemas.microsoft.com/office/drawing/2014/main" id="{4AF66EF9-A14D-4B90-8665-76CF39691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8734" y="1148680"/>
            <a:ext cx="5292588" cy="3809261"/>
          </a:xfrm>
          <a:prstGeom prst="rect">
            <a:avLst/>
          </a:prstGeom>
        </p:spPr>
      </p:pic>
      <p:sp>
        <p:nvSpPr>
          <p:cNvPr id="8" name="Rechteck 7">
            <a:extLst>
              <a:ext uri="{FF2B5EF4-FFF2-40B4-BE49-F238E27FC236}">
                <a16:creationId xmlns:a16="http://schemas.microsoft.com/office/drawing/2014/main" id="{16D463CA-0E4E-4B71-B697-6A9C819521E5}"/>
              </a:ext>
            </a:extLst>
          </p:cNvPr>
          <p:cNvSpPr/>
          <p:nvPr/>
        </p:nvSpPr>
        <p:spPr>
          <a:xfrm rot="16200000">
            <a:off x="964193" y="4284358"/>
            <a:ext cx="1162499" cy="184666"/>
          </a:xfrm>
          <a:prstGeom prst="rect">
            <a:avLst/>
          </a:prstGeom>
        </p:spPr>
        <p:txBody>
          <a:bodyPr wrap="none">
            <a:spAutoFit/>
          </a:bodyPr>
          <a:lstStyle/>
          <a:p>
            <a:r>
              <a:rPr lang="de-DE" sz="600" dirty="0"/>
              <a:t>Foto: pixabay.com / </a:t>
            </a:r>
            <a:r>
              <a:rPr lang="de-DE" sz="600" dirty="0" err="1"/>
              <a:t>rawpixel</a:t>
            </a:r>
            <a:endParaRPr lang="de-DE" sz="600" dirty="0"/>
          </a:p>
        </p:txBody>
      </p:sp>
      <p:pic>
        <p:nvPicPr>
          <p:cNvPr id="2" name="Grafik 1">
            <a:hlinkClick r:id="rId4"/>
            <a:extLst>
              <a:ext uri="{FF2B5EF4-FFF2-40B4-BE49-F238E27FC236}">
                <a16:creationId xmlns:a16="http://schemas.microsoft.com/office/drawing/2014/main" id="{FEF5712A-D864-1DE0-317A-D121DFA5913D}"/>
              </a:ext>
            </a:extLst>
          </p:cNvPr>
          <p:cNvPicPr>
            <a:picLocks noChangeAspect="1"/>
          </p:cNvPicPr>
          <p:nvPr/>
        </p:nvPicPr>
        <p:blipFill>
          <a:blip r:embed="rId5"/>
          <a:stretch>
            <a:fillRect/>
          </a:stretch>
        </p:blipFill>
        <p:spPr>
          <a:xfrm>
            <a:off x="7243365" y="2715766"/>
            <a:ext cx="1549400" cy="1524000"/>
          </a:xfrm>
          <a:prstGeom prst="rect">
            <a:avLst/>
          </a:prstGeom>
        </p:spPr>
      </p:pic>
    </p:spTree>
    <p:extLst>
      <p:ext uri="{BB962C8B-B14F-4D97-AF65-F5344CB8AC3E}">
        <p14:creationId xmlns:p14="http://schemas.microsoft.com/office/powerpoint/2010/main" val="2629075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547812" y="195064"/>
            <a:ext cx="645318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BR so geht MEDIEN – Video:</a:t>
            </a:r>
            <a:br>
              <a:rPr lang="de-DE" sz="2100" dirty="0"/>
            </a:br>
            <a:r>
              <a:rPr lang="de-DE" sz="2100" dirty="0"/>
              <a:t>Fake News - Gibt es erlogene Nachrichten?</a:t>
            </a:r>
          </a:p>
        </p:txBody>
      </p:sp>
      <p:sp>
        <p:nvSpPr>
          <p:cNvPr id="6" name="Rechteck 5">
            <a:extLst>
              <a:ext uri="{FF2B5EF4-FFF2-40B4-BE49-F238E27FC236}">
                <a16:creationId xmlns:a16="http://schemas.microsoft.com/office/drawing/2014/main" id="{D02BE7DA-70EC-4ED2-8F5F-B461988D25F9}"/>
              </a:ext>
            </a:extLst>
          </p:cNvPr>
          <p:cNvSpPr/>
          <p:nvPr/>
        </p:nvSpPr>
        <p:spPr>
          <a:xfrm rot="16200000">
            <a:off x="-1340111" y="3151179"/>
            <a:ext cx="3799976" cy="184666"/>
          </a:xfrm>
          <a:prstGeom prst="rect">
            <a:avLst/>
          </a:prstGeom>
        </p:spPr>
        <p:txBody>
          <a:bodyPr wrap="square">
            <a:spAutoFit/>
          </a:bodyPr>
          <a:lstStyle/>
          <a:p>
            <a:r>
              <a:rPr lang="de-DE" sz="600" dirty="0"/>
              <a:t>Bild: Screenshot von https://</a:t>
            </a:r>
            <a:r>
              <a:rPr lang="de-DE" sz="600" dirty="0" err="1"/>
              <a:t>www.br.de</a:t>
            </a:r>
            <a:r>
              <a:rPr lang="de-DE" sz="600" dirty="0"/>
              <a:t>/</a:t>
            </a:r>
            <a:r>
              <a:rPr lang="de-DE" sz="600" dirty="0" err="1"/>
              <a:t>sogehtmedien</a:t>
            </a:r>
            <a:r>
              <a:rPr lang="de-DE" sz="600" dirty="0"/>
              <a:t>/grundschule-mit-team-timster-fake-news-102.html</a:t>
            </a:r>
          </a:p>
        </p:txBody>
      </p:sp>
      <p:pic>
        <p:nvPicPr>
          <p:cNvPr id="10" name="Grafik 9">
            <a:hlinkClick r:id="rId3"/>
            <a:extLst>
              <a:ext uri="{FF2B5EF4-FFF2-40B4-BE49-F238E27FC236}">
                <a16:creationId xmlns:a16="http://schemas.microsoft.com/office/drawing/2014/main" id="{A8B2D0BD-6E49-3B2F-5107-C2724803CDCB}"/>
              </a:ext>
            </a:extLst>
          </p:cNvPr>
          <p:cNvPicPr>
            <a:picLocks noChangeAspect="1"/>
          </p:cNvPicPr>
          <p:nvPr/>
        </p:nvPicPr>
        <p:blipFill>
          <a:blip r:embed="rId4"/>
          <a:stretch>
            <a:fillRect/>
          </a:stretch>
        </p:blipFill>
        <p:spPr>
          <a:xfrm>
            <a:off x="652211" y="1109405"/>
            <a:ext cx="5521240" cy="4034095"/>
          </a:xfrm>
          <a:prstGeom prst="rect">
            <a:avLst/>
          </a:prstGeom>
        </p:spPr>
      </p:pic>
      <p:pic>
        <p:nvPicPr>
          <p:cNvPr id="11" name="Grafik 10">
            <a:hlinkClick r:id="rId3"/>
            <a:extLst>
              <a:ext uri="{FF2B5EF4-FFF2-40B4-BE49-F238E27FC236}">
                <a16:creationId xmlns:a16="http://schemas.microsoft.com/office/drawing/2014/main" id="{491A7B56-7570-2AE0-7B1B-4914B8C62F1F}"/>
              </a:ext>
            </a:extLst>
          </p:cNvPr>
          <p:cNvPicPr>
            <a:picLocks noChangeAspect="1"/>
          </p:cNvPicPr>
          <p:nvPr/>
        </p:nvPicPr>
        <p:blipFill>
          <a:blip r:embed="rId5"/>
          <a:stretch>
            <a:fillRect/>
          </a:stretch>
        </p:blipFill>
        <p:spPr>
          <a:xfrm>
            <a:off x="6876256" y="2211710"/>
            <a:ext cx="1471517" cy="1483481"/>
          </a:xfrm>
          <a:prstGeom prst="rect">
            <a:avLst/>
          </a:prstGeom>
        </p:spPr>
      </p:pic>
    </p:spTree>
    <p:extLst>
      <p:ext uri="{BB962C8B-B14F-4D97-AF65-F5344CB8AC3E}">
        <p14:creationId xmlns:p14="http://schemas.microsoft.com/office/powerpoint/2010/main" val="33941360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nd, sitzend, drinnen, weiß enthält.&#10;&#10;Automatisch generierte Beschreibung">
            <a:hlinkClick r:id="rId3"/>
            <a:extLst>
              <a:ext uri="{FF2B5EF4-FFF2-40B4-BE49-F238E27FC236}">
                <a16:creationId xmlns:a16="http://schemas.microsoft.com/office/drawing/2014/main" id="{297124A6-653A-44D7-8574-459137DAE5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44208" y="1095586"/>
            <a:ext cx="2605840" cy="2484276"/>
          </a:xfrm>
          <a:prstGeom prst="rect">
            <a:avLst/>
          </a:prstGeom>
        </p:spPr>
      </p:pic>
      <p:pic>
        <p:nvPicPr>
          <p:cNvPr id="5" name="Grafik 4" descr="Ein Bild, das schwarz, Uhr enthält.&#10;&#10;Automatisch generierte Beschreibung">
            <a:hlinkClick r:id="rId3"/>
            <a:extLst>
              <a:ext uri="{FF2B5EF4-FFF2-40B4-BE49-F238E27FC236}">
                <a16:creationId xmlns:a16="http://schemas.microsoft.com/office/drawing/2014/main" id="{E7B880EE-84C9-47A1-AF27-AD6D83B08D5B}"/>
              </a:ext>
            </a:extLst>
          </p:cNvPr>
          <p:cNvPicPr>
            <a:picLocks noChangeAspect="1"/>
          </p:cNvPicPr>
          <p:nvPr/>
        </p:nvPicPr>
        <p:blipFill>
          <a:blip r:embed="rId5"/>
          <a:stretch>
            <a:fillRect/>
          </a:stretch>
        </p:blipFill>
        <p:spPr>
          <a:xfrm>
            <a:off x="7524329" y="3523829"/>
            <a:ext cx="1619672" cy="1619672"/>
          </a:xfrm>
          <a:prstGeom prst="rect">
            <a:avLst/>
          </a:prstGeom>
        </p:spPr>
      </p:pic>
      <p:sp>
        <p:nvSpPr>
          <p:cNvPr id="7" name="Rectangle 2"/>
          <p:cNvSpPr txBox="1">
            <a:spLocks noChangeArrowheads="1"/>
          </p:cNvSpPr>
          <p:nvPr/>
        </p:nvSpPr>
        <p:spPr bwMode="auto">
          <a:xfrm>
            <a:off x="467544" y="197762"/>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Fakt oder </a:t>
            </a:r>
            <a:r>
              <a:rPr lang="de-DE" sz="2100" b="1" dirty="0"/>
              <a:t>Fake</a:t>
            </a:r>
            <a:r>
              <a:rPr lang="de-DE" sz="2100" dirty="0"/>
              <a:t>? Lügen im Internet!</a:t>
            </a:r>
            <a:endParaRPr lang="de-DE" sz="3000" dirty="0"/>
          </a:p>
        </p:txBody>
      </p:sp>
      <p:sp>
        <p:nvSpPr>
          <p:cNvPr id="4" name="Textfeld 3">
            <a:hlinkClick r:id="rId3"/>
            <a:extLst>
              <a:ext uri="{FF2B5EF4-FFF2-40B4-BE49-F238E27FC236}">
                <a16:creationId xmlns:a16="http://schemas.microsoft.com/office/drawing/2014/main" id="{2B62D57B-9483-4F99-905F-5E93B34E8FFD}"/>
              </a:ext>
            </a:extLst>
          </p:cNvPr>
          <p:cNvSpPr txBox="1"/>
          <p:nvPr/>
        </p:nvSpPr>
        <p:spPr>
          <a:xfrm>
            <a:off x="467544" y="1221601"/>
            <a:ext cx="7344816" cy="3970318"/>
          </a:xfrm>
          <a:prstGeom prst="rect">
            <a:avLst/>
          </a:prstGeom>
          <a:noFill/>
        </p:spPr>
        <p:txBody>
          <a:bodyPr wrap="square" rtlCol="0">
            <a:spAutoFit/>
          </a:bodyPr>
          <a:lstStyle/>
          <a:p>
            <a:pPr algn="l"/>
            <a:r>
              <a:rPr lang="de-DE" b="1" dirty="0">
                <a:latin typeface="Calibri" panose="020F0502020204030204" pitchFamily="34" charset="0"/>
                <a:cs typeface="Calibri" panose="020F0502020204030204" pitchFamily="34" charset="0"/>
              </a:rPr>
              <a:t>Die 10 Gebote einer magersucht-verherrlichenden Website</a:t>
            </a:r>
          </a:p>
          <a:p>
            <a:pPr algn="l"/>
            <a:endParaRPr lang="de-DE" dirty="0">
              <a:latin typeface="Calibri" panose="020F0502020204030204" pitchFamily="34" charset="0"/>
              <a:cs typeface="Calibri" panose="020F0502020204030204" pitchFamily="34" charset="0"/>
            </a:endParaRPr>
          </a:p>
          <a:p>
            <a:pPr marL="339325" indent="-339325" algn="l">
              <a:buFont typeface="+mj-lt"/>
              <a:buAutoNum type="arabicPeriod"/>
            </a:pPr>
            <a:r>
              <a:rPr lang="de-DE" dirty="0">
                <a:latin typeface="Calibri" panose="020F0502020204030204" pitchFamily="34" charset="0"/>
                <a:cs typeface="Calibri" panose="020F0502020204030204" pitchFamily="34" charset="0"/>
              </a:rPr>
              <a:t>Nur wenn ich dünn bin, bin ich etwas wert!</a:t>
            </a:r>
          </a:p>
          <a:p>
            <a:pPr marL="339325" indent="-339325" algn="l">
              <a:buFont typeface="+mj-lt"/>
              <a:buAutoNum type="arabicPeriod"/>
            </a:pPr>
            <a:r>
              <a:rPr lang="de-DE" dirty="0">
                <a:latin typeface="Calibri" panose="020F0502020204030204" pitchFamily="34" charset="0"/>
                <a:cs typeface="Calibri" panose="020F0502020204030204" pitchFamily="34" charset="0"/>
              </a:rPr>
              <a:t>Wenn ich esse, bin ich schuldig!</a:t>
            </a:r>
          </a:p>
          <a:p>
            <a:pPr marL="339325" indent="-339325" algn="l">
              <a:buFont typeface="+mj-lt"/>
              <a:buAutoNum type="arabicPeriod"/>
            </a:pPr>
            <a:r>
              <a:rPr lang="de-DE" dirty="0">
                <a:latin typeface="Calibri" panose="020F0502020204030204" pitchFamily="34" charset="0"/>
                <a:cs typeface="Calibri" panose="020F0502020204030204" pitchFamily="34" charset="0"/>
              </a:rPr>
              <a:t>Du bist nie zu dünn!</a:t>
            </a:r>
          </a:p>
          <a:p>
            <a:pPr marL="339325" indent="-339325" algn="l">
              <a:buFont typeface="+mj-lt"/>
              <a:buAutoNum type="arabicPeriod"/>
            </a:pPr>
            <a:r>
              <a:rPr lang="de-DE" dirty="0">
                <a:latin typeface="Calibri" panose="020F0502020204030204" pitchFamily="34" charset="0"/>
                <a:cs typeface="Calibri" panose="020F0502020204030204" pitchFamily="34" charset="0"/>
              </a:rPr>
              <a:t>Wer stark ist, verweigert das Essen!</a:t>
            </a:r>
          </a:p>
          <a:p>
            <a:pPr marL="339325" indent="-339325" algn="l">
              <a:buFont typeface="+mj-lt"/>
              <a:buAutoNum type="arabicPeriod"/>
            </a:pPr>
            <a:r>
              <a:rPr lang="de-DE" dirty="0">
                <a:latin typeface="Calibri" panose="020F0502020204030204" pitchFamily="34" charset="0"/>
                <a:cs typeface="Calibri" panose="020F0502020204030204" pitchFamily="34" charset="0"/>
              </a:rPr>
              <a:t>Ich muss alles tun, um noch dünner zu werden!</a:t>
            </a:r>
          </a:p>
          <a:p>
            <a:pPr marL="339325" indent="-339325" algn="l">
              <a:buFont typeface="+mj-lt"/>
              <a:buAutoNum type="arabicPeriod"/>
            </a:pPr>
            <a:r>
              <a:rPr lang="de-DE" dirty="0">
                <a:latin typeface="Calibri" panose="020F0502020204030204" pitchFamily="34" charset="0"/>
                <a:cs typeface="Calibri" panose="020F0502020204030204" pitchFamily="34" charset="0"/>
              </a:rPr>
              <a:t>Die Anzeige der Waage entschiedet über den Erfolg meines Lebens!</a:t>
            </a:r>
          </a:p>
          <a:p>
            <a:pPr marL="339325" indent="-339325" algn="l">
              <a:buFont typeface="+mj-lt"/>
              <a:buAutoNum type="arabicPeriod"/>
            </a:pPr>
            <a:r>
              <a:rPr lang="de-DE" dirty="0">
                <a:latin typeface="Calibri" panose="020F0502020204030204" pitchFamily="34" charset="0"/>
                <a:cs typeface="Calibri" panose="020F0502020204030204" pitchFamily="34" charset="0"/>
              </a:rPr>
              <a:t>Dünn sein ist wichtiger als gesund sein!</a:t>
            </a:r>
          </a:p>
          <a:p>
            <a:pPr marL="339325" indent="-339325" algn="l">
              <a:buFont typeface="+mj-lt"/>
              <a:buAutoNum type="arabicPeriod"/>
            </a:pPr>
            <a:r>
              <a:rPr lang="de-DE" dirty="0">
                <a:latin typeface="Calibri" panose="020F0502020204030204" pitchFamily="34" charset="0"/>
                <a:cs typeface="Calibri" panose="020F0502020204030204" pitchFamily="34" charset="0"/>
              </a:rPr>
              <a:t>Wer weniger dünn ist als du, ist neidisch und </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möchte dich umkrempeln.</a:t>
            </a:r>
          </a:p>
          <a:p>
            <a:pPr marL="339325" indent="-339325" algn="l">
              <a:buFont typeface="+mj-lt"/>
              <a:buAutoNum type="arabicPeriod"/>
            </a:pPr>
            <a:r>
              <a:rPr lang="de-DE" dirty="0">
                <a:latin typeface="Calibri" panose="020F0502020204030204" pitchFamily="34" charset="0"/>
                <a:cs typeface="Calibri" panose="020F0502020204030204" pitchFamily="34" charset="0"/>
              </a:rPr>
              <a:t>Nur dünne Menschen meinen es gut mit dir!</a:t>
            </a:r>
          </a:p>
          <a:p>
            <a:pPr marL="339325" indent="-339325" algn="l">
              <a:buFont typeface="+mj-lt"/>
              <a:buAutoNum type="arabicPeriod"/>
            </a:pPr>
            <a:r>
              <a:rPr lang="de-DE" dirty="0">
                <a:latin typeface="Calibri" panose="020F0502020204030204" pitchFamily="34" charset="0"/>
                <a:cs typeface="Calibri" panose="020F0502020204030204" pitchFamily="34" charset="0"/>
              </a:rPr>
              <a:t>Haltet zusammen!</a:t>
            </a:r>
          </a:p>
          <a:p>
            <a:pPr marL="257172" indent="-257172" algn="l">
              <a:buFont typeface="+mj-lt"/>
              <a:buAutoNum type="arabicPeriod"/>
            </a:pPr>
            <a:endParaRPr lang="de-DE" dirty="0"/>
          </a:p>
        </p:txBody>
      </p:sp>
      <p:sp>
        <p:nvSpPr>
          <p:cNvPr id="6" name="Rechteck 5">
            <a:extLst>
              <a:ext uri="{FF2B5EF4-FFF2-40B4-BE49-F238E27FC236}">
                <a16:creationId xmlns:a16="http://schemas.microsoft.com/office/drawing/2014/main" id="{D02BE7DA-70EC-4ED2-8F5F-B461988D25F9}"/>
              </a:ext>
            </a:extLst>
          </p:cNvPr>
          <p:cNvSpPr/>
          <p:nvPr/>
        </p:nvSpPr>
        <p:spPr>
          <a:xfrm rot="16200000">
            <a:off x="8389094" y="2163068"/>
            <a:ext cx="1143262" cy="184666"/>
          </a:xfrm>
          <a:prstGeom prst="rect">
            <a:avLst/>
          </a:prstGeom>
        </p:spPr>
        <p:txBody>
          <a:bodyPr wrap="none">
            <a:spAutoFit/>
          </a:bodyPr>
          <a:lstStyle/>
          <a:p>
            <a:r>
              <a:rPr lang="de-DE" sz="600" dirty="0"/>
              <a:t>Bild: </a:t>
            </a:r>
            <a:r>
              <a:rPr lang="de-DE" sz="600" dirty="0" err="1"/>
              <a:t>rawpixel</a:t>
            </a:r>
            <a:r>
              <a:rPr lang="de-DE" sz="600" dirty="0"/>
              <a:t> - pixabay.com</a:t>
            </a:r>
          </a:p>
        </p:txBody>
      </p:sp>
    </p:spTree>
    <p:extLst>
      <p:ext uri="{BB962C8B-B14F-4D97-AF65-F5344CB8AC3E}">
        <p14:creationId xmlns:p14="http://schemas.microsoft.com/office/powerpoint/2010/main" val="29240392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Fakt oder </a:t>
            </a:r>
            <a:r>
              <a:rPr lang="de-DE" sz="2100" b="1" dirty="0"/>
              <a:t>Fake</a:t>
            </a:r>
            <a:r>
              <a:rPr lang="de-DE" sz="2100" dirty="0"/>
              <a:t>? Lügen im Internet! </a:t>
            </a:r>
            <a:r>
              <a:rPr lang="de-DE" sz="1200" dirty="0"/>
              <a:t>(Für weitere Infos klicke auf ein Bild.)</a:t>
            </a:r>
            <a:endParaRPr lang="de-DE" sz="3000" dirty="0"/>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pic>
        <p:nvPicPr>
          <p:cNvPr id="9" name="Grafik 8" descr="Ein Bild, das Boden, draußen enthält.&#10;&#10;Automatisch generierte Beschreibung">
            <a:hlinkClick r:id="rId3"/>
            <a:extLst>
              <a:ext uri="{FF2B5EF4-FFF2-40B4-BE49-F238E27FC236}">
                <a16:creationId xmlns:a16="http://schemas.microsoft.com/office/drawing/2014/main" id="{86FA3FC6-B025-4776-9705-B8A208255561}"/>
              </a:ext>
            </a:extLst>
          </p:cNvPr>
          <p:cNvPicPr>
            <a:picLocks noChangeAspect="1"/>
          </p:cNvPicPr>
          <p:nvPr/>
        </p:nvPicPr>
        <p:blipFill>
          <a:blip r:embed="rId4"/>
          <a:stretch>
            <a:fillRect/>
          </a:stretch>
        </p:blipFill>
        <p:spPr>
          <a:xfrm>
            <a:off x="1632509" y="1167594"/>
            <a:ext cx="6557312" cy="1944216"/>
          </a:xfrm>
          <a:prstGeom prst="rect">
            <a:avLst/>
          </a:prstGeom>
        </p:spPr>
      </p:pic>
      <p:sp>
        <p:nvSpPr>
          <p:cNvPr id="17" name="Textfeld 16">
            <a:extLst>
              <a:ext uri="{FF2B5EF4-FFF2-40B4-BE49-F238E27FC236}">
                <a16:creationId xmlns:a16="http://schemas.microsoft.com/office/drawing/2014/main" id="{B17A9F28-1383-456C-9F2B-A7FE04147D70}"/>
              </a:ext>
            </a:extLst>
          </p:cNvPr>
          <p:cNvSpPr txBox="1"/>
          <p:nvPr/>
        </p:nvSpPr>
        <p:spPr>
          <a:xfrm>
            <a:off x="6442927" y="3482465"/>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21" name="Textfeld 20">
            <a:extLst>
              <a:ext uri="{FF2B5EF4-FFF2-40B4-BE49-F238E27FC236}">
                <a16:creationId xmlns:a16="http://schemas.microsoft.com/office/drawing/2014/main" id="{A460C86A-C76B-48F2-83D9-D8E9A503220C}"/>
              </a:ext>
            </a:extLst>
          </p:cNvPr>
          <p:cNvSpPr txBox="1"/>
          <p:nvPr/>
        </p:nvSpPr>
        <p:spPr>
          <a:xfrm>
            <a:off x="5875892" y="4578906"/>
            <a:ext cx="1693926"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[Verschwörung]</a:t>
            </a:r>
          </a:p>
        </p:txBody>
      </p:sp>
      <p:sp>
        <p:nvSpPr>
          <p:cNvPr id="25" name="Textfeld 24">
            <a:extLst>
              <a:ext uri="{FF2B5EF4-FFF2-40B4-BE49-F238E27FC236}">
                <a16:creationId xmlns:a16="http://schemas.microsoft.com/office/drawing/2014/main" id="{C483E273-F72A-4DB7-AAAB-38A28892E57F}"/>
              </a:ext>
            </a:extLst>
          </p:cNvPr>
          <p:cNvSpPr txBox="1"/>
          <p:nvPr/>
        </p:nvSpPr>
        <p:spPr>
          <a:xfrm>
            <a:off x="1643726" y="1177724"/>
            <a:ext cx="2614434" cy="369332"/>
          </a:xfrm>
          <a:prstGeom prst="rect">
            <a:avLst/>
          </a:prstGeom>
          <a:noFill/>
        </p:spPr>
        <p:txBody>
          <a:bodyPr wrap="none" rtlCol="0">
            <a:spAutoFit/>
          </a:bodyPr>
          <a:lstStyle/>
          <a:p>
            <a:pPr algn="l"/>
            <a:r>
              <a:rPr lang="de-DE" b="1" dirty="0">
                <a:solidFill>
                  <a:schemeClr val="bg1"/>
                </a:solidFill>
                <a:latin typeface="Calibri" panose="020F0502020204030204" pitchFamily="34" charset="0"/>
                <a:cs typeface="Calibri" panose="020F0502020204030204" pitchFamily="34" charset="0"/>
              </a:rPr>
              <a:t>Mondlandung gefälscht?!</a:t>
            </a:r>
          </a:p>
        </p:txBody>
      </p:sp>
      <p:sp>
        <p:nvSpPr>
          <p:cNvPr id="26" name="Textfeld 25">
            <a:extLst>
              <a:ext uri="{FF2B5EF4-FFF2-40B4-BE49-F238E27FC236}">
                <a16:creationId xmlns:a16="http://schemas.microsoft.com/office/drawing/2014/main" id="{3C1BC37E-8BA2-497F-8A91-031C910D6521}"/>
              </a:ext>
            </a:extLst>
          </p:cNvPr>
          <p:cNvSpPr txBox="1"/>
          <p:nvPr/>
        </p:nvSpPr>
        <p:spPr>
          <a:xfrm>
            <a:off x="3563828" y="2732272"/>
            <a:ext cx="2434770"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[„Alternatives“ Wissen]</a:t>
            </a:r>
          </a:p>
        </p:txBody>
      </p:sp>
      <p:pic>
        <p:nvPicPr>
          <p:cNvPr id="28" name="Grafik 27" descr="Ein Bild, das Teller, Tisch, Essen enthält.&#10;&#10;Automatisch generierte Beschreibung">
            <a:hlinkClick r:id="rId5"/>
            <a:extLst>
              <a:ext uri="{FF2B5EF4-FFF2-40B4-BE49-F238E27FC236}">
                <a16:creationId xmlns:a16="http://schemas.microsoft.com/office/drawing/2014/main" id="{82C27C5C-A221-41CF-878B-954C99F0CEA5}"/>
              </a:ext>
            </a:extLst>
          </p:cNvPr>
          <p:cNvPicPr>
            <a:picLocks noChangeAspect="1"/>
          </p:cNvPicPr>
          <p:nvPr/>
        </p:nvPicPr>
        <p:blipFill>
          <a:blip r:embed="rId6"/>
          <a:stretch>
            <a:fillRect/>
          </a:stretch>
        </p:blipFill>
        <p:spPr>
          <a:xfrm>
            <a:off x="5897660" y="3219822"/>
            <a:ext cx="1863068" cy="1863068"/>
          </a:xfrm>
          <a:prstGeom prst="rect">
            <a:avLst/>
          </a:prstGeom>
        </p:spPr>
      </p:pic>
      <p:sp>
        <p:nvSpPr>
          <p:cNvPr id="30" name="Textfeld 29">
            <a:extLst>
              <a:ext uri="{FF2B5EF4-FFF2-40B4-BE49-F238E27FC236}">
                <a16:creationId xmlns:a16="http://schemas.microsoft.com/office/drawing/2014/main" id="{B2FE2A73-F41A-4509-827B-A6C8008F2EA3}"/>
              </a:ext>
            </a:extLst>
          </p:cNvPr>
          <p:cNvSpPr txBox="1"/>
          <p:nvPr/>
        </p:nvSpPr>
        <p:spPr>
          <a:xfrm>
            <a:off x="1632509" y="3393180"/>
            <a:ext cx="4273349" cy="1338828"/>
          </a:xfrm>
          <a:prstGeom prst="rect">
            <a:avLst/>
          </a:prstGeom>
          <a:noFill/>
        </p:spPr>
        <p:txBody>
          <a:bodyPr wrap="none" rtlCol="0">
            <a:spAutoFit/>
          </a:bodyPr>
          <a:lstStyle/>
          <a:p>
            <a:pPr algn="l"/>
            <a:r>
              <a:rPr lang="de-DE" b="1" dirty="0">
                <a:latin typeface="Calibri" panose="020F0502020204030204" pitchFamily="34" charset="0"/>
                <a:cs typeface="Calibri" panose="020F0502020204030204" pitchFamily="34" charset="0"/>
              </a:rPr>
              <a:t>Ist die Erde flach?!</a:t>
            </a:r>
          </a:p>
          <a:p>
            <a:pPr algn="l"/>
            <a:endParaRPr lang="de-DE" sz="900" b="1" dirty="0">
              <a:latin typeface="Calibri" panose="020F0502020204030204" pitchFamily="34" charset="0"/>
              <a:cs typeface="Calibri" panose="020F0502020204030204" pitchFamily="34" charset="0"/>
            </a:endParaRPr>
          </a:p>
          <a:p>
            <a:pPr marL="257172" indent="-257172" algn="l">
              <a:buFont typeface="Wingdings" panose="05000000000000000000" pitchFamily="2" charset="2"/>
              <a:buChar char="v"/>
            </a:pPr>
            <a:r>
              <a:rPr lang="de-DE" dirty="0">
                <a:latin typeface="Calibri" panose="020F0502020204030204" pitchFamily="34" charset="0"/>
                <a:cs typeface="Calibri" panose="020F0502020204030204" pitchFamily="34" charset="0"/>
              </a:rPr>
              <a:t>Theorie des 21. Jahrhunderts,</a:t>
            </a:r>
          </a:p>
          <a:p>
            <a:pPr marL="257172" indent="-257172" algn="l">
              <a:buFont typeface="Wingdings" panose="05000000000000000000" pitchFamily="2" charset="2"/>
              <a:buChar char="v"/>
            </a:pPr>
            <a:r>
              <a:rPr lang="de-DE" dirty="0">
                <a:latin typeface="Calibri" panose="020F0502020204030204" pitchFamily="34" charset="0"/>
                <a:cs typeface="Calibri" panose="020F0502020204030204" pitchFamily="34" charset="0"/>
              </a:rPr>
              <a:t>die Antarktis ist eine Mauer um die Erde,</a:t>
            </a:r>
          </a:p>
          <a:p>
            <a:pPr marL="257172" indent="-257172" algn="l">
              <a:buFont typeface="Wingdings" panose="05000000000000000000" pitchFamily="2" charset="2"/>
              <a:buChar char="v"/>
            </a:pPr>
            <a:r>
              <a:rPr lang="de-DE" dirty="0">
                <a:latin typeface="Calibri" panose="020F0502020204030204" pitchFamily="34" charset="0"/>
                <a:cs typeface="Calibri" panose="020F0502020204030204" pitchFamily="34" charset="0"/>
              </a:rPr>
              <a:t>stundenlange „Beweise“ auf </a:t>
            </a:r>
            <a:r>
              <a:rPr lang="de-DE" dirty="0" err="1">
                <a:latin typeface="Calibri" panose="020F0502020204030204" pitchFamily="34" charset="0"/>
                <a:cs typeface="Calibri" panose="020F0502020204030204" pitchFamily="34" charset="0"/>
              </a:rPr>
              <a:t>Youtube</a:t>
            </a:r>
            <a:r>
              <a:rPr lang="de-DE" dirty="0">
                <a:latin typeface="Calibri" panose="020F0502020204030204" pitchFamily="34" charset="0"/>
                <a:cs typeface="Calibri" panose="020F0502020204030204" pitchFamily="34" charset="0"/>
              </a:rPr>
              <a:t>.</a:t>
            </a:r>
          </a:p>
        </p:txBody>
      </p:sp>
      <p:sp>
        <p:nvSpPr>
          <p:cNvPr id="31" name="Textfeld 30">
            <a:extLst>
              <a:ext uri="{FF2B5EF4-FFF2-40B4-BE49-F238E27FC236}">
                <a16:creationId xmlns:a16="http://schemas.microsoft.com/office/drawing/2014/main" id="{32651A72-53FE-4AE6-A88A-8E4E8421B1DF}"/>
              </a:ext>
            </a:extLst>
          </p:cNvPr>
          <p:cNvSpPr txBox="1"/>
          <p:nvPr/>
        </p:nvSpPr>
        <p:spPr>
          <a:xfrm>
            <a:off x="1309835" y="4742213"/>
            <a:ext cx="4936352" cy="369332"/>
          </a:xfrm>
          <a:prstGeom prst="rect">
            <a:avLst/>
          </a:prstGeom>
          <a:noFill/>
        </p:spPr>
        <p:txBody>
          <a:bodyPr wrap="none" rtlCol="0">
            <a:spAutoFit/>
          </a:bodyPr>
          <a:lstStyle/>
          <a:p>
            <a:r>
              <a:rPr lang="de-DE" b="1" dirty="0">
                <a:latin typeface="Calibri" panose="020F0502020204030204" pitchFamily="34" charset="0"/>
                <a:cs typeface="Calibri" panose="020F0502020204030204" pitchFamily="34" charset="0"/>
              </a:rPr>
              <a:t>[„Alternatives“ Wissen bedeutet „Lügen-Wissen“]</a:t>
            </a:r>
          </a:p>
        </p:txBody>
      </p:sp>
      <p:sp>
        <p:nvSpPr>
          <p:cNvPr id="32" name="Textfeld 31">
            <a:extLst>
              <a:ext uri="{FF2B5EF4-FFF2-40B4-BE49-F238E27FC236}">
                <a16:creationId xmlns:a16="http://schemas.microsoft.com/office/drawing/2014/main" id="{D4EC2125-7EF2-40DA-91E7-DF65DB9DD136}"/>
              </a:ext>
            </a:extLst>
          </p:cNvPr>
          <p:cNvSpPr txBox="1"/>
          <p:nvPr/>
        </p:nvSpPr>
        <p:spPr>
          <a:xfrm>
            <a:off x="6228184" y="1180005"/>
            <a:ext cx="1652572" cy="196208"/>
          </a:xfrm>
          <a:prstGeom prst="rect">
            <a:avLst/>
          </a:prstGeom>
          <a:noFill/>
        </p:spPr>
        <p:txBody>
          <a:bodyPr wrap="square" rtlCol="0">
            <a:spAutoFit/>
          </a:bodyPr>
          <a:lstStyle/>
          <a:p>
            <a:pPr algn="l"/>
            <a:r>
              <a:rPr lang="de-DE" sz="675" dirty="0">
                <a:solidFill>
                  <a:schemeClr val="bg1"/>
                </a:solidFill>
              </a:rPr>
              <a:t>Bild: Pixabay.com / </a:t>
            </a:r>
            <a:r>
              <a:rPr lang="de-DE" sz="675" dirty="0" err="1">
                <a:solidFill>
                  <a:schemeClr val="bg1"/>
                </a:solidFill>
              </a:rPr>
              <a:t>Photoshop_Addict</a:t>
            </a:r>
            <a:endParaRPr lang="de-DE" sz="675" dirty="0">
              <a:solidFill>
                <a:schemeClr val="bg1"/>
              </a:solidFill>
            </a:endParaRPr>
          </a:p>
        </p:txBody>
      </p:sp>
      <p:pic>
        <p:nvPicPr>
          <p:cNvPr id="3" name="Grafik 2">
            <a:hlinkClick r:id="rId3"/>
            <a:extLst>
              <a:ext uri="{FF2B5EF4-FFF2-40B4-BE49-F238E27FC236}">
                <a16:creationId xmlns:a16="http://schemas.microsoft.com/office/drawing/2014/main" id="{71E35FA5-8E51-40B6-8B3D-824854DA65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4179" y="1699842"/>
            <a:ext cx="1260240" cy="1260240"/>
          </a:xfrm>
          <a:prstGeom prst="rect">
            <a:avLst/>
          </a:prstGeom>
        </p:spPr>
      </p:pic>
      <p:pic>
        <p:nvPicPr>
          <p:cNvPr id="6" name="Grafik 5" descr="Ein Bild, das Text, schwarz, Obst enthält.&#10;&#10;Automatisch generierte Beschreibung">
            <a:hlinkClick r:id="rId5"/>
            <a:extLst>
              <a:ext uri="{FF2B5EF4-FFF2-40B4-BE49-F238E27FC236}">
                <a16:creationId xmlns:a16="http://schemas.microsoft.com/office/drawing/2014/main" id="{FA251E80-2E29-4055-8DC1-F59229B77B99}"/>
              </a:ext>
            </a:extLst>
          </p:cNvPr>
          <p:cNvPicPr>
            <a:picLocks noChangeAspect="1"/>
          </p:cNvPicPr>
          <p:nvPr/>
        </p:nvPicPr>
        <p:blipFill>
          <a:blip r:embed="rId8"/>
          <a:stretch>
            <a:fillRect/>
          </a:stretch>
        </p:blipFill>
        <p:spPr>
          <a:xfrm>
            <a:off x="6990252" y="3940340"/>
            <a:ext cx="1199569" cy="1199569"/>
          </a:xfrm>
          <a:prstGeom prst="rect">
            <a:avLst/>
          </a:prstGeom>
        </p:spPr>
      </p:pic>
      <p:sp>
        <p:nvSpPr>
          <p:cNvPr id="33" name="Textfeld 32">
            <a:extLst>
              <a:ext uri="{FF2B5EF4-FFF2-40B4-BE49-F238E27FC236}">
                <a16:creationId xmlns:a16="http://schemas.microsoft.com/office/drawing/2014/main" id="{63BF8091-E05A-4D84-B3DD-7E82010DD589}"/>
              </a:ext>
            </a:extLst>
          </p:cNvPr>
          <p:cNvSpPr txBox="1"/>
          <p:nvPr/>
        </p:nvSpPr>
        <p:spPr>
          <a:xfrm rot="16200000">
            <a:off x="7501890" y="4412578"/>
            <a:ext cx="1277178" cy="184666"/>
          </a:xfrm>
          <a:prstGeom prst="rect">
            <a:avLst/>
          </a:prstGeom>
          <a:noFill/>
        </p:spPr>
        <p:txBody>
          <a:bodyPr wrap="square" rtlCol="0">
            <a:spAutoFit/>
          </a:bodyPr>
          <a:lstStyle/>
          <a:p>
            <a:pPr algn="l"/>
            <a:r>
              <a:rPr lang="de-DE" sz="600" dirty="0"/>
              <a:t>Bild: Wikimedia / </a:t>
            </a:r>
            <a:r>
              <a:rPr lang="de-DE" sz="600" dirty="0">
                <a:hlinkClick r:id="rId9" tooltip="wikipedia:User:Trekky0623"/>
              </a:rPr>
              <a:t>Trekky0623</a:t>
            </a:r>
            <a:r>
              <a:rPr lang="de-DE" sz="600" dirty="0"/>
              <a:t> </a:t>
            </a:r>
          </a:p>
        </p:txBody>
      </p:sp>
    </p:spTree>
    <p:extLst>
      <p:ext uri="{BB962C8B-B14F-4D97-AF65-F5344CB8AC3E}">
        <p14:creationId xmlns:p14="http://schemas.microsoft.com/office/powerpoint/2010/main" val="23793898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b="1" dirty="0"/>
              <a:t>Alles gelogen! </a:t>
            </a:r>
            <a:r>
              <a:rPr lang="de-DE" sz="1200" dirty="0"/>
              <a:t>(Für weitere Infos klicke auf ein Bild.)</a:t>
            </a:r>
            <a:endParaRPr lang="de-DE" sz="3000" dirty="0"/>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pic>
        <p:nvPicPr>
          <p:cNvPr id="12" name="Grafik 11" descr="Ein Bild, das Text enthält.&#10;&#10;Automatisch generierte Beschreibung">
            <a:hlinkClick r:id="rId3"/>
            <a:extLst>
              <a:ext uri="{FF2B5EF4-FFF2-40B4-BE49-F238E27FC236}">
                <a16:creationId xmlns:a16="http://schemas.microsoft.com/office/drawing/2014/main" id="{90F25FFF-9413-41D5-84D7-20C55C05C2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2364" y="1370566"/>
            <a:ext cx="2012900" cy="1562540"/>
          </a:xfrm>
          <a:prstGeom prst="rect">
            <a:avLst/>
          </a:prstGeom>
        </p:spPr>
      </p:pic>
      <p:pic>
        <p:nvPicPr>
          <p:cNvPr id="14" name="Grafik 13">
            <a:hlinkClick r:id="rId5"/>
            <a:extLst>
              <a:ext uri="{FF2B5EF4-FFF2-40B4-BE49-F238E27FC236}">
                <a16:creationId xmlns:a16="http://schemas.microsoft.com/office/drawing/2014/main" id="{EE5ED805-FBEC-4D64-99CB-6BDA7F6B94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6668" y="3421870"/>
            <a:ext cx="1953464" cy="1526144"/>
          </a:xfrm>
          <a:prstGeom prst="rect">
            <a:avLst/>
          </a:prstGeom>
        </p:spPr>
      </p:pic>
      <p:pic>
        <p:nvPicPr>
          <p:cNvPr id="16" name="Grafik 15" descr="Ein Bild, das Tier, Himmel, Wirbellose, Ebene enthält.&#10;&#10;Automatisch generierte Beschreibung">
            <a:hlinkClick r:id="rId7"/>
            <a:extLst>
              <a:ext uri="{FF2B5EF4-FFF2-40B4-BE49-F238E27FC236}">
                <a16:creationId xmlns:a16="http://schemas.microsoft.com/office/drawing/2014/main" id="{982C666C-AF72-4556-AF71-D61B131910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92819" y="1368369"/>
            <a:ext cx="2146795" cy="1509727"/>
          </a:xfrm>
          <a:prstGeom prst="rect">
            <a:avLst/>
          </a:prstGeom>
        </p:spPr>
      </p:pic>
      <p:sp>
        <p:nvSpPr>
          <p:cNvPr id="17" name="Textfeld 16">
            <a:extLst>
              <a:ext uri="{FF2B5EF4-FFF2-40B4-BE49-F238E27FC236}">
                <a16:creationId xmlns:a16="http://schemas.microsoft.com/office/drawing/2014/main" id="{B17A9F28-1383-456C-9F2B-A7FE04147D70}"/>
              </a:ext>
            </a:extLst>
          </p:cNvPr>
          <p:cNvSpPr txBox="1"/>
          <p:nvPr/>
        </p:nvSpPr>
        <p:spPr>
          <a:xfrm>
            <a:off x="6694456" y="1435404"/>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19" name="Textfeld 18">
            <a:extLst>
              <a:ext uri="{FF2B5EF4-FFF2-40B4-BE49-F238E27FC236}">
                <a16:creationId xmlns:a16="http://schemas.microsoft.com/office/drawing/2014/main" id="{F058DF1C-E9E9-4063-93FA-AA9CB06DEAA2}"/>
              </a:ext>
            </a:extLst>
          </p:cNvPr>
          <p:cNvSpPr txBox="1"/>
          <p:nvPr/>
        </p:nvSpPr>
        <p:spPr>
          <a:xfrm>
            <a:off x="1300789" y="1405332"/>
            <a:ext cx="1133645"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Unnötig?!</a:t>
            </a:r>
          </a:p>
        </p:txBody>
      </p:sp>
      <p:sp>
        <p:nvSpPr>
          <p:cNvPr id="20" name="Textfeld 19">
            <a:extLst>
              <a:ext uri="{FF2B5EF4-FFF2-40B4-BE49-F238E27FC236}">
                <a16:creationId xmlns:a16="http://schemas.microsoft.com/office/drawing/2014/main" id="{EFC27A6F-1EE8-4B39-8C48-DBFFDF0318E7}"/>
              </a:ext>
            </a:extLst>
          </p:cNvPr>
          <p:cNvSpPr txBox="1"/>
          <p:nvPr/>
        </p:nvSpPr>
        <p:spPr>
          <a:xfrm>
            <a:off x="1337876" y="2536281"/>
            <a:ext cx="1573893"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[Reichsbürger]</a:t>
            </a:r>
          </a:p>
        </p:txBody>
      </p:sp>
      <p:sp>
        <p:nvSpPr>
          <p:cNvPr id="21" name="Textfeld 20">
            <a:extLst>
              <a:ext uri="{FF2B5EF4-FFF2-40B4-BE49-F238E27FC236}">
                <a16:creationId xmlns:a16="http://schemas.microsoft.com/office/drawing/2014/main" id="{A460C86A-C76B-48F2-83D9-D8E9A503220C}"/>
              </a:ext>
            </a:extLst>
          </p:cNvPr>
          <p:cNvSpPr txBox="1"/>
          <p:nvPr/>
        </p:nvSpPr>
        <p:spPr>
          <a:xfrm>
            <a:off x="6127421" y="2531846"/>
            <a:ext cx="1693926"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[Verschwörung]</a:t>
            </a:r>
          </a:p>
        </p:txBody>
      </p:sp>
      <p:cxnSp>
        <p:nvCxnSpPr>
          <p:cNvPr id="22" name="Gerader Verbinder 21">
            <a:extLst>
              <a:ext uri="{FF2B5EF4-FFF2-40B4-BE49-F238E27FC236}">
                <a16:creationId xmlns:a16="http://schemas.microsoft.com/office/drawing/2014/main" id="{4E75B41C-7587-4A3A-AAD8-C7FF7F9A8FBB}"/>
              </a:ext>
            </a:extLst>
          </p:cNvPr>
          <p:cNvCxnSpPr/>
          <p:nvPr/>
        </p:nvCxnSpPr>
        <p:spPr>
          <a:xfrm>
            <a:off x="3910798" y="3579862"/>
            <a:ext cx="1849334" cy="0"/>
          </a:xfrm>
          <a:prstGeom prst="line">
            <a:avLst/>
          </a:prstGeom>
        </p:spPr>
        <p:style>
          <a:lnRef idx="2">
            <a:schemeClr val="dk1"/>
          </a:lnRef>
          <a:fillRef idx="0">
            <a:schemeClr val="dk1"/>
          </a:fillRef>
          <a:effectRef idx="1">
            <a:schemeClr val="dk1"/>
          </a:effectRef>
          <a:fontRef idx="minor">
            <a:schemeClr val="tx1"/>
          </a:fontRef>
        </p:style>
      </p:cxnSp>
      <p:sp>
        <p:nvSpPr>
          <p:cNvPr id="24" name="Textfeld 23">
            <a:hlinkClick r:id="rId5"/>
            <a:extLst>
              <a:ext uri="{FF2B5EF4-FFF2-40B4-BE49-F238E27FC236}">
                <a16:creationId xmlns:a16="http://schemas.microsoft.com/office/drawing/2014/main" id="{A18D50A9-DE58-4815-B539-59478DF59478}"/>
              </a:ext>
            </a:extLst>
          </p:cNvPr>
          <p:cNvSpPr txBox="1"/>
          <p:nvPr/>
        </p:nvSpPr>
        <p:spPr>
          <a:xfrm>
            <a:off x="4069350" y="3609945"/>
            <a:ext cx="1485664" cy="646331"/>
          </a:xfrm>
          <a:prstGeom prst="rect">
            <a:avLst/>
          </a:prstGeom>
          <a:noFill/>
        </p:spPr>
        <p:txBody>
          <a:bodyPr wrap="none" rtlCol="0">
            <a:spAutoFit/>
          </a:bodyPr>
          <a:lstStyle/>
          <a:p>
            <a:r>
              <a:rPr lang="de-DE" b="1" dirty="0">
                <a:solidFill>
                  <a:schemeClr val="bg1"/>
                </a:solidFill>
                <a:highlight>
                  <a:srgbClr val="000000"/>
                </a:highlight>
                <a:latin typeface="Calibri" panose="020F0502020204030204" pitchFamily="34" charset="0"/>
                <a:cs typeface="Calibri" panose="020F0502020204030204" pitchFamily="34" charset="0"/>
              </a:rPr>
              <a:t> Gefahr durch</a:t>
            </a:r>
          </a:p>
          <a:p>
            <a:r>
              <a:rPr lang="de-DE" b="1" dirty="0">
                <a:solidFill>
                  <a:schemeClr val="bg1"/>
                </a:solidFill>
                <a:highlight>
                  <a:srgbClr val="000000"/>
                </a:highlight>
                <a:latin typeface="Calibri" panose="020F0502020204030204" pitchFamily="34" charset="0"/>
                <a:cs typeface="Calibri" panose="020F0502020204030204" pitchFamily="34" charset="0"/>
              </a:rPr>
              <a:t>Strichcodes?!</a:t>
            </a:r>
          </a:p>
        </p:txBody>
      </p:sp>
      <p:sp>
        <p:nvSpPr>
          <p:cNvPr id="2" name="Textfeld 1">
            <a:extLst>
              <a:ext uri="{FF2B5EF4-FFF2-40B4-BE49-F238E27FC236}">
                <a16:creationId xmlns:a16="http://schemas.microsoft.com/office/drawing/2014/main" id="{0C218793-B960-44A1-9BD0-4679A7853B04}"/>
              </a:ext>
            </a:extLst>
          </p:cNvPr>
          <p:cNvSpPr txBox="1"/>
          <p:nvPr/>
        </p:nvSpPr>
        <p:spPr>
          <a:xfrm>
            <a:off x="1342364" y="2937363"/>
            <a:ext cx="2012900"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Sogenannte Reichs-bürger glauben an das Rechtssystem des Nazi-regimes vor 80 Jahren und beispielsweise daran, keinen Führer-schein der Bundes-republik Deutschland zu benötigen.</a:t>
            </a:r>
          </a:p>
        </p:txBody>
      </p:sp>
      <p:sp>
        <p:nvSpPr>
          <p:cNvPr id="3" name="Textfeld 2">
            <a:extLst>
              <a:ext uri="{FF2B5EF4-FFF2-40B4-BE49-F238E27FC236}">
                <a16:creationId xmlns:a16="http://schemas.microsoft.com/office/drawing/2014/main" id="{28599F76-3331-4EB1-B7D9-92077A7C8B86}"/>
              </a:ext>
            </a:extLst>
          </p:cNvPr>
          <p:cNvSpPr txBox="1"/>
          <p:nvPr/>
        </p:nvSpPr>
        <p:spPr>
          <a:xfrm>
            <a:off x="3762067" y="1295867"/>
            <a:ext cx="2146796" cy="2110962"/>
          </a:xfrm>
          <a:prstGeom prst="rect">
            <a:avLst/>
          </a:prstGeom>
          <a:noFill/>
          <a:ln>
            <a:noFill/>
          </a:ln>
        </p:spPr>
        <p:txBody>
          <a:bodyPr wrap="square" rtlCol="0">
            <a:spAutoFit/>
          </a:bodyPr>
          <a:lstStyle/>
          <a:p>
            <a:pPr algn="l">
              <a:lnSpc>
                <a:spcPct val="110000"/>
              </a:lnSpc>
            </a:pPr>
            <a:r>
              <a:rPr lang="de-DE" sz="1500" dirty="0">
                <a:latin typeface="Calibri" panose="020F0502020204030204" pitchFamily="34" charset="0"/>
                <a:cs typeface="Calibri" panose="020F0502020204030204" pitchFamily="34" charset="0"/>
              </a:rPr>
              <a:t>Eine Theorie besagt, dass </a:t>
            </a:r>
            <a:r>
              <a:rPr lang="de-DE" sz="1500" b="1" dirty="0">
                <a:latin typeface="Calibri" panose="020F0502020204030204" pitchFamily="34" charset="0"/>
                <a:cs typeface="Calibri" panose="020F0502020204030204" pitchFamily="34" charset="0"/>
              </a:rPr>
              <a:t>Strichcodes</a:t>
            </a:r>
            <a:r>
              <a:rPr lang="de-DE" sz="1500" dirty="0">
                <a:latin typeface="Calibri" panose="020F0502020204030204" pitchFamily="34" charset="0"/>
                <a:cs typeface="Calibri" panose="020F0502020204030204" pitchFamily="34" charset="0"/>
              </a:rPr>
              <a:t> negative oder gar satanische Energie auf Lebensmittel übertragen. Die Anhänger der Theorie streichen Strichcodes durch.</a:t>
            </a:r>
          </a:p>
        </p:txBody>
      </p:sp>
      <p:sp>
        <p:nvSpPr>
          <p:cNvPr id="23" name="Textfeld 22">
            <a:extLst>
              <a:ext uri="{FF2B5EF4-FFF2-40B4-BE49-F238E27FC236}">
                <a16:creationId xmlns:a16="http://schemas.microsoft.com/office/drawing/2014/main" id="{59A06B22-403D-4B81-9A87-896FB0679ADE}"/>
              </a:ext>
            </a:extLst>
          </p:cNvPr>
          <p:cNvSpPr txBox="1"/>
          <p:nvPr/>
        </p:nvSpPr>
        <p:spPr>
          <a:xfrm>
            <a:off x="6192821" y="2878747"/>
            <a:ext cx="2146796"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Die </a:t>
            </a:r>
            <a:r>
              <a:rPr lang="de-DE" sz="1500" b="1" dirty="0">
                <a:latin typeface="Calibri" panose="020F0502020204030204" pitchFamily="34" charset="0"/>
                <a:cs typeface="Calibri" panose="020F0502020204030204" pitchFamily="34" charset="0"/>
              </a:rPr>
              <a:t>Chemtrail-</a:t>
            </a:r>
            <a:r>
              <a:rPr lang="de-DE" sz="1500" b="1" spc="-8" dirty="0" err="1">
                <a:latin typeface="Calibri" panose="020F0502020204030204" pitchFamily="34" charset="0"/>
                <a:cs typeface="Calibri" panose="020F0502020204030204" pitchFamily="34" charset="0"/>
              </a:rPr>
              <a:t>Verschwörunsgerzählung</a:t>
            </a:r>
            <a:r>
              <a:rPr lang="de-DE" sz="1500" dirty="0">
                <a:latin typeface="Calibri" panose="020F0502020204030204" pitchFamily="34" charset="0"/>
                <a:cs typeface="Calibri" panose="020F0502020204030204" pitchFamily="34" charset="0"/>
              </a:rPr>
              <a:t> beinhaltet, dass die Weltregierung die Bürger mit Chemikalien aus allen Flugzeugen besprüht. Warum schweigen die Flugpassagiere?</a:t>
            </a:r>
          </a:p>
        </p:txBody>
      </p:sp>
      <p:sp>
        <p:nvSpPr>
          <p:cNvPr id="18" name="Rechteck 17">
            <a:extLst>
              <a:ext uri="{FF2B5EF4-FFF2-40B4-BE49-F238E27FC236}">
                <a16:creationId xmlns:a16="http://schemas.microsoft.com/office/drawing/2014/main" id="{B09EEE8E-326C-494D-BA18-438ED8DBF4A9}"/>
              </a:ext>
            </a:extLst>
          </p:cNvPr>
          <p:cNvSpPr/>
          <p:nvPr/>
        </p:nvSpPr>
        <p:spPr>
          <a:xfrm rot="16200000">
            <a:off x="7906079" y="1851546"/>
            <a:ext cx="1059907" cy="184666"/>
          </a:xfrm>
          <a:prstGeom prst="rect">
            <a:avLst/>
          </a:prstGeom>
        </p:spPr>
        <p:txBody>
          <a:bodyPr wrap="none">
            <a:spAutoFit/>
          </a:bodyPr>
          <a:lstStyle/>
          <a:p>
            <a:r>
              <a:rPr lang="de-DE" sz="600" dirty="0"/>
              <a:t>Bild: pixabay.com / </a:t>
            </a:r>
            <a:r>
              <a:rPr lang="de-DE" sz="600" dirty="0" err="1"/>
              <a:t>Imagii</a:t>
            </a:r>
            <a:endParaRPr lang="de-DE" sz="600" dirty="0"/>
          </a:p>
        </p:txBody>
      </p:sp>
      <p:sp>
        <p:nvSpPr>
          <p:cNvPr id="25" name="Rechteck 24">
            <a:extLst>
              <a:ext uri="{FF2B5EF4-FFF2-40B4-BE49-F238E27FC236}">
                <a16:creationId xmlns:a16="http://schemas.microsoft.com/office/drawing/2014/main" id="{B9562B1B-92F1-4512-8E91-53E56EEC2786}"/>
              </a:ext>
            </a:extLst>
          </p:cNvPr>
          <p:cNvSpPr/>
          <p:nvPr/>
        </p:nvSpPr>
        <p:spPr>
          <a:xfrm rot="16200000">
            <a:off x="609874" y="1865437"/>
            <a:ext cx="1184940" cy="184666"/>
          </a:xfrm>
          <a:prstGeom prst="rect">
            <a:avLst/>
          </a:prstGeom>
        </p:spPr>
        <p:txBody>
          <a:bodyPr wrap="none">
            <a:spAutoFit/>
          </a:bodyPr>
          <a:lstStyle/>
          <a:p>
            <a:r>
              <a:rPr lang="de-DE" sz="600" dirty="0"/>
              <a:t>Bild: pixabay.com / </a:t>
            </a:r>
            <a:r>
              <a:rPr lang="de-DE" sz="600" dirty="0" err="1"/>
              <a:t>Mondisso</a:t>
            </a:r>
            <a:endParaRPr lang="de-DE" sz="600" dirty="0"/>
          </a:p>
        </p:txBody>
      </p:sp>
      <p:sp>
        <p:nvSpPr>
          <p:cNvPr id="26" name="Rechteck 25">
            <a:extLst>
              <a:ext uri="{FF2B5EF4-FFF2-40B4-BE49-F238E27FC236}">
                <a16:creationId xmlns:a16="http://schemas.microsoft.com/office/drawing/2014/main" id="{A9B37B65-15DA-4E87-AB62-5A026880570A}"/>
              </a:ext>
            </a:extLst>
          </p:cNvPr>
          <p:cNvSpPr/>
          <p:nvPr/>
        </p:nvSpPr>
        <p:spPr>
          <a:xfrm>
            <a:off x="3939620" y="4897531"/>
            <a:ext cx="1600118" cy="184666"/>
          </a:xfrm>
          <a:prstGeom prst="rect">
            <a:avLst/>
          </a:prstGeom>
        </p:spPr>
        <p:txBody>
          <a:bodyPr wrap="none">
            <a:spAutoFit/>
          </a:bodyPr>
          <a:lstStyle/>
          <a:p>
            <a:r>
              <a:rPr lang="de-DE" sz="600" dirty="0"/>
              <a:t>Bild: - pixabay.com / </a:t>
            </a:r>
            <a:r>
              <a:rPr lang="de-DE" sz="600" dirty="0" err="1"/>
              <a:t>OpenClipart-Vectors</a:t>
            </a:r>
            <a:endParaRPr lang="de-DE" sz="600" dirty="0"/>
          </a:p>
        </p:txBody>
      </p:sp>
    </p:spTree>
    <p:extLst>
      <p:ext uri="{BB962C8B-B14F-4D97-AF65-F5344CB8AC3E}">
        <p14:creationId xmlns:p14="http://schemas.microsoft.com/office/powerpoint/2010/main" val="28930578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b="1" dirty="0"/>
              <a:t>Alles gelogen! </a:t>
            </a:r>
            <a:r>
              <a:rPr lang="de-DE" sz="1200" dirty="0"/>
              <a:t>(Für weitere Infos klicke auf ein Bild.)</a:t>
            </a:r>
            <a:endParaRPr lang="de-DE" sz="3000" dirty="0"/>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pic>
        <p:nvPicPr>
          <p:cNvPr id="12" name="Grafik 11" descr="Ein Bild, das Text enthält.&#10;&#10;Automatisch generierte Beschreibung">
            <a:hlinkClick r:id="rId3"/>
            <a:extLst>
              <a:ext uri="{FF2B5EF4-FFF2-40B4-BE49-F238E27FC236}">
                <a16:creationId xmlns:a16="http://schemas.microsoft.com/office/drawing/2014/main" id="{90F25FFF-9413-41D5-84D7-20C55C05C2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2364" y="1370566"/>
            <a:ext cx="2012900" cy="1562540"/>
          </a:xfrm>
          <a:prstGeom prst="rect">
            <a:avLst/>
          </a:prstGeom>
        </p:spPr>
      </p:pic>
      <p:pic>
        <p:nvPicPr>
          <p:cNvPr id="14" name="Grafik 13">
            <a:hlinkClick r:id="rId5"/>
            <a:extLst>
              <a:ext uri="{FF2B5EF4-FFF2-40B4-BE49-F238E27FC236}">
                <a16:creationId xmlns:a16="http://schemas.microsoft.com/office/drawing/2014/main" id="{EE5ED805-FBEC-4D64-99CB-6BDA7F6B94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6668" y="3421870"/>
            <a:ext cx="1953464" cy="1526144"/>
          </a:xfrm>
          <a:prstGeom prst="rect">
            <a:avLst/>
          </a:prstGeom>
        </p:spPr>
      </p:pic>
      <p:pic>
        <p:nvPicPr>
          <p:cNvPr id="16" name="Grafik 15" descr="Ein Bild, das Tier, Himmel, Wirbellose, Ebene enthält.&#10;&#10;Automatisch generierte Beschreibung">
            <a:hlinkClick r:id="rId7"/>
            <a:extLst>
              <a:ext uri="{FF2B5EF4-FFF2-40B4-BE49-F238E27FC236}">
                <a16:creationId xmlns:a16="http://schemas.microsoft.com/office/drawing/2014/main" id="{982C666C-AF72-4556-AF71-D61B131910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92820" y="1368369"/>
            <a:ext cx="1912709" cy="1509727"/>
          </a:xfrm>
          <a:prstGeom prst="rect">
            <a:avLst/>
          </a:prstGeom>
        </p:spPr>
      </p:pic>
      <p:sp>
        <p:nvSpPr>
          <p:cNvPr id="17" name="Textfeld 16">
            <a:extLst>
              <a:ext uri="{FF2B5EF4-FFF2-40B4-BE49-F238E27FC236}">
                <a16:creationId xmlns:a16="http://schemas.microsoft.com/office/drawing/2014/main" id="{B17A9F28-1383-456C-9F2B-A7FE04147D70}"/>
              </a:ext>
            </a:extLst>
          </p:cNvPr>
          <p:cNvSpPr txBox="1"/>
          <p:nvPr/>
        </p:nvSpPr>
        <p:spPr>
          <a:xfrm>
            <a:off x="6694456" y="1435404"/>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19" name="Textfeld 18">
            <a:extLst>
              <a:ext uri="{FF2B5EF4-FFF2-40B4-BE49-F238E27FC236}">
                <a16:creationId xmlns:a16="http://schemas.microsoft.com/office/drawing/2014/main" id="{F058DF1C-E9E9-4063-93FA-AA9CB06DEAA2}"/>
              </a:ext>
            </a:extLst>
          </p:cNvPr>
          <p:cNvSpPr txBox="1"/>
          <p:nvPr/>
        </p:nvSpPr>
        <p:spPr>
          <a:xfrm>
            <a:off x="1300789" y="1405332"/>
            <a:ext cx="1133645"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Unnötig?!</a:t>
            </a:r>
          </a:p>
        </p:txBody>
      </p:sp>
      <p:sp>
        <p:nvSpPr>
          <p:cNvPr id="20" name="Textfeld 19">
            <a:extLst>
              <a:ext uri="{FF2B5EF4-FFF2-40B4-BE49-F238E27FC236}">
                <a16:creationId xmlns:a16="http://schemas.microsoft.com/office/drawing/2014/main" id="{EFC27A6F-1EE8-4B39-8C48-DBFFDF0318E7}"/>
              </a:ext>
            </a:extLst>
          </p:cNvPr>
          <p:cNvSpPr txBox="1"/>
          <p:nvPr/>
        </p:nvSpPr>
        <p:spPr>
          <a:xfrm>
            <a:off x="1337876" y="2536281"/>
            <a:ext cx="1573893"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[Reichsbürger]</a:t>
            </a:r>
          </a:p>
        </p:txBody>
      </p:sp>
      <p:sp>
        <p:nvSpPr>
          <p:cNvPr id="21" name="Textfeld 20">
            <a:extLst>
              <a:ext uri="{FF2B5EF4-FFF2-40B4-BE49-F238E27FC236}">
                <a16:creationId xmlns:a16="http://schemas.microsoft.com/office/drawing/2014/main" id="{A460C86A-C76B-48F2-83D9-D8E9A503220C}"/>
              </a:ext>
            </a:extLst>
          </p:cNvPr>
          <p:cNvSpPr txBox="1"/>
          <p:nvPr/>
        </p:nvSpPr>
        <p:spPr>
          <a:xfrm>
            <a:off x="6127421" y="2531846"/>
            <a:ext cx="1693926"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[Verschwörung]</a:t>
            </a:r>
          </a:p>
        </p:txBody>
      </p:sp>
      <p:cxnSp>
        <p:nvCxnSpPr>
          <p:cNvPr id="22" name="Gerader Verbinder 21">
            <a:extLst>
              <a:ext uri="{FF2B5EF4-FFF2-40B4-BE49-F238E27FC236}">
                <a16:creationId xmlns:a16="http://schemas.microsoft.com/office/drawing/2014/main" id="{4E75B41C-7587-4A3A-AAD8-C7FF7F9A8FBB}"/>
              </a:ext>
            </a:extLst>
          </p:cNvPr>
          <p:cNvCxnSpPr/>
          <p:nvPr/>
        </p:nvCxnSpPr>
        <p:spPr>
          <a:xfrm>
            <a:off x="3910798" y="3579862"/>
            <a:ext cx="1849334" cy="0"/>
          </a:xfrm>
          <a:prstGeom prst="line">
            <a:avLst/>
          </a:prstGeom>
        </p:spPr>
        <p:style>
          <a:lnRef idx="2">
            <a:schemeClr val="dk1"/>
          </a:lnRef>
          <a:fillRef idx="0">
            <a:schemeClr val="dk1"/>
          </a:fillRef>
          <a:effectRef idx="1">
            <a:schemeClr val="dk1"/>
          </a:effectRef>
          <a:fontRef idx="minor">
            <a:schemeClr val="tx1"/>
          </a:fontRef>
        </p:style>
      </p:cxnSp>
      <p:sp>
        <p:nvSpPr>
          <p:cNvPr id="24" name="Textfeld 23">
            <a:hlinkClick r:id="rId5"/>
            <a:extLst>
              <a:ext uri="{FF2B5EF4-FFF2-40B4-BE49-F238E27FC236}">
                <a16:creationId xmlns:a16="http://schemas.microsoft.com/office/drawing/2014/main" id="{A18D50A9-DE58-4815-B539-59478DF59478}"/>
              </a:ext>
            </a:extLst>
          </p:cNvPr>
          <p:cNvSpPr txBox="1"/>
          <p:nvPr/>
        </p:nvSpPr>
        <p:spPr>
          <a:xfrm>
            <a:off x="4069350" y="3609945"/>
            <a:ext cx="1485664" cy="646331"/>
          </a:xfrm>
          <a:prstGeom prst="rect">
            <a:avLst/>
          </a:prstGeom>
          <a:noFill/>
        </p:spPr>
        <p:txBody>
          <a:bodyPr wrap="none" rtlCol="0">
            <a:spAutoFit/>
          </a:bodyPr>
          <a:lstStyle/>
          <a:p>
            <a:r>
              <a:rPr lang="de-DE" b="1" dirty="0">
                <a:solidFill>
                  <a:schemeClr val="bg1"/>
                </a:solidFill>
                <a:highlight>
                  <a:srgbClr val="000000"/>
                </a:highlight>
                <a:latin typeface="Calibri" panose="020F0502020204030204" pitchFamily="34" charset="0"/>
                <a:cs typeface="Calibri" panose="020F0502020204030204" pitchFamily="34" charset="0"/>
              </a:rPr>
              <a:t> Gefahr durch</a:t>
            </a:r>
          </a:p>
          <a:p>
            <a:r>
              <a:rPr lang="de-DE" b="1" dirty="0">
                <a:solidFill>
                  <a:schemeClr val="bg1"/>
                </a:solidFill>
                <a:highlight>
                  <a:srgbClr val="000000"/>
                </a:highlight>
                <a:latin typeface="Calibri" panose="020F0502020204030204" pitchFamily="34" charset="0"/>
                <a:cs typeface="Calibri" panose="020F0502020204030204" pitchFamily="34" charset="0"/>
              </a:rPr>
              <a:t>Strichcodes?!</a:t>
            </a:r>
          </a:p>
        </p:txBody>
      </p:sp>
      <p:sp>
        <p:nvSpPr>
          <p:cNvPr id="2" name="Textfeld 1">
            <a:extLst>
              <a:ext uri="{FF2B5EF4-FFF2-40B4-BE49-F238E27FC236}">
                <a16:creationId xmlns:a16="http://schemas.microsoft.com/office/drawing/2014/main" id="{0C218793-B960-44A1-9BD0-4679A7853B04}"/>
              </a:ext>
            </a:extLst>
          </p:cNvPr>
          <p:cNvSpPr txBox="1"/>
          <p:nvPr/>
        </p:nvSpPr>
        <p:spPr>
          <a:xfrm>
            <a:off x="1342364" y="2937363"/>
            <a:ext cx="2012900"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Sogenannte Reichs-bürger glauben an das Rechtssystem des Nazi-regimes vor 80 Jahren und beispielsweise daran, keinen Führer-schein der Bundes-republik Deutschland zu benötigen.</a:t>
            </a:r>
          </a:p>
        </p:txBody>
      </p:sp>
      <p:sp>
        <p:nvSpPr>
          <p:cNvPr id="3" name="Textfeld 2">
            <a:extLst>
              <a:ext uri="{FF2B5EF4-FFF2-40B4-BE49-F238E27FC236}">
                <a16:creationId xmlns:a16="http://schemas.microsoft.com/office/drawing/2014/main" id="{28599F76-3331-4EB1-B7D9-92077A7C8B86}"/>
              </a:ext>
            </a:extLst>
          </p:cNvPr>
          <p:cNvSpPr txBox="1"/>
          <p:nvPr/>
        </p:nvSpPr>
        <p:spPr>
          <a:xfrm>
            <a:off x="3762067" y="1295867"/>
            <a:ext cx="2146796" cy="2110962"/>
          </a:xfrm>
          <a:prstGeom prst="rect">
            <a:avLst/>
          </a:prstGeom>
          <a:noFill/>
          <a:ln>
            <a:noFill/>
          </a:ln>
        </p:spPr>
        <p:txBody>
          <a:bodyPr wrap="square" rtlCol="0">
            <a:spAutoFit/>
          </a:bodyPr>
          <a:lstStyle/>
          <a:p>
            <a:pPr algn="l">
              <a:lnSpc>
                <a:spcPct val="110000"/>
              </a:lnSpc>
            </a:pPr>
            <a:r>
              <a:rPr lang="de-DE" sz="1500" dirty="0">
                <a:latin typeface="Calibri" panose="020F0502020204030204" pitchFamily="34" charset="0"/>
                <a:cs typeface="Calibri" panose="020F0502020204030204" pitchFamily="34" charset="0"/>
              </a:rPr>
              <a:t>Eine Theorie besagt, dass </a:t>
            </a:r>
            <a:r>
              <a:rPr lang="de-DE" sz="1500" b="1" dirty="0">
                <a:latin typeface="Calibri" panose="020F0502020204030204" pitchFamily="34" charset="0"/>
                <a:cs typeface="Calibri" panose="020F0502020204030204" pitchFamily="34" charset="0"/>
              </a:rPr>
              <a:t>Strichcodes</a:t>
            </a:r>
            <a:r>
              <a:rPr lang="de-DE" sz="1500" dirty="0">
                <a:latin typeface="Calibri" panose="020F0502020204030204" pitchFamily="34" charset="0"/>
                <a:cs typeface="Calibri" panose="020F0502020204030204" pitchFamily="34" charset="0"/>
              </a:rPr>
              <a:t> negative oder gar satanische Energie auf Lebensmittel übertragen. Die Anhänger der Theorie streichen Strichcodes durch.</a:t>
            </a:r>
          </a:p>
        </p:txBody>
      </p:sp>
      <p:sp>
        <p:nvSpPr>
          <p:cNvPr id="23" name="Textfeld 22">
            <a:extLst>
              <a:ext uri="{FF2B5EF4-FFF2-40B4-BE49-F238E27FC236}">
                <a16:creationId xmlns:a16="http://schemas.microsoft.com/office/drawing/2014/main" id="{59A06B22-403D-4B81-9A87-896FB0679ADE}"/>
              </a:ext>
            </a:extLst>
          </p:cNvPr>
          <p:cNvSpPr txBox="1"/>
          <p:nvPr/>
        </p:nvSpPr>
        <p:spPr>
          <a:xfrm>
            <a:off x="6192820" y="2878747"/>
            <a:ext cx="1912709"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Die </a:t>
            </a:r>
            <a:r>
              <a:rPr lang="de-DE" sz="1500" b="1" dirty="0">
                <a:latin typeface="Calibri" panose="020F0502020204030204" pitchFamily="34" charset="0"/>
                <a:cs typeface="Calibri" panose="020F0502020204030204" pitchFamily="34" charset="0"/>
              </a:rPr>
              <a:t>Chemtrail-</a:t>
            </a:r>
            <a:r>
              <a:rPr lang="de-DE" sz="1500" b="1" spc="-8" dirty="0">
                <a:latin typeface="Calibri" panose="020F0502020204030204" pitchFamily="34" charset="0"/>
                <a:cs typeface="Calibri" panose="020F0502020204030204" pitchFamily="34" charset="0"/>
              </a:rPr>
              <a:t>Verschwörungstheorie</a:t>
            </a:r>
            <a:r>
              <a:rPr lang="de-DE" sz="1500" dirty="0">
                <a:latin typeface="Calibri" panose="020F0502020204030204" pitchFamily="34" charset="0"/>
                <a:cs typeface="Calibri" panose="020F0502020204030204" pitchFamily="34" charset="0"/>
              </a:rPr>
              <a:t> beinhaltet, dass die Weltregierung die Bürger mit Chemikalien aus allen Flugzeugen besprüht. Warum schweigen die Flugpassagiere?</a:t>
            </a:r>
          </a:p>
        </p:txBody>
      </p:sp>
      <p:sp>
        <p:nvSpPr>
          <p:cNvPr id="18" name="Rechteck 17">
            <a:extLst>
              <a:ext uri="{FF2B5EF4-FFF2-40B4-BE49-F238E27FC236}">
                <a16:creationId xmlns:a16="http://schemas.microsoft.com/office/drawing/2014/main" id="{B09EEE8E-326C-494D-BA18-438ED8DBF4A9}"/>
              </a:ext>
            </a:extLst>
          </p:cNvPr>
          <p:cNvSpPr/>
          <p:nvPr/>
        </p:nvSpPr>
        <p:spPr>
          <a:xfrm rot="16200000">
            <a:off x="7622121" y="1838220"/>
            <a:ext cx="1059907" cy="184666"/>
          </a:xfrm>
          <a:prstGeom prst="rect">
            <a:avLst/>
          </a:prstGeom>
        </p:spPr>
        <p:txBody>
          <a:bodyPr wrap="none">
            <a:spAutoFit/>
          </a:bodyPr>
          <a:lstStyle/>
          <a:p>
            <a:r>
              <a:rPr lang="de-DE" sz="600" dirty="0"/>
              <a:t>Bild: pixabay.com / </a:t>
            </a:r>
            <a:r>
              <a:rPr lang="de-DE" sz="600" dirty="0" err="1"/>
              <a:t>Imagii</a:t>
            </a:r>
            <a:endParaRPr lang="de-DE" sz="600" dirty="0"/>
          </a:p>
        </p:txBody>
      </p:sp>
      <p:sp>
        <p:nvSpPr>
          <p:cNvPr id="25" name="Rechteck 24">
            <a:extLst>
              <a:ext uri="{FF2B5EF4-FFF2-40B4-BE49-F238E27FC236}">
                <a16:creationId xmlns:a16="http://schemas.microsoft.com/office/drawing/2014/main" id="{B9562B1B-92F1-4512-8E91-53E56EEC2786}"/>
              </a:ext>
            </a:extLst>
          </p:cNvPr>
          <p:cNvSpPr/>
          <p:nvPr/>
        </p:nvSpPr>
        <p:spPr>
          <a:xfrm rot="16200000">
            <a:off x="687488" y="1869183"/>
            <a:ext cx="1184940" cy="184666"/>
          </a:xfrm>
          <a:prstGeom prst="rect">
            <a:avLst/>
          </a:prstGeom>
        </p:spPr>
        <p:txBody>
          <a:bodyPr wrap="none">
            <a:spAutoFit/>
          </a:bodyPr>
          <a:lstStyle/>
          <a:p>
            <a:r>
              <a:rPr lang="de-DE" sz="600" dirty="0"/>
              <a:t>Bild: pixabay.com / </a:t>
            </a:r>
            <a:r>
              <a:rPr lang="de-DE" sz="600" dirty="0" err="1"/>
              <a:t>Mondisso</a:t>
            </a:r>
            <a:endParaRPr lang="de-DE" sz="600" dirty="0"/>
          </a:p>
        </p:txBody>
      </p:sp>
      <p:sp>
        <p:nvSpPr>
          <p:cNvPr id="26" name="Rechteck 25">
            <a:extLst>
              <a:ext uri="{FF2B5EF4-FFF2-40B4-BE49-F238E27FC236}">
                <a16:creationId xmlns:a16="http://schemas.microsoft.com/office/drawing/2014/main" id="{A9B37B65-15DA-4E87-AB62-5A026880570A}"/>
              </a:ext>
            </a:extLst>
          </p:cNvPr>
          <p:cNvSpPr/>
          <p:nvPr/>
        </p:nvSpPr>
        <p:spPr>
          <a:xfrm>
            <a:off x="3939620" y="4897531"/>
            <a:ext cx="1600118" cy="184666"/>
          </a:xfrm>
          <a:prstGeom prst="rect">
            <a:avLst/>
          </a:prstGeom>
        </p:spPr>
        <p:txBody>
          <a:bodyPr wrap="none">
            <a:spAutoFit/>
          </a:bodyPr>
          <a:lstStyle/>
          <a:p>
            <a:r>
              <a:rPr lang="de-DE" sz="600" dirty="0"/>
              <a:t>Bild: - pixabay.com / </a:t>
            </a:r>
            <a:r>
              <a:rPr lang="de-DE" sz="600" dirty="0" err="1"/>
              <a:t>OpenClipart-Vectors</a:t>
            </a:r>
            <a:endParaRPr lang="de-DE" sz="600" dirty="0"/>
          </a:p>
        </p:txBody>
      </p:sp>
      <p:sp>
        <p:nvSpPr>
          <p:cNvPr id="4" name="Inhaltsplatzhalter 2">
            <a:extLst>
              <a:ext uri="{FF2B5EF4-FFF2-40B4-BE49-F238E27FC236}">
                <a16:creationId xmlns:a16="http://schemas.microsoft.com/office/drawing/2014/main" id="{09AC72F3-70C7-CE74-505F-37CADAE137FD}"/>
              </a:ext>
            </a:extLst>
          </p:cNvPr>
          <p:cNvSpPr txBox="1">
            <a:spLocks/>
          </p:cNvSpPr>
          <p:nvPr/>
        </p:nvSpPr>
        <p:spPr bwMode="auto">
          <a:xfrm>
            <a:off x="755576" y="1599644"/>
            <a:ext cx="7992888" cy="3478551"/>
          </a:xfrm>
          <a:prstGeom prst="rect">
            <a:avLst/>
          </a:prstGeom>
          <a:solidFill>
            <a:schemeClr val="accent1">
              <a:alpha val="95000"/>
            </a:schemeClr>
          </a:solidFill>
          <a:ln>
            <a:noFill/>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None/>
            </a:pPr>
            <a:r>
              <a:rPr lang="de-DE" sz="3300" b="1" kern="0" dirty="0">
                <a:solidFill>
                  <a:srgbClr val="FF6600"/>
                </a:solidFill>
              </a:rPr>
              <a:t>Fake bleibt Fake!</a:t>
            </a:r>
          </a:p>
          <a:p>
            <a:pPr marL="0" indent="0" algn="ctr">
              <a:buNone/>
            </a:pPr>
            <a:r>
              <a:rPr lang="de-DE" sz="2400" b="1" kern="0" dirty="0">
                <a:solidFill>
                  <a:srgbClr val="FF6600"/>
                </a:solidFill>
              </a:rPr>
              <a:t>Tipp: Fake-Jäger von </a:t>
            </a:r>
            <a:r>
              <a:rPr lang="de-DE" sz="2400" b="1" kern="0" dirty="0">
                <a:solidFill>
                  <a:srgbClr val="FF6600"/>
                </a:solidFill>
                <a:hlinkClick r:id="rId9"/>
              </a:rPr>
              <a:t>www.mimikama.at</a:t>
            </a:r>
            <a:br>
              <a:rPr lang="de-DE" sz="2400" b="1" kern="0" dirty="0">
                <a:solidFill>
                  <a:srgbClr val="FF6600"/>
                </a:solidFill>
              </a:rPr>
            </a:br>
            <a:r>
              <a:rPr lang="de-DE" sz="2400" b="1" kern="0" dirty="0">
                <a:solidFill>
                  <a:srgbClr val="FF6600"/>
                </a:solidFill>
              </a:rPr>
              <a:t>oder </a:t>
            </a:r>
            <a:r>
              <a:rPr lang="de-DE" sz="2400" b="1" kern="0" dirty="0">
                <a:solidFill>
                  <a:srgbClr val="FF6600"/>
                </a:solidFill>
                <a:hlinkClick r:id="rId10"/>
              </a:rPr>
              <a:t>correctiv.org/faktencheck</a:t>
            </a:r>
            <a:r>
              <a:rPr lang="de-DE" sz="2400" b="1" kern="0" dirty="0">
                <a:solidFill>
                  <a:srgbClr val="FF6600"/>
                </a:solidFill>
              </a:rPr>
              <a:t> sowie </a:t>
            </a:r>
            <a:br>
              <a:rPr lang="de-DE" sz="2400" b="1" kern="0" dirty="0">
                <a:solidFill>
                  <a:srgbClr val="FF6600"/>
                </a:solidFill>
              </a:rPr>
            </a:br>
            <a:r>
              <a:rPr lang="de-DE" sz="2400" b="1" kern="0" dirty="0">
                <a:solidFill>
                  <a:srgbClr val="FF6600"/>
                </a:solidFill>
              </a:rPr>
              <a:t>bei </a:t>
            </a:r>
            <a:r>
              <a:rPr lang="de-DE" sz="2400" b="1" kern="0" dirty="0">
                <a:solidFill>
                  <a:srgbClr val="FF6600"/>
                </a:solidFill>
                <a:hlinkClick r:id="rId11"/>
              </a:rPr>
              <a:t>klicksafe.de/verschwoerungstheorien</a:t>
            </a:r>
            <a:r>
              <a:rPr lang="de-DE" sz="2400" b="1" kern="0" dirty="0">
                <a:solidFill>
                  <a:srgbClr val="FF6600"/>
                </a:solidFill>
              </a:rPr>
              <a:t> </a:t>
            </a:r>
            <a:endParaRPr lang="de-DE" sz="1050" b="1" kern="0" dirty="0">
              <a:solidFill>
                <a:srgbClr val="FF6600"/>
              </a:solidFill>
            </a:endParaRPr>
          </a:p>
        </p:txBody>
      </p:sp>
      <p:pic>
        <p:nvPicPr>
          <p:cNvPr id="6" name="Grafik 5" descr="Ein Bild, das schwarz, Uhr enthält.&#10;&#10;Automatisch generierte Beschreibung">
            <a:hlinkClick r:id="rId10"/>
            <a:extLst>
              <a:ext uri="{FF2B5EF4-FFF2-40B4-BE49-F238E27FC236}">
                <a16:creationId xmlns:a16="http://schemas.microsoft.com/office/drawing/2014/main" id="{7340D07E-65C1-E52B-13D6-0BD07DE1D6DB}"/>
              </a:ext>
            </a:extLst>
          </p:cNvPr>
          <p:cNvPicPr>
            <a:picLocks noChangeAspect="1"/>
          </p:cNvPicPr>
          <p:nvPr/>
        </p:nvPicPr>
        <p:blipFill>
          <a:blip r:embed="rId12"/>
          <a:stretch>
            <a:fillRect/>
          </a:stretch>
        </p:blipFill>
        <p:spPr>
          <a:xfrm>
            <a:off x="4002729" y="3506962"/>
            <a:ext cx="1606088" cy="1514693"/>
          </a:xfrm>
          <a:prstGeom prst="rect">
            <a:avLst/>
          </a:prstGeom>
        </p:spPr>
      </p:pic>
      <p:pic>
        <p:nvPicPr>
          <p:cNvPr id="8" name="Grafik 7" descr="Ein Bild, das Zeichnung enthält.&#10;&#10;Automatisch generierte Beschreibung">
            <a:hlinkClick r:id="rId9"/>
            <a:extLst>
              <a:ext uri="{FF2B5EF4-FFF2-40B4-BE49-F238E27FC236}">
                <a16:creationId xmlns:a16="http://schemas.microsoft.com/office/drawing/2014/main" id="{9868A68A-A16C-8998-5FC1-0CFC8E1F97D7}"/>
              </a:ext>
            </a:extLst>
          </p:cNvPr>
          <p:cNvPicPr>
            <a:picLocks noChangeAspect="1"/>
          </p:cNvPicPr>
          <p:nvPr/>
        </p:nvPicPr>
        <p:blipFill>
          <a:blip r:embed="rId13"/>
          <a:stretch>
            <a:fillRect/>
          </a:stretch>
        </p:blipFill>
        <p:spPr>
          <a:xfrm>
            <a:off x="1735048" y="3506962"/>
            <a:ext cx="1523546" cy="1523546"/>
          </a:xfrm>
          <a:prstGeom prst="rect">
            <a:avLst/>
          </a:prstGeom>
        </p:spPr>
      </p:pic>
      <p:pic>
        <p:nvPicPr>
          <p:cNvPr id="9" name="Grafik 8" descr="Ein Bild, das drinnen enthält.&#10;&#10;Automatisch generierte Beschreibung">
            <a:hlinkClick r:id="rId14"/>
            <a:extLst>
              <a:ext uri="{FF2B5EF4-FFF2-40B4-BE49-F238E27FC236}">
                <a16:creationId xmlns:a16="http://schemas.microsoft.com/office/drawing/2014/main" id="{B5061C2C-F0EA-C58E-DA45-27AD540DF7FE}"/>
              </a:ext>
            </a:extLst>
          </p:cNvPr>
          <p:cNvPicPr>
            <a:picLocks noChangeAspect="1"/>
          </p:cNvPicPr>
          <p:nvPr/>
        </p:nvPicPr>
        <p:blipFill>
          <a:blip r:embed="rId15"/>
          <a:stretch>
            <a:fillRect/>
          </a:stretch>
        </p:blipFill>
        <p:spPr>
          <a:xfrm>
            <a:off x="6192181" y="3512509"/>
            <a:ext cx="1502414" cy="1502414"/>
          </a:xfrm>
          <a:prstGeom prst="rect">
            <a:avLst/>
          </a:prstGeom>
        </p:spPr>
      </p:pic>
    </p:spTree>
    <p:extLst>
      <p:ext uri="{BB962C8B-B14F-4D97-AF65-F5344CB8AC3E}">
        <p14:creationId xmlns:p14="http://schemas.microsoft.com/office/powerpoint/2010/main" val="13274577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E37E330A-A81C-4390-9921-522D1C0491A1}"/>
              </a:ext>
            </a:extLst>
          </p:cNvPr>
          <p:cNvGrpSpPr/>
          <p:nvPr/>
        </p:nvGrpSpPr>
        <p:grpSpPr>
          <a:xfrm>
            <a:off x="1776211" y="735546"/>
            <a:ext cx="6036149" cy="4391392"/>
            <a:chOff x="772273" y="978125"/>
            <a:chExt cx="8048199" cy="5855189"/>
          </a:xfrm>
        </p:grpSpPr>
        <p:sp>
          <p:nvSpPr>
            <p:cNvPr id="12" name="Rechteck 11">
              <a:extLst>
                <a:ext uri="{FF2B5EF4-FFF2-40B4-BE49-F238E27FC236}">
                  <a16:creationId xmlns:a16="http://schemas.microsoft.com/office/drawing/2014/main" id="{5568C0F5-1071-4F58-8989-03A43D69D20E}"/>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0644AB5A-ABE6-4BDB-9399-49AEF6267AAC}"/>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3" name="Textfeld 12">
              <a:extLst>
                <a:ext uri="{FF2B5EF4-FFF2-40B4-BE49-F238E27FC236}">
                  <a16:creationId xmlns:a16="http://schemas.microsoft.com/office/drawing/2014/main" id="{9E255A81-B83C-4586-8C4F-05B66845F528}"/>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4" name="Textfeld 13">
              <a:extLst>
                <a:ext uri="{FF2B5EF4-FFF2-40B4-BE49-F238E27FC236}">
                  <a16:creationId xmlns:a16="http://schemas.microsoft.com/office/drawing/2014/main" id="{37355B4B-471E-45D3-A10C-3C0ECAB599FE}"/>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Dezember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578726" y="1934914"/>
            <a:ext cx="1450910" cy="565283"/>
          </a:xfrm>
          <a:prstGeom prst="rect">
            <a:avLst/>
          </a:prstGeom>
          <a:noFill/>
        </p:spPr>
        <p:txBody>
          <a:bodyPr wrap="none" rtlCol="0">
            <a:spAutoFit/>
          </a:bodyPr>
          <a:lstStyle/>
          <a:p>
            <a:pPr algn="l">
              <a:lnSpc>
                <a:spcPct val="85000"/>
              </a:lnSpc>
            </a:pPr>
            <a:r>
              <a:rPr lang="de-DE" b="1" dirty="0">
                <a:solidFill>
                  <a:srgbClr val="0070C0"/>
                </a:solidFill>
                <a:latin typeface="+mn-lt"/>
              </a:rPr>
              <a:t>im Dezember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80487" y="1579221"/>
            <a:ext cx="1687065" cy="2448876"/>
          </a:xfrm>
          <a:prstGeom prst="rect">
            <a:avLst/>
          </a:prstGeom>
          <a:noFill/>
        </p:spPr>
        <p:txBody>
          <a:bodyPr wrap="none" rtlCol="0">
            <a:spAutoFit/>
          </a:bodyPr>
          <a:lstStyle/>
          <a:p>
            <a:pPr algn="ctr">
              <a:lnSpc>
                <a:spcPct val="85000"/>
              </a:lnSpc>
            </a:pPr>
            <a:r>
              <a:rPr lang="de-DE" b="1" dirty="0">
                <a:solidFill>
                  <a:srgbClr val="0070C0"/>
                </a:solidFill>
                <a:latin typeface="+mn-lt"/>
              </a:rPr>
              <a:t>Abmahnungen</a:t>
            </a:r>
          </a:p>
          <a:p>
            <a:pPr algn="ctr">
              <a:lnSpc>
                <a:spcPct val="85000"/>
              </a:lnSpc>
            </a:pPr>
            <a:r>
              <a:rPr lang="de-DE" b="1" dirty="0">
                <a:solidFill>
                  <a:srgbClr val="0070C0"/>
                </a:solidFill>
                <a:latin typeface="+mn-lt"/>
              </a:rPr>
              <a:t>über IP-Adresse</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Urheberrecht </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Auch Kinder </a:t>
            </a:r>
          </a:p>
          <a:p>
            <a:pPr algn="ctr">
              <a:lnSpc>
                <a:spcPct val="85000"/>
              </a:lnSpc>
            </a:pPr>
            <a:r>
              <a:rPr lang="de-DE" b="1" dirty="0">
                <a:solidFill>
                  <a:srgbClr val="0070C0"/>
                </a:solidFill>
                <a:latin typeface="+mn-lt"/>
              </a:rPr>
              <a:t>haften!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Zahle noch in </a:t>
            </a:r>
          </a:p>
          <a:p>
            <a:pPr algn="ctr">
              <a:lnSpc>
                <a:spcPct val="85000"/>
              </a:lnSpc>
            </a:pPr>
            <a:r>
              <a:rPr lang="de-DE" b="1" dirty="0">
                <a:solidFill>
                  <a:srgbClr val="0070C0"/>
                </a:solidFill>
                <a:latin typeface="+mn-lt"/>
              </a:rPr>
              <a:t>30 Jahren!</a:t>
            </a:r>
          </a:p>
        </p:txBody>
      </p:sp>
      <p:pic>
        <p:nvPicPr>
          <p:cNvPr id="3" name="Grafik 2">
            <a:extLst>
              <a:ext uri="{FF2B5EF4-FFF2-40B4-BE49-F238E27FC236}">
                <a16:creationId xmlns:a16="http://schemas.microsoft.com/office/drawing/2014/main" id="{725E3CE9-A852-4F09-B4A1-542838C7D9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021703">
            <a:off x="2477894" y="2318735"/>
            <a:ext cx="2133654" cy="1648847"/>
          </a:xfrm>
          <a:prstGeom prst="rect">
            <a:avLst/>
          </a:prstGeom>
        </p:spPr>
      </p:pic>
      <p:sp>
        <p:nvSpPr>
          <p:cNvPr id="10" name="Textfeld 9">
            <a:extLst>
              <a:ext uri="{FF2B5EF4-FFF2-40B4-BE49-F238E27FC236}">
                <a16:creationId xmlns:a16="http://schemas.microsoft.com/office/drawing/2014/main" id="{476C7435-495B-4F89-8BBE-A392E39D6632}"/>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4" name="Gruppieren 3">
            <a:extLst>
              <a:ext uri="{FF2B5EF4-FFF2-40B4-BE49-F238E27FC236}">
                <a16:creationId xmlns:a16="http://schemas.microsoft.com/office/drawing/2014/main" id="{244A8271-1220-126F-0018-EE7DDB8DB7AA}"/>
              </a:ext>
            </a:extLst>
          </p:cNvPr>
          <p:cNvGrpSpPr/>
          <p:nvPr/>
        </p:nvGrpSpPr>
        <p:grpSpPr>
          <a:xfrm>
            <a:off x="8244408" y="190775"/>
            <a:ext cx="907296" cy="1071588"/>
            <a:chOff x="8244408" y="190775"/>
            <a:chExt cx="907296" cy="1071588"/>
          </a:xfrm>
        </p:grpSpPr>
        <p:pic>
          <p:nvPicPr>
            <p:cNvPr id="6" name="Grafik 5">
              <a:extLst>
                <a:ext uri="{FF2B5EF4-FFF2-40B4-BE49-F238E27FC236}">
                  <a16:creationId xmlns:a16="http://schemas.microsoft.com/office/drawing/2014/main" id="{C258F75E-85DD-C3CC-6C94-87704A6696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8" name="Textfeld 7">
              <a:extLst>
                <a:ext uri="{FF2B5EF4-FFF2-40B4-BE49-F238E27FC236}">
                  <a16:creationId xmlns:a16="http://schemas.microsoft.com/office/drawing/2014/main" id="{B54472BE-4741-9CDC-8D71-9F9F24F93678}"/>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3184857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97153-ABAE-4B9E-9A2E-5CDBC08428BB}"/>
              </a:ext>
            </a:extLst>
          </p:cNvPr>
          <p:cNvSpPr>
            <a:spLocks noGrp="1"/>
          </p:cNvSpPr>
          <p:nvPr>
            <p:ph type="title"/>
          </p:nvPr>
        </p:nvSpPr>
        <p:spPr>
          <a:xfrm>
            <a:off x="467544" y="205979"/>
            <a:ext cx="8496943" cy="857250"/>
          </a:xfrm>
        </p:spPr>
        <p:txBody>
          <a:bodyPr/>
          <a:lstStyle/>
          <a:p>
            <a:r>
              <a:rPr lang="de-DE" sz="2100" b="1" dirty="0">
                <a:latin typeface="Calibri" panose="020F0502020204030204" pitchFamily="34" charset="0"/>
                <a:cs typeface="Calibri" panose="020F0502020204030204" pitchFamily="34" charset="0"/>
              </a:rPr>
              <a:t>Editorial</a:t>
            </a:r>
            <a:br>
              <a:rPr lang="de-DE" sz="2100" dirty="0">
                <a:latin typeface="Calibri" panose="020F0502020204030204" pitchFamily="34" charset="0"/>
                <a:cs typeface="Calibri" panose="020F0502020204030204" pitchFamily="34" charset="0"/>
              </a:rPr>
            </a:br>
            <a:r>
              <a:rPr lang="de-DE" sz="2100" dirty="0">
                <a:latin typeface="Calibri" panose="020F0502020204030204" pitchFamily="34" charset="0"/>
                <a:cs typeface="Calibri" panose="020F0502020204030204" pitchFamily="34" charset="0"/>
              </a:rPr>
              <a:t>Was ist der medienpädagogische Monatskalender?</a:t>
            </a:r>
          </a:p>
        </p:txBody>
      </p:sp>
      <p:pic>
        <p:nvPicPr>
          <p:cNvPr id="8" name="Grafik 7">
            <a:hlinkClick r:id="rId3"/>
            <a:extLst>
              <a:ext uri="{FF2B5EF4-FFF2-40B4-BE49-F238E27FC236}">
                <a16:creationId xmlns:a16="http://schemas.microsoft.com/office/drawing/2014/main" id="{C01A6DB4-34ED-4495-B892-DC5717442B24}"/>
              </a:ext>
            </a:extLst>
          </p:cNvPr>
          <p:cNvPicPr>
            <a:picLocks noChangeAspect="1"/>
          </p:cNvPicPr>
          <p:nvPr/>
        </p:nvPicPr>
        <p:blipFill>
          <a:blip r:embed="rId4"/>
          <a:stretch>
            <a:fillRect/>
          </a:stretch>
        </p:blipFill>
        <p:spPr>
          <a:xfrm>
            <a:off x="8009588" y="0"/>
            <a:ext cx="1134412" cy="1131590"/>
          </a:xfrm>
          <a:prstGeom prst="rect">
            <a:avLst/>
          </a:prstGeom>
        </p:spPr>
      </p:pic>
      <p:sp>
        <p:nvSpPr>
          <p:cNvPr id="9" name="Textfeld 8">
            <a:extLst>
              <a:ext uri="{FF2B5EF4-FFF2-40B4-BE49-F238E27FC236}">
                <a16:creationId xmlns:a16="http://schemas.microsoft.com/office/drawing/2014/main" id="{70859D08-3CBB-40FE-A5A0-692929EEF53A}"/>
              </a:ext>
            </a:extLst>
          </p:cNvPr>
          <p:cNvSpPr txBox="1"/>
          <p:nvPr/>
        </p:nvSpPr>
        <p:spPr>
          <a:xfrm>
            <a:off x="339504" y="1063229"/>
            <a:ext cx="8753021" cy="4124206"/>
          </a:xfrm>
          <a:prstGeom prst="rect">
            <a:avLst/>
          </a:prstGeom>
          <a:noFill/>
        </p:spPr>
        <p:txBody>
          <a:bodyPr wrap="square" rtlCol="0">
            <a:spAutoFit/>
          </a:bodyPr>
          <a:lstStyle/>
          <a:p>
            <a:pPr algn="l">
              <a:spcAft>
                <a:spcPts val="300"/>
              </a:spcAft>
            </a:pPr>
            <a:r>
              <a:rPr lang="de-DE" b="1" dirty="0">
                <a:latin typeface="+mn-lt"/>
              </a:rPr>
              <a:t>Digitale Bildung </a:t>
            </a:r>
            <a:r>
              <a:rPr lang="de-DE" dirty="0">
                <a:latin typeface="+mn-lt"/>
              </a:rPr>
              <a:t>ist für eine wehrhafte Demokratie im Zeitalter von alternativen Fakten und hemmungslosen Verschwörungsmythen </a:t>
            </a:r>
            <a:r>
              <a:rPr lang="de-DE" b="1" dirty="0">
                <a:latin typeface="+mn-lt"/>
              </a:rPr>
              <a:t>unverzichtbar</a:t>
            </a:r>
            <a:r>
              <a:rPr lang="de-DE" dirty="0">
                <a:latin typeface="+mn-lt"/>
              </a:rPr>
              <a:t> geworden. </a:t>
            </a:r>
          </a:p>
          <a:p>
            <a:pPr algn="l">
              <a:spcAft>
                <a:spcPts val="300"/>
              </a:spcAft>
            </a:pPr>
            <a:r>
              <a:rPr lang="de-DE" dirty="0">
                <a:latin typeface="+mn-lt"/>
              </a:rPr>
              <a:t>Die </a:t>
            </a:r>
            <a:r>
              <a:rPr lang="de-DE" b="1" dirty="0">
                <a:latin typeface="+mn-lt"/>
              </a:rPr>
              <a:t>wiederkehrende Prävention </a:t>
            </a:r>
            <a:r>
              <a:rPr lang="de-DE" dirty="0">
                <a:latin typeface="+mn-lt"/>
              </a:rPr>
              <a:t>mit den Inhalten des medienpädagogischen Monats-kalenders dient als Erst- und Folgeimpfung zur dauerhaft gesunden Mediennutzung. Eine Verankerung im Medienkonzept der Schule wird empfohlen.</a:t>
            </a:r>
          </a:p>
          <a:p>
            <a:pPr algn="l">
              <a:spcAft>
                <a:spcPts val="300"/>
              </a:spcAft>
            </a:pPr>
            <a:r>
              <a:rPr lang="de-DE" dirty="0">
                <a:latin typeface="+mn-lt"/>
              </a:rPr>
              <a:t>Die Inhalte dieses Kalenders sollen bei der sicheren und kompetenten Nutzung von Internet und Smartphone unterstützen. Junge Menschen benötigen Begleitung, verlässliche Regelungen und gute Kommunikation, um risikoarm in die digitale Welt hineinzuwachsen. </a:t>
            </a:r>
          </a:p>
          <a:p>
            <a:pPr algn="l">
              <a:spcAft>
                <a:spcPts val="300"/>
              </a:spcAft>
            </a:pPr>
            <a:r>
              <a:rPr lang="de-DE" b="1" dirty="0">
                <a:latin typeface="+mn-lt"/>
              </a:rPr>
              <a:t>Eine verbindliche jährliche Wiederholung der Inhalte hilft, um präventiv mit den altersabhängig steigenden medialen Bedürfnissen und den ständig neuen Angeboten des Medienmarkts mithalten zu können.</a:t>
            </a:r>
          </a:p>
          <a:p>
            <a:pPr algn="l">
              <a:spcAft>
                <a:spcPts val="300"/>
              </a:spcAft>
            </a:pPr>
            <a:r>
              <a:rPr lang="de-DE" dirty="0">
                <a:latin typeface="+mn-lt"/>
              </a:rPr>
              <a:t>Eine stets aktualisierte Version des Medienkalenders, wahlweise für Grundschule oder Sekundarstufe, ist in </a:t>
            </a:r>
            <a:r>
              <a:rPr lang="de-DE" dirty="0" err="1">
                <a:latin typeface="+mn-lt"/>
              </a:rPr>
              <a:t>mebis</a:t>
            </a:r>
            <a:r>
              <a:rPr lang="de-DE" dirty="0">
                <a:latin typeface="+mn-lt"/>
              </a:rPr>
              <a:t> (Einschreibeschlüssel „Einschreibung“) zu finden unter </a:t>
            </a:r>
            <a:r>
              <a:rPr lang="de-DE" dirty="0">
                <a:latin typeface="+mn-lt"/>
                <a:hlinkClick r:id="rId3"/>
              </a:rPr>
              <a:t>https://lernplattform.mebis.bayern.de/course/view.php?id=502060</a:t>
            </a:r>
            <a:r>
              <a:rPr lang="de-DE" dirty="0">
                <a:latin typeface="+mn-lt"/>
              </a:rPr>
              <a:t>.</a:t>
            </a:r>
          </a:p>
        </p:txBody>
      </p:sp>
    </p:spTree>
    <p:extLst>
      <p:ext uri="{BB962C8B-B14F-4D97-AF65-F5344CB8AC3E}">
        <p14:creationId xmlns:p14="http://schemas.microsoft.com/office/powerpoint/2010/main" val="5725437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agraf, Paragraph, Buch, Recht, Jura, Gesetz, Gesetz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89525" y="1113589"/>
            <a:ext cx="6484854" cy="4020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21274269">
            <a:off x="2598458" y="4494216"/>
            <a:ext cx="4214102"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Kinder haften ggf. selbst ab 7 Jahren!</a:t>
            </a:r>
          </a:p>
        </p:txBody>
      </p:sp>
      <p:sp>
        <p:nvSpPr>
          <p:cNvPr id="8" name="Textfeld 7"/>
          <p:cNvSpPr txBox="1"/>
          <p:nvPr/>
        </p:nvSpPr>
        <p:spPr>
          <a:xfrm rot="21274269">
            <a:off x="2197389" y="3986155"/>
            <a:ext cx="5016245"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Urteile können 30 Jahre vollstreckt werden! </a:t>
            </a:r>
          </a:p>
        </p:txBody>
      </p:sp>
      <p:sp>
        <p:nvSpPr>
          <p:cNvPr id="9" name="Textfeld 8"/>
          <p:cNvSpPr txBox="1"/>
          <p:nvPr/>
        </p:nvSpPr>
        <p:spPr>
          <a:xfrm rot="21274269">
            <a:off x="1701483" y="3491167"/>
            <a:ext cx="6008056"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Anschlussinhaber sind über IP-Adressen zu ermitteln!</a:t>
            </a:r>
          </a:p>
        </p:txBody>
      </p:sp>
      <p:sp>
        <p:nvSpPr>
          <p:cNvPr id="10" name="Textfeld 9"/>
          <p:cNvSpPr txBox="1"/>
          <p:nvPr/>
        </p:nvSpPr>
        <p:spPr>
          <a:xfrm rot="21274269">
            <a:off x="1603709" y="2927663"/>
            <a:ext cx="6200928"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Forderungen sind je 100- bis 1000facher Verkaufspreis!</a:t>
            </a: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Musik und Filme anbieten und herunterladen</a:t>
            </a:r>
          </a:p>
          <a:p>
            <a:pPr eaLnBrk="1" hangingPunct="1"/>
            <a:r>
              <a:rPr lang="de-DE" sz="2100" dirty="0"/>
              <a:t>Kostenrisiko auch schon für Kinder!</a:t>
            </a:r>
            <a:endParaRPr lang="de-DE" sz="2700" dirty="0"/>
          </a:p>
        </p:txBody>
      </p:sp>
      <p:sp>
        <p:nvSpPr>
          <p:cNvPr id="11" name="Rechteck 10"/>
          <p:cNvSpPr/>
          <p:nvPr/>
        </p:nvSpPr>
        <p:spPr>
          <a:xfrm rot="16200000">
            <a:off x="7390217" y="4452982"/>
            <a:ext cx="1026243" cy="184666"/>
          </a:xfrm>
          <a:prstGeom prst="rect">
            <a:avLst/>
          </a:prstGeom>
        </p:spPr>
        <p:txBody>
          <a:bodyPr wrap="none">
            <a:spAutoFit/>
          </a:bodyPr>
          <a:lstStyle/>
          <a:p>
            <a:r>
              <a:rPr lang="de-DE" sz="600" dirty="0"/>
              <a:t>Bild: pixabay.com /</a:t>
            </a:r>
            <a:r>
              <a:rPr lang="de-DE" sz="600" dirty="0" err="1"/>
              <a:t>geralt</a:t>
            </a:r>
            <a:endParaRPr lang="de-DE" sz="600" dirty="0"/>
          </a:p>
        </p:txBody>
      </p:sp>
      <p:sp>
        <p:nvSpPr>
          <p:cNvPr id="12" name="Textfeld 11">
            <a:extLst>
              <a:ext uri="{FF2B5EF4-FFF2-40B4-BE49-F238E27FC236}">
                <a16:creationId xmlns:a16="http://schemas.microsoft.com/office/drawing/2014/main" id="{054F5090-FD94-4C64-A848-46773CB99C86}"/>
              </a:ext>
            </a:extLst>
          </p:cNvPr>
          <p:cNvSpPr txBox="1"/>
          <p:nvPr/>
        </p:nvSpPr>
        <p:spPr>
          <a:xfrm rot="21274269">
            <a:off x="1532889" y="1184406"/>
            <a:ext cx="6294288" cy="73866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Was im Laden Geld oder im Kino Eintritt kostet, kann im</a:t>
            </a:r>
            <a:br>
              <a:rPr lang="de-DE" sz="2100" dirty="0">
                <a:latin typeface="+mj-lt"/>
              </a:rPr>
            </a:br>
            <a:r>
              <a:rPr lang="de-DE" sz="2100" dirty="0">
                <a:latin typeface="+mj-lt"/>
              </a:rPr>
              <a:t>Internet und in Tauschbörsen kaum legal kostenlos sein!</a:t>
            </a:r>
          </a:p>
        </p:txBody>
      </p:sp>
      <p:sp>
        <p:nvSpPr>
          <p:cNvPr id="14" name="Textfeld 13">
            <a:extLst>
              <a:ext uri="{FF2B5EF4-FFF2-40B4-BE49-F238E27FC236}">
                <a16:creationId xmlns:a16="http://schemas.microsoft.com/office/drawing/2014/main" id="{638D8177-BBB9-40AD-89B7-425EE009D903}"/>
              </a:ext>
            </a:extLst>
          </p:cNvPr>
          <p:cNvSpPr txBox="1"/>
          <p:nvPr/>
        </p:nvSpPr>
        <p:spPr>
          <a:xfrm rot="21274269">
            <a:off x="1534702" y="2038263"/>
            <a:ext cx="6299353" cy="73866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Die Produzenten lassen beispielsweise Nutzer von Film- </a:t>
            </a:r>
            <a:br>
              <a:rPr lang="de-DE" sz="2100" dirty="0">
                <a:latin typeface="+mj-lt"/>
              </a:rPr>
            </a:br>
            <a:r>
              <a:rPr lang="de-DE" sz="2100" dirty="0">
                <a:latin typeface="+mj-lt"/>
              </a:rPr>
              <a:t>oder Musik-Tauschbörsen auf Schadenersatz verklagen </a:t>
            </a:r>
          </a:p>
        </p:txBody>
      </p:sp>
    </p:spTree>
    <p:extLst>
      <p:ext uri="{BB962C8B-B14F-4D97-AF65-F5344CB8AC3E}">
        <p14:creationId xmlns:p14="http://schemas.microsoft.com/office/powerpoint/2010/main" val="10152882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agraf, Paragraph, Buch, Recht, Jura, Gesetz, Gesetz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67037" y="1167594"/>
            <a:ext cx="6397751" cy="3966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21274269">
            <a:off x="1561630" y="2942778"/>
            <a:ext cx="6208340" cy="1892826"/>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pPr algn="l"/>
            <a:r>
              <a:rPr lang="de-DE" dirty="0"/>
              <a:t>Jedes Jahr werden in Deutschland tausende kosten-pflichtige Abmahnungen wegen Urheberrechtsverletzungen im Internet durchgesetzt. </a:t>
            </a:r>
          </a:p>
          <a:p>
            <a:pPr algn="l"/>
            <a:r>
              <a:rPr lang="de-DE" dirty="0"/>
              <a:t>Die Musik- und Filmindustrie verfügt über umfangreiches Know-how zur automatisierten und massenhaften Verfolgung von Urheberrechtsverstößen im Netz.</a:t>
            </a:r>
            <a:endParaRPr lang="de-DE" sz="2700" dirty="0">
              <a:latin typeface="+mj-lt"/>
            </a:endParaRP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Musik und Filme anbieten und herunterladen</a:t>
            </a:r>
          </a:p>
          <a:p>
            <a:pPr eaLnBrk="1" hangingPunct="1"/>
            <a:r>
              <a:rPr lang="de-DE" sz="2100" dirty="0"/>
              <a:t>Kostenrisiko auch schon für Kinder!</a:t>
            </a:r>
            <a:endParaRPr lang="de-DE" sz="2700" dirty="0"/>
          </a:p>
        </p:txBody>
      </p:sp>
      <p:sp>
        <p:nvSpPr>
          <p:cNvPr id="11" name="Rechteck 10"/>
          <p:cNvSpPr/>
          <p:nvPr/>
        </p:nvSpPr>
        <p:spPr>
          <a:xfrm rot="16200000">
            <a:off x="7379798" y="4452982"/>
            <a:ext cx="1047082" cy="184666"/>
          </a:xfrm>
          <a:prstGeom prst="rect">
            <a:avLst/>
          </a:prstGeom>
        </p:spPr>
        <p:txBody>
          <a:bodyPr wrap="none">
            <a:spAutoFit/>
          </a:bodyPr>
          <a:lstStyle/>
          <a:p>
            <a:r>
              <a:rPr lang="de-DE" sz="600" dirty="0"/>
              <a:t>Bild: pixabay.com / geralt</a:t>
            </a:r>
          </a:p>
        </p:txBody>
      </p:sp>
      <p:sp>
        <p:nvSpPr>
          <p:cNvPr id="14" name="Textfeld 13">
            <a:extLst>
              <a:ext uri="{FF2B5EF4-FFF2-40B4-BE49-F238E27FC236}">
                <a16:creationId xmlns:a16="http://schemas.microsoft.com/office/drawing/2014/main" id="{638D8177-BBB9-40AD-89B7-425EE009D903}"/>
              </a:ext>
            </a:extLst>
          </p:cNvPr>
          <p:cNvSpPr txBox="1"/>
          <p:nvPr/>
        </p:nvSpPr>
        <p:spPr>
          <a:xfrm rot="21274269">
            <a:off x="1500239" y="2130058"/>
            <a:ext cx="6244402" cy="73866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pPr algn="ctr"/>
            <a:r>
              <a:rPr lang="de-DE" sz="2100" dirty="0">
                <a:latin typeface="+mj-lt"/>
              </a:rPr>
              <a:t>Die Produzenten lassen beispielsweise Nutzer von Film- </a:t>
            </a:r>
            <a:br>
              <a:rPr lang="de-DE" sz="2100" dirty="0">
                <a:latin typeface="+mj-lt"/>
              </a:rPr>
            </a:br>
            <a:r>
              <a:rPr lang="de-DE" sz="2100" dirty="0">
                <a:latin typeface="+mj-lt"/>
              </a:rPr>
              <a:t>oder Musik-Tauschbörsen auf Schadenersatz verklagen </a:t>
            </a:r>
          </a:p>
        </p:txBody>
      </p:sp>
    </p:spTree>
    <p:extLst>
      <p:ext uri="{BB962C8B-B14F-4D97-AF65-F5344CB8AC3E}">
        <p14:creationId xmlns:p14="http://schemas.microsoft.com/office/powerpoint/2010/main" val="10033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123D2EE7-711D-4787-B122-E858E740FD03}"/>
              </a:ext>
            </a:extLst>
          </p:cNvPr>
          <p:cNvGrpSpPr/>
          <p:nvPr/>
        </p:nvGrpSpPr>
        <p:grpSpPr>
          <a:xfrm>
            <a:off x="1776211" y="735546"/>
            <a:ext cx="6036149" cy="4391392"/>
            <a:chOff x="772273" y="978125"/>
            <a:chExt cx="8048199" cy="5855189"/>
          </a:xfrm>
        </p:grpSpPr>
        <p:sp>
          <p:nvSpPr>
            <p:cNvPr id="15" name="Rechteck 14">
              <a:extLst>
                <a:ext uri="{FF2B5EF4-FFF2-40B4-BE49-F238E27FC236}">
                  <a16:creationId xmlns:a16="http://schemas.microsoft.com/office/drawing/2014/main" id="{9F8564CB-1E6F-4709-B411-1885CA7F6F57}"/>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129418AE-ED6E-4348-9912-7D563F4B022D}"/>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6" name="Textfeld 15">
              <a:extLst>
                <a:ext uri="{FF2B5EF4-FFF2-40B4-BE49-F238E27FC236}">
                  <a16:creationId xmlns:a16="http://schemas.microsoft.com/office/drawing/2014/main" id="{758E387F-2A0D-4BFB-867D-D5E8C212CA44}"/>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7" name="Textfeld 16">
              <a:extLst>
                <a:ext uri="{FF2B5EF4-FFF2-40B4-BE49-F238E27FC236}">
                  <a16:creationId xmlns:a16="http://schemas.microsoft.com/office/drawing/2014/main" id="{0ED5FFF8-C2F4-4238-939D-F80B0EF1F27F}"/>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pic>
        <p:nvPicPr>
          <p:cNvPr id="19" name="Grafik 18">
            <a:extLst>
              <a:ext uri="{FF2B5EF4-FFF2-40B4-BE49-F238E27FC236}">
                <a16:creationId xmlns:a16="http://schemas.microsoft.com/office/drawing/2014/main" id="{8ECFCB5E-B02C-4397-A40B-1B2DD8DAF3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35"/>
          <a:stretch/>
        </p:blipFill>
        <p:spPr>
          <a:xfrm rot="20949813">
            <a:off x="2441239" y="2382250"/>
            <a:ext cx="2163890" cy="1667857"/>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Januar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65304" y="1944586"/>
            <a:ext cx="1114408" cy="329834"/>
          </a:xfrm>
          <a:prstGeom prst="rect">
            <a:avLst/>
          </a:prstGeom>
          <a:noFill/>
        </p:spPr>
        <p:txBody>
          <a:bodyPr wrap="none" rtlCol="0">
            <a:spAutoFit/>
          </a:bodyPr>
          <a:lstStyle/>
          <a:p>
            <a:pPr algn="l">
              <a:lnSpc>
                <a:spcPct val="85000"/>
              </a:lnSpc>
            </a:pPr>
            <a:r>
              <a:rPr lang="de-DE" b="1" dirty="0">
                <a:solidFill>
                  <a:srgbClr val="0070C0"/>
                </a:solidFill>
                <a:latin typeface="+mj-lt"/>
              </a:rPr>
              <a:t>im Januar</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50065" y="1579221"/>
            <a:ext cx="1747914" cy="2448876"/>
          </a:xfrm>
          <a:prstGeom prst="rect">
            <a:avLst/>
          </a:prstGeom>
          <a:noFill/>
        </p:spPr>
        <p:txBody>
          <a:bodyPr wrap="none" rtlCol="0">
            <a:spAutoFit/>
          </a:bodyPr>
          <a:lstStyle/>
          <a:p>
            <a:pPr algn="ctr">
              <a:lnSpc>
                <a:spcPct val="85000"/>
              </a:lnSpc>
            </a:pPr>
            <a:r>
              <a:rPr lang="de-DE" b="1" dirty="0">
                <a:solidFill>
                  <a:srgbClr val="0070C0"/>
                </a:solidFill>
                <a:latin typeface="+mj-lt"/>
              </a:rPr>
              <a:t>Cybermobbing</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Was kann </a:t>
            </a:r>
          </a:p>
          <a:p>
            <a:pPr algn="ctr">
              <a:lnSpc>
                <a:spcPct val="85000"/>
              </a:lnSpc>
            </a:pPr>
            <a:r>
              <a:rPr lang="de-DE" b="1" dirty="0">
                <a:solidFill>
                  <a:srgbClr val="0070C0"/>
                </a:solidFill>
                <a:latin typeface="+mj-lt"/>
              </a:rPr>
              <a:t>ich tun?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Wie helfe </a:t>
            </a:r>
          </a:p>
          <a:p>
            <a:pPr algn="ctr">
              <a:lnSpc>
                <a:spcPct val="85000"/>
              </a:lnSpc>
            </a:pPr>
            <a:r>
              <a:rPr lang="de-DE" b="1" dirty="0">
                <a:solidFill>
                  <a:srgbClr val="0070C0"/>
                </a:solidFill>
                <a:latin typeface="+mj-lt"/>
              </a:rPr>
              <a:t>ich anderen?</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Wann ist es eine</a:t>
            </a:r>
          </a:p>
          <a:p>
            <a:pPr algn="ctr">
              <a:lnSpc>
                <a:spcPct val="85000"/>
              </a:lnSpc>
            </a:pPr>
            <a:r>
              <a:rPr lang="de-DE" b="1" dirty="0">
                <a:solidFill>
                  <a:srgbClr val="0070C0"/>
                </a:solidFill>
                <a:latin typeface="+mj-lt"/>
              </a:rPr>
              <a:t>Straftat?</a:t>
            </a:r>
          </a:p>
        </p:txBody>
      </p:sp>
      <p:sp>
        <p:nvSpPr>
          <p:cNvPr id="11" name="Textfeld 10">
            <a:extLst>
              <a:ext uri="{FF2B5EF4-FFF2-40B4-BE49-F238E27FC236}">
                <a16:creationId xmlns:a16="http://schemas.microsoft.com/office/drawing/2014/main" id="{F3B0C347-79A8-4987-8F65-63D8C7418CEF}"/>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7757B8E1-32C9-D23B-594E-1B0D3D62688B}"/>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4ADAF585-870E-2A56-79BC-956155C6C8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B1ABDF3F-A3D5-9833-4A7B-B4782726BA87}"/>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42440453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innen, schwarz enthält.&#10;&#10;Automatisch generierte Beschreibung">
            <a:hlinkClick r:id="rId3"/>
            <a:extLst>
              <a:ext uri="{FF2B5EF4-FFF2-40B4-BE49-F238E27FC236}">
                <a16:creationId xmlns:a16="http://schemas.microsoft.com/office/drawing/2014/main" id="{4880E46B-11D2-41CE-8478-F14C2A420A6A}"/>
              </a:ext>
            </a:extLst>
          </p:cNvPr>
          <p:cNvPicPr>
            <a:picLocks noChangeAspect="1"/>
          </p:cNvPicPr>
          <p:nvPr/>
        </p:nvPicPr>
        <p:blipFill>
          <a:blip r:embed="rId4"/>
          <a:stretch>
            <a:fillRect/>
          </a:stretch>
        </p:blipFill>
        <p:spPr>
          <a:xfrm>
            <a:off x="979736" y="1140412"/>
            <a:ext cx="1292123" cy="1292123"/>
          </a:xfrm>
          <a:prstGeom prst="rect">
            <a:avLst/>
          </a:prstGeom>
        </p:spPr>
      </p:pic>
      <p:sp>
        <p:nvSpPr>
          <p:cNvPr id="2" name="Rechteck 1"/>
          <p:cNvSpPr/>
          <p:nvPr/>
        </p:nvSpPr>
        <p:spPr>
          <a:xfrm>
            <a:off x="5481614" y="2824512"/>
            <a:ext cx="3194840" cy="369332"/>
          </a:xfrm>
          <a:prstGeom prst="rect">
            <a:avLst/>
          </a:prstGeom>
          <a:solidFill>
            <a:srgbClr val="FFC000">
              <a:alpha val="90000"/>
            </a:srgbClr>
          </a:solidFill>
        </p:spPr>
        <p:txBody>
          <a:bodyPr wrap="square">
            <a:spAutoFit/>
          </a:bodyPr>
          <a:lstStyle/>
          <a:p>
            <a:pPr algn="l"/>
            <a:r>
              <a:rPr lang="de-DE" b="1" dirty="0"/>
              <a:t>§ 241 StGB Bedrohung</a:t>
            </a:r>
            <a:endParaRPr lang="de-DE" dirty="0"/>
          </a:p>
        </p:txBody>
      </p:sp>
      <p:sp>
        <p:nvSpPr>
          <p:cNvPr id="4" name="Rechteck 3"/>
          <p:cNvSpPr/>
          <p:nvPr/>
        </p:nvSpPr>
        <p:spPr>
          <a:xfrm>
            <a:off x="5481615" y="3177573"/>
            <a:ext cx="3194840" cy="369332"/>
          </a:xfrm>
          <a:prstGeom prst="rect">
            <a:avLst/>
          </a:prstGeom>
          <a:solidFill>
            <a:srgbClr val="FFC000">
              <a:alpha val="75000"/>
            </a:srgbClr>
          </a:solidFill>
        </p:spPr>
        <p:txBody>
          <a:bodyPr wrap="square">
            <a:spAutoFit/>
          </a:bodyPr>
          <a:lstStyle/>
          <a:p>
            <a:pPr algn="l"/>
            <a:r>
              <a:rPr lang="de-DE" b="1" dirty="0"/>
              <a:t>§ 240 StGB Nötigung</a:t>
            </a:r>
            <a:endParaRPr lang="de-DE" dirty="0"/>
          </a:p>
        </p:txBody>
      </p:sp>
      <p:sp>
        <p:nvSpPr>
          <p:cNvPr id="6" name="Rechteck 5"/>
          <p:cNvSpPr/>
          <p:nvPr/>
        </p:nvSpPr>
        <p:spPr>
          <a:xfrm>
            <a:off x="5490103" y="3532922"/>
            <a:ext cx="3186352" cy="369332"/>
          </a:xfrm>
          <a:prstGeom prst="rect">
            <a:avLst/>
          </a:prstGeom>
          <a:solidFill>
            <a:srgbClr val="FFC000">
              <a:alpha val="60000"/>
            </a:srgbClr>
          </a:solidFill>
        </p:spPr>
        <p:txBody>
          <a:bodyPr wrap="square">
            <a:spAutoFit/>
          </a:bodyPr>
          <a:lstStyle/>
          <a:p>
            <a:pPr algn="l"/>
            <a:r>
              <a:rPr lang="de-DE" b="1" dirty="0"/>
              <a:t>§ 238 StGB Nachstellung </a:t>
            </a:r>
            <a:endParaRPr lang="de-DE" dirty="0"/>
          </a:p>
        </p:txBody>
      </p:sp>
      <p:sp>
        <p:nvSpPr>
          <p:cNvPr id="7" name="Rechteck 6"/>
          <p:cNvSpPr/>
          <p:nvPr/>
        </p:nvSpPr>
        <p:spPr>
          <a:xfrm>
            <a:off x="5490102" y="3899005"/>
            <a:ext cx="3186353" cy="369332"/>
          </a:xfrm>
          <a:prstGeom prst="rect">
            <a:avLst/>
          </a:prstGeom>
          <a:solidFill>
            <a:srgbClr val="FFC000">
              <a:alpha val="45000"/>
            </a:srgbClr>
          </a:solidFill>
        </p:spPr>
        <p:txBody>
          <a:bodyPr wrap="square">
            <a:spAutoFit/>
          </a:bodyPr>
          <a:lstStyle/>
          <a:p>
            <a:pPr algn="l"/>
            <a:r>
              <a:rPr lang="de-DE" b="1" dirty="0"/>
              <a:t>§ 185 StGB  Beleidigung</a:t>
            </a:r>
            <a:endParaRPr lang="de-DE" dirty="0"/>
          </a:p>
        </p:txBody>
      </p:sp>
      <p:sp>
        <p:nvSpPr>
          <p:cNvPr id="8" name="Rechteck 7"/>
          <p:cNvSpPr/>
          <p:nvPr/>
        </p:nvSpPr>
        <p:spPr>
          <a:xfrm>
            <a:off x="5490102" y="4263621"/>
            <a:ext cx="3186353" cy="369332"/>
          </a:xfrm>
          <a:prstGeom prst="rect">
            <a:avLst/>
          </a:prstGeom>
          <a:solidFill>
            <a:srgbClr val="FFC000">
              <a:alpha val="30000"/>
            </a:srgbClr>
          </a:solidFill>
        </p:spPr>
        <p:txBody>
          <a:bodyPr wrap="square">
            <a:spAutoFit/>
          </a:bodyPr>
          <a:lstStyle/>
          <a:p>
            <a:pPr algn="l"/>
            <a:r>
              <a:rPr lang="de-DE" b="1" dirty="0"/>
              <a:t>§ 186 StGB Üble Nachrede</a:t>
            </a:r>
            <a:endParaRPr lang="de-DE" dirty="0"/>
          </a:p>
        </p:txBody>
      </p:sp>
      <p:sp>
        <p:nvSpPr>
          <p:cNvPr id="9" name="Rechteck 8"/>
          <p:cNvSpPr/>
          <p:nvPr/>
        </p:nvSpPr>
        <p:spPr>
          <a:xfrm>
            <a:off x="5481614" y="4617156"/>
            <a:ext cx="3186353" cy="369332"/>
          </a:xfrm>
          <a:prstGeom prst="rect">
            <a:avLst/>
          </a:prstGeom>
          <a:solidFill>
            <a:srgbClr val="FFC000">
              <a:alpha val="15000"/>
            </a:srgbClr>
          </a:solidFill>
        </p:spPr>
        <p:txBody>
          <a:bodyPr wrap="square">
            <a:spAutoFit/>
          </a:bodyPr>
          <a:lstStyle/>
          <a:p>
            <a:pPr algn="l"/>
            <a:r>
              <a:rPr lang="de-DE" b="1" dirty="0"/>
              <a:t>§ 187 StGB Verleumdung</a:t>
            </a:r>
            <a:endParaRPr lang="de-DE" dirty="0"/>
          </a:p>
        </p:txBody>
      </p:sp>
      <p:sp>
        <p:nvSpPr>
          <p:cNvPr id="12"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a:t>
            </a:r>
            <a:r>
              <a:rPr lang="de-DE" sz="2100" dirty="0" err="1"/>
              <a:t>Cyber-</a:t>
            </a:r>
            <a:r>
              <a:rPr lang="de-DE" sz="2100" dirty="0"/>
              <a:t>)Mobbing:</a:t>
            </a:r>
          </a:p>
          <a:p>
            <a:pPr eaLnBrk="1" hangingPunct="1"/>
            <a:r>
              <a:rPr lang="de-DE" sz="2100" dirty="0"/>
              <a:t>Keine Kleinigkeit, kein Spaß!</a:t>
            </a:r>
          </a:p>
        </p:txBody>
      </p:sp>
      <p:sp>
        <p:nvSpPr>
          <p:cNvPr id="13" name="Inhaltsplatzhalter 2"/>
          <p:cNvSpPr txBox="1">
            <a:spLocks/>
          </p:cNvSpPr>
          <p:nvPr/>
        </p:nvSpPr>
        <p:spPr bwMode="auto">
          <a:xfrm>
            <a:off x="2264784" y="1308552"/>
            <a:ext cx="4330730" cy="34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lvl="1" indent="0">
              <a:buNone/>
            </a:pPr>
            <a:r>
              <a:rPr lang="de-DE" sz="1800" kern="0" dirty="0">
                <a:hlinkClick r:id="rId3"/>
              </a:rPr>
              <a:t>Erklärvideo</a:t>
            </a:r>
            <a:r>
              <a:rPr lang="de-DE" sz="1800" kern="0" dirty="0"/>
              <a:t> Cybermobbing </a:t>
            </a:r>
            <a:br>
              <a:rPr lang="de-DE" sz="1800" kern="0" dirty="0"/>
            </a:br>
            <a:r>
              <a:rPr lang="de-DE" sz="1350" kern="0" dirty="0"/>
              <a:t>(von </a:t>
            </a:r>
            <a:r>
              <a:rPr lang="de-DE" sz="1350" kern="0" dirty="0">
                <a:hlinkClick r:id="rId5"/>
              </a:rPr>
              <a:t>Handysektor.de</a:t>
            </a:r>
            <a:r>
              <a:rPr lang="de-DE" sz="1350" kern="0" dirty="0"/>
              <a:t>)</a:t>
            </a:r>
          </a:p>
          <a:p>
            <a:pPr marL="342896" lvl="1" indent="0">
              <a:buNone/>
            </a:pPr>
            <a:endParaRPr lang="de-DE" sz="1800" kern="0" dirty="0"/>
          </a:p>
          <a:p>
            <a:pPr marL="342896" lvl="1" indent="0">
              <a:buNone/>
            </a:pPr>
            <a:endParaRPr lang="de-DE" sz="1800" kern="0" dirty="0"/>
          </a:p>
        </p:txBody>
      </p:sp>
      <p:pic>
        <p:nvPicPr>
          <p:cNvPr id="5" name="Grafik 4" descr="Ein Bild, das Person, Frau, Sport enthält.&#10;&#10;Automatisch generierte Beschreibung">
            <a:extLst>
              <a:ext uri="{FF2B5EF4-FFF2-40B4-BE49-F238E27FC236}">
                <a16:creationId xmlns:a16="http://schemas.microsoft.com/office/drawing/2014/main" id="{C161A82E-8AE4-45EF-9F78-4411409A08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2618" y="2432535"/>
            <a:ext cx="4094724" cy="2728750"/>
          </a:xfrm>
          <a:prstGeom prst="rect">
            <a:avLst/>
          </a:prstGeom>
        </p:spPr>
      </p:pic>
      <p:sp>
        <p:nvSpPr>
          <p:cNvPr id="15" name="Rechteck 14">
            <a:extLst>
              <a:ext uri="{FF2B5EF4-FFF2-40B4-BE49-F238E27FC236}">
                <a16:creationId xmlns:a16="http://schemas.microsoft.com/office/drawing/2014/main" id="{D8A5C0AF-7799-4CB5-80AF-2CF556845C2E}"/>
              </a:ext>
            </a:extLst>
          </p:cNvPr>
          <p:cNvSpPr/>
          <p:nvPr/>
        </p:nvSpPr>
        <p:spPr>
          <a:xfrm rot="16200000">
            <a:off x="499742" y="4548164"/>
            <a:ext cx="1047082" cy="184666"/>
          </a:xfrm>
          <a:prstGeom prst="rect">
            <a:avLst/>
          </a:prstGeom>
        </p:spPr>
        <p:txBody>
          <a:bodyPr wrap="none">
            <a:spAutoFit/>
          </a:bodyPr>
          <a:lstStyle/>
          <a:p>
            <a:r>
              <a:rPr lang="de-DE" sz="600" dirty="0"/>
              <a:t>Bild: pixabay.com / geralt</a:t>
            </a:r>
          </a:p>
        </p:txBody>
      </p:sp>
      <p:sp>
        <p:nvSpPr>
          <p:cNvPr id="14" name="Inhaltsplatzhalter 2">
            <a:extLst>
              <a:ext uri="{FF2B5EF4-FFF2-40B4-BE49-F238E27FC236}">
                <a16:creationId xmlns:a16="http://schemas.microsoft.com/office/drawing/2014/main" id="{0014E6DC-02D6-4949-905C-E0DD8099C751}"/>
              </a:ext>
            </a:extLst>
          </p:cNvPr>
          <p:cNvSpPr txBox="1">
            <a:spLocks/>
          </p:cNvSpPr>
          <p:nvPr/>
        </p:nvSpPr>
        <p:spPr bwMode="auto">
          <a:xfrm rot="20740438">
            <a:off x="1185387" y="2043554"/>
            <a:ext cx="5749222" cy="987389"/>
          </a:xfrm>
          <a:prstGeom prst="rect">
            <a:avLst/>
          </a:prstGeom>
          <a:solidFill>
            <a:schemeClr val="accent1">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None/>
            </a:pPr>
            <a:r>
              <a:rPr lang="de-DE" sz="2700" b="1" kern="0" dirty="0">
                <a:solidFill>
                  <a:srgbClr val="FF6600"/>
                </a:solidFill>
              </a:rPr>
              <a:t>Jeder kann sich wehren oder helfen!</a:t>
            </a:r>
            <a:br>
              <a:rPr lang="de-DE" sz="2700" b="1" kern="0" dirty="0">
                <a:solidFill>
                  <a:srgbClr val="FF6600"/>
                </a:solidFill>
              </a:rPr>
            </a:br>
            <a:r>
              <a:rPr lang="de-DE" sz="2700" b="1" kern="0" dirty="0">
                <a:solidFill>
                  <a:srgbClr val="FF6600"/>
                </a:solidFill>
                <a:hlinkClick r:id="rId7"/>
              </a:rPr>
              <a:t>www.klicksafe.de/cybermobbing</a:t>
            </a:r>
            <a:r>
              <a:rPr lang="de-DE" sz="2700" b="1" kern="0" dirty="0">
                <a:solidFill>
                  <a:srgbClr val="FF6600"/>
                </a:solidFill>
              </a:rPr>
              <a:t> </a:t>
            </a:r>
            <a:endParaRPr lang="de-DE" sz="2400" b="1" kern="0" dirty="0">
              <a:solidFill>
                <a:srgbClr val="FF6600"/>
              </a:solidFill>
            </a:endParaRPr>
          </a:p>
        </p:txBody>
      </p:sp>
      <p:pic>
        <p:nvPicPr>
          <p:cNvPr id="17" name="Grafik 16">
            <a:hlinkClick r:id="rId8"/>
            <a:extLst>
              <a:ext uri="{FF2B5EF4-FFF2-40B4-BE49-F238E27FC236}">
                <a16:creationId xmlns:a16="http://schemas.microsoft.com/office/drawing/2014/main" id="{7B8A587E-667E-41D7-84B4-E6E4F9AAB56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0700377">
            <a:off x="6710999" y="1205160"/>
            <a:ext cx="1055241" cy="1031624"/>
          </a:xfrm>
          <a:prstGeom prst="rect">
            <a:avLst/>
          </a:prstGeom>
        </p:spPr>
      </p:pic>
    </p:spTree>
    <p:extLst>
      <p:ext uri="{BB962C8B-B14F-4D97-AF65-F5344CB8AC3E}">
        <p14:creationId xmlns:p14="http://schemas.microsoft.com/office/powerpoint/2010/main" val="42775658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000"/>
                            </p:stCond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755576" y="1136309"/>
            <a:ext cx="6876764" cy="3091625"/>
          </a:xfrm>
          <a:prstGeom prst="rect">
            <a:avLst/>
          </a:prstGeom>
          <a:gradFill>
            <a:gsLst>
              <a:gs pos="0">
                <a:srgbClr val="00B0F0">
                  <a:lumMod val="10000"/>
                  <a:lumOff val="90000"/>
                </a:srgbClr>
              </a:gs>
              <a:gs pos="100000">
                <a:srgbClr val="0070C0"/>
              </a:gs>
            </a:gsLst>
          </a:gra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3563888" y="1966987"/>
            <a:ext cx="3551011" cy="604763"/>
          </a:xfrm>
          <a:prstGeom prst="roundRect">
            <a:avLst/>
          </a:prstGeom>
          <a:solidFill>
            <a:schemeClr val="bg1">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p:cNvSpPr txBox="1"/>
          <p:nvPr/>
        </p:nvSpPr>
        <p:spPr>
          <a:xfrm>
            <a:off x="1345258" y="1451414"/>
            <a:ext cx="1274708" cy="369332"/>
          </a:xfrm>
          <a:prstGeom prst="rect">
            <a:avLst/>
          </a:prstGeom>
          <a:noFill/>
        </p:spPr>
        <p:txBody>
          <a:bodyPr wrap="none" rtlCol="0">
            <a:spAutoFit/>
          </a:bodyPr>
          <a:lstStyle/>
          <a:p>
            <a:pPr algn="l"/>
            <a:r>
              <a:rPr lang="de-DE" b="1" dirty="0" err="1">
                <a:solidFill>
                  <a:schemeClr val="bg1"/>
                </a:solidFill>
                <a:effectLst>
                  <a:outerShdw blurRad="38100" dist="38100" dir="2700000" algn="tl">
                    <a:srgbClr val="000000">
                      <a:alpha val="43137"/>
                    </a:srgbClr>
                  </a:outerShdw>
                </a:effectLst>
              </a:rPr>
              <a:t>instabook</a:t>
            </a:r>
            <a:endParaRPr lang="de-DE" b="1" dirty="0">
              <a:solidFill>
                <a:schemeClr val="bg1"/>
              </a:solidFill>
              <a:effectLst>
                <a:outerShdw blurRad="38100" dist="38100" dir="2700000" algn="tl">
                  <a:srgbClr val="000000">
                    <a:alpha val="43137"/>
                  </a:srgbClr>
                </a:outerShdw>
              </a:effectLst>
            </a:endParaRPr>
          </a:p>
        </p:txBody>
      </p:sp>
      <p:sp>
        <p:nvSpPr>
          <p:cNvPr id="19" name="Rechteck 18"/>
          <p:cNvSpPr/>
          <p:nvPr/>
        </p:nvSpPr>
        <p:spPr>
          <a:xfrm>
            <a:off x="3181464" y="1473627"/>
            <a:ext cx="4046064" cy="36693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de-DE" dirty="0">
                <a:solidFill>
                  <a:schemeClr val="tx1"/>
                </a:solidFill>
              </a:rPr>
              <a:t>Suche nach Personen, Orten und Dingen</a:t>
            </a:r>
          </a:p>
        </p:txBody>
      </p:sp>
      <p:sp>
        <p:nvSpPr>
          <p:cNvPr id="4"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Persönliche Daten</a:t>
            </a:r>
            <a:br>
              <a:rPr lang="de-DE" sz="2100" dirty="0"/>
            </a:br>
            <a:r>
              <a:rPr lang="de-DE" sz="2100" dirty="0"/>
              <a:t>Auch Identitätsdiebstahl ist strafbar!</a:t>
            </a:r>
          </a:p>
        </p:txBody>
      </p:sp>
      <p:sp>
        <p:nvSpPr>
          <p:cNvPr id="5" name="Rechteck 4"/>
          <p:cNvSpPr/>
          <p:nvPr/>
        </p:nvSpPr>
        <p:spPr>
          <a:xfrm>
            <a:off x="5652120" y="2672755"/>
            <a:ext cx="3312368" cy="369332"/>
          </a:xfrm>
          <a:prstGeom prst="rect">
            <a:avLst/>
          </a:prstGeom>
          <a:solidFill>
            <a:srgbClr val="FFC000">
              <a:alpha val="90000"/>
            </a:srgbClr>
          </a:solidFill>
        </p:spPr>
        <p:txBody>
          <a:bodyPr wrap="square">
            <a:spAutoFit/>
          </a:bodyPr>
          <a:lstStyle/>
          <a:p>
            <a:pPr algn="l"/>
            <a:r>
              <a:rPr lang="de-DE" b="1" dirty="0"/>
              <a:t>§ 263 StGB Betrug</a:t>
            </a:r>
            <a:endParaRPr lang="de-DE" dirty="0"/>
          </a:p>
        </p:txBody>
      </p:sp>
      <p:sp>
        <p:nvSpPr>
          <p:cNvPr id="6" name="Rechteck 5"/>
          <p:cNvSpPr/>
          <p:nvPr/>
        </p:nvSpPr>
        <p:spPr>
          <a:xfrm>
            <a:off x="5170449" y="3016891"/>
            <a:ext cx="3798570" cy="369332"/>
          </a:xfrm>
          <a:prstGeom prst="rect">
            <a:avLst/>
          </a:prstGeom>
          <a:solidFill>
            <a:srgbClr val="FFC000">
              <a:alpha val="75000"/>
            </a:srgbClr>
          </a:solidFill>
        </p:spPr>
        <p:txBody>
          <a:bodyPr wrap="square">
            <a:spAutoFit/>
          </a:bodyPr>
          <a:lstStyle/>
          <a:p>
            <a:pPr algn="l"/>
            <a:r>
              <a:rPr lang="de-DE" b="1" dirty="0"/>
              <a:t>§ 187 StGB Verleumdung</a:t>
            </a:r>
            <a:endParaRPr lang="de-DE" dirty="0"/>
          </a:p>
        </p:txBody>
      </p:sp>
      <p:sp>
        <p:nvSpPr>
          <p:cNvPr id="7" name="Rechteck 6"/>
          <p:cNvSpPr/>
          <p:nvPr/>
        </p:nvSpPr>
        <p:spPr>
          <a:xfrm>
            <a:off x="4842030" y="3385431"/>
            <a:ext cx="4122458" cy="369332"/>
          </a:xfrm>
          <a:prstGeom prst="rect">
            <a:avLst/>
          </a:prstGeom>
          <a:solidFill>
            <a:srgbClr val="FFC000">
              <a:alpha val="60000"/>
            </a:srgbClr>
          </a:solidFill>
        </p:spPr>
        <p:txBody>
          <a:bodyPr wrap="square">
            <a:spAutoFit/>
          </a:bodyPr>
          <a:lstStyle/>
          <a:p>
            <a:pPr algn="l"/>
            <a:r>
              <a:rPr lang="de-DE" b="1" dirty="0"/>
              <a:t>§ 186 StGB Üble Nachrede</a:t>
            </a:r>
            <a:endParaRPr lang="de-DE" dirty="0"/>
          </a:p>
        </p:txBody>
      </p:sp>
      <p:sp>
        <p:nvSpPr>
          <p:cNvPr id="8" name="Rechteck 7"/>
          <p:cNvSpPr/>
          <p:nvPr/>
        </p:nvSpPr>
        <p:spPr>
          <a:xfrm>
            <a:off x="4409983" y="3763880"/>
            <a:ext cx="4554505" cy="369332"/>
          </a:xfrm>
          <a:prstGeom prst="rect">
            <a:avLst/>
          </a:prstGeom>
          <a:solidFill>
            <a:srgbClr val="FFC000">
              <a:alpha val="45000"/>
            </a:srgbClr>
          </a:solidFill>
        </p:spPr>
        <p:txBody>
          <a:bodyPr wrap="square">
            <a:spAutoFit/>
          </a:bodyPr>
          <a:lstStyle/>
          <a:p>
            <a:pPr algn="l"/>
            <a:r>
              <a:rPr lang="de-DE" b="1" dirty="0"/>
              <a:t>§ 145d StGB Falsche Verdächtigung</a:t>
            </a:r>
            <a:endParaRPr lang="de-DE" dirty="0"/>
          </a:p>
        </p:txBody>
      </p:sp>
      <p:sp>
        <p:nvSpPr>
          <p:cNvPr id="9" name="Rechteck 8"/>
          <p:cNvSpPr/>
          <p:nvPr/>
        </p:nvSpPr>
        <p:spPr>
          <a:xfrm>
            <a:off x="4031940" y="4145192"/>
            <a:ext cx="4932548" cy="369332"/>
          </a:xfrm>
          <a:prstGeom prst="rect">
            <a:avLst/>
          </a:prstGeom>
          <a:solidFill>
            <a:srgbClr val="FFC000">
              <a:alpha val="30000"/>
            </a:srgbClr>
          </a:solidFill>
        </p:spPr>
        <p:txBody>
          <a:bodyPr wrap="square">
            <a:spAutoFit/>
          </a:bodyPr>
          <a:lstStyle/>
          <a:p>
            <a:pPr algn="l"/>
            <a:r>
              <a:rPr lang="de-DE" b="1" dirty="0"/>
              <a:t>§ 164 StGB Vortäuschen einer Straftat</a:t>
            </a:r>
            <a:endParaRPr lang="de-DE" dirty="0"/>
          </a:p>
        </p:txBody>
      </p:sp>
      <p:sp>
        <p:nvSpPr>
          <p:cNvPr id="10" name="Rechteck 9"/>
          <p:cNvSpPr/>
          <p:nvPr/>
        </p:nvSpPr>
        <p:spPr>
          <a:xfrm>
            <a:off x="3491880" y="4519543"/>
            <a:ext cx="5472608" cy="646331"/>
          </a:xfrm>
          <a:prstGeom prst="rect">
            <a:avLst/>
          </a:prstGeom>
          <a:solidFill>
            <a:srgbClr val="FFC000">
              <a:alpha val="15000"/>
            </a:srgbClr>
          </a:solidFill>
        </p:spPr>
        <p:txBody>
          <a:bodyPr wrap="square">
            <a:spAutoFit/>
          </a:bodyPr>
          <a:lstStyle/>
          <a:p>
            <a:pPr algn="l"/>
            <a:r>
              <a:rPr lang="de-DE" b="1" dirty="0"/>
              <a:t>§ 276 StGB  Urkundenfälschung bzw.</a:t>
            </a:r>
            <a:endParaRPr lang="de-DE" dirty="0"/>
          </a:p>
          <a:p>
            <a:pPr algn="l"/>
            <a:r>
              <a:rPr lang="de-DE" b="1" dirty="0"/>
              <a:t>§ 269 StGB  Fälschung beweiserheblicher Daten</a:t>
            </a:r>
          </a:p>
        </p:txBody>
      </p:sp>
      <p:sp>
        <p:nvSpPr>
          <p:cNvPr id="11" name="Inhaltsplatzhalter 2"/>
          <p:cNvSpPr>
            <a:spLocks noGrp="1"/>
          </p:cNvSpPr>
          <p:nvPr>
            <p:ph idx="1"/>
          </p:nvPr>
        </p:nvSpPr>
        <p:spPr>
          <a:xfrm>
            <a:off x="3433807" y="1851670"/>
            <a:ext cx="3852112" cy="982916"/>
          </a:xfrm>
        </p:spPr>
        <p:txBody>
          <a:bodyPr/>
          <a:lstStyle/>
          <a:p>
            <a:pPr marL="0" indent="0" algn="ctr">
              <a:buNone/>
            </a:pPr>
            <a:r>
              <a:rPr lang="de-DE" sz="4500" b="1" dirty="0" err="1">
                <a:solidFill>
                  <a:srgbClr val="FF6600"/>
                </a:solidFill>
              </a:rPr>
              <a:t>Fakeprofil</a:t>
            </a:r>
            <a:endParaRPr lang="de-DE" sz="4500" b="1" dirty="0">
              <a:solidFill>
                <a:srgbClr val="FF6600"/>
              </a:solidFill>
            </a:endParaRPr>
          </a:p>
        </p:txBody>
      </p:sp>
      <p:sp>
        <p:nvSpPr>
          <p:cNvPr id="14" name="Abgerundetes Rechteck 13"/>
          <p:cNvSpPr/>
          <p:nvPr/>
        </p:nvSpPr>
        <p:spPr>
          <a:xfrm>
            <a:off x="1088109" y="1825319"/>
            <a:ext cx="1782198" cy="1620180"/>
          </a:xfrm>
          <a:prstGeom prst="roundRect">
            <a:avLst/>
          </a:prstGeom>
          <a:solidFill>
            <a:schemeClr val="bg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1CF2A01A-9527-4573-8109-80F88F06EF42}"/>
              </a:ext>
            </a:extLst>
          </p:cNvPr>
          <p:cNvSpPr/>
          <p:nvPr/>
        </p:nvSpPr>
        <p:spPr>
          <a:xfrm rot="16200000">
            <a:off x="613302" y="2576635"/>
            <a:ext cx="1218603" cy="184666"/>
          </a:xfrm>
          <a:prstGeom prst="rect">
            <a:avLst/>
          </a:prstGeom>
        </p:spPr>
        <p:txBody>
          <a:bodyPr wrap="none">
            <a:spAutoFit/>
          </a:bodyPr>
          <a:lstStyle/>
          <a:p>
            <a:r>
              <a:rPr lang="de-DE" sz="600" dirty="0"/>
              <a:t>Bild: </a:t>
            </a:r>
            <a:r>
              <a:rPr lang="de-DE" sz="600" dirty="0" err="1"/>
              <a:t>PanJoyCZ</a:t>
            </a:r>
            <a:r>
              <a:rPr lang="de-DE" sz="600" dirty="0"/>
              <a:t> - pixabay.com</a:t>
            </a:r>
          </a:p>
        </p:txBody>
      </p:sp>
      <p:pic>
        <p:nvPicPr>
          <p:cNvPr id="3" name="Grafik 2">
            <a:extLst>
              <a:ext uri="{FF2B5EF4-FFF2-40B4-BE49-F238E27FC236}">
                <a16:creationId xmlns:a16="http://schemas.microsoft.com/office/drawing/2014/main" id="{7315693F-8A49-44B6-8A24-EA02DEA2DD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8204" y="1864342"/>
            <a:ext cx="1560602" cy="1560602"/>
          </a:xfrm>
          <a:prstGeom prst="rect">
            <a:avLst/>
          </a:prstGeom>
        </p:spPr>
      </p:pic>
    </p:spTree>
    <p:extLst>
      <p:ext uri="{BB962C8B-B14F-4D97-AF65-F5344CB8AC3E}">
        <p14:creationId xmlns:p14="http://schemas.microsoft.com/office/powerpoint/2010/main" val="11477408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B296A-A241-4632-94B4-F11D763636F9}"/>
              </a:ext>
            </a:extLst>
          </p:cNvPr>
          <p:cNvSpPr txBox="1">
            <a:spLocks noChangeArrowheads="1"/>
          </p:cNvSpPr>
          <p:nvPr/>
        </p:nvSpPr>
        <p:spPr bwMode="auto">
          <a:xfrm>
            <a:off x="467544" y="195487"/>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Gegen Mobbing: Cyber-Mobbing Erste-Hilfe App</a:t>
            </a:r>
          </a:p>
          <a:p>
            <a:pPr eaLnBrk="1" hangingPunct="1"/>
            <a:r>
              <a:rPr lang="de-DE" sz="2100" dirty="0">
                <a:hlinkClick r:id="rId3"/>
              </a:rPr>
              <a:t>https://www.klicksafe.de/interaktive-medien/cyber-mobbing-erste-hilfe-app</a:t>
            </a:r>
            <a:r>
              <a:rPr lang="de-DE" sz="2100" dirty="0"/>
              <a:t> </a:t>
            </a:r>
          </a:p>
        </p:txBody>
      </p:sp>
      <p:pic>
        <p:nvPicPr>
          <p:cNvPr id="5" name="Grafik 4" descr="Ein Bild, das Text, Frau, Person enthält.&#10;&#10;Automatisch generierte Beschreibung">
            <a:extLst>
              <a:ext uri="{FF2B5EF4-FFF2-40B4-BE49-F238E27FC236}">
                <a16:creationId xmlns:a16="http://schemas.microsoft.com/office/drawing/2014/main" id="{00E04E4E-BD72-4560-A70D-06BCE5BC437E}"/>
              </a:ext>
            </a:extLst>
          </p:cNvPr>
          <p:cNvPicPr>
            <a:picLocks noChangeAspect="1"/>
          </p:cNvPicPr>
          <p:nvPr/>
        </p:nvPicPr>
        <p:blipFill>
          <a:blip r:embed="rId4"/>
          <a:stretch>
            <a:fillRect/>
          </a:stretch>
        </p:blipFill>
        <p:spPr>
          <a:xfrm>
            <a:off x="1607665" y="1167594"/>
            <a:ext cx="3936445" cy="3926749"/>
          </a:xfrm>
          <a:prstGeom prst="rect">
            <a:avLst/>
          </a:prstGeom>
        </p:spPr>
      </p:pic>
      <p:sp>
        <p:nvSpPr>
          <p:cNvPr id="6" name="Rectangle 2">
            <a:extLst>
              <a:ext uri="{FF2B5EF4-FFF2-40B4-BE49-F238E27FC236}">
                <a16:creationId xmlns:a16="http://schemas.microsoft.com/office/drawing/2014/main" id="{AB37BC8C-171D-4496-B852-F35989785E2E}"/>
              </a:ext>
            </a:extLst>
          </p:cNvPr>
          <p:cNvSpPr txBox="1">
            <a:spLocks noChangeArrowheads="1"/>
          </p:cNvSpPr>
          <p:nvPr/>
        </p:nvSpPr>
        <p:spPr bwMode="auto">
          <a:xfrm>
            <a:off x="6122678" y="4279404"/>
            <a:ext cx="246747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1800" dirty="0"/>
              <a:t>Es gibt Hilfsangebote </a:t>
            </a:r>
            <a:br>
              <a:rPr lang="de-DE" sz="1800" dirty="0"/>
            </a:br>
            <a:r>
              <a:rPr lang="de-DE" sz="1800" b="1" dirty="0"/>
              <a:t>gegen Mobbing</a:t>
            </a:r>
            <a:r>
              <a:rPr lang="de-DE" sz="1800" dirty="0"/>
              <a:t>!</a:t>
            </a:r>
          </a:p>
        </p:txBody>
      </p:sp>
      <p:sp>
        <p:nvSpPr>
          <p:cNvPr id="8" name="Rechteck 7">
            <a:extLst>
              <a:ext uri="{FF2B5EF4-FFF2-40B4-BE49-F238E27FC236}">
                <a16:creationId xmlns:a16="http://schemas.microsoft.com/office/drawing/2014/main" id="{8020718F-3678-4774-9165-4D63C3F01C6B}"/>
              </a:ext>
            </a:extLst>
          </p:cNvPr>
          <p:cNvSpPr/>
          <p:nvPr/>
        </p:nvSpPr>
        <p:spPr>
          <a:xfrm rot="16200000">
            <a:off x="210646" y="3762341"/>
            <a:ext cx="2632452" cy="184666"/>
          </a:xfrm>
          <a:prstGeom prst="rect">
            <a:avLst/>
          </a:prstGeom>
        </p:spPr>
        <p:txBody>
          <a:bodyPr wrap="none">
            <a:spAutoFit/>
          </a:bodyPr>
          <a:lstStyle/>
          <a:p>
            <a:r>
              <a:rPr lang="de-DE" sz="600" dirty="0"/>
              <a:t>Bild: Screenshot von </a:t>
            </a:r>
            <a:r>
              <a:rPr lang="de-DE" sz="600" dirty="0">
                <a:hlinkClick r:id="rId5"/>
              </a:rPr>
              <a:t>www.klicksafe.de/service/aktuelles/klicksafe-apps</a:t>
            </a:r>
            <a:r>
              <a:rPr lang="de-DE" sz="600" dirty="0"/>
              <a:t> </a:t>
            </a:r>
          </a:p>
        </p:txBody>
      </p:sp>
      <p:sp>
        <p:nvSpPr>
          <p:cNvPr id="9" name="Rectangle 2">
            <a:extLst>
              <a:ext uri="{FF2B5EF4-FFF2-40B4-BE49-F238E27FC236}">
                <a16:creationId xmlns:a16="http://schemas.microsoft.com/office/drawing/2014/main" id="{25ED4E9B-242E-4CD2-B35F-A98723B7BB28}"/>
              </a:ext>
            </a:extLst>
          </p:cNvPr>
          <p:cNvSpPr txBox="1">
            <a:spLocks noChangeArrowheads="1"/>
          </p:cNvSpPr>
          <p:nvPr/>
        </p:nvSpPr>
        <p:spPr bwMode="auto">
          <a:xfrm>
            <a:off x="5984117" y="1462241"/>
            <a:ext cx="2606039" cy="67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1800" dirty="0"/>
              <a:t>Im Apple </a:t>
            </a:r>
            <a:r>
              <a:rPr lang="de-DE" sz="1800" b="1" dirty="0"/>
              <a:t>App</a:t>
            </a:r>
            <a:r>
              <a:rPr lang="de-DE" sz="1800" dirty="0"/>
              <a:t> Store und bei </a:t>
            </a:r>
            <a:r>
              <a:rPr lang="de-DE" sz="1800" b="1" dirty="0"/>
              <a:t>Google</a:t>
            </a:r>
            <a:r>
              <a:rPr lang="de-DE" sz="1800" dirty="0"/>
              <a:t> </a:t>
            </a:r>
            <a:r>
              <a:rPr lang="de-DE" sz="1800" dirty="0" err="1"/>
              <a:t>play</a:t>
            </a:r>
            <a:r>
              <a:rPr lang="de-DE" sz="1800" dirty="0"/>
              <a:t> verfügbar:</a:t>
            </a:r>
          </a:p>
        </p:txBody>
      </p:sp>
      <p:pic>
        <p:nvPicPr>
          <p:cNvPr id="2" name="Grafik 1">
            <a:hlinkClick r:id="rId3"/>
            <a:extLst>
              <a:ext uri="{FF2B5EF4-FFF2-40B4-BE49-F238E27FC236}">
                <a16:creationId xmlns:a16="http://schemas.microsoft.com/office/drawing/2014/main" id="{5ECEA3D1-ACEE-DE61-A925-03802E236E84}"/>
              </a:ext>
            </a:extLst>
          </p:cNvPr>
          <p:cNvPicPr>
            <a:picLocks noChangeAspect="1"/>
          </p:cNvPicPr>
          <p:nvPr/>
        </p:nvPicPr>
        <p:blipFill>
          <a:blip r:embed="rId6"/>
          <a:stretch>
            <a:fillRect/>
          </a:stretch>
        </p:blipFill>
        <p:spPr>
          <a:xfrm>
            <a:off x="6156176" y="2224688"/>
            <a:ext cx="2044267" cy="2011818"/>
          </a:xfrm>
          <a:prstGeom prst="rect">
            <a:avLst/>
          </a:prstGeom>
        </p:spPr>
      </p:pic>
    </p:spTree>
    <p:extLst>
      <p:ext uri="{BB962C8B-B14F-4D97-AF65-F5344CB8AC3E}">
        <p14:creationId xmlns:p14="http://schemas.microsoft.com/office/powerpoint/2010/main" val="17616659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887E1B8-43E5-49F0-98DB-7B01851AD3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4208" y="2060886"/>
            <a:ext cx="1914561" cy="2103963"/>
          </a:xfrm>
          <a:prstGeom prst="rect">
            <a:avLst/>
          </a:prstGeom>
        </p:spPr>
      </p:pic>
      <p:sp>
        <p:nvSpPr>
          <p:cNvPr id="10" name="Rectangle 2"/>
          <p:cNvSpPr txBox="1">
            <a:spLocks noChangeArrowheads="1"/>
          </p:cNvSpPr>
          <p:nvPr/>
        </p:nvSpPr>
        <p:spPr bwMode="auto">
          <a:xfrm>
            <a:off x="539552" y="195487"/>
            <a:ext cx="748016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Was tun bei Cybermobbing?</a:t>
            </a:r>
          </a:p>
          <a:p>
            <a:r>
              <a:rPr lang="de-DE" sz="2100" dirty="0"/>
              <a:t>Du hast </a:t>
            </a:r>
            <a:r>
              <a:rPr lang="de-DE" sz="2100" b="1" dirty="0"/>
              <a:t>Handlungsmöglichkeiten!</a:t>
            </a:r>
            <a:endParaRPr lang="de-DE" sz="1800" b="1" dirty="0"/>
          </a:p>
        </p:txBody>
      </p:sp>
      <p:sp>
        <p:nvSpPr>
          <p:cNvPr id="5" name="Inhaltsplatzhalter 4"/>
          <p:cNvSpPr>
            <a:spLocks noGrp="1"/>
          </p:cNvSpPr>
          <p:nvPr>
            <p:ph idx="1"/>
          </p:nvPr>
        </p:nvSpPr>
        <p:spPr>
          <a:xfrm>
            <a:off x="539551" y="1201007"/>
            <a:ext cx="7560841" cy="3921900"/>
          </a:xfrm>
        </p:spPr>
        <p:txBody>
          <a:bodyPr/>
          <a:lstStyle/>
          <a:p>
            <a:pPr>
              <a:spcBef>
                <a:spcPts val="300"/>
              </a:spcBef>
            </a:pPr>
            <a:r>
              <a:rPr lang="de-DE" sz="1800" dirty="0">
                <a:latin typeface="Arial" panose="020B0604020202020204" pitchFamily="34" charset="0"/>
                <a:cs typeface="Arial" panose="020B0604020202020204" pitchFamily="34" charset="0"/>
              </a:rPr>
              <a:t>Du bist nicht alleine. Mobbing kann jeden treffen, du bist nicht schuld!</a:t>
            </a:r>
          </a:p>
          <a:p>
            <a:pPr>
              <a:spcBef>
                <a:spcPts val="300"/>
              </a:spcBef>
            </a:pPr>
            <a:r>
              <a:rPr lang="de-DE" sz="1800" dirty="0">
                <a:latin typeface="Arial" panose="020B0604020202020204" pitchFamily="34" charset="0"/>
                <a:cs typeface="Arial" panose="020B0604020202020204" pitchFamily="34" charset="0"/>
              </a:rPr>
              <a:t>Sprich mit einer erwachsenen Vertrauensperson!</a:t>
            </a:r>
          </a:p>
          <a:p>
            <a:pPr>
              <a:spcBef>
                <a:spcPts val="300"/>
              </a:spcBef>
            </a:pPr>
            <a:r>
              <a:rPr lang="de-DE" sz="1800" dirty="0">
                <a:latin typeface="Arial" panose="020B0604020202020204" pitchFamily="34" charset="0"/>
                <a:cs typeface="Arial" panose="020B0604020202020204" pitchFamily="34" charset="0"/>
              </a:rPr>
              <a:t>Bleibe ruhig, handle nicht überstützt! Pöble nicht zurück!</a:t>
            </a:r>
          </a:p>
          <a:p>
            <a:pPr>
              <a:spcBef>
                <a:spcPts val="300"/>
              </a:spcBef>
            </a:pPr>
            <a:r>
              <a:rPr lang="de-DE" sz="1800" dirty="0">
                <a:latin typeface="Arial" panose="020B0604020202020204" pitchFamily="34" charset="0"/>
                <a:cs typeface="Arial" panose="020B0604020202020204" pitchFamily="34" charset="0"/>
              </a:rPr>
              <a:t>Sichere Beweise und dokumentiere Angriffe!</a:t>
            </a:r>
          </a:p>
          <a:p>
            <a:pPr>
              <a:spcBef>
                <a:spcPts val="300"/>
              </a:spcBef>
            </a:pPr>
            <a:r>
              <a:rPr lang="de-DE" sz="1800" dirty="0">
                <a:latin typeface="Arial" panose="020B0604020202020204" pitchFamily="34" charset="0"/>
                <a:cs typeface="Arial" panose="020B0604020202020204" pitchFamily="34" charset="0"/>
              </a:rPr>
              <a:t>Sperre Mobber und melde Cybermobbing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oder </a:t>
            </a:r>
            <a:r>
              <a:rPr lang="de-DE" sz="1800" dirty="0" err="1">
                <a:latin typeface="Arial" panose="020B0604020202020204" pitchFamily="34" charset="0"/>
                <a:cs typeface="Arial" panose="020B0604020202020204" pitchFamily="34" charset="0"/>
              </a:rPr>
              <a:t>Fakeprofile</a:t>
            </a:r>
            <a:r>
              <a:rPr lang="de-DE" sz="1800" dirty="0">
                <a:latin typeface="Arial" panose="020B0604020202020204" pitchFamily="34" charset="0"/>
                <a:cs typeface="Arial" panose="020B0604020202020204" pitchFamily="34" charset="0"/>
              </a:rPr>
              <a:t> in der Plattform!</a:t>
            </a:r>
          </a:p>
          <a:p>
            <a:pPr>
              <a:spcBef>
                <a:spcPts val="300"/>
              </a:spcBef>
            </a:pPr>
            <a:r>
              <a:rPr lang="de-DE" sz="1800" dirty="0">
                <a:latin typeface="Arial" panose="020B0604020202020204" pitchFamily="34" charset="0"/>
                <a:cs typeface="Arial" panose="020B0604020202020204" pitchFamily="34" charset="0"/>
              </a:rPr>
              <a:t>Du bist in Ordnung. Niemand darf dich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verletzten, beleidigen oder bedrohen. Die Würde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des Menschen ist unantastbar (Art. 1 Grundgesetz)!</a:t>
            </a:r>
          </a:p>
          <a:p>
            <a:pPr>
              <a:spcBef>
                <a:spcPts val="300"/>
              </a:spcBef>
            </a:pPr>
            <a:r>
              <a:rPr lang="de-DE" sz="1800" dirty="0">
                <a:latin typeface="Arial" panose="020B0604020202020204" pitchFamily="34" charset="0"/>
                <a:cs typeface="Arial" panose="020B0604020202020204" pitchFamily="34" charset="0"/>
              </a:rPr>
              <a:t>Jeder kann gegen öffentlich sichtbare Hass-</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Straftaten im Netz vorgehen, ohne selbst in Gefahr zu geraten:</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hlinkClick r:id="rId4"/>
              </a:rPr>
              <a:t>https://meldestelle-respect.de</a:t>
            </a:r>
            <a:r>
              <a:rPr lang="de-DE" sz="1800" dirty="0">
                <a:latin typeface="Arial" panose="020B0604020202020204" pitchFamily="34" charset="0"/>
                <a:cs typeface="Arial" panose="020B0604020202020204" pitchFamily="34" charset="0"/>
              </a:rPr>
              <a:t> </a:t>
            </a:r>
            <a:endParaRPr lang="de-DE" sz="1350" dirty="0"/>
          </a:p>
        </p:txBody>
      </p:sp>
      <p:sp>
        <p:nvSpPr>
          <p:cNvPr id="7" name="Rechteck 6">
            <a:extLst>
              <a:ext uri="{FF2B5EF4-FFF2-40B4-BE49-F238E27FC236}">
                <a16:creationId xmlns:a16="http://schemas.microsoft.com/office/drawing/2014/main" id="{6B2C6573-3408-450B-88AF-35E9D1D887C8}"/>
              </a:ext>
            </a:extLst>
          </p:cNvPr>
          <p:cNvSpPr/>
          <p:nvPr/>
        </p:nvSpPr>
        <p:spPr>
          <a:xfrm>
            <a:off x="6733405" y="4938241"/>
            <a:ext cx="1351653" cy="184666"/>
          </a:xfrm>
          <a:prstGeom prst="rect">
            <a:avLst/>
          </a:prstGeom>
        </p:spPr>
        <p:txBody>
          <a:bodyPr wrap="none">
            <a:spAutoFit/>
          </a:bodyPr>
          <a:lstStyle/>
          <a:p>
            <a:r>
              <a:rPr lang="de-DE" sz="600" dirty="0"/>
              <a:t>Bild: pixabay.com / </a:t>
            </a:r>
            <a:r>
              <a:rPr lang="de-DE" sz="600" dirty="0" err="1"/>
              <a:t>Peggy_Marco</a:t>
            </a:r>
            <a:r>
              <a:rPr lang="de-DE" sz="600" dirty="0"/>
              <a:t> </a:t>
            </a:r>
          </a:p>
        </p:txBody>
      </p:sp>
    </p:spTree>
    <p:extLst>
      <p:ext uri="{BB962C8B-B14F-4D97-AF65-F5344CB8AC3E}">
        <p14:creationId xmlns:p14="http://schemas.microsoft.com/office/powerpoint/2010/main" val="7054648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467544" y="195487"/>
            <a:ext cx="755216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Was tun bei Cybermobbing und </a:t>
            </a:r>
            <a:r>
              <a:rPr lang="de-DE" sz="2100" dirty="0" err="1"/>
              <a:t>Fakeprofil</a:t>
            </a:r>
            <a:r>
              <a:rPr lang="de-DE" sz="2100" dirty="0"/>
              <a:t>?</a:t>
            </a:r>
          </a:p>
          <a:p>
            <a:r>
              <a:rPr lang="de-DE" sz="2100" dirty="0"/>
              <a:t>Weitere rechtliche </a:t>
            </a:r>
            <a:r>
              <a:rPr lang="de-DE" sz="2100" b="1" dirty="0"/>
              <a:t>Handlungsmöglichkeiten</a:t>
            </a:r>
            <a:endParaRPr lang="de-DE" sz="1800" b="1" dirty="0"/>
          </a:p>
        </p:txBody>
      </p:sp>
      <p:sp>
        <p:nvSpPr>
          <p:cNvPr id="5" name="Inhaltsplatzhalter 4"/>
          <p:cNvSpPr>
            <a:spLocks noGrp="1"/>
          </p:cNvSpPr>
          <p:nvPr>
            <p:ph idx="1"/>
          </p:nvPr>
        </p:nvSpPr>
        <p:spPr>
          <a:xfrm>
            <a:off x="467544" y="1113588"/>
            <a:ext cx="8496944" cy="4029912"/>
          </a:xfrm>
        </p:spPr>
        <p:txBody>
          <a:bodyPr/>
          <a:lstStyle/>
          <a:p>
            <a:pPr>
              <a:spcBef>
                <a:spcPts val="300"/>
              </a:spcBef>
            </a:pPr>
            <a:r>
              <a:rPr lang="de-DE" sz="1800" dirty="0">
                <a:latin typeface="Arial" panose="020B0604020202020204" pitchFamily="34" charset="0"/>
                <a:cs typeface="Arial" panose="020B0604020202020204" pitchFamily="34" charset="0"/>
              </a:rPr>
              <a:t>Strafrechtliche Dimension:</a:t>
            </a:r>
          </a:p>
          <a:p>
            <a:pPr lvl="1">
              <a:spcBef>
                <a:spcPts val="300"/>
              </a:spcBef>
            </a:pPr>
            <a:r>
              <a:rPr lang="de-DE" sz="1650" dirty="0">
                <a:latin typeface="Arial" panose="020B0604020202020204" pitchFamily="34" charset="0"/>
                <a:cs typeface="Arial" panose="020B0604020202020204" pitchFamily="34" charset="0"/>
              </a:rPr>
              <a:t>Strafanzeige bei Polizei oder Staatsanwaltschaft möglich.</a:t>
            </a:r>
          </a:p>
          <a:p>
            <a:pPr lvl="1">
              <a:spcBef>
                <a:spcPts val="300"/>
              </a:spcBef>
            </a:pPr>
            <a:r>
              <a:rPr lang="de-DE" sz="1650" dirty="0">
                <a:latin typeface="Arial" panose="020B0604020202020204" pitchFamily="34" charset="0"/>
                <a:cs typeface="Arial" panose="020B0604020202020204" pitchFamily="34" charset="0"/>
              </a:rPr>
              <a:t>Polizei und Staatsanwaltschaft ermitteln kostenlos.</a:t>
            </a:r>
          </a:p>
          <a:p>
            <a:pPr lvl="1">
              <a:spcBef>
                <a:spcPts val="300"/>
              </a:spcBef>
            </a:pPr>
            <a:r>
              <a:rPr lang="de-DE" sz="1650" dirty="0">
                <a:latin typeface="Arial" panose="020B0604020202020204" pitchFamily="34" charset="0"/>
                <a:cs typeface="Arial" panose="020B0604020202020204" pitchFamily="34" charset="0"/>
              </a:rPr>
              <a:t>Bei angezeigten Straftaten kann die Polizei Geräte beschlag-nahmen oder durchsuchen. Nicht entsperrte Geräte bleiben unter Umständen bei der Polizei als Beweismittel der Zukunft.</a:t>
            </a:r>
          </a:p>
          <a:p>
            <a:pPr lvl="1">
              <a:spcBef>
                <a:spcPts val="300"/>
              </a:spcBef>
            </a:pPr>
            <a:r>
              <a:rPr lang="de-DE" sz="1650" dirty="0">
                <a:latin typeface="Arial" panose="020B0604020202020204" pitchFamily="34" charset="0"/>
                <a:cs typeface="Arial" panose="020B0604020202020204" pitchFamily="34" charset="0"/>
              </a:rPr>
              <a:t>Möglicherweise (nichtöffentliche) Aussage vor Gericht nötig. </a:t>
            </a:r>
          </a:p>
          <a:p>
            <a:pPr>
              <a:spcBef>
                <a:spcPts val="300"/>
              </a:spcBef>
            </a:pPr>
            <a:r>
              <a:rPr lang="de-DE" sz="1800" dirty="0">
                <a:latin typeface="Arial" panose="020B0604020202020204" pitchFamily="34" charset="0"/>
                <a:cs typeface="Arial" panose="020B0604020202020204" pitchFamily="34" charset="0"/>
              </a:rPr>
              <a:t>Zivilrechtliche Dimension:</a:t>
            </a:r>
          </a:p>
          <a:p>
            <a:pPr lvl="1">
              <a:spcBef>
                <a:spcPts val="300"/>
              </a:spcBef>
            </a:pPr>
            <a:r>
              <a:rPr lang="de-DE" sz="1650" dirty="0">
                <a:latin typeface="Arial" panose="020B0604020202020204" pitchFamily="34" charset="0"/>
                <a:cs typeface="Arial" panose="020B0604020202020204" pitchFamily="34" charset="0"/>
              </a:rPr>
              <a:t>Abmahnung durch Rechtsanwalt mit Aufforderung zur strafbewährten Unterlassungserklärung. Zukünftige Verstöße durch weiteres Mobbing können dann richtig teuer werden.</a:t>
            </a:r>
          </a:p>
          <a:p>
            <a:pPr lvl="1">
              <a:spcBef>
                <a:spcPts val="300"/>
              </a:spcBef>
            </a:pPr>
            <a:r>
              <a:rPr lang="de-DE" sz="1650" dirty="0">
                <a:latin typeface="Arial" panose="020B0604020202020204" pitchFamily="34" charset="0"/>
                <a:cs typeface="Arial" panose="020B0604020202020204" pitchFamily="34" charset="0"/>
              </a:rPr>
              <a:t>Kostenrisiko, da private Beauftragung eines Fachanwalts.</a:t>
            </a:r>
          </a:p>
          <a:p>
            <a:pPr lvl="1">
              <a:spcBef>
                <a:spcPts val="300"/>
              </a:spcBef>
            </a:pPr>
            <a:r>
              <a:rPr lang="de-DE" sz="1650" dirty="0">
                <a:latin typeface="Arial" panose="020B0604020202020204" pitchFamily="34" charset="0"/>
                <a:cs typeface="Arial" panose="020B0604020202020204" pitchFamily="34" charset="0"/>
              </a:rPr>
              <a:t>Einforderungen von Anwaltskosten, Abmahngebühr, Schadensersatz gegenüber dem Mobber.</a:t>
            </a:r>
          </a:p>
          <a:p>
            <a:pPr>
              <a:spcBef>
                <a:spcPts val="300"/>
              </a:spcBef>
            </a:pPr>
            <a:endParaRPr lang="de-DE" sz="1500" dirty="0"/>
          </a:p>
        </p:txBody>
      </p:sp>
    </p:spTree>
    <p:extLst>
      <p:ext uri="{BB962C8B-B14F-4D97-AF65-F5344CB8AC3E}">
        <p14:creationId xmlns:p14="http://schemas.microsoft.com/office/powerpoint/2010/main" val="13510583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467544" y="205979"/>
            <a:ext cx="8425631" cy="857250"/>
          </a:xfrm>
        </p:spPr>
        <p:txBody>
          <a:bodyPr/>
          <a:lstStyle/>
          <a:p>
            <a:pPr eaLnBrk="1" hangingPunct="1"/>
            <a:r>
              <a:rPr lang="de-DE" sz="2100" dirty="0"/>
              <a:t>Blöde Sachen im Internet – zeige es Erwachsenen</a:t>
            </a:r>
            <a:br>
              <a:rPr lang="de-DE" sz="2100" dirty="0"/>
            </a:br>
            <a:r>
              <a:rPr lang="de-DE" sz="2100" u="sng" dirty="0"/>
              <a:t>Grundschule</a:t>
            </a:r>
            <a:endParaRPr lang="de-DE" sz="4050" u="sng" dirty="0"/>
          </a:p>
        </p:txBody>
      </p:sp>
      <p:sp>
        <p:nvSpPr>
          <p:cNvPr id="224259" name="Rectangle 3"/>
          <p:cNvSpPr>
            <a:spLocks noGrp="1" noChangeArrowheads="1"/>
          </p:cNvSpPr>
          <p:nvPr>
            <p:ph idx="4294967295"/>
          </p:nvPr>
        </p:nvSpPr>
        <p:spPr>
          <a:xfrm>
            <a:off x="539552" y="1200150"/>
            <a:ext cx="8136904" cy="3943350"/>
          </a:xfrm>
        </p:spPr>
        <p:txBody>
          <a:bodyPr/>
          <a:lstStyle/>
          <a:p>
            <a:pPr marL="0" indent="0" eaLnBrk="1" hangingPunct="1">
              <a:buNone/>
            </a:pPr>
            <a:r>
              <a:rPr lang="de-DE" sz="1800" dirty="0">
                <a:latin typeface="Arial" panose="020B0604020202020204" pitchFamily="34" charset="0"/>
                <a:cs typeface="Arial" panose="020B0604020202020204" pitchFamily="34" charset="0"/>
              </a:rPr>
              <a:t>Wenn du etwas blödes oder angstmachendes im Internet siehst oder auf dein Smartphone bekommst, zeige es immer einem Erwachsenen, dem du vertraust (Eltern, Sozialarbeiter, Lehrer…).</a:t>
            </a:r>
          </a:p>
          <a:p>
            <a:pPr marL="0" indent="0" eaLnBrk="1" hangingPunct="1">
              <a:buNone/>
            </a:pPr>
            <a:endParaRPr lang="de-DE" sz="1800" dirty="0">
              <a:latin typeface="Arial" panose="020B0604020202020204" pitchFamily="34" charset="0"/>
              <a:cs typeface="Arial" panose="020B0604020202020204" pitchFamily="34" charset="0"/>
            </a:endParaRPr>
          </a:p>
          <a:p>
            <a:pPr marL="0" indent="0" eaLnBrk="1" hangingPunct="1">
              <a:buNone/>
            </a:pPr>
            <a:r>
              <a:rPr lang="de-DE" sz="1800" dirty="0">
                <a:latin typeface="Arial" panose="020B0604020202020204" pitchFamily="34" charset="0"/>
                <a:cs typeface="Arial" panose="020B0604020202020204" pitchFamily="34" charset="0"/>
              </a:rPr>
              <a:t>Oft ist es auch gut, einen Screenshot zu machen oder den Bildschirm abzufotografieren. Zeige den Inhalt oder das Foto immer sofort einem Erwachsenen.</a:t>
            </a:r>
          </a:p>
          <a:p>
            <a:pPr marL="0" indent="0" eaLnBrk="1" hangingPunct="1">
              <a:buNone/>
            </a:pPr>
            <a:endParaRPr lang="de-DE" sz="1800" dirty="0">
              <a:latin typeface="Arial" panose="020B0604020202020204" pitchFamily="34" charset="0"/>
              <a:cs typeface="Arial" panose="020B0604020202020204" pitchFamily="34" charset="0"/>
            </a:endParaRPr>
          </a:p>
          <a:p>
            <a:pPr marL="0" indent="0" eaLnBrk="1" hangingPunct="1">
              <a:buNone/>
            </a:pPr>
            <a:r>
              <a:rPr lang="de-DE" sz="1800" b="1" dirty="0">
                <a:solidFill>
                  <a:srgbClr val="FF0000"/>
                </a:solidFill>
                <a:latin typeface="Arial" panose="020B0604020202020204" pitchFamily="34" charset="0"/>
                <a:cs typeface="Arial" panose="020B0604020202020204" pitchFamily="34" charset="0"/>
              </a:rPr>
              <a:t>Einfachste Beweissicherung an Smartphone und PC:</a:t>
            </a:r>
          </a:p>
          <a:p>
            <a:pPr eaLnBrk="1" hangingPunct="1">
              <a:buFont typeface="Wingdings" panose="05000000000000000000" pitchFamily="2" charset="2"/>
              <a:buChar char="à"/>
            </a:pPr>
            <a:r>
              <a:rPr lang="de-DE" sz="1800" b="1" dirty="0">
                <a:solidFill>
                  <a:srgbClr val="FF0000"/>
                </a:solidFill>
                <a:latin typeface="Arial" panose="020B0604020202020204" pitchFamily="34" charset="0"/>
                <a:cs typeface="Arial" panose="020B0604020202020204" pitchFamily="34" charset="0"/>
                <a:sym typeface="Wingdings" panose="05000000000000000000" pitchFamily="2" charset="2"/>
              </a:rPr>
              <a:t>Screenshot machen oder</a:t>
            </a:r>
          </a:p>
          <a:p>
            <a:pPr eaLnBrk="1" hangingPunct="1">
              <a:buFont typeface="Wingdings" panose="05000000000000000000" pitchFamily="2" charset="2"/>
              <a:buChar char="à"/>
            </a:pPr>
            <a:r>
              <a:rPr lang="de-DE" sz="1800" b="1" dirty="0">
                <a:solidFill>
                  <a:srgbClr val="FF0000"/>
                </a:solidFill>
                <a:latin typeface="Arial" panose="020B0604020202020204" pitchFamily="34" charset="0"/>
                <a:cs typeface="Arial" panose="020B0604020202020204" pitchFamily="34" charset="0"/>
                <a:sym typeface="Wingdings" panose="05000000000000000000" pitchFamily="2" charset="2"/>
              </a:rPr>
              <a:t>mit (zweitem) Smartphone</a:t>
            </a:r>
            <a:br>
              <a:rPr lang="de-DE" sz="1800"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lang="de-DE" sz="1800" b="1" dirty="0">
                <a:solidFill>
                  <a:srgbClr val="FF0000"/>
                </a:solidFill>
                <a:latin typeface="Arial" panose="020B0604020202020204" pitchFamily="34" charset="0"/>
                <a:cs typeface="Arial" panose="020B0604020202020204" pitchFamily="34" charset="0"/>
                <a:sym typeface="Wingdings" panose="05000000000000000000" pitchFamily="2" charset="2"/>
              </a:rPr>
              <a:t>oder Kamera abfotografieren</a:t>
            </a:r>
          </a:p>
        </p:txBody>
      </p:sp>
      <p:pic>
        <p:nvPicPr>
          <p:cNvPr id="2050" name="Picture 2" descr="Digitalkamera, Foto, Fotografie, Elektronik, Halt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8121" y="3846629"/>
            <a:ext cx="2247266" cy="1123634"/>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8371237" y="4415042"/>
            <a:ext cx="1043877" cy="184666"/>
          </a:xfrm>
          <a:prstGeom prst="rect">
            <a:avLst/>
          </a:prstGeom>
        </p:spPr>
        <p:txBody>
          <a:bodyPr wrap="none">
            <a:spAutoFit/>
          </a:bodyPr>
          <a:lstStyle/>
          <a:p>
            <a:r>
              <a:rPr lang="de-DE" sz="600" dirty="0"/>
              <a:t>Bild: Nemo- pixabay.com</a:t>
            </a:r>
          </a:p>
        </p:txBody>
      </p:sp>
    </p:spTree>
    <p:extLst>
      <p:ext uri="{BB962C8B-B14F-4D97-AF65-F5344CB8AC3E}">
        <p14:creationId xmlns:p14="http://schemas.microsoft.com/office/powerpoint/2010/main" val="31838770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2" dur="500"/>
                                        <p:tgtEl>
                                          <p:spTgt spid="224259">
                                            <p:txEl>
                                              <p:pRg st="2" end="2"/>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16" dur="500"/>
                                        <p:tgtEl>
                                          <p:spTgt spid="224259">
                                            <p:txEl>
                                              <p:pRg st="4" end="4"/>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20" dur="500"/>
                                        <p:tgtEl>
                                          <p:spTgt spid="224259">
                                            <p:txEl>
                                              <p:pRg st="5" end="5"/>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224259">
                                            <p:txEl>
                                              <p:pRg st="6" end="6"/>
                                            </p:txEl>
                                          </p:spTgt>
                                        </p:tgtEl>
                                        <p:attrNameLst>
                                          <p:attrName>style.visibility</p:attrName>
                                        </p:attrNameLst>
                                      </p:cBhvr>
                                      <p:to>
                                        <p:strVal val="visible"/>
                                      </p:to>
                                    </p:set>
                                    <p:animEffect transition="in" filter="blinds(horizontal)">
                                      <p:cBhvr>
                                        <p:cTn id="24" dur="500"/>
                                        <p:tgtEl>
                                          <p:spTgt spid="2242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D398CFF3-4178-49CA-B2CC-94400AA8E89E}"/>
              </a:ext>
            </a:extLst>
          </p:cNvPr>
          <p:cNvGrpSpPr/>
          <p:nvPr/>
        </p:nvGrpSpPr>
        <p:grpSpPr>
          <a:xfrm>
            <a:off x="1776211" y="735546"/>
            <a:ext cx="6036149" cy="4391392"/>
            <a:chOff x="772273" y="978125"/>
            <a:chExt cx="8048199" cy="5855189"/>
          </a:xfrm>
        </p:grpSpPr>
        <p:sp>
          <p:nvSpPr>
            <p:cNvPr id="14" name="Rechteck 13">
              <a:extLst>
                <a:ext uri="{FF2B5EF4-FFF2-40B4-BE49-F238E27FC236}">
                  <a16:creationId xmlns:a16="http://schemas.microsoft.com/office/drawing/2014/main" id="{75E69748-37B6-4A38-A0AF-12C82467686F}"/>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35321832-BE12-4BF5-9170-98DB6A8CFB78}"/>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id="{EE9CCF56-4B4A-448B-A314-0CDC58D253D5}"/>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3C468040-9B30-425E-BB99-0D9CC5D317F8}"/>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n-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Februar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654245" y="1985643"/>
            <a:ext cx="1223220" cy="565283"/>
          </a:xfrm>
          <a:prstGeom prst="rect">
            <a:avLst/>
          </a:prstGeom>
          <a:noFill/>
        </p:spPr>
        <p:txBody>
          <a:bodyPr wrap="none" rtlCol="0">
            <a:spAutoFit/>
          </a:bodyPr>
          <a:lstStyle/>
          <a:p>
            <a:pPr algn="l">
              <a:lnSpc>
                <a:spcPct val="85000"/>
              </a:lnSpc>
            </a:pPr>
            <a:r>
              <a:rPr lang="de-DE" b="1" dirty="0">
                <a:solidFill>
                  <a:srgbClr val="0070C0"/>
                </a:solidFill>
                <a:latin typeface="+mn-lt"/>
              </a:rPr>
              <a:t>im Februar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791776" y="1613353"/>
            <a:ext cx="2332819" cy="2409634"/>
          </a:xfrm>
          <a:prstGeom prst="rect">
            <a:avLst/>
          </a:prstGeom>
          <a:noFill/>
        </p:spPr>
        <p:txBody>
          <a:bodyPr wrap="none" rtlCol="0">
            <a:spAutoFit/>
          </a:bodyPr>
          <a:lstStyle/>
          <a:p>
            <a:pPr algn="ctr">
              <a:lnSpc>
                <a:spcPct val="85000"/>
              </a:lnSpc>
            </a:pPr>
            <a:r>
              <a:rPr lang="de-DE" b="1" dirty="0">
                <a:solidFill>
                  <a:srgbClr val="0070C0"/>
                </a:solidFill>
                <a:latin typeface="+mj-lt"/>
              </a:rPr>
              <a:t>Sichere</a:t>
            </a:r>
          </a:p>
          <a:p>
            <a:pPr algn="ctr">
              <a:lnSpc>
                <a:spcPct val="85000"/>
              </a:lnSpc>
            </a:pPr>
            <a:r>
              <a:rPr lang="de-DE" b="1" dirty="0">
                <a:solidFill>
                  <a:srgbClr val="0070C0"/>
                </a:solidFill>
                <a:latin typeface="+mj-lt"/>
              </a:rPr>
              <a:t>Kennwörter</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Geheim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Kennwörter </a:t>
            </a:r>
          </a:p>
          <a:p>
            <a:pPr algn="ctr">
              <a:lnSpc>
                <a:spcPct val="85000"/>
              </a:lnSpc>
            </a:pPr>
            <a:r>
              <a:rPr lang="de-DE" b="1" dirty="0">
                <a:solidFill>
                  <a:srgbClr val="0070C0"/>
                </a:solidFill>
                <a:latin typeface="+mj-lt"/>
              </a:rPr>
              <a:t>mehrfach verwenden?</a:t>
            </a:r>
          </a:p>
          <a:p>
            <a:pPr algn="ctr">
              <a:lnSpc>
                <a:spcPct val="85000"/>
              </a:lnSpc>
            </a:pPr>
            <a:endParaRPr lang="de-DE" sz="1500" b="1" dirty="0">
              <a:solidFill>
                <a:srgbClr val="0070C0"/>
              </a:solidFill>
              <a:latin typeface="+mj-lt"/>
            </a:endParaRPr>
          </a:p>
          <a:p>
            <a:pPr algn="ctr">
              <a:lnSpc>
                <a:spcPct val="85000"/>
              </a:lnSpc>
            </a:pPr>
            <a:r>
              <a:rPr lang="de-DE" b="1" dirty="0">
                <a:solidFill>
                  <a:srgbClr val="0070C0"/>
                </a:solidFill>
                <a:latin typeface="+mj-lt"/>
              </a:rPr>
              <a:t>Kennwörter</a:t>
            </a:r>
          </a:p>
          <a:p>
            <a:pPr algn="ctr">
              <a:lnSpc>
                <a:spcPct val="85000"/>
              </a:lnSpc>
            </a:pPr>
            <a:r>
              <a:rPr lang="de-DE" b="1" dirty="0">
                <a:solidFill>
                  <a:srgbClr val="0070C0"/>
                </a:solidFill>
                <a:latin typeface="+mj-lt"/>
              </a:rPr>
              <a:t>speichern?</a:t>
            </a:r>
          </a:p>
        </p:txBody>
      </p:sp>
      <p:sp>
        <p:nvSpPr>
          <p:cNvPr id="11" name="Textfeld 10">
            <a:extLst>
              <a:ext uri="{FF2B5EF4-FFF2-40B4-BE49-F238E27FC236}">
                <a16:creationId xmlns:a16="http://schemas.microsoft.com/office/drawing/2014/main" id="{3E74DE72-5702-4817-AFE7-058D241A0009}"/>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pic>
        <p:nvPicPr>
          <p:cNvPr id="20" name="Grafik 19" descr="Ein Bild, das Monitor, sitzend, Mikrowelle, Tisch enthält.&#10;&#10;Automatisch generierte Beschreibung">
            <a:extLst>
              <a:ext uri="{FF2B5EF4-FFF2-40B4-BE49-F238E27FC236}">
                <a16:creationId xmlns:a16="http://schemas.microsoft.com/office/drawing/2014/main" id="{F62ADE0A-8D03-4696-A933-DF5578370F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57332">
            <a:off x="2685296" y="2449888"/>
            <a:ext cx="1653859" cy="1701719"/>
          </a:xfrm>
          <a:prstGeom prst="rect">
            <a:avLst/>
          </a:prstGeom>
        </p:spPr>
      </p:pic>
      <p:grpSp>
        <p:nvGrpSpPr>
          <p:cNvPr id="3" name="Gruppieren 2">
            <a:extLst>
              <a:ext uri="{FF2B5EF4-FFF2-40B4-BE49-F238E27FC236}">
                <a16:creationId xmlns:a16="http://schemas.microsoft.com/office/drawing/2014/main" id="{78F45716-82C2-8D26-95DC-15DD8C69154F}"/>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B1A32672-EF6B-8906-A802-61BBE7D351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FD7579D5-3C6D-276F-6348-28B09CA99B05}"/>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6151673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F6D79A0B-6467-433A-A8B1-728C83B65AB5}"/>
              </a:ext>
            </a:extLst>
          </p:cNvPr>
          <p:cNvSpPr txBox="1"/>
          <p:nvPr/>
        </p:nvSpPr>
        <p:spPr>
          <a:xfrm rot="16200000">
            <a:off x="1050287" y="4327465"/>
            <a:ext cx="1458163" cy="184666"/>
          </a:xfrm>
          <a:prstGeom prst="rect">
            <a:avLst/>
          </a:prstGeom>
          <a:noFill/>
        </p:spPr>
        <p:txBody>
          <a:bodyPr wrap="square" rtlCol="0">
            <a:spAutoFit/>
          </a:bodyPr>
          <a:lstStyle/>
          <a:p>
            <a:pPr algn="l"/>
            <a:r>
              <a:rPr lang="de-DE" sz="600" dirty="0"/>
              <a:t>Bild: Pixabay.com / </a:t>
            </a:r>
            <a:r>
              <a:rPr lang="de-DE" sz="600" dirty="0" err="1"/>
              <a:t>natureaddict</a:t>
            </a:r>
            <a:endParaRPr lang="de-DE" sz="600" dirty="0"/>
          </a:p>
        </p:txBody>
      </p:sp>
      <p:pic>
        <p:nvPicPr>
          <p:cNvPr id="4" name="Grafik 3">
            <a:extLst>
              <a:ext uri="{FF2B5EF4-FFF2-40B4-BE49-F238E27FC236}">
                <a16:creationId xmlns:a16="http://schemas.microsoft.com/office/drawing/2014/main" id="{52B92EBA-CFBA-4E22-8480-8466F1B316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5019" y="1105434"/>
            <a:ext cx="5940659" cy="4017307"/>
          </a:xfrm>
          <a:prstGeom prst="rect">
            <a:avLst/>
          </a:prstGeom>
        </p:spPr>
      </p:pic>
      <p:sp>
        <p:nvSpPr>
          <p:cNvPr id="7" name="Titel 1">
            <a:extLst>
              <a:ext uri="{FF2B5EF4-FFF2-40B4-BE49-F238E27FC236}">
                <a16:creationId xmlns:a16="http://schemas.microsoft.com/office/drawing/2014/main" id="{7CF18F40-1099-43DB-9D69-8E30D40EA2F2}"/>
              </a:ext>
            </a:extLst>
          </p:cNvPr>
          <p:cNvSpPr>
            <a:spLocks noGrp="1"/>
          </p:cNvSpPr>
          <p:nvPr>
            <p:ph type="title"/>
          </p:nvPr>
        </p:nvSpPr>
        <p:spPr>
          <a:xfrm>
            <a:off x="467545" y="205979"/>
            <a:ext cx="7533456" cy="857250"/>
          </a:xfrm>
        </p:spPr>
        <p:txBody>
          <a:bodyPr/>
          <a:lstStyle/>
          <a:p>
            <a:r>
              <a:rPr lang="de-DE" sz="2100" dirty="0"/>
              <a:t>Warum medienpädagogischer Monatskalender? </a:t>
            </a:r>
            <a:br>
              <a:rPr lang="de-DE" sz="2100" dirty="0"/>
            </a:br>
            <a:r>
              <a:rPr lang="de-DE" sz="2100" b="1" dirty="0"/>
              <a:t>Die Realität hat uns längst überholt!</a:t>
            </a:r>
          </a:p>
        </p:txBody>
      </p:sp>
    </p:spTree>
    <p:extLst>
      <p:ext uri="{BB962C8B-B14F-4D97-AF65-F5344CB8AC3E}">
        <p14:creationId xmlns:p14="http://schemas.microsoft.com/office/powerpoint/2010/main" val="8901040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79326CE-544A-4751-A9F1-33676B78A78F}"/>
              </a:ext>
            </a:extLst>
          </p:cNvPr>
          <p:cNvSpPr txBox="1"/>
          <p:nvPr/>
        </p:nvSpPr>
        <p:spPr>
          <a:xfrm>
            <a:off x="539552" y="1216805"/>
            <a:ext cx="8303064" cy="3754874"/>
          </a:xfrm>
          <a:prstGeom prst="rect">
            <a:avLst/>
          </a:prstGeom>
          <a:noFill/>
        </p:spPr>
        <p:txBody>
          <a:bodyPr wrap="square" rtlCol="0">
            <a:spAutoFit/>
          </a:bodyPr>
          <a:lstStyle/>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Sichere Kennwörter bleiben geheim. Verrate sie nicht Freunden,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besten Freunden, allerallerbesten Freunden oder Partnern!</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Verwende das selbe Kennwort nicht bei verschiedenen Diensten! Sonst sind bei einer Datenpanne alle Dienste gleichzeitig unsicher.</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Speichere Kennwörter nicht am PC oder auf dem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Smartphone, wo andere es lesen können!</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Geburtsdatum, Spitznamen und sogar einzelne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Wörter, die im Lexikon stehen, sind für sich alleine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schlechte Kennwörter!</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Kennwörter sollten möglichst lang sein.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Mindestens 12 Zeichen sind nötig!</a:t>
            </a:r>
          </a:p>
        </p:txBody>
      </p:sp>
      <p:sp>
        <p:nvSpPr>
          <p:cNvPr id="13" name="Rectangle 2"/>
          <p:cNvSpPr txBox="1">
            <a:spLocks noChangeArrowheads="1"/>
          </p:cNvSpPr>
          <p:nvPr/>
        </p:nvSpPr>
        <p:spPr bwMode="auto">
          <a:xfrm>
            <a:off x="539552" y="257569"/>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b="1" dirty="0"/>
              <a:t>Sichere Kennwörter verwenden</a:t>
            </a:r>
            <a:endParaRPr lang="de-DE" sz="2700" dirty="0"/>
          </a:p>
        </p:txBody>
      </p:sp>
      <p:sp>
        <p:nvSpPr>
          <p:cNvPr id="11" name="Rechteck 10"/>
          <p:cNvSpPr/>
          <p:nvPr/>
        </p:nvSpPr>
        <p:spPr>
          <a:xfrm rot="16200000">
            <a:off x="8138577" y="4387267"/>
            <a:ext cx="1223412" cy="184666"/>
          </a:xfrm>
          <a:prstGeom prst="rect">
            <a:avLst/>
          </a:prstGeom>
        </p:spPr>
        <p:txBody>
          <a:bodyPr wrap="none">
            <a:spAutoFit/>
          </a:bodyPr>
          <a:lstStyle/>
          <a:p>
            <a:r>
              <a:rPr lang="de-DE" sz="600" dirty="0"/>
              <a:t>Bild: pixabay.com / </a:t>
            </a:r>
            <a:r>
              <a:rPr lang="de-DE" sz="600" dirty="0" err="1"/>
              <a:t>Openicons</a:t>
            </a:r>
            <a:endParaRPr lang="de-DE" sz="600" dirty="0"/>
          </a:p>
        </p:txBody>
      </p:sp>
      <p:pic>
        <p:nvPicPr>
          <p:cNvPr id="16" name="Grafik 15" descr="Ein Bild, das Monitor, sitzend, Mikrowelle, Tisch enthält.&#10;&#10;Automatisch generierte Beschreibung">
            <a:extLst>
              <a:ext uri="{FF2B5EF4-FFF2-40B4-BE49-F238E27FC236}">
                <a16:creationId xmlns:a16="http://schemas.microsoft.com/office/drawing/2014/main" id="{DA8876C3-9495-41C1-AD2C-1FDD84656F26}"/>
              </a:ext>
            </a:extLst>
          </p:cNvPr>
          <p:cNvPicPr>
            <a:picLocks noChangeAspect="1"/>
          </p:cNvPicPr>
          <p:nvPr/>
        </p:nvPicPr>
        <p:blipFill>
          <a:blip r:embed="rId3"/>
          <a:stretch>
            <a:fillRect/>
          </a:stretch>
        </p:blipFill>
        <p:spPr>
          <a:xfrm>
            <a:off x="6228184" y="2571750"/>
            <a:ext cx="2268252" cy="2333891"/>
          </a:xfrm>
          <a:prstGeom prst="rect">
            <a:avLst/>
          </a:prstGeom>
        </p:spPr>
      </p:pic>
      <p:pic>
        <p:nvPicPr>
          <p:cNvPr id="4" name="Grafik 3" descr="Ein Bild, das Obst enthält.&#10;&#10;Automatisch generierte Beschreibung">
            <a:hlinkClick r:id="rId4"/>
            <a:extLst>
              <a:ext uri="{FF2B5EF4-FFF2-40B4-BE49-F238E27FC236}">
                <a16:creationId xmlns:a16="http://schemas.microsoft.com/office/drawing/2014/main" id="{6EA2AC5D-DADE-43AB-8C94-EE4256AA530B}"/>
              </a:ext>
            </a:extLst>
          </p:cNvPr>
          <p:cNvPicPr>
            <a:picLocks noChangeAspect="1"/>
          </p:cNvPicPr>
          <p:nvPr/>
        </p:nvPicPr>
        <p:blipFill>
          <a:blip r:embed="rId5"/>
          <a:stretch>
            <a:fillRect/>
          </a:stretch>
        </p:blipFill>
        <p:spPr>
          <a:xfrm>
            <a:off x="7452320" y="0"/>
            <a:ext cx="1691680" cy="1691680"/>
          </a:xfrm>
          <a:prstGeom prst="rect">
            <a:avLst/>
          </a:prstGeom>
        </p:spPr>
      </p:pic>
    </p:spTree>
    <p:extLst>
      <p:ext uri="{BB962C8B-B14F-4D97-AF65-F5344CB8AC3E}">
        <p14:creationId xmlns:p14="http://schemas.microsoft.com/office/powerpoint/2010/main" val="9702384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Sichere Kennwörter erstellen</a:t>
            </a:r>
            <a:endParaRPr lang="de-DE" sz="2700" dirty="0"/>
          </a:p>
        </p:txBody>
      </p:sp>
      <p:sp>
        <p:nvSpPr>
          <p:cNvPr id="224259" name="Rectangle 3"/>
          <p:cNvSpPr>
            <a:spLocks noGrp="1" noChangeArrowheads="1"/>
          </p:cNvSpPr>
          <p:nvPr>
            <p:ph idx="4294967295"/>
          </p:nvPr>
        </p:nvSpPr>
        <p:spPr>
          <a:xfrm>
            <a:off x="623102" y="1349232"/>
            <a:ext cx="8143110" cy="3588289"/>
          </a:xfrm>
        </p:spPr>
        <p:txBody>
          <a:bodyPr/>
          <a:lstStyle/>
          <a:p>
            <a:pPr eaLnBrk="1" hangingPunct="1"/>
            <a:r>
              <a:rPr lang="de-DE" sz="1800" dirty="0">
                <a:latin typeface="Arial" panose="020B0604020202020204" pitchFamily="34" charset="0"/>
                <a:cs typeface="Arial" panose="020B0604020202020204" pitchFamily="34" charset="0"/>
              </a:rPr>
              <a:t>So lautet ein sehr sicheres Kennwort: </a:t>
            </a:r>
            <a:br>
              <a:rPr lang="de-DE" sz="1800"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„JMsimelHB,dgizSBL63!“</a:t>
            </a:r>
          </a:p>
          <a:p>
            <a:pPr eaLnBrk="1" hangingPunct="1"/>
            <a:r>
              <a:rPr lang="de-DE" sz="1800" dirty="0">
                <a:latin typeface="Arial" panose="020B0604020202020204" pitchFamily="34" charset="0"/>
                <a:cs typeface="Arial" panose="020B0604020202020204" pitchFamily="34" charset="0"/>
              </a:rPr>
              <a:t>Ich denke mir einen Satz aus, den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ich mir besonders gut merken kann.</a:t>
            </a:r>
          </a:p>
          <a:p>
            <a:pPr eaLnBrk="1" hangingPunct="1"/>
            <a:r>
              <a:rPr lang="de-DE" sz="1800" dirty="0">
                <a:latin typeface="Arial" panose="020B0604020202020204" pitchFamily="34" charset="0"/>
                <a:cs typeface="Arial" panose="020B0604020202020204" pitchFamily="34" charset="0"/>
              </a:rPr>
              <a:t>Aus den Anfangsbuchstaben und Satzzeichen erstelle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ich ein super Kennwort, das ich mir merken kann.</a:t>
            </a:r>
          </a:p>
          <a:p>
            <a:pPr eaLnBrk="1" hangingPunct="1"/>
            <a:r>
              <a:rPr lang="de-DE" sz="1800" dirty="0">
                <a:latin typeface="Arial" panose="020B0604020202020204" pitchFamily="34" charset="0"/>
                <a:cs typeface="Arial" panose="020B0604020202020204" pitchFamily="34" charset="0"/>
              </a:rPr>
              <a:t>Das obige Kennwort kann man sich super merken, wenn man den Satz kennt und die Anfangsbuchstaben hernimmt: </a:t>
            </a:r>
            <a:br>
              <a:rPr lang="de-DE" sz="1800"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„Jeden Morgen schmiere ich mir ein leckeres Honig Brot, </a:t>
            </a:r>
            <a:br>
              <a:rPr lang="de-DE" sz="1800" b="1"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dann gehe ich zum </a:t>
            </a:r>
            <a:r>
              <a:rPr lang="de-DE" sz="1800" b="1" dirty="0" err="1">
                <a:latin typeface="Arial" panose="020B0604020202020204" pitchFamily="34" charset="0"/>
                <a:cs typeface="Arial" panose="020B0604020202020204" pitchFamily="34" charset="0"/>
              </a:rPr>
              <a:t>Schul</a:t>
            </a:r>
            <a:r>
              <a:rPr lang="de-DE" sz="1800" b="1" dirty="0">
                <a:latin typeface="Arial" panose="020B0604020202020204" pitchFamily="34" charset="0"/>
                <a:cs typeface="Arial" panose="020B0604020202020204" pitchFamily="34" charset="0"/>
              </a:rPr>
              <a:t> Bus Linie 63!“</a:t>
            </a:r>
          </a:p>
          <a:p>
            <a:pPr eaLnBrk="1" hangingPunct="1"/>
            <a:r>
              <a:rPr lang="de-DE" sz="1800" dirty="0">
                <a:latin typeface="Arial" panose="020B0604020202020204" pitchFamily="34" charset="0"/>
                <a:cs typeface="Arial" panose="020B0604020202020204" pitchFamily="34" charset="0"/>
              </a:rPr>
              <a:t>Auch „</a:t>
            </a:r>
            <a:r>
              <a:rPr lang="de-DE" sz="1800" dirty="0" err="1">
                <a:latin typeface="Arial" panose="020B0604020202020204" pitchFamily="34" charset="0"/>
                <a:cs typeface="Arial" panose="020B0604020202020204" pitchFamily="34" charset="0"/>
              </a:rPr>
              <a:t>singender.Affe!Krokodil.Flugzeug</a:t>
            </a:r>
            <a:r>
              <a:rPr lang="de-DE" sz="1800" dirty="0">
                <a:latin typeface="Arial" panose="020B0604020202020204" pitchFamily="34" charset="0"/>
                <a:cs typeface="Arial" panose="020B0604020202020204" pitchFamily="34" charset="0"/>
              </a:rPr>
              <a:t>“ wäre ein sehr gutes Kennwort – wenn es nicht hier stehen würde.</a:t>
            </a:r>
            <a:br>
              <a:rPr lang="de-DE" sz="1800" dirty="0">
                <a:latin typeface="Arial" panose="020B0604020202020204" pitchFamily="34" charset="0"/>
                <a:cs typeface="Arial" panose="020B0604020202020204" pitchFamily="34" charset="0"/>
              </a:rPr>
            </a:br>
            <a:endParaRPr lang="de-DE" sz="1800" dirty="0">
              <a:latin typeface="Arial" panose="020B0604020202020204" pitchFamily="34" charset="0"/>
              <a:cs typeface="Arial" panose="020B0604020202020204" pitchFamily="34" charset="0"/>
            </a:endParaRPr>
          </a:p>
          <a:p>
            <a:pPr marL="0" indent="0" eaLnBrk="1" hangingPunct="1">
              <a:buNone/>
            </a:pPr>
            <a:br>
              <a:rPr lang="de-DE" sz="1800" dirty="0"/>
            </a:br>
            <a:endParaRPr lang="de-DE" sz="1800" dirty="0"/>
          </a:p>
        </p:txBody>
      </p:sp>
      <p:sp>
        <p:nvSpPr>
          <p:cNvPr id="6" name="Rechteck 5">
            <a:extLst>
              <a:ext uri="{FF2B5EF4-FFF2-40B4-BE49-F238E27FC236}">
                <a16:creationId xmlns:a16="http://schemas.microsoft.com/office/drawing/2014/main" id="{7B73DC2C-016A-4F04-B768-91F7FC3A9E3F}"/>
              </a:ext>
            </a:extLst>
          </p:cNvPr>
          <p:cNvSpPr/>
          <p:nvPr/>
        </p:nvSpPr>
        <p:spPr>
          <a:xfrm rot="16200000">
            <a:off x="8365039" y="1720958"/>
            <a:ext cx="1223412" cy="184666"/>
          </a:xfrm>
          <a:prstGeom prst="rect">
            <a:avLst/>
          </a:prstGeom>
        </p:spPr>
        <p:txBody>
          <a:bodyPr wrap="none">
            <a:spAutoFit/>
          </a:bodyPr>
          <a:lstStyle/>
          <a:p>
            <a:r>
              <a:rPr lang="de-DE" sz="600" dirty="0"/>
              <a:t>Bild: pixabay.com / </a:t>
            </a:r>
            <a:r>
              <a:rPr lang="de-DE" sz="600" dirty="0" err="1"/>
              <a:t>Openicons</a:t>
            </a:r>
            <a:endParaRPr lang="de-DE" sz="600" dirty="0"/>
          </a:p>
        </p:txBody>
      </p:sp>
      <p:pic>
        <p:nvPicPr>
          <p:cNvPr id="9" name="Grafik 8" descr="Ein Bild, das Computer, sitzend, Monitor, Tisch enthält.&#10;&#10;Automatisch generierte Beschreibung">
            <a:extLst>
              <a:ext uri="{FF2B5EF4-FFF2-40B4-BE49-F238E27FC236}">
                <a16:creationId xmlns:a16="http://schemas.microsoft.com/office/drawing/2014/main" id="{CF45D473-C13B-4019-80EF-592E7AA76A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368250"/>
            <a:ext cx="1961964" cy="1961964"/>
          </a:xfrm>
          <a:prstGeom prst="rect">
            <a:avLst/>
          </a:prstGeom>
        </p:spPr>
      </p:pic>
    </p:spTree>
    <p:extLst>
      <p:ext uri="{BB962C8B-B14F-4D97-AF65-F5344CB8AC3E}">
        <p14:creationId xmlns:p14="http://schemas.microsoft.com/office/powerpoint/2010/main" val="1897053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4259">
                                            <p:txEl>
                                              <p:pRg st="1" end="1"/>
                                            </p:txEl>
                                          </p:spTgt>
                                        </p:tgtEl>
                                        <p:attrNameLst>
                                          <p:attrName>style.visibility</p:attrName>
                                        </p:attrNameLst>
                                      </p:cBhvr>
                                      <p:to>
                                        <p:strVal val="visible"/>
                                      </p:to>
                                    </p:set>
                                    <p:animEffect transition="in" filter="blinds(horizontal)">
                                      <p:cBhvr>
                                        <p:cTn id="12" dur="500"/>
                                        <p:tgtEl>
                                          <p:spTgt spid="224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7" dur="500"/>
                                        <p:tgtEl>
                                          <p:spTgt spid="2242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4259">
                                            <p:txEl>
                                              <p:pRg st="3" end="3"/>
                                            </p:txEl>
                                          </p:spTgt>
                                        </p:tgtEl>
                                        <p:attrNameLst>
                                          <p:attrName>style.visibility</p:attrName>
                                        </p:attrNameLst>
                                      </p:cBhvr>
                                      <p:to>
                                        <p:strVal val="visible"/>
                                      </p:to>
                                    </p:set>
                                    <p:animEffect transition="in" filter="blinds(horizontal)">
                                      <p:cBhvr>
                                        <p:cTn id="22" dur="500"/>
                                        <p:tgtEl>
                                          <p:spTgt spid="2242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27" dur="500"/>
                                        <p:tgtEl>
                                          <p:spTgt spid="2242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32" dur="500"/>
                                        <p:tgtEl>
                                          <p:spTgt spid="2242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229865"/>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b="1" dirty="0"/>
              <a:t>Sichere Kennwörter verwenden</a:t>
            </a:r>
          </a:p>
          <a:p>
            <a:pPr eaLnBrk="1" hangingPunct="1"/>
            <a:r>
              <a:rPr lang="de-DE" sz="2100" dirty="0">
                <a:hlinkClick r:id="rId3"/>
              </a:rPr>
              <a:t>Infos und </a:t>
            </a:r>
            <a:r>
              <a:rPr lang="de-DE" sz="2100" dirty="0" err="1">
                <a:hlinkClick r:id="rId3"/>
              </a:rPr>
              <a:t>Erklärfilm</a:t>
            </a:r>
            <a:r>
              <a:rPr lang="de-DE" sz="2100" dirty="0">
                <a:hlinkClick r:id="rId3"/>
              </a:rPr>
              <a:t> vom BSI</a:t>
            </a:r>
            <a:endParaRPr lang="de-DE" sz="2700" dirty="0"/>
          </a:p>
        </p:txBody>
      </p:sp>
      <p:pic>
        <p:nvPicPr>
          <p:cNvPr id="7" name="Grafik 6">
            <a:hlinkClick r:id="rId4"/>
            <a:extLst>
              <a:ext uri="{FF2B5EF4-FFF2-40B4-BE49-F238E27FC236}">
                <a16:creationId xmlns:a16="http://schemas.microsoft.com/office/drawing/2014/main" id="{537924F2-350B-FF64-18FB-D7518C05839A}"/>
              </a:ext>
            </a:extLst>
          </p:cNvPr>
          <p:cNvPicPr>
            <a:picLocks noChangeAspect="1"/>
          </p:cNvPicPr>
          <p:nvPr/>
        </p:nvPicPr>
        <p:blipFill>
          <a:blip r:embed="rId5"/>
          <a:stretch>
            <a:fillRect/>
          </a:stretch>
        </p:blipFill>
        <p:spPr>
          <a:xfrm>
            <a:off x="906244" y="1285333"/>
            <a:ext cx="6114380" cy="3543316"/>
          </a:xfrm>
          <a:prstGeom prst="rect">
            <a:avLst/>
          </a:prstGeom>
        </p:spPr>
      </p:pic>
      <p:pic>
        <p:nvPicPr>
          <p:cNvPr id="9" name="Grafik 8">
            <a:hlinkClick r:id="rId3"/>
            <a:extLst>
              <a:ext uri="{FF2B5EF4-FFF2-40B4-BE49-F238E27FC236}">
                <a16:creationId xmlns:a16="http://schemas.microsoft.com/office/drawing/2014/main" id="{3D545BEF-6511-6B1A-B2A3-85E3F2871FCD}"/>
              </a:ext>
            </a:extLst>
          </p:cNvPr>
          <p:cNvPicPr>
            <a:picLocks noChangeAspect="1"/>
          </p:cNvPicPr>
          <p:nvPr/>
        </p:nvPicPr>
        <p:blipFill>
          <a:blip r:embed="rId6"/>
          <a:stretch>
            <a:fillRect/>
          </a:stretch>
        </p:blipFill>
        <p:spPr>
          <a:xfrm>
            <a:off x="6876256" y="17150"/>
            <a:ext cx="2267744" cy="2267744"/>
          </a:xfrm>
          <a:prstGeom prst="rect">
            <a:avLst/>
          </a:prstGeom>
        </p:spPr>
      </p:pic>
      <p:sp>
        <p:nvSpPr>
          <p:cNvPr id="12" name="Textfeld 11">
            <a:extLst>
              <a:ext uri="{FF2B5EF4-FFF2-40B4-BE49-F238E27FC236}">
                <a16:creationId xmlns:a16="http://schemas.microsoft.com/office/drawing/2014/main" id="{45AF6253-56F4-52C4-AAA4-3829440CBB47}"/>
              </a:ext>
            </a:extLst>
          </p:cNvPr>
          <p:cNvSpPr txBox="1"/>
          <p:nvPr/>
        </p:nvSpPr>
        <p:spPr>
          <a:xfrm>
            <a:off x="363847" y="4941684"/>
            <a:ext cx="8797601" cy="184666"/>
          </a:xfrm>
          <a:prstGeom prst="rect">
            <a:avLst/>
          </a:prstGeom>
          <a:noFill/>
        </p:spPr>
        <p:txBody>
          <a:bodyPr wrap="none" rtlCol="0">
            <a:spAutoFit/>
          </a:bodyPr>
          <a:lstStyle/>
          <a:p>
            <a:pPr algn="l"/>
            <a:r>
              <a:rPr lang="de-DE" sz="600" dirty="0"/>
              <a:t>Quelle: BSI Bund unter https://</a:t>
            </a:r>
            <a:r>
              <a:rPr lang="de-DE" sz="600" dirty="0" err="1"/>
              <a:t>www.bsi.bund.de</a:t>
            </a:r>
            <a:r>
              <a:rPr lang="de-DE" sz="600" dirty="0"/>
              <a:t>/DE/Themen/Verbraucherinnen-und-Verbraucher/Informationen-und-Empfehlungen/Cyber-Sicherheitsempfehlungen/Accountschutz/Sichere-</a:t>
            </a:r>
            <a:r>
              <a:rPr lang="de-DE" sz="600" dirty="0" err="1"/>
              <a:t>Passwoerter</a:t>
            </a:r>
            <a:r>
              <a:rPr lang="de-DE" sz="600" dirty="0"/>
              <a:t>-erstellen/sichere-</a:t>
            </a:r>
            <a:r>
              <a:rPr lang="de-DE" sz="600" dirty="0" err="1"/>
              <a:t>passwoerter</a:t>
            </a:r>
            <a:r>
              <a:rPr lang="de-DE" sz="600" dirty="0"/>
              <a:t>-</a:t>
            </a:r>
            <a:r>
              <a:rPr lang="de-DE" sz="600" dirty="0" err="1"/>
              <a:t>erstellen_node.html</a:t>
            </a:r>
            <a:endParaRPr lang="de-DE" sz="600" dirty="0"/>
          </a:p>
        </p:txBody>
      </p:sp>
    </p:spTree>
    <p:extLst>
      <p:ext uri="{BB962C8B-B14F-4D97-AF65-F5344CB8AC3E}">
        <p14:creationId xmlns:p14="http://schemas.microsoft.com/office/powerpoint/2010/main" val="990312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B73F7E1F-0253-4219-B998-6963DBDC45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22172">
            <a:off x="2440110" y="2349030"/>
            <a:ext cx="2154143" cy="1858374"/>
          </a:xfrm>
          <a:prstGeom prst="rect">
            <a:avLst/>
          </a:prstGeom>
        </p:spPr>
      </p:pic>
      <p:grpSp>
        <p:nvGrpSpPr>
          <p:cNvPr id="17" name="Gruppieren 16">
            <a:extLst>
              <a:ext uri="{FF2B5EF4-FFF2-40B4-BE49-F238E27FC236}">
                <a16:creationId xmlns:a16="http://schemas.microsoft.com/office/drawing/2014/main" id="{EF007E4E-96BE-42E1-A76C-E907E86F21B0}"/>
              </a:ext>
            </a:extLst>
          </p:cNvPr>
          <p:cNvGrpSpPr/>
          <p:nvPr/>
        </p:nvGrpSpPr>
        <p:grpSpPr>
          <a:xfrm>
            <a:off x="1756492" y="752109"/>
            <a:ext cx="6036149" cy="4391392"/>
            <a:chOff x="772273" y="978125"/>
            <a:chExt cx="8048199" cy="5855189"/>
          </a:xfrm>
        </p:grpSpPr>
        <p:sp>
          <p:nvSpPr>
            <p:cNvPr id="18" name="Rechteck 17">
              <a:extLst>
                <a:ext uri="{FF2B5EF4-FFF2-40B4-BE49-F238E27FC236}">
                  <a16:creationId xmlns:a16="http://schemas.microsoft.com/office/drawing/2014/main" id="{4BB2E21E-05D1-4AC2-AC64-FC3A13F0E448}"/>
                </a:ext>
              </a:extLst>
            </p:cNvPr>
            <p:cNvSpPr/>
            <p:nvPr/>
          </p:nvSpPr>
          <p:spPr>
            <a:xfrm rot="20955074">
              <a:off x="6060896" y="1283753"/>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C7C8079A-75BC-4B9D-8507-EFA48ED6827D}"/>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9" name="Textfeld 18">
              <a:extLst>
                <a:ext uri="{FF2B5EF4-FFF2-40B4-BE49-F238E27FC236}">
                  <a16:creationId xmlns:a16="http://schemas.microsoft.com/office/drawing/2014/main" id="{931F3556-D712-44BD-B08C-6847ACAF9BB4}"/>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20" name="Textfeld 19">
              <a:extLst>
                <a:ext uri="{FF2B5EF4-FFF2-40B4-BE49-F238E27FC236}">
                  <a16:creationId xmlns:a16="http://schemas.microsoft.com/office/drawing/2014/main" id="{A17FAD5A-2546-4299-BE08-C171A1024874}"/>
                </a:ext>
              </a:extLst>
            </p:cNvPr>
            <p:cNvSpPr txBox="1"/>
            <p:nvPr/>
          </p:nvSpPr>
          <p:spPr>
            <a:xfrm rot="21015259">
              <a:off x="4944459" y="1464529"/>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März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60438" y="1937231"/>
            <a:ext cx="970137" cy="329834"/>
          </a:xfrm>
          <a:prstGeom prst="rect">
            <a:avLst/>
          </a:prstGeom>
          <a:noFill/>
        </p:spPr>
        <p:txBody>
          <a:bodyPr wrap="none" rtlCol="0">
            <a:spAutoFit/>
          </a:bodyPr>
          <a:lstStyle/>
          <a:p>
            <a:pPr algn="l">
              <a:lnSpc>
                <a:spcPct val="85000"/>
              </a:lnSpc>
            </a:pPr>
            <a:r>
              <a:rPr lang="de-DE" b="1" dirty="0">
                <a:solidFill>
                  <a:srgbClr val="0070C0"/>
                </a:solidFill>
                <a:latin typeface="+mn-lt"/>
              </a:rPr>
              <a:t>im März</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906002" y="1601154"/>
            <a:ext cx="2022092" cy="2448876"/>
          </a:xfrm>
          <a:prstGeom prst="rect">
            <a:avLst/>
          </a:prstGeom>
          <a:noFill/>
        </p:spPr>
        <p:txBody>
          <a:bodyPr wrap="none" rtlCol="0">
            <a:spAutoFit/>
          </a:bodyPr>
          <a:lstStyle/>
          <a:p>
            <a:pPr algn="ctr">
              <a:lnSpc>
                <a:spcPct val="85000"/>
              </a:lnSpc>
            </a:pPr>
            <a:r>
              <a:rPr lang="de-DE" b="1" dirty="0">
                <a:solidFill>
                  <a:srgbClr val="0070C0"/>
                </a:solidFill>
                <a:latin typeface="+mn-lt"/>
              </a:rPr>
              <a:t>Datenschutz</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Was kann</a:t>
            </a:r>
          </a:p>
          <a:p>
            <a:pPr algn="ctr">
              <a:lnSpc>
                <a:spcPct val="85000"/>
              </a:lnSpc>
            </a:pPr>
            <a:r>
              <a:rPr lang="de-DE" b="1" dirty="0">
                <a:solidFill>
                  <a:srgbClr val="0070C0"/>
                </a:solidFill>
                <a:latin typeface="+mn-lt"/>
              </a:rPr>
              <a:t>ich tun?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Was ist </a:t>
            </a:r>
          </a:p>
          <a:p>
            <a:pPr algn="ctr">
              <a:lnSpc>
                <a:spcPct val="85000"/>
              </a:lnSpc>
            </a:pPr>
            <a:r>
              <a:rPr lang="de-DE" b="1" dirty="0">
                <a:solidFill>
                  <a:srgbClr val="0070C0"/>
                </a:solidFill>
                <a:latin typeface="+mn-lt"/>
              </a:rPr>
              <a:t>Datensparsamkeit?</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Meine Daten </a:t>
            </a:r>
          </a:p>
          <a:p>
            <a:pPr algn="ctr">
              <a:lnSpc>
                <a:spcPct val="85000"/>
              </a:lnSpc>
            </a:pPr>
            <a:r>
              <a:rPr lang="de-DE" b="1" dirty="0">
                <a:solidFill>
                  <a:srgbClr val="0070C0"/>
                </a:solidFill>
                <a:latin typeface="+mn-lt"/>
              </a:rPr>
              <a:t>im Netz</a:t>
            </a:r>
          </a:p>
        </p:txBody>
      </p:sp>
      <p:sp>
        <p:nvSpPr>
          <p:cNvPr id="11" name="Textfeld 10">
            <a:extLst>
              <a:ext uri="{FF2B5EF4-FFF2-40B4-BE49-F238E27FC236}">
                <a16:creationId xmlns:a16="http://schemas.microsoft.com/office/drawing/2014/main" id="{50090454-1E4D-43E5-A2B6-1362637CC8B0}"/>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8F4BD81E-77B3-185D-A734-81A796410BA9}"/>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832D2452-3AAF-83FF-60CB-AC028BC17E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F46B5343-E3F3-6F30-A849-05B64B1D991D}"/>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33612943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Einmal weitergegeben – immer außer Kontrolle!</a:t>
            </a:r>
          </a:p>
          <a:p>
            <a:pPr eaLnBrk="1" hangingPunct="1"/>
            <a:r>
              <a:rPr lang="de-DE" sz="2100" b="1" dirty="0"/>
              <a:t>Daten bleiben immer im Netz. Teste es!</a:t>
            </a:r>
            <a:endParaRPr lang="de-DE" sz="2700" b="1" dirty="0"/>
          </a:p>
        </p:txBody>
      </p:sp>
      <p:sp>
        <p:nvSpPr>
          <p:cNvPr id="6" name="Textfeld 5">
            <a:extLst>
              <a:ext uri="{FF2B5EF4-FFF2-40B4-BE49-F238E27FC236}">
                <a16:creationId xmlns:a16="http://schemas.microsoft.com/office/drawing/2014/main" id="{ECB01DD7-65B2-43E4-97EF-791E3432D64E}"/>
              </a:ext>
            </a:extLst>
          </p:cNvPr>
          <p:cNvSpPr txBox="1"/>
          <p:nvPr/>
        </p:nvSpPr>
        <p:spPr>
          <a:xfrm>
            <a:off x="539552" y="1275719"/>
            <a:ext cx="8352928" cy="1061829"/>
          </a:xfrm>
          <a:prstGeom prst="rect">
            <a:avLst/>
          </a:prstGeom>
          <a:noFill/>
        </p:spPr>
        <p:txBody>
          <a:bodyPr wrap="square" rtlCol="0">
            <a:spAutoFit/>
          </a:bodyPr>
          <a:lstStyle/>
          <a:p>
            <a:pPr algn="l"/>
            <a:r>
              <a:rPr lang="de-DE" sz="2100" dirty="0">
                <a:latin typeface="+mn-lt"/>
              </a:rPr>
              <a:t>Das Internetarchiv „</a:t>
            </a:r>
            <a:r>
              <a:rPr lang="de-DE" sz="2100" dirty="0" err="1">
                <a:latin typeface="+mn-lt"/>
              </a:rPr>
              <a:t>waybackmachine</a:t>
            </a:r>
            <a:r>
              <a:rPr lang="de-DE" sz="2100" dirty="0">
                <a:latin typeface="+mn-lt"/>
              </a:rPr>
              <a:t>“ speichert wahllos vollständige Internetseiten. Diese können auch nach vielen Jahren noch komplett abgerufen werden. Ausprobieren unter </a:t>
            </a:r>
            <a:r>
              <a:rPr lang="de-DE" sz="2100" dirty="0">
                <a:latin typeface="+mn-lt"/>
                <a:hlinkClick r:id="rId3"/>
              </a:rPr>
              <a:t>www.archive.org/web</a:t>
            </a:r>
            <a:r>
              <a:rPr lang="de-DE" sz="2100" dirty="0">
                <a:latin typeface="+mn-lt"/>
              </a:rPr>
              <a:t> </a:t>
            </a:r>
          </a:p>
        </p:txBody>
      </p:sp>
      <p:pic>
        <p:nvPicPr>
          <p:cNvPr id="8" name="Grafik 7" descr="Ein Bild, das Zeichnung enthält.&#10;&#10;Automatisch generierte Beschreibung">
            <a:hlinkClick r:id="rId3"/>
            <a:extLst>
              <a:ext uri="{FF2B5EF4-FFF2-40B4-BE49-F238E27FC236}">
                <a16:creationId xmlns:a16="http://schemas.microsoft.com/office/drawing/2014/main" id="{CD7C6A04-E682-4A4F-B9CE-D14A00A8CF30}"/>
              </a:ext>
            </a:extLst>
          </p:cNvPr>
          <p:cNvPicPr>
            <a:picLocks noChangeAspect="1"/>
          </p:cNvPicPr>
          <p:nvPr/>
        </p:nvPicPr>
        <p:blipFill>
          <a:blip r:embed="rId4"/>
          <a:stretch>
            <a:fillRect/>
          </a:stretch>
        </p:blipFill>
        <p:spPr>
          <a:xfrm>
            <a:off x="4429126" y="2735639"/>
            <a:ext cx="2143125" cy="2143125"/>
          </a:xfrm>
          <a:prstGeom prst="rect">
            <a:avLst/>
          </a:prstGeom>
        </p:spPr>
      </p:pic>
      <p:pic>
        <p:nvPicPr>
          <p:cNvPr id="17" name="Grafik 16" descr="Ein Bild, das weiß, haltend, schwarz, klein enthält.&#10;&#10;Automatisch generierte Beschreibung">
            <a:extLst>
              <a:ext uri="{FF2B5EF4-FFF2-40B4-BE49-F238E27FC236}">
                <a16:creationId xmlns:a16="http://schemas.microsoft.com/office/drawing/2014/main" id="{8549FBAE-90A1-4FF3-981E-0412FF2EFE43}"/>
              </a:ext>
            </a:extLst>
          </p:cNvPr>
          <p:cNvPicPr>
            <a:picLocks noChangeAspect="1"/>
          </p:cNvPicPr>
          <p:nvPr/>
        </p:nvPicPr>
        <p:blipFill>
          <a:blip r:embed="rId5"/>
          <a:stretch>
            <a:fillRect/>
          </a:stretch>
        </p:blipFill>
        <p:spPr>
          <a:xfrm>
            <a:off x="2286001" y="2714626"/>
            <a:ext cx="2143125" cy="2143125"/>
          </a:xfrm>
          <a:prstGeom prst="rect">
            <a:avLst/>
          </a:prstGeom>
        </p:spPr>
      </p:pic>
      <p:sp>
        <p:nvSpPr>
          <p:cNvPr id="19" name="Rechteck 18">
            <a:extLst>
              <a:ext uri="{FF2B5EF4-FFF2-40B4-BE49-F238E27FC236}">
                <a16:creationId xmlns:a16="http://schemas.microsoft.com/office/drawing/2014/main" id="{6BD4CC14-5B6F-42C6-A4A7-F1AD7DF1DF1E}"/>
              </a:ext>
            </a:extLst>
          </p:cNvPr>
          <p:cNvSpPr/>
          <p:nvPr/>
        </p:nvSpPr>
        <p:spPr>
          <a:xfrm>
            <a:off x="2660055" y="4786431"/>
            <a:ext cx="1351653" cy="184666"/>
          </a:xfrm>
          <a:prstGeom prst="rect">
            <a:avLst/>
          </a:prstGeom>
        </p:spPr>
        <p:txBody>
          <a:bodyPr wrap="none">
            <a:spAutoFit/>
          </a:bodyPr>
          <a:lstStyle/>
          <a:p>
            <a:r>
              <a:rPr lang="de-DE" sz="600" dirty="0"/>
              <a:t>Bild: pixabay.com / </a:t>
            </a:r>
            <a:r>
              <a:rPr lang="de-DE" sz="600" dirty="0" err="1"/>
              <a:t>Peggy_Marco</a:t>
            </a:r>
            <a:r>
              <a:rPr lang="de-DE" sz="600" dirty="0"/>
              <a:t> </a:t>
            </a:r>
          </a:p>
        </p:txBody>
      </p:sp>
    </p:spTree>
    <p:extLst>
      <p:ext uri="{BB962C8B-B14F-4D97-AF65-F5344CB8AC3E}">
        <p14:creationId xmlns:p14="http://schemas.microsoft.com/office/powerpoint/2010/main" val="439800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E9934-302D-4285-991D-65A7C7E6584E}"/>
              </a:ext>
            </a:extLst>
          </p:cNvPr>
          <p:cNvSpPr>
            <a:spLocks noGrp="1"/>
          </p:cNvSpPr>
          <p:nvPr>
            <p:ph type="title"/>
          </p:nvPr>
        </p:nvSpPr>
        <p:spPr>
          <a:xfrm>
            <a:off x="539552" y="205979"/>
            <a:ext cx="8353623" cy="857250"/>
          </a:xfrm>
        </p:spPr>
        <p:txBody>
          <a:bodyPr/>
          <a:lstStyle/>
          <a:p>
            <a:r>
              <a:rPr lang="de-DE" dirty="0"/>
              <a:t>Medien mit Verstand – März </a:t>
            </a:r>
            <a:br>
              <a:rPr lang="de-DE" dirty="0"/>
            </a:br>
            <a:r>
              <a:rPr lang="de-DE" b="1" dirty="0"/>
              <a:t>Grundschule</a:t>
            </a:r>
          </a:p>
        </p:txBody>
      </p:sp>
      <p:sp>
        <p:nvSpPr>
          <p:cNvPr id="5" name="Rechteck 4">
            <a:extLst>
              <a:ext uri="{FF2B5EF4-FFF2-40B4-BE49-F238E27FC236}">
                <a16:creationId xmlns:a16="http://schemas.microsoft.com/office/drawing/2014/main" id="{651CCA15-2739-4138-960F-7095E88F38FD}"/>
              </a:ext>
            </a:extLst>
          </p:cNvPr>
          <p:cNvSpPr/>
          <p:nvPr/>
        </p:nvSpPr>
        <p:spPr>
          <a:xfrm>
            <a:off x="684213" y="1275606"/>
            <a:ext cx="7920235" cy="923330"/>
          </a:xfrm>
          <a:prstGeom prst="rect">
            <a:avLst/>
          </a:prstGeom>
        </p:spPr>
        <p:txBody>
          <a:bodyPr wrap="square">
            <a:spAutoFit/>
          </a:bodyPr>
          <a:lstStyle/>
          <a:p>
            <a:pPr algn="l"/>
            <a:r>
              <a:rPr lang="de-DE" dirty="0"/>
              <a:t>Für die Grundschule empfehlenswerter Impulsfilm bei Klicksafe zum Thema „Das Internet vergisst nichts“ </a:t>
            </a:r>
          </a:p>
          <a:p>
            <a:pPr algn="l"/>
            <a:r>
              <a:rPr lang="de-DE" dirty="0">
                <a:hlinkClick r:id="rId3"/>
              </a:rPr>
              <a:t>https://youtu.be/KVMk58vw-Ac</a:t>
            </a:r>
            <a:r>
              <a:rPr lang="de-DE" dirty="0"/>
              <a:t> </a:t>
            </a:r>
          </a:p>
        </p:txBody>
      </p:sp>
      <p:pic>
        <p:nvPicPr>
          <p:cNvPr id="3" name="Grafik 2">
            <a:hlinkClick r:id="rId4"/>
            <a:extLst>
              <a:ext uri="{FF2B5EF4-FFF2-40B4-BE49-F238E27FC236}">
                <a16:creationId xmlns:a16="http://schemas.microsoft.com/office/drawing/2014/main" id="{43F8A16A-FF48-419A-808B-68B2BD9EAEC4}"/>
              </a:ext>
            </a:extLst>
          </p:cNvPr>
          <p:cNvPicPr>
            <a:picLocks noChangeAspect="1"/>
          </p:cNvPicPr>
          <p:nvPr/>
        </p:nvPicPr>
        <p:blipFill rotWithShape="1">
          <a:blip r:embed="rId5"/>
          <a:srcRect r="2748" b="3601"/>
          <a:stretch/>
        </p:blipFill>
        <p:spPr>
          <a:xfrm>
            <a:off x="4572000" y="1635646"/>
            <a:ext cx="3753521" cy="3361009"/>
          </a:xfrm>
          <a:prstGeom prst="rect">
            <a:avLst/>
          </a:prstGeom>
        </p:spPr>
      </p:pic>
      <p:sp>
        <p:nvSpPr>
          <p:cNvPr id="7" name="Textfeld 6">
            <a:extLst>
              <a:ext uri="{FF2B5EF4-FFF2-40B4-BE49-F238E27FC236}">
                <a16:creationId xmlns:a16="http://schemas.microsoft.com/office/drawing/2014/main" id="{330588BA-FA44-42F8-AE2E-CA9981B414D0}"/>
              </a:ext>
            </a:extLst>
          </p:cNvPr>
          <p:cNvSpPr txBox="1"/>
          <p:nvPr/>
        </p:nvSpPr>
        <p:spPr>
          <a:xfrm rot="16200000">
            <a:off x="7816648" y="3870766"/>
            <a:ext cx="2349261" cy="196208"/>
          </a:xfrm>
          <a:prstGeom prst="rect">
            <a:avLst/>
          </a:prstGeom>
          <a:noFill/>
        </p:spPr>
        <p:txBody>
          <a:bodyPr wrap="square" rtlCol="0">
            <a:spAutoFit/>
          </a:bodyPr>
          <a:lstStyle/>
          <a:p>
            <a:pPr algn="l"/>
            <a:r>
              <a:rPr lang="de-DE" sz="675" dirty="0"/>
              <a:t>Bild: Screenshot (Ausschnitt) von </a:t>
            </a:r>
            <a:r>
              <a:rPr lang="de-DE" sz="675" dirty="0">
                <a:hlinkClick r:id="rId6"/>
              </a:rPr>
              <a:t>www.klicksafe.de</a:t>
            </a:r>
            <a:r>
              <a:rPr lang="de-DE" sz="675" dirty="0"/>
              <a:t>     </a:t>
            </a:r>
          </a:p>
        </p:txBody>
      </p:sp>
      <p:pic>
        <p:nvPicPr>
          <p:cNvPr id="6" name="Grafik 5">
            <a:hlinkClick r:id="rId3"/>
            <a:extLst>
              <a:ext uri="{FF2B5EF4-FFF2-40B4-BE49-F238E27FC236}">
                <a16:creationId xmlns:a16="http://schemas.microsoft.com/office/drawing/2014/main" id="{50A5149B-1460-B776-F483-8681D0601119}"/>
              </a:ext>
            </a:extLst>
          </p:cNvPr>
          <p:cNvPicPr>
            <a:picLocks noChangeAspect="1"/>
          </p:cNvPicPr>
          <p:nvPr/>
        </p:nvPicPr>
        <p:blipFill>
          <a:blip r:embed="rId7"/>
          <a:stretch>
            <a:fillRect/>
          </a:stretch>
        </p:blipFill>
        <p:spPr>
          <a:xfrm>
            <a:off x="1331640" y="2486684"/>
            <a:ext cx="1818147" cy="1789288"/>
          </a:xfrm>
          <a:prstGeom prst="rect">
            <a:avLst/>
          </a:prstGeom>
        </p:spPr>
      </p:pic>
    </p:spTree>
    <p:extLst>
      <p:ext uri="{BB962C8B-B14F-4D97-AF65-F5344CB8AC3E}">
        <p14:creationId xmlns:p14="http://schemas.microsoft.com/office/powerpoint/2010/main" val="27582623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hild enthält.&#10;&#10;Automatisch generierte Beschreibung">
            <a:extLst>
              <a:ext uri="{FF2B5EF4-FFF2-40B4-BE49-F238E27FC236}">
                <a16:creationId xmlns:a16="http://schemas.microsoft.com/office/drawing/2014/main" id="{8B0D0A9B-4FD5-4F4A-8E98-4747766044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2198" y="1698383"/>
            <a:ext cx="1945536" cy="1167322"/>
          </a:xfrm>
          <a:prstGeom prst="rect">
            <a:avLst/>
          </a:prstGeom>
        </p:spPr>
      </p:pic>
      <p:sp>
        <p:nvSpPr>
          <p:cNvPr id="4"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kern="0" dirty="0"/>
              <a:t>Ich habe doch nichts zu verbergen?</a:t>
            </a:r>
          </a:p>
          <a:p>
            <a:pPr lvl="0" eaLnBrk="1" hangingPunct="1"/>
            <a:r>
              <a:rPr lang="de-DE" sz="2100" b="1" kern="0" dirty="0"/>
              <a:t>Wo können meine Datenspuren noch nachteilig sein? </a:t>
            </a:r>
            <a:endParaRPr lang="de-DE" sz="2100" b="1" dirty="0"/>
          </a:p>
        </p:txBody>
      </p:sp>
      <p:pic>
        <p:nvPicPr>
          <p:cNvPr id="2054" name="Picture 6" descr="http://www.aiga.org/uploadedImages/AIGA/Content/Tools_and_Resources/39_immigration.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61011" y="1491631"/>
            <a:ext cx="1116658" cy="11664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iga.org/uploadedImages/AIGA/Content/Tools_and_Resources/35_ticketpurchase.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88714" y="3489853"/>
            <a:ext cx="1319894" cy="127562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rot="16200000">
            <a:off x="-503397" y="4058747"/>
            <a:ext cx="1984839" cy="184666"/>
          </a:xfrm>
          <a:prstGeom prst="rect">
            <a:avLst/>
          </a:prstGeom>
        </p:spPr>
        <p:txBody>
          <a:bodyPr wrap="none">
            <a:spAutoFit/>
          </a:bodyPr>
          <a:lstStyle/>
          <a:p>
            <a:r>
              <a:rPr lang="de-DE" sz="600" dirty="0"/>
              <a:t>Bildquelle: </a:t>
            </a:r>
            <a:r>
              <a:rPr lang="de-DE" sz="600" dirty="0" err="1"/>
              <a:t>Clker</a:t>
            </a:r>
            <a:r>
              <a:rPr lang="de-DE" sz="600" dirty="0"/>
              <a:t>-Free-Vector-Images – Pixabay.com</a:t>
            </a:r>
          </a:p>
        </p:txBody>
      </p:sp>
      <p:cxnSp>
        <p:nvCxnSpPr>
          <p:cNvPr id="31" name="Gerade Verbindung 30"/>
          <p:cNvCxnSpPr/>
          <p:nvPr/>
        </p:nvCxnSpPr>
        <p:spPr>
          <a:xfrm>
            <a:off x="1784717" y="1401486"/>
            <a:ext cx="1674187" cy="13501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2" name="Gerade Verbindung 31"/>
          <p:cNvCxnSpPr>
            <a:cxnSpLocks/>
          </p:cNvCxnSpPr>
          <p:nvPr/>
        </p:nvCxnSpPr>
        <p:spPr>
          <a:xfrm flipV="1">
            <a:off x="1613780" y="1366780"/>
            <a:ext cx="1450088" cy="1300702"/>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3" name="Gerade Verbindung 32"/>
          <p:cNvCxnSpPr>
            <a:cxnSpLocks/>
          </p:cNvCxnSpPr>
          <p:nvPr/>
        </p:nvCxnSpPr>
        <p:spPr>
          <a:xfrm>
            <a:off x="4005563" y="1628650"/>
            <a:ext cx="1865835" cy="124389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4" name="Gerade Verbindung 33"/>
          <p:cNvCxnSpPr>
            <a:cxnSpLocks/>
          </p:cNvCxnSpPr>
          <p:nvPr/>
        </p:nvCxnSpPr>
        <p:spPr>
          <a:xfrm flipV="1">
            <a:off x="4023867" y="1597882"/>
            <a:ext cx="1813299" cy="1261112"/>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a:off x="1907704" y="3239344"/>
            <a:ext cx="1640356" cy="1526131"/>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p:nvCxnSpPr>
        <p:spPr>
          <a:xfrm flipV="1">
            <a:off x="1907704" y="3489853"/>
            <a:ext cx="1539172" cy="109964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1026" name="Picture 2" descr="http://www.aiga.org/uploadedImages/AIGA/Content/Tools_and_Resources/05_firstaid_inv.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91744" y="1597882"/>
            <a:ext cx="950819" cy="95392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 Verbindung 18"/>
          <p:cNvCxnSpPr/>
          <p:nvPr/>
        </p:nvCxnSpPr>
        <p:spPr>
          <a:xfrm>
            <a:off x="7129725" y="1275606"/>
            <a:ext cx="1258699" cy="13824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flipV="1">
            <a:off x="7291743" y="1275606"/>
            <a:ext cx="1078974" cy="13824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 name="Textfeld 1">
            <a:extLst>
              <a:ext uri="{FF2B5EF4-FFF2-40B4-BE49-F238E27FC236}">
                <a16:creationId xmlns:a16="http://schemas.microsoft.com/office/drawing/2014/main" id="{1823F018-BFBE-4117-BC89-A548E7C7CA51}"/>
              </a:ext>
            </a:extLst>
          </p:cNvPr>
          <p:cNvSpPr txBox="1"/>
          <p:nvPr/>
        </p:nvSpPr>
        <p:spPr>
          <a:xfrm>
            <a:off x="3146964" y="1244568"/>
            <a:ext cx="3583032" cy="369332"/>
          </a:xfrm>
          <a:prstGeom prst="rect">
            <a:avLst/>
          </a:prstGeom>
          <a:noFill/>
        </p:spPr>
        <p:txBody>
          <a:bodyPr wrap="none" rtlCol="0">
            <a:spAutoFit/>
          </a:bodyPr>
          <a:lstStyle/>
          <a:p>
            <a:pPr algn="l"/>
            <a:r>
              <a:rPr lang="de-DE" dirty="0"/>
              <a:t>Ich bekomme kein Konto / Kredit.</a:t>
            </a:r>
          </a:p>
        </p:txBody>
      </p:sp>
      <p:sp>
        <p:nvSpPr>
          <p:cNvPr id="22" name="Textfeld 21">
            <a:extLst>
              <a:ext uri="{FF2B5EF4-FFF2-40B4-BE49-F238E27FC236}">
                <a16:creationId xmlns:a16="http://schemas.microsoft.com/office/drawing/2014/main" id="{5C79E06F-3C49-43B0-B00B-7367D9F559F6}"/>
              </a:ext>
            </a:extLst>
          </p:cNvPr>
          <p:cNvSpPr txBox="1"/>
          <p:nvPr/>
        </p:nvSpPr>
        <p:spPr>
          <a:xfrm>
            <a:off x="1205791" y="2703281"/>
            <a:ext cx="2569934" cy="369332"/>
          </a:xfrm>
          <a:prstGeom prst="rect">
            <a:avLst/>
          </a:prstGeom>
          <a:noFill/>
        </p:spPr>
        <p:txBody>
          <a:bodyPr wrap="none" rtlCol="0">
            <a:spAutoFit/>
          </a:bodyPr>
          <a:lstStyle/>
          <a:p>
            <a:pPr algn="l"/>
            <a:r>
              <a:rPr lang="de-DE" dirty="0"/>
              <a:t>Ich darf nicht einreisen.</a:t>
            </a:r>
          </a:p>
        </p:txBody>
      </p:sp>
      <p:sp>
        <p:nvSpPr>
          <p:cNvPr id="23" name="Textfeld 22">
            <a:extLst>
              <a:ext uri="{FF2B5EF4-FFF2-40B4-BE49-F238E27FC236}">
                <a16:creationId xmlns:a16="http://schemas.microsoft.com/office/drawing/2014/main" id="{1EAC310E-CDE8-495F-A289-276DF8219C22}"/>
              </a:ext>
            </a:extLst>
          </p:cNvPr>
          <p:cNvSpPr txBox="1"/>
          <p:nvPr/>
        </p:nvSpPr>
        <p:spPr>
          <a:xfrm>
            <a:off x="6607625" y="2667482"/>
            <a:ext cx="2428871" cy="646331"/>
          </a:xfrm>
          <a:prstGeom prst="rect">
            <a:avLst/>
          </a:prstGeom>
          <a:noFill/>
        </p:spPr>
        <p:txBody>
          <a:bodyPr wrap="none" rtlCol="0">
            <a:spAutoFit/>
          </a:bodyPr>
          <a:lstStyle/>
          <a:p>
            <a:pPr algn="ctr"/>
            <a:r>
              <a:rPr lang="de-DE" dirty="0"/>
              <a:t>Ich bekomme keine </a:t>
            </a:r>
          </a:p>
          <a:p>
            <a:pPr algn="ctr"/>
            <a:r>
              <a:rPr lang="de-DE" dirty="0"/>
              <a:t>Krankenversicherung.</a:t>
            </a:r>
          </a:p>
        </p:txBody>
      </p:sp>
      <p:sp>
        <p:nvSpPr>
          <p:cNvPr id="26" name="Textfeld 25">
            <a:extLst>
              <a:ext uri="{FF2B5EF4-FFF2-40B4-BE49-F238E27FC236}">
                <a16:creationId xmlns:a16="http://schemas.microsoft.com/office/drawing/2014/main" id="{62DD340A-8718-4207-9437-3391FEB8AE9B}"/>
              </a:ext>
            </a:extLst>
          </p:cNvPr>
          <p:cNvSpPr txBox="1"/>
          <p:nvPr/>
        </p:nvSpPr>
        <p:spPr>
          <a:xfrm>
            <a:off x="1210709" y="4747540"/>
            <a:ext cx="3070071" cy="369332"/>
          </a:xfrm>
          <a:prstGeom prst="rect">
            <a:avLst/>
          </a:prstGeom>
          <a:noFill/>
        </p:spPr>
        <p:txBody>
          <a:bodyPr wrap="none" rtlCol="0">
            <a:spAutoFit/>
          </a:bodyPr>
          <a:lstStyle/>
          <a:p>
            <a:pPr algn="l"/>
            <a:r>
              <a:rPr lang="de-DE" dirty="0"/>
              <a:t>Ich bekomme den Job nicht.</a:t>
            </a:r>
          </a:p>
        </p:txBody>
      </p:sp>
      <p:sp>
        <p:nvSpPr>
          <p:cNvPr id="29" name="Textfeld 28">
            <a:extLst>
              <a:ext uri="{FF2B5EF4-FFF2-40B4-BE49-F238E27FC236}">
                <a16:creationId xmlns:a16="http://schemas.microsoft.com/office/drawing/2014/main" id="{E12FA7D2-FF54-4855-8E84-ADAE5EFFBCE2}"/>
              </a:ext>
            </a:extLst>
          </p:cNvPr>
          <p:cNvSpPr txBox="1"/>
          <p:nvPr/>
        </p:nvSpPr>
        <p:spPr>
          <a:xfrm>
            <a:off x="4910134" y="4779027"/>
            <a:ext cx="4014882" cy="369332"/>
          </a:xfrm>
          <a:prstGeom prst="rect">
            <a:avLst/>
          </a:prstGeom>
          <a:noFill/>
        </p:spPr>
        <p:txBody>
          <a:bodyPr wrap="none" rtlCol="0">
            <a:spAutoFit/>
          </a:bodyPr>
          <a:lstStyle/>
          <a:p>
            <a:pPr algn="l"/>
            <a:r>
              <a:rPr lang="de-DE" dirty="0"/>
              <a:t>Welche Nachteile sind noch möglich?</a:t>
            </a:r>
          </a:p>
        </p:txBody>
      </p:sp>
      <p:pic>
        <p:nvPicPr>
          <p:cNvPr id="9" name="Grafik 8" descr="Ein Bild, das Uhr, Raum enthält.&#10;&#10;Automatisch generierte Beschreibung">
            <a:extLst>
              <a:ext uri="{FF2B5EF4-FFF2-40B4-BE49-F238E27FC236}">
                <a16:creationId xmlns:a16="http://schemas.microsoft.com/office/drawing/2014/main" id="{B44DD644-D4C6-4FD1-929D-51C63DBFF4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76626" y="4159524"/>
            <a:ext cx="511931" cy="511931"/>
          </a:xfrm>
          <a:prstGeom prst="rect">
            <a:avLst/>
          </a:prstGeom>
        </p:spPr>
      </p:pic>
      <p:pic>
        <p:nvPicPr>
          <p:cNvPr id="38" name="Grafik 37" descr="Ein Bild, das Uhr, Raum enthält.&#10;&#10;Automatisch generierte Beschreibung">
            <a:extLst>
              <a:ext uri="{FF2B5EF4-FFF2-40B4-BE49-F238E27FC236}">
                <a16:creationId xmlns:a16="http://schemas.microsoft.com/office/drawing/2014/main" id="{C7B0433A-0B6D-4D18-B367-6BFA1475F7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21952" y="3911844"/>
            <a:ext cx="702078" cy="702078"/>
          </a:xfrm>
          <a:prstGeom prst="rect">
            <a:avLst/>
          </a:prstGeom>
        </p:spPr>
      </p:pic>
      <p:pic>
        <p:nvPicPr>
          <p:cNvPr id="40" name="Grafik 39" descr="Ein Bild, das Uhr, Raum enthält.&#10;&#10;Automatisch generierte Beschreibung">
            <a:extLst>
              <a:ext uri="{FF2B5EF4-FFF2-40B4-BE49-F238E27FC236}">
                <a16:creationId xmlns:a16="http://schemas.microsoft.com/office/drawing/2014/main" id="{1FC5A062-F768-41DA-AC43-17E585B82DF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08609" y="3595027"/>
            <a:ext cx="968855" cy="968855"/>
          </a:xfrm>
          <a:prstGeom prst="rect">
            <a:avLst/>
          </a:prstGeom>
        </p:spPr>
      </p:pic>
      <p:pic>
        <p:nvPicPr>
          <p:cNvPr id="37" name="Grafik 36" descr="Ein Bild, das Uhr, Raum enthält.&#10;&#10;Automatisch generierte Beschreibung">
            <a:extLst>
              <a:ext uri="{FF2B5EF4-FFF2-40B4-BE49-F238E27FC236}">
                <a16:creationId xmlns:a16="http://schemas.microsoft.com/office/drawing/2014/main" id="{4E8B0035-4925-4F22-BE54-DC71AD692C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5489" y="3301559"/>
            <a:ext cx="1146296" cy="1146296"/>
          </a:xfrm>
          <a:prstGeom prst="rect">
            <a:avLst/>
          </a:prstGeom>
        </p:spPr>
      </p:pic>
      <p:pic>
        <p:nvPicPr>
          <p:cNvPr id="39" name="Grafik 38" descr="Ein Bild, das Uhr, Raum enthält.&#10;&#10;Automatisch generierte Beschreibung">
            <a:extLst>
              <a:ext uri="{FF2B5EF4-FFF2-40B4-BE49-F238E27FC236}">
                <a16:creationId xmlns:a16="http://schemas.microsoft.com/office/drawing/2014/main" id="{01CC6511-E901-4430-90E6-BDB39DE221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21343" y="3301987"/>
            <a:ext cx="599399" cy="599399"/>
          </a:xfrm>
          <a:prstGeom prst="rect">
            <a:avLst/>
          </a:prstGeom>
        </p:spPr>
      </p:pic>
    </p:spTree>
    <p:extLst>
      <p:ext uri="{BB962C8B-B14F-4D97-AF65-F5344CB8AC3E}">
        <p14:creationId xmlns:p14="http://schemas.microsoft.com/office/powerpoint/2010/main" val="7771155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fade">
                                      <p:cBhvr>
                                        <p:cTn id="58" dur="500"/>
                                        <p:tgtEl>
                                          <p:spTgt spid="2056"/>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500"/>
                                        <p:tgtEl>
                                          <p:spTgt spid="35"/>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26"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681306" y="1091988"/>
            <a:ext cx="8139166" cy="2559881"/>
          </a:xfrm>
          <a:prstGeom prst="rect">
            <a:avLst/>
          </a:prstGeom>
          <a:gradFill>
            <a:gsLst>
              <a:gs pos="0">
                <a:srgbClr val="00B0F0">
                  <a:lumMod val="10000"/>
                  <a:lumOff val="90000"/>
                </a:srgbClr>
              </a:gs>
              <a:gs pos="100000">
                <a:srgbClr val="0070C0"/>
              </a:gs>
            </a:gsLst>
          </a:gra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id="{7C9FB8CC-87C8-4325-A999-F89B131BF5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4978" y="1713077"/>
            <a:ext cx="1560602" cy="1560602"/>
          </a:xfrm>
          <a:prstGeom prst="rect">
            <a:avLst/>
          </a:prstGeom>
        </p:spPr>
      </p:pic>
      <p:sp>
        <p:nvSpPr>
          <p:cNvPr id="15" name="Abgerundetes Rechteck 14"/>
          <p:cNvSpPr/>
          <p:nvPr/>
        </p:nvSpPr>
        <p:spPr>
          <a:xfrm>
            <a:off x="4099333" y="2211710"/>
            <a:ext cx="3551011" cy="604763"/>
          </a:xfrm>
          <a:prstGeom prst="roundRect">
            <a:avLst/>
          </a:prstGeom>
          <a:solidFill>
            <a:schemeClr val="bg1">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p:cNvSpPr txBox="1"/>
          <p:nvPr/>
        </p:nvSpPr>
        <p:spPr>
          <a:xfrm>
            <a:off x="1925706" y="1361405"/>
            <a:ext cx="1274708" cy="369332"/>
          </a:xfrm>
          <a:prstGeom prst="rect">
            <a:avLst/>
          </a:prstGeom>
          <a:noFill/>
        </p:spPr>
        <p:txBody>
          <a:bodyPr wrap="none" rtlCol="0">
            <a:spAutoFit/>
          </a:bodyPr>
          <a:lstStyle/>
          <a:p>
            <a:pPr algn="l"/>
            <a:r>
              <a:rPr lang="de-DE" b="1" dirty="0" err="1">
                <a:solidFill>
                  <a:schemeClr val="bg1"/>
                </a:solidFill>
                <a:effectLst>
                  <a:outerShdw blurRad="38100" dist="38100" dir="2700000" algn="tl">
                    <a:srgbClr val="000000">
                      <a:alpha val="43137"/>
                    </a:srgbClr>
                  </a:outerShdw>
                </a:effectLst>
              </a:rPr>
              <a:t>instabook</a:t>
            </a:r>
            <a:endParaRPr lang="de-DE" b="1" dirty="0">
              <a:solidFill>
                <a:schemeClr val="bg1"/>
              </a:solidFill>
              <a:effectLst>
                <a:outerShdw blurRad="38100" dist="38100" dir="2700000" algn="tl">
                  <a:srgbClr val="000000">
                    <a:alpha val="43137"/>
                  </a:srgbClr>
                </a:outerShdw>
              </a:effectLst>
            </a:endParaRPr>
          </a:p>
        </p:txBody>
      </p:sp>
      <p:sp>
        <p:nvSpPr>
          <p:cNvPr id="19" name="Rechteck 18"/>
          <p:cNvSpPr/>
          <p:nvPr/>
        </p:nvSpPr>
        <p:spPr>
          <a:xfrm>
            <a:off x="3761912" y="1383618"/>
            <a:ext cx="4239088" cy="36693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Suche nach Personen, Orten und Dingen</a:t>
            </a:r>
          </a:p>
        </p:txBody>
      </p:sp>
      <p:sp>
        <p:nvSpPr>
          <p:cNvPr id="4" name="Rectangle 2"/>
          <p:cNvSpPr txBox="1">
            <a:spLocks noChangeArrowheads="1"/>
          </p:cNvSpPr>
          <p:nvPr/>
        </p:nvSpPr>
        <p:spPr bwMode="auto">
          <a:xfrm>
            <a:off x="1547812" y="195487"/>
            <a:ext cx="645318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b="1" dirty="0"/>
              <a:t>Bilder-Rückwärtssuche</a:t>
            </a:r>
            <a:br>
              <a:rPr lang="de-DE" sz="2100" dirty="0"/>
            </a:br>
            <a:r>
              <a:rPr lang="de-DE" sz="2100" dirty="0"/>
              <a:t>Gesichtserkennung macht jeden überall identifizierbar</a:t>
            </a:r>
          </a:p>
        </p:txBody>
      </p:sp>
      <p:sp>
        <p:nvSpPr>
          <p:cNvPr id="11" name="Inhaltsplatzhalter 2"/>
          <p:cNvSpPr>
            <a:spLocks noGrp="1"/>
          </p:cNvSpPr>
          <p:nvPr>
            <p:ph idx="1"/>
          </p:nvPr>
        </p:nvSpPr>
        <p:spPr>
          <a:xfrm>
            <a:off x="3985743" y="2236906"/>
            <a:ext cx="3852112" cy="982916"/>
          </a:xfrm>
        </p:spPr>
        <p:txBody>
          <a:bodyPr/>
          <a:lstStyle/>
          <a:p>
            <a:pPr marL="0" indent="0" algn="ctr">
              <a:buNone/>
            </a:pPr>
            <a:r>
              <a:rPr lang="de-DE" sz="3000" b="1" dirty="0"/>
              <a:t>Kompletter Name</a:t>
            </a:r>
          </a:p>
        </p:txBody>
      </p:sp>
      <p:sp>
        <p:nvSpPr>
          <p:cNvPr id="14" name="Abgerundetes Rechteck 13"/>
          <p:cNvSpPr/>
          <p:nvPr/>
        </p:nvSpPr>
        <p:spPr>
          <a:xfrm>
            <a:off x="1668557" y="1735310"/>
            <a:ext cx="1782198" cy="1620180"/>
          </a:xfrm>
          <a:prstGeom prst="roundRect">
            <a:avLst/>
          </a:prstGeom>
          <a:solidFill>
            <a:schemeClr val="bg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1" name="Gerade Verbindung 30">
            <a:extLst>
              <a:ext uri="{FF2B5EF4-FFF2-40B4-BE49-F238E27FC236}">
                <a16:creationId xmlns:a16="http://schemas.microsoft.com/office/drawing/2014/main" id="{8B2EBD03-7BA2-4CCD-AD84-F46751113507}"/>
              </a:ext>
            </a:extLst>
          </p:cNvPr>
          <p:cNvCxnSpPr>
            <a:cxnSpLocks/>
          </p:cNvCxnSpPr>
          <p:nvPr/>
        </p:nvCxnSpPr>
        <p:spPr>
          <a:xfrm>
            <a:off x="3798232" y="2205112"/>
            <a:ext cx="4039624" cy="798686"/>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2" name="Gerade Verbindung 31">
            <a:extLst>
              <a:ext uri="{FF2B5EF4-FFF2-40B4-BE49-F238E27FC236}">
                <a16:creationId xmlns:a16="http://schemas.microsoft.com/office/drawing/2014/main" id="{2572F057-6329-489B-880D-D667EFA0EFE2}"/>
              </a:ext>
            </a:extLst>
          </p:cNvPr>
          <p:cNvCxnSpPr>
            <a:cxnSpLocks/>
          </p:cNvCxnSpPr>
          <p:nvPr/>
        </p:nvCxnSpPr>
        <p:spPr>
          <a:xfrm flipV="1">
            <a:off x="4355977" y="2116296"/>
            <a:ext cx="2803047" cy="103151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3" name="Gerade Verbindung 30">
            <a:extLst>
              <a:ext uri="{FF2B5EF4-FFF2-40B4-BE49-F238E27FC236}">
                <a16:creationId xmlns:a16="http://schemas.microsoft.com/office/drawing/2014/main" id="{F3951624-A8CE-445F-9DF7-89FDE8FDAE86}"/>
              </a:ext>
            </a:extLst>
          </p:cNvPr>
          <p:cNvCxnSpPr/>
          <p:nvPr/>
        </p:nvCxnSpPr>
        <p:spPr>
          <a:xfrm>
            <a:off x="1723365" y="1858865"/>
            <a:ext cx="1674187" cy="13501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4" name="Gerade Verbindung 31">
            <a:extLst>
              <a:ext uri="{FF2B5EF4-FFF2-40B4-BE49-F238E27FC236}">
                <a16:creationId xmlns:a16="http://schemas.microsoft.com/office/drawing/2014/main" id="{222EDD31-2E39-436C-9284-EC61FE9C95FA}"/>
              </a:ext>
            </a:extLst>
          </p:cNvPr>
          <p:cNvCxnSpPr/>
          <p:nvPr/>
        </p:nvCxnSpPr>
        <p:spPr>
          <a:xfrm flipV="1">
            <a:off x="1723365" y="1858865"/>
            <a:ext cx="1674187" cy="13501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9" name="Rechteck 28">
            <a:extLst>
              <a:ext uri="{FF2B5EF4-FFF2-40B4-BE49-F238E27FC236}">
                <a16:creationId xmlns:a16="http://schemas.microsoft.com/office/drawing/2014/main" id="{79467A8A-11D8-4482-A5B2-104BECB2CFFD}"/>
              </a:ext>
            </a:extLst>
          </p:cNvPr>
          <p:cNvSpPr/>
          <p:nvPr/>
        </p:nvSpPr>
        <p:spPr>
          <a:xfrm>
            <a:off x="755576" y="3543858"/>
            <a:ext cx="7920880" cy="1754326"/>
          </a:xfrm>
          <a:prstGeom prst="rect">
            <a:avLst/>
          </a:prstGeom>
        </p:spPr>
        <p:txBody>
          <a:bodyPr wrap="square">
            <a:spAutoFit/>
          </a:bodyPr>
          <a:lstStyle/>
          <a:p>
            <a:pPr algn="l"/>
            <a:r>
              <a:rPr lang="de-DE" dirty="0">
                <a:latin typeface="+mn-lt"/>
              </a:rPr>
              <a:t>Bilder, Personen und Orte im Netz können </a:t>
            </a:r>
            <a:br>
              <a:rPr lang="de-DE" dirty="0">
                <a:latin typeface="+mn-lt"/>
              </a:rPr>
            </a:br>
            <a:r>
              <a:rPr lang="de-DE" dirty="0">
                <a:latin typeface="+mn-lt"/>
              </a:rPr>
              <a:t>durch das Hochladen von Fotos gefunden </a:t>
            </a:r>
            <a:br>
              <a:rPr lang="de-DE" dirty="0">
                <a:latin typeface="+mn-lt"/>
              </a:rPr>
            </a:br>
            <a:r>
              <a:rPr lang="de-DE" dirty="0">
                <a:latin typeface="+mn-lt"/>
              </a:rPr>
              <a:t>werden: </a:t>
            </a:r>
            <a:br>
              <a:rPr lang="de-DE" dirty="0">
                <a:latin typeface="+mn-lt"/>
              </a:rPr>
            </a:br>
            <a:r>
              <a:rPr lang="de-DE" b="1" dirty="0">
                <a:latin typeface="+mn-lt"/>
                <a:hlinkClick r:id="rId4"/>
              </a:rPr>
              <a:t>Bilder-Rückwärtssuche </a:t>
            </a:r>
            <a:r>
              <a:rPr lang="de-DE" dirty="0">
                <a:latin typeface="+mn-lt"/>
                <a:hlinkClick r:id="rId4"/>
              </a:rPr>
              <a:t>von</a:t>
            </a:r>
            <a:r>
              <a:rPr lang="de-DE" b="1" dirty="0">
                <a:latin typeface="+mn-lt"/>
                <a:hlinkClick r:id="rId4"/>
              </a:rPr>
              <a:t> </a:t>
            </a:r>
            <a:r>
              <a:rPr lang="de-DE" dirty="0">
                <a:latin typeface="+mn-lt"/>
                <a:hlinkClick r:id="rId4"/>
              </a:rPr>
              <a:t>Google</a:t>
            </a:r>
            <a:r>
              <a:rPr lang="de-DE" dirty="0">
                <a:latin typeface="+mn-lt"/>
              </a:rPr>
              <a:t>, </a:t>
            </a:r>
            <a:br>
              <a:rPr lang="de-DE" dirty="0">
                <a:latin typeface="+mn-lt"/>
              </a:rPr>
            </a:br>
            <a:r>
              <a:rPr lang="de-DE" dirty="0">
                <a:latin typeface="+mn-lt"/>
              </a:rPr>
              <a:t>Facebook &amp; Co.</a:t>
            </a:r>
            <a:br>
              <a:rPr lang="de-DE" dirty="0">
                <a:latin typeface="+mn-lt"/>
              </a:rPr>
            </a:br>
            <a:endParaRPr lang="de-DE" dirty="0">
              <a:latin typeface="+mn-lt"/>
            </a:endParaRPr>
          </a:p>
        </p:txBody>
      </p:sp>
      <p:pic>
        <p:nvPicPr>
          <p:cNvPr id="30" name="Grafik 29">
            <a:extLst>
              <a:ext uri="{FF2B5EF4-FFF2-40B4-BE49-F238E27FC236}">
                <a16:creationId xmlns:a16="http://schemas.microsoft.com/office/drawing/2014/main" id="{B5430ABD-5E0E-49D6-BBEB-D38BD04EBB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00" t="11605" r="4201" b="13597"/>
          <a:stretch/>
        </p:blipFill>
        <p:spPr>
          <a:xfrm>
            <a:off x="5045617" y="3761495"/>
            <a:ext cx="4032448" cy="1220473"/>
          </a:xfrm>
          <a:prstGeom prst="rect">
            <a:avLst/>
          </a:prstGeom>
          <a:ln>
            <a:noFill/>
          </a:ln>
          <a:effectLst>
            <a:outerShdw blurRad="190500" algn="tl" rotWithShape="0">
              <a:srgbClr val="000000">
                <a:alpha val="70000"/>
              </a:srgbClr>
            </a:outerShdw>
          </a:effectLst>
        </p:spPr>
      </p:pic>
      <p:sp>
        <p:nvSpPr>
          <p:cNvPr id="25" name="Rechteck 24">
            <a:extLst>
              <a:ext uri="{FF2B5EF4-FFF2-40B4-BE49-F238E27FC236}">
                <a16:creationId xmlns:a16="http://schemas.microsoft.com/office/drawing/2014/main" id="{0B9E357D-41AF-4B85-9269-07470EC1F9C3}"/>
              </a:ext>
            </a:extLst>
          </p:cNvPr>
          <p:cNvSpPr/>
          <p:nvPr/>
        </p:nvSpPr>
        <p:spPr>
          <a:xfrm>
            <a:off x="7526037" y="4816911"/>
            <a:ext cx="1552028" cy="184666"/>
          </a:xfrm>
          <a:prstGeom prst="rect">
            <a:avLst/>
          </a:prstGeom>
        </p:spPr>
        <p:txBody>
          <a:bodyPr wrap="none">
            <a:spAutoFit/>
          </a:bodyPr>
          <a:lstStyle/>
          <a:p>
            <a:r>
              <a:rPr lang="de-DE" sz="600" dirty="0"/>
              <a:t>Bild: Screenshot </a:t>
            </a:r>
            <a:r>
              <a:rPr lang="de-DE" sz="600" dirty="0">
                <a:hlinkClick r:id="rId6"/>
              </a:rPr>
              <a:t>www.google.de/imghp</a:t>
            </a:r>
            <a:r>
              <a:rPr lang="de-DE" sz="600" dirty="0"/>
              <a:t> </a:t>
            </a:r>
          </a:p>
        </p:txBody>
      </p:sp>
      <p:sp>
        <p:nvSpPr>
          <p:cNvPr id="27" name="Rechteck 26">
            <a:extLst>
              <a:ext uri="{FF2B5EF4-FFF2-40B4-BE49-F238E27FC236}">
                <a16:creationId xmlns:a16="http://schemas.microsoft.com/office/drawing/2014/main" id="{2944F0F4-EEAA-49A2-92D7-9FFCAF9EC8E5}"/>
              </a:ext>
            </a:extLst>
          </p:cNvPr>
          <p:cNvSpPr/>
          <p:nvPr/>
        </p:nvSpPr>
        <p:spPr>
          <a:xfrm rot="16200000">
            <a:off x="1119828" y="2461473"/>
            <a:ext cx="1218603" cy="184666"/>
          </a:xfrm>
          <a:prstGeom prst="rect">
            <a:avLst/>
          </a:prstGeom>
        </p:spPr>
        <p:txBody>
          <a:bodyPr wrap="none">
            <a:spAutoFit/>
          </a:bodyPr>
          <a:lstStyle/>
          <a:p>
            <a:r>
              <a:rPr lang="de-DE" sz="600" dirty="0"/>
              <a:t>Bild: </a:t>
            </a:r>
            <a:r>
              <a:rPr lang="de-DE" sz="600" dirty="0" err="1"/>
              <a:t>PanJoyCZ</a:t>
            </a:r>
            <a:r>
              <a:rPr lang="de-DE" sz="600" dirty="0"/>
              <a:t> - pixabay.com</a:t>
            </a:r>
          </a:p>
        </p:txBody>
      </p:sp>
    </p:spTree>
    <p:extLst>
      <p:ext uri="{BB962C8B-B14F-4D97-AF65-F5344CB8AC3E}">
        <p14:creationId xmlns:p14="http://schemas.microsoft.com/office/powerpoint/2010/main" val="36867882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Empfehlenswerte Infos für Kinder,</a:t>
            </a:r>
            <a:br>
              <a:rPr lang="de-DE" sz="2100" dirty="0"/>
            </a:br>
            <a:r>
              <a:rPr lang="de-DE" sz="2100" b="1" dirty="0"/>
              <a:t>recherchiere selbst </a:t>
            </a:r>
            <a:r>
              <a:rPr lang="de-DE" sz="2100" dirty="0"/>
              <a:t>: </a:t>
            </a:r>
            <a:r>
              <a:rPr lang="de-DE" sz="2100" dirty="0">
                <a:hlinkClick r:id="rId3"/>
              </a:rPr>
              <a:t>www.data-kids.de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534336" y="3081316"/>
            <a:ext cx="3928160" cy="196208"/>
          </a:xfrm>
          <a:prstGeom prst="rect">
            <a:avLst/>
          </a:prstGeom>
          <a:noFill/>
        </p:spPr>
        <p:txBody>
          <a:bodyPr wrap="square" rtlCol="0">
            <a:spAutoFit/>
          </a:bodyPr>
          <a:lstStyle/>
          <a:p>
            <a:pPr algn="l"/>
            <a:r>
              <a:rPr lang="de-DE" sz="675" dirty="0"/>
              <a:t>Bild: Screenshot (Ausschnitt) von https://www.youngdata.de</a:t>
            </a:r>
          </a:p>
        </p:txBody>
      </p:sp>
      <p:pic>
        <p:nvPicPr>
          <p:cNvPr id="10" name="Grafik 9">
            <a:hlinkClick r:id="rId4"/>
            <a:extLst>
              <a:ext uri="{FF2B5EF4-FFF2-40B4-BE49-F238E27FC236}">
                <a16:creationId xmlns:a16="http://schemas.microsoft.com/office/drawing/2014/main" id="{A825EB3C-1722-4614-B840-68BDF8BBE19D}"/>
              </a:ext>
            </a:extLst>
          </p:cNvPr>
          <p:cNvPicPr>
            <a:picLocks noChangeAspect="1"/>
          </p:cNvPicPr>
          <p:nvPr/>
        </p:nvPicPr>
        <p:blipFill rotWithShape="1">
          <a:blip r:embed="rId5"/>
          <a:srcRect l="5040" t="7560" r="4264" b="6761"/>
          <a:stretch/>
        </p:blipFill>
        <p:spPr>
          <a:xfrm>
            <a:off x="7977945" y="25287"/>
            <a:ext cx="1166055" cy="1101548"/>
          </a:xfrm>
          <a:prstGeom prst="rect">
            <a:avLst/>
          </a:prstGeom>
        </p:spPr>
      </p:pic>
      <p:pic>
        <p:nvPicPr>
          <p:cNvPr id="3" name="Grafik 2">
            <a:extLst>
              <a:ext uri="{FF2B5EF4-FFF2-40B4-BE49-F238E27FC236}">
                <a16:creationId xmlns:a16="http://schemas.microsoft.com/office/drawing/2014/main" id="{C5EE1FFF-71AA-4FC7-B1FE-4659B7ECF539}"/>
              </a:ext>
            </a:extLst>
          </p:cNvPr>
          <p:cNvPicPr>
            <a:picLocks noChangeAspect="1"/>
          </p:cNvPicPr>
          <p:nvPr/>
        </p:nvPicPr>
        <p:blipFill>
          <a:blip r:embed="rId6"/>
          <a:stretch>
            <a:fillRect/>
          </a:stretch>
        </p:blipFill>
        <p:spPr>
          <a:xfrm>
            <a:off x="1527849" y="1177047"/>
            <a:ext cx="6345324" cy="3966453"/>
          </a:xfrm>
          <a:prstGeom prst="rect">
            <a:avLst/>
          </a:prstGeom>
        </p:spPr>
      </p:pic>
    </p:spTree>
    <p:extLst>
      <p:ext uri="{BB962C8B-B14F-4D97-AF65-F5344CB8AC3E}">
        <p14:creationId xmlns:p14="http://schemas.microsoft.com/office/powerpoint/2010/main" val="25407294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78C4AF66-D070-433E-8BF3-49C07742F3F0}"/>
              </a:ext>
            </a:extLst>
          </p:cNvPr>
          <p:cNvGrpSpPr/>
          <p:nvPr/>
        </p:nvGrpSpPr>
        <p:grpSpPr>
          <a:xfrm>
            <a:off x="1743709" y="740097"/>
            <a:ext cx="6036149" cy="4391392"/>
            <a:chOff x="772273" y="978125"/>
            <a:chExt cx="8048199" cy="5855189"/>
          </a:xfrm>
        </p:grpSpPr>
        <p:sp>
          <p:nvSpPr>
            <p:cNvPr id="14" name="Rechteck 13">
              <a:extLst>
                <a:ext uri="{FF2B5EF4-FFF2-40B4-BE49-F238E27FC236}">
                  <a16:creationId xmlns:a16="http://schemas.microsoft.com/office/drawing/2014/main" id="{6D171AA4-5B6E-43E5-AEE2-B38CA3A003E9}"/>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1CBD2105-AD87-43DD-9F9B-C78755F89205}"/>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id="{EE4C0C89-7A03-4F09-9694-C9D518F98F91}"/>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8F4337FC-2747-45DF-9F29-698B3E11FFCA}"/>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pic>
        <p:nvPicPr>
          <p:cNvPr id="18" name="Grafik 17">
            <a:extLst>
              <a:ext uri="{FF2B5EF4-FFF2-40B4-BE49-F238E27FC236}">
                <a16:creationId xmlns:a16="http://schemas.microsoft.com/office/drawing/2014/main" id="{7221BF66-5BA9-4B1B-8D22-CC853EA014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71154">
            <a:off x="2407441" y="2289326"/>
            <a:ext cx="2166048" cy="1687829"/>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April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55637" y="1898099"/>
            <a:ext cx="938077" cy="329834"/>
          </a:xfrm>
          <a:prstGeom prst="rect">
            <a:avLst/>
          </a:prstGeom>
          <a:noFill/>
        </p:spPr>
        <p:txBody>
          <a:bodyPr wrap="none" rtlCol="0">
            <a:spAutoFit/>
          </a:bodyPr>
          <a:lstStyle/>
          <a:p>
            <a:pPr algn="l">
              <a:lnSpc>
                <a:spcPct val="85000"/>
              </a:lnSpc>
            </a:pPr>
            <a:r>
              <a:rPr lang="de-DE" b="1" dirty="0">
                <a:solidFill>
                  <a:srgbClr val="0070C0"/>
                </a:solidFill>
                <a:latin typeface="+mj-lt"/>
              </a:rPr>
              <a:t>im April</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872028" y="1603541"/>
            <a:ext cx="2172326" cy="2429255"/>
          </a:xfrm>
          <a:prstGeom prst="rect">
            <a:avLst/>
          </a:prstGeom>
          <a:noFill/>
        </p:spPr>
        <p:txBody>
          <a:bodyPr wrap="none" rtlCol="0">
            <a:spAutoFit/>
          </a:bodyPr>
          <a:lstStyle/>
          <a:p>
            <a:pPr algn="ctr">
              <a:lnSpc>
                <a:spcPct val="85000"/>
              </a:lnSpc>
            </a:pPr>
            <a:r>
              <a:rPr lang="de-DE" b="1" dirty="0">
                <a:solidFill>
                  <a:srgbClr val="0070C0"/>
                </a:solidFill>
                <a:latin typeface="+mj-lt"/>
              </a:rPr>
              <a:t>Ablenkung</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Smartphone </a:t>
            </a:r>
          </a:p>
          <a:p>
            <a:pPr algn="ctr">
              <a:lnSpc>
                <a:spcPct val="85000"/>
              </a:lnSpc>
            </a:pPr>
            <a:r>
              <a:rPr lang="de-DE" b="1" dirty="0">
                <a:solidFill>
                  <a:srgbClr val="0070C0"/>
                </a:solidFill>
                <a:latin typeface="+mj-lt"/>
              </a:rPr>
              <a:t>in der Nacht</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Wie kann ich</a:t>
            </a:r>
          </a:p>
          <a:p>
            <a:pPr algn="ctr">
              <a:lnSpc>
                <a:spcPct val="85000"/>
              </a:lnSpc>
            </a:pPr>
            <a:r>
              <a:rPr lang="de-DE" b="1" dirty="0">
                <a:solidFill>
                  <a:srgbClr val="0070C0"/>
                </a:solidFill>
                <a:latin typeface="+mj-lt"/>
              </a:rPr>
              <a:t>gut arbeiten?</a:t>
            </a:r>
          </a:p>
          <a:p>
            <a:pPr algn="ctr">
              <a:lnSpc>
                <a:spcPct val="85000"/>
              </a:lnSpc>
            </a:pPr>
            <a:endParaRPr lang="de-DE" sz="1650" b="1" dirty="0">
              <a:solidFill>
                <a:srgbClr val="0070C0"/>
              </a:solidFill>
              <a:latin typeface="+mj-lt"/>
            </a:endParaRPr>
          </a:p>
          <a:p>
            <a:pPr algn="ctr">
              <a:lnSpc>
                <a:spcPct val="85000"/>
              </a:lnSpc>
            </a:pPr>
            <a:r>
              <a:rPr lang="de-DE" b="1" dirty="0">
                <a:solidFill>
                  <a:srgbClr val="0070C0"/>
                </a:solidFill>
                <a:latin typeface="+mj-lt"/>
              </a:rPr>
              <a:t> Neid &amp;</a:t>
            </a:r>
          </a:p>
          <a:p>
            <a:pPr algn="ctr">
              <a:lnSpc>
                <a:spcPct val="85000"/>
              </a:lnSpc>
            </a:pPr>
            <a:r>
              <a:rPr lang="de-DE" b="1" dirty="0">
                <a:solidFill>
                  <a:srgbClr val="0070C0"/>
                </a:solidFill>
                <a:latin typeface="+mj-lt"/>
              </a:rPr>
              <a:t>   Selbstinszenierung </a:t>
            </a:r>
          </a:p>
        </p:txBody>
      </p:sp>
      <p:sp>
        <p:nvSpPr>
          <p:cNvPr id="12" name="Textfeld 11">
            <a:extLst>
              <a:ext uri="{FF2B5EF4-FFF2-40B4-BE49-F238E27FC236}">
                <a16:creationId xmlns:a16="http://schemas.microsoft.com/office/drawing/2014/main" id="{D2289D74-CDCC-48C8-AF27-9D40A509F22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F0364B10-FCD4-2001-B01F-D5737DC7DB1A}"/>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B9B20C48-BB8F-F93A-9FC1-63A6B512C5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5B24AA87-E1BE-6CED-4FA1-F9AC8A7430E9}"/>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8499376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97153-ABAE-4B9E-9A2E-5CDBC08428BB}"/>
              </a:ext>
            </a:extLst>
          </p:cNvPr>
          <p:cNvSpPr>
            <a:spLocks noGrp="1"/>
          </p:cNvSpPr>
          <p:nvPr>
            <p:ph type="title"/>
          </p:nvPr>
        </p:nvSpPr>
        <p:spPr>
          <a:xfrm>
            <a:off x="467545" y="205979"/>
            <a:ext cx="7533456" cy="857250"/>
          </a:xfrm>
        </p:spPr>
        <p:txBody>
          <a:bodyPr/>
          <a:lstStyle/>
          <a:p>
            <a:r>
              <a:rPr lang="de-DE" sz="2100" dirty="0">
                <a:latin typeface="Calibri" panose="020F0502020204030204" pitchFamily="34" charset="0"/>
                <a:cs typeface="Calibri" panose="020F0502020204030204" pitchFamily="34" charset="0"/>
              </a:rPr>
              <a:t>Vorbemerkung: Wie kann ich den Einsatz des medienpädagogischen Monatskalenders begründen? </a:t>
            </a:r>
          </a:p>
        </p:txBody>
      </p:sp>
      <p:sp>
        <p:nvSpPr>
          <p:cNvPr id="3" name="Inhaltsplatzhalter 2">
            <a:extLst>
              <a:ext uri="{FF2B5EF4-FFF2-40B4-BE49-F238E27FC236}">
                <a16:creationId xmlns:a16="http://schemas.microsoft.com/office/drawing/2014/main" id="{01F83C7E-381A-4A91-8C37-81084417ED11}"/>
              </a:ext>
            </a:extLst>
          </p:cNvPr>
          <p:cNvSpPr>
            <a:spLocks noGrp="1"/>
          </p:cNvSpPr>
          <p:nvPr>
            <p:ph idx="1"/>
          </p:nvPr>
        </p:nvSpPr>
        <p:spPr>
          <a:xfrm>
            <a:off x="467545" y="1200150"/>
            <a:ext cx="7345338" cy="3693319"/>
          </a:xfrm>
        </p:spPr>
        <p:txBody>
          <a:bodyPr/>
          <a:lstStyle/>
          <a:p>
            <a:pPr marL="0" indent="0">
              <a:buNone/>
            </a:pPr>
            <a:r>
              <a:rPr lang="de-DE" sz="1800" dirty="0">
                <a:latin typeface="Arial" panose="020B0604020202020204" pitchFamily="34" charset="0"/>
                <a:cs typeface="Arial" panose="020B0604020202020204" pitchFamily="34" charset="0"/>
              </a:rPr>
              <a:t>Aus dem Lehrplan Plus für alle bayerischen Schularten:</a:t>
            </a:r>
            <a:br>
              <a:rPr lang="de-DE" sz="1800"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Schulart- und fächerübergreifende Bildungs- und Erziehungsziele</a:t>
            </a:r>
            <a:br>
              <a:rPr lang="de-DE" sz="1800" dirty="0">
                <a:latin typeface="Arial" panose="020B0604020202020204" pitchFamily="34" charset="0"/>
                <a:cs typeface="Arial" panose="020B0604020202020204" pitchFamily="34" charset="0"/>
              </a:rPr>
            </a:br>
            <a:endParaRPr lang="de-DE" sz="1800" dirty="0">
              <a:latin typeface="Arial" panose="020B0604020202020204" pitchFamily="34" charset="0"/>
              <a:cs typeface="Arial" panose="020B0604020202020204" pitchFamily="34" charset="0"/>
            </a:endParaRPr>
          </a:p>
          <a:p>
            <a:pPr marL="0" indent="0">
              <a:buNone/>
            </a:pPr>
            <a:r>
              <a:rPr lang="de-DE" sz="1800" dirty="0">
                <a:latin typeface="Arial" panose="020B0604020202020204" pitchFamily="34" charset="0"/>
                <a:cs typeface="Arial" panose="020B0604020202020204" pitchFamily="34" charset="0"/>
                <a:hlinkClick r:id="rId3"/>
              </a:rPr>
              <a:t>Medienbildung/Digitale Bildung</a:t>
            </a:r>
            <a:endParaRPr lang="de-DE" sz="1800" dirty="0">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Schülerinnen und Schüler erwerben im Rahmen der schulischen Medienbildung Kenntnisse und Fertigkeiten, um sachgerecht, selbstbestimmt und verantwortungsvoll in einer multimedial geprägten Gesellschaft zu handeln.</a:t>
            </a:r>
          </a:p>
          <a:p>
            <a:r>
              <a:rPr lang="de-DE" sz="1800" dirty="0">
                <a:latin typeface="Arial" panose="020B0604020202020204" pitchFamily="34" charset="0"/>
                <a:cs typeface="Arial" panose="020B0604020202020204" pitchFamily="34" charset="0"/>
              </a:rPr>
              <a:t>Sie analysieren und bewerten Vorzüge und Gefahren von Medien und nutzen diese bewusst und reflektiert für private und schulische Zwecke. Insbesondere wägen sie kriteriengeleitet ihren Umgang mit sozialen Netzwerken ab.</a:t>
            </a:r>
          </a:p>
        </p:txBody>
      </p:sp>
      <p:pic>
        <p:nvPicPr>
          <p:cNvPr id="5" name="Grafik 4" descr="Ein Bild, das Uhr enthält.&#10;&#10;Automatisch generierte Beschreibung">
            <a:hlinkClick r:id="rId3"/>
            <a:extLst>
              <a:ext uri="{FF2B5EF4-FFF2-40B4-BE49-F238E27FC236}">
                <a16:creationId xmlns:a16="http://schemas.microsoft.com/office/drawing/2014/main" id="{E54C3510-D9CC-4E8F-B28C-52255CE38E88}"/>
              </a:ext>
            </a:extLst>
          </p:cNvPr>
          <p:cNvPicPr>
            <a:picLocks noChangeAspect="1"/>
          </p:cNvPicPr>
          <p:nvPr/>
        </p:nvPicPr>
        <p:blipFill>
          <a:blip r:embed="rId4"/>
          <a:stretch>
            <a:fillRect/>
          </a:stretch>
        </p:blipFill>
        <p:spPr>
          <a:xfrm>
            <a:off x="7740352" y="44816"/>
            <a:ext cx="1402565" cy="1402565"/>
          </a:xfrm>
          <a:prstGeom prst="rect">
            <a:avLst/>
          </a:prstGeom>
        </p:spPr>
      </p:pic>
    </p:spTree>
    <p:extLst>
      <p:ext uri="{BB962C8B-B14F-4D97-AF65-F5344CB8AC3E}">
        <p14:creationId xmlns:p14="http://schemas.microsoft.com/office/powerpoint/2010/main" val="41211324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547812" y="195486"/>
            <a:ext cx="645318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Kein Grund zur Panik! Das sollten Kinder </a:t>
            </a:r>
            <a:br>
              <a:rPr lang="de-DE" sz="2100" dirty="0"/>
            </a:br>
            <a:r>
              <a:rPr lang="de-DE" sz="2100" dirty="0"/>
              <a:t>über (</a:t>
            </a:r>
            <a:r>
              <a:rPr lang="de-DE" sz="2100"/>
              <a:t>Horror-)Kettenbriefe </a:t>
            </a:r>
            <a:r>
              <a:rPr lang="de-DE" sz="2100" dirty="0"/>
              <a:t>wissen:</a:t>
            </a:r>
          </a:p>
        </p:txBody>
      </p:sp>
      <p:sp>
        <p:nvSpPr>
          <p:cNvPr id="2" name="Textfeld 1">
            <a:extLst>
              <a:ext uri="{FF2B5EF4-FFF2-40B4-BE49-F238E27FC236}">
                <a16:creationId xmlns:a16="http://schemas.microsoft.com/office/drawing/2014/main" id="{E9C7F901-DDC4-4E96-A45C-2B2A032A8AAE}"/>
              </a:ext>
            </a:extLst>
          </p:cNvPr>
          <p:cNvSpPr txBox="1"/>
          <p:nvPr/>
        </p:nvSpPr>
        <p:spPr>
          <a:xfrm>
            <a:off x="1655676" y="1167594"/>
            <a:ext cx="6210690" cy="4696157"/>
          </a:xfrm>
          <a:prstGeom prst="rect">
            <a:avLst/>
          </a:prstGeom>
          <a:noFill/>
        </p:spPr>
        <p:txBody>
          <a:bodyPr wrap="square" rtlCol="0">
            <a:spAutoFit/>
          </a:bodyPr>
          <a:lstStyle/>
          <a:p>
            <a:pPr algn="l"/>
            <a:r>
              <a:rPr lang="de-DE" dirty="0">
                <a:latin typeface="+mn-lt"/>
              </a:rPr>
              <a:t>Es gibt leider Menschen, denen es Spaß macht, </a:t>
            </a:r>
            <a:br>
              <a:rPr lang="de-DE" dirty="0">
                <a:latin typeface="+mn-lt"/>
              </a:rPr>
            </a:br>
            <a:r>
              <a:rPr lang="de-DE" dirty="0">
                <a:latin typeface="+mn-lt"/>
              </a:rPr>
              <a:t>Kindern mit bedrohlichen Nachrichten Angst zu machen.</a:t>
            </a:r>
          </a:p>
          <a:p>
            <a:pPr algn="l">
              <a:spcBef>
                <a:spcPts val="450"/>
              </a:spcBef>
              <a:spcAft>
                <a:spcPts val="450"/>
              </a:spcAft>
            </a:pPr>
            <a:r>
              <a:rPr lang="de-DE" b="1" dirty="0">
                <a:latin typeface="+mn-lt"/>
              </a:rPr>
              <a:t>Die Polizei-Beratung schreibt hierzu:</a:t>
            </a:r>
          </a:p>
          <a:p>
            <a:pPr marL="257175" indent="-257175" algn="l">
              <a:spcAft>
                <a:spcPts val="450"/>
              </a:spcAft>
              <a:buFont typeface="Arial" panose="020B0604020202020204" pitchFamily="34" charset="0"/>
              <a:buChar char="•"/>
            </a:pPr>
            <a:r>
              <a:rPr lang="de-DE" dirty="0">
                <a:latin typeface="+mn-lt"/>
              </a:rPr>
              <a:t>Klären Sie Kinder darüber auf, dass sie keine Angst haben müssen.</a:t>
            </a:r>
          </a:p>
          <a:p>
            <a:pPr marL="257175" indent="-257175" algn="l">
              <a:spcAft>
                <a:spcPts val="450"/>
              </a:spcAft>
              <a:buFont typeface="Arial" panose="020B0604020202020204" pitchFamily="34" charset="0"/>
              <a:buChar char="•"/>
            </a:pPr>
            <a:r>
              <a:rPr lang="de-DE" dirty="0">
                <a:latin typeface="+mn-lt"/>
              </a:rPr>
              <a:t>Erklären Sie, dass das Verbreiten von Angst das Ziel ist.</a:t>
            </a:r>
          </a:p>
          <a:p>
            <a:pPr marL="257175" indent="-257175" algn="l">
              <a:spcAft>
                <a:spcPts val="450"/>
              </a:spcAft>
              <a:buFont typeface="Arial" panose="020B0604020202020204" pitchFamily="34" charset="0"/>
              <a:buChar char="•"/>
            </a:pPr>
            <a:r>
              <a:rPr lang="de-DE" dirty="0">
                <a:latin typeface="+mn-lt"/>
              </a:rPr>
              <a:t>Kinder sollten Kettenbriefe auf keinen Fall teilen, weiterverbreiten oder beantworten. </a:t>
            </a:r>
            <a:br>
              <a:rPr lang="de-DE" dirty="0">
                <a:latin typeface="+mn-lt"/>
              </a:rPr>
            </a:br>
            <a:r>
              <a:rPr lang="de-DE" dirty="0">
                <a:latin typeface="+mn-lt"/>
              </a:rPr>
              <a:t>Das könnte unter Umständen sogar strafbar sein.</a:t>
            </a:r>
          </a:p>
          <a:p>
            <a:pPr marL="257175" indent="-257175" algn="l">
              <a:spcAft>
                <a:spcPts val="450"/>
              </a:spcAft>
              <a:buFont typeface="Arial" panose="020B0604020202020204" pitchFamily="34" charset="0"/>
              <a:buChar char="•"/>
            </a:pPr>
            <a:r>
              <a:rPr lang="de-DE" b="1" dirty="0">
                <a:latin typeface="+mn-lt"/>
              </a:rPr>
              <a:t>Ein Nicht-Verbreiten hat keine negativen Folgen für das Kind oder Angehörige.</a:t>
            </a:r>
          </a:p>
          <a:p>
            <a:pPr marL="257175" indent="-257175" algn="l">
              <a:spcAft>
                <a:spcPts val="450"/>
              </a:spcAft>
              <a:buFont typeface="Arial" panose="020B0604020202020204" pitchFamily="34" charset="0"/>
              <a:buChar char="•"/>
            </a:pPr>
            <a:r>
              <a:rPr lang="de-DE" dirty="0">
                <a:latin typeface="+mn-lt"/>
              </a:rPr>
              <a:t>Diese Kettenbriefe sollten umgehend vom Smartphone gelöscht werden.</a:t>
            </a:r>
          </a:p>
          <a:p>
            <a:pPr marL="257175" indent="-257175" algn="l">
              <a:buFont typeface="Arial" panose="020B0604020202020204" pitchFamily="34" charset="0"/>
              <a:buChar char="•"/>
            </a:pPr>
            <a:endParaRPr lang="de-DE" dirty="0">
              <a:latin typeface="+mn-lt"/>
            </a:endParaRPr>
          </a:p>
          <a:p>
            <a:pPr algn="l"/>
            <a:endParaRPr lang="de-DE" dirty="0">
              <a:latin typeface="+mn-lt"/>
            </a:endParaRPr>
          </a:p>
        </p:txBody>
      </p:sp>
      <p:pic>
        <p:nvPicPr>
          <p:cNvPr id="7" name="Grafik 6" descr="Ein Bild, das Text enthält.&#10;&#10;Automatisch generierte Beschreibung">
            <a:extLst>
              <a:ext uri="{FF2B5EF4-FFF2-40B4-BE49-F238E27FC236}">
                <a16:creationId xmlns:a16="http://schemas.microsoft.com/office/drawing/2014/main" id="{6FA5C291-2A48-46B0-A84D-E811C74EB7E0}"/>
              </a:ext>
            </a:extLst>
          </p:cNvPr>
          <p:cNvPicPr>
            <a:picLocks noChangeAspect="1"/>
          </p:cNvPicPr>
          <p:nvPr/>
        </p:nvPicPr>
        <p:blipFill>
          <a:blip r:embed="rId3"/>
          <a:stretch>
            <a:fillRect/>
          </a:stretch>
        </p:blipFill>
        <p:spPr>
          <a:xfrm>
            <a:off x="6344372" y="32873"/>
            <a:ext cx="1642632" cy="1275606"/>
          </a:xfrm>
          <a:prstGeom prst="rect">
            <a:avLst/>
          </a:prstGeom>
        </p:spPr>
      </p:pic>
      <p:sp>
        <p:nvSpPr>
          <p:cNvPr id="11" name="Rechteck 10"/>
          <p:cNvSpPr/>
          <p:nvPr/>
        </p:nvSpPr>
        <p:spPr>
          <a:xfrm>
            <a:off x="6786246" y="1136660"/>
            <a:ext cx="1171006" cy="184666"/>
          </a:xfrm>
          <a:prstGeom prst="rect">
            <a:avLst/>
          </a:prstGeom>
        </p:spPr>
        <p:txBody>
          <a:bodyPr wrap="square">
            <a:spAutoFit/>
          </a:bodyPr>
          <a:lstStyle/>
          <a:p>
            <a:r>
              <a:rPr lang="de-DE" sz="600" dirty="0">
                <a:solidFill>
                  <a:schemeClr val="bg1"/>
                </a:solidFill>
              </a:rPr>
              <a:t>Bild: pixabay.com - </a:t>
            </a:r>
            <a:r>
              <a:rPr lang="de-DE" sz="600" dirty="0" err="1">
                <a:solidFill>
                  <a:schemeClr val="bg1"/>
                </a:solidFill>
              </a:rPr>
              <a:t>ijmaki</a:t>
            </a:r>
            <a:endParaRPr lang="de-DE" sz="600" dirty="0">
              <a:solidFill>
                <a:schemeClr val="bg1"/>
              </a:solidFill>
            </a:endParaRPr>
          </a:p>
        </p:txBody>
      </p:sp>
    </p:spTree>
    <p:extLst>
      <p:ext uri="{BB962C8B-B14F-4D97-AF65-F5344CB8AC3E}">
        <p14:creationId xmlns:p14="http://schemas.microsoft.com/office/powerpoint/2010/main" val="9356990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Kettenbriefe: krasse Inhalte und Hetze </a:t>
            </a:r>
            <a:br>
              <a:rPr lang="de-DE" sz="2100" dirty="0"/>
            </a:br>
            <a:r>
              <a:rPr lang="de-DE" sz="2100" dirty="0"/>
              <a:t>per WhatsApp und andere Messenger:</a:t>
            </a:r>
          </a:p>
        </p:txBody>
      </p:sp>
      <p:sp>
        <p:nvSpPr>
          <p:cNvPr id="4" name="Textfeld 3">
            <a:hlinkClick r:id="rId3"/>
            <a:extLst>
              <a:ext uri="{FF2B5EF4-FFF2-40B4-BE49-F238E27FC236}">
                <a16:creationId xmlns:a16="http://schemas.microsoft.com/office/drawing/2014/main" id="{2B62D57B-9483-4F99-905F-5E93B34E8FFD}"/>
              </a:ext>
            </a:extLst>
          </p:cNvPr>
          <p:cNvSpPr txBox="1"/>
          <p:nvPr/>
        </p:nvSpPr>
        <p:spPr>
          <a:xfrm>
            <a:off x="1259632" y="1221601"/>
            <a:ext cx="7128792" cy="3554819"/>
          </a:xfrm>
          <a:prstGeom prst="rect">
            <a:avLst/>
          </a:prstGeom>
          <a:noFill/>
        </p:spPr>
        <p:txBody>
          <a:bodyPr wrap="square" rtlCol="0">
            <a:spAutoFit/>
          </a:bodyPr>
          <a:lstStyle/>
          <a:p>
            <a:pPr algn="l"/>
            <a:r>
              <a:rPr lang="de-DE" b="1" dirty="0">
                <a:latin typeface="+mn-lt"/>
                <a:cs typeface="Calibri" panose="020F0502020204030204" pitchFamily="34" charset="0"/>
              </a:rPr>
              <a:t>Manchmal schicken Klassenkameraden oder Bekannte Lügengeschichten weiter, weil sie es witzig finden:</a:t>
            </a:r>
          </a:p>
          <a:p>
            <a:pPr marL="198833" indent="-198833" algn="l">
              <a:buFont typeface="Arial" panose="020B0604020202020204" pitchFamily="34" charset="0"/>
              <a:buChar char="•"/>
            </a:pPr>
            <a:r>
              <a:rPr lang="de-DE" dirty="0">
                <a:latin typeface="+mn-lt"/>
                <a:cs typeface="Calibri" panose="020F0502020204030204" pitchFamily="34" charset="0"/>
              </a:rPr>
              <a:t>Etwas schlimmes soll dir passieren!</a:t>
            </a:r>
          </a:p>
          <a:p>
            <a:pPr marL="198833" indent="-198833" algn="l">
              <a:buFont typeface="Arial" panose="020B0604020202020204" pitchFamily="34" charset="0"/>
              <a:buChar char="•"/>
            </a:pPr>
            <a:r>
              <a:rPr lang="de-DE" dirty="0">
                <a:latin typeface="+mn-lt"/>
                <a:cs typeface="Calibri" panose="020F0502020204030204" pitchFamily="34" charset="0"/>
              </a:rPr>
              <a:t>Deine Familie ist in Gefahr!</a:t>
            </a:r>
          </a:p>
          <a:p>
            <a:pPr marL="198833" indent="-198833" algn="l">
              <a:buFont typeface="Arial" panose="020B0604020202020204" pitchFamily="34" charset="0"/>
              <a:buChar char="•"/>
            </a:pPr>
            <a:r>
              <a:rPr lang="de-DE" dirty="0">
                <a:latin typeface="+mn-lt"/>
                <a:cs typeface="Calibri" panose="020F0502020204030204" pitchFamily="34" charset="0"/>
              </a:rPr>
              <a:t>Horrormonster oder Mörder bedrohen dich!</a:t>
            </a:r>
          </a:p>
          <a:p>
            <a:pPr marL="198833" indent="-198833" algn="l">
              <a:buFont typeface="Arial" panose="020B0604020202020204" pitchFamily="34" charset="0"/>
              <a:buChar char="•"/>
            </a:pPr>
            <a:r>
              <a:rPr lang="de-DE" dirty="0">
                <a:latin typeface="+mn-lt"/>
                <a:cs typeface="Calibri" panose="020F0502020204030204" pitchFamily="34" charset="0"/>
              </a:rPr>
              <a:t>Jemand hat Zugriff auf dein Handy/Tablet!</a:t>
            </a:r>
          </a:p>
          <a:p>
            <a:pPr marL="339325" indent="-339325" algn="l">
              <a:buFont typeface="Arial" panose="020B0604020202020204" pitchFamily="34" charset="0"/>
              <a:buChar char="•"/>
            </a:pPr>
            <a:endParaRPr lang="de-DE" sz="900" dirty="0">
              <a:latin typeface="+mn-lt"/>
              <a:cs typeface="Calibri" panose="020F0502020204030204" pitchFamily="34" charset="0"/>
            </a:endParaRPr>
          </a:p>
          <a:p>
            <a:pPr algn="l"/>
            <a:r>
              <a:rPr lang="de-DE" b="1" dirty="0">
                <a:latin typeface="+mn-lt"/>
                <a:cs typeface="Calibri" panose="020F0502020204030204" pitchFamily="34" charset="0"/>
              </a:rPr>
              <a:t>Schicke solche Nachrichten niemals weiter! </a:t>
            </a:r>
            <a:r>
              <a:rPr lang="de-DE" b="1" u="sng" dirty="0">
                <a:latin typeface="+mn-lt"/>
                <a:cs typeface="Calibri" panose="020F0502020204030204" pitchFamily="34" charset="0"/>
              </a:rPr>
              <a:t>Zeige sie deinen </a:t>
            </a:r>
            <a:br>
              <a:rPr lang="de-DE" b="1" u="sng" dirty="0">
                <a:latin typeface="+mn-lt"/>
                <a:cs typeface="Calibri" panose="020F0502020204030204" pitchFamily="34" charset="0"/>
              </a:rPr>
            </a:br>
            <a:r>
              <a:rPr lang="de-DE" b="1" u="sng" dirty="0">
                <a:latin typeface="+mn-lt"/>
                <a:cs typeface="Calibri" panose="020F0502020204030204" pitchFamily="34" charset="0"/>
              </a:rPr>
              <a:t>Eltern oder einer erwachsenen Vertrauensperson</a:t>
            </a:r>
            <a:r>
              <a:rPr lang="de-DE" b="1" dirty="0">
                <a:latin typeface="+mn-lt"/>
                <a:cs typeface="Calibri" panose="020F0502020204030204" pitchFamily="34" charset="0"/>
              </a:rPr>
              <a:t>!</a:t>
            </a:r>
          </a:p>
          <a:p>
            <a:pPr marL="198833" indent="-198833" algn="l">
              <a:buFont typeface="Arial" panose="020B0604020202020204" pitchFamily="34" charset="0"/>
              <a:buChar char="•"/>
            </a:pPr>
            <a:r>
              <a:rPr lang="de-DE" dirty="0">
                <a:latin typeface="+mn-lt"/>
                <a:cs typeface="Calibri" panose="020F0502020204030204" pitchFamily="34" charset="0"/>
              </a:rPr>
              <a:t>Lass dich nicht einschüchtern und schicke es keinesfalls weiter!</a:t>
            </a:r>
          </a:p>
          <a:p>
            <a:pPr marL="198833" indent="-198833" algn="l">
              <a:buFont typeface="Arial" panose="020B0604020202020204" pitchFamily="34" charset="0"/>
              <a:buChar char="•"/>
            </a:pPr>
            <a:r>
              <a:rPr lang="de-DE" dirty="0">
                <a:latin typeface="+mn-lt"/>
                <a:cs typeface="Calibri" panose="020F0502020204030204" pitchFamily="34" charset="0"/>
              </a:rPr>
              <a:t>Sage dem, der die Nachrichten verschickt, dass du das nicht willst!</a:t>
            </a:r>
          </a:p>
          <a:p>
            <a:pPr marL="198833" indent="-198833" algn="l">
              <a:buFont typeface="Arial" panose="020B0604020202020204" pitchFamily="34" charset="0"/>
              <a:buChar char="•"/>
            </a:pPr>
            <a:r>
              <a:rPr lang="de-DE" dirty="0">
                <a:latin typeface="+mn-lt"/>
                <a:cs typeface="Calibri" panose="020F0502020204030204" pitchFamily="34" charset="0"/>
              </a:rPr>
              <a:t>Sei dir im klaren, dass jedes Bild, jeder Film und jede Tonaufnahme gefälscht sein kann!</a:t>
            </a:r>
            <a:endParaRPr lang="de-DE" dirty="0">
              <a:latin typeface="+mn-lt"/>
            </a:endParaRPr>
          </a:p>
        </p:txBody>
      </p:sp>
      <p:sp>
        <p:nvSpPr>
          <p:cNvPr id="6" name="Rechteck 5">
            <a:extLst>
              <a:ext uri="{FF2B5EF4-FFF2-40B4-BE49-F238E27FC236}">
                <a16:creationId xmlns:a16="http://schemas.microsoft.com/office/drawing/2014/main" id="{D02BE7DA-70EC-4ED2-8F5F-B461988D25F9}"/>
              </a:ext>
            </a:extLst>
          </p:cNvPr>
          <p:cNvSpPr/>
          <p:nvPr/>
        </p:nvSpPr>
        <p:spPr>
          <a:xfrm>
            <a:off x="6898873" y="2842215"/>
            <a:ext cx="1116011" cy="184666"/>
          </a:xfrm>
          <a:prstGeom prst="rect">
            <a:avLst/>
          </a:prstGeom>
        </p:spPr>
        <p:txBody>
          <a:bodyPr wrap="none">
            <a:spAutoFit/>
          </a:bodyPr>
          <a:lstStyle/>
          <a:p>
            <a:r>
              <a:rPr lang="de-DE" sz="600" dirty="0"/>
              <a:t>Bild: </a:t>
            </a:r>
            <a:r>
              <a:rPr lang="de-DE" sz="600" dirty="0">
                <a:solidFill>
                  <a:srgbClr val="555555"/>
                </a:solidFill>
              </a:rPr>
              <a:t>Prawny</a:t>
            </a:r>
            <a:r>
              <a:rPr lang="de-DE" sz="600" dirty="0"/>
              <a:t> - pixabay.com</a:t>
            </a:r>
          </a:p>
        </p:txBody>
      </p:sp>
      <p:pic>
        <p:nvPicPr>
          <p:cNvPr id="8" name="Grafik 7" descr="Ein Bild, das farbig enthält.&#10;&#10;Automatisch generierte Beschreibung">
            <a:extLst>
              <a:ext uri="{FF2B5EF4-FFF2-40B4-BE49-F238E27FC236}">
                <a16:creationId xmlns:a16="http://schemas.microsoft.com/office/drawing/2014/main" id="{C641D589-7347-4739-BFCD-BB8ED30AEB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7514" y="1614879"/>
            <a:ext cx="2038727" cy="1227336"/>
          </a:xfrm>
          <a:prstGeom prst="rect">
            <a:avLst/>
          </a:prstGeom>
        </p:spPr>
      </p:pic>
    </p:spTree>
    <p:extLst>
      <p:ext uri="{BB962C8B-B14F-4D97-AF65-F5344CB8AC3E}">
        <p14:creationId xmlns:p14="http://schemas.microsoft.com/office/powerpoint/2010/main" val="3113539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A2A92C-B24D-4EC5-9131-F0AF19D549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97" b="4163"/>
          <a:stretch/>
        </p:blipFill>
        <p:spPr>
          <a:xfrm>
            <a:off x="1493658" y="1113588"/>
            <a:ext cx="6507342" cy="4029912"/>
          </a:xfrm>
          <a:prstGeom prst="rect">
            <a:avLst/>
          </a:prstGeom>
        </p:spPr>
      </p:pic>
      <p:pic>
        <p:nvPicPr>
          <p:cNvPr id="3" name="Grafik 2" descr="Ein Bild, das Elektronik, Screenshot, Computer enthält.&#10;&#10;Automatisch generierte Beschreibung">
            <a:extLst>
              <a:ext uri="{FF2B5EF4-FFF2-40B4-BE49-F238E27FC236}">
                <a16:creationId xmlns:a16="http://schemas.microsoft.com/office/drawing/2014/main" id="{7C33106A-C550-45BA-ADE9-2758529615BE}"/>
              </a:ext>
            </a:extLst>
          </p:cNvPr>
          <p:cNvPicPr>
            <a:picLocks noChangeAspect="1"/>
          </p:cNvPicPr>
          <p:nvPr/>
        </p:nvPicPr>
        <p:blipFill>
          <a:blip r:embed="rId4"/>
          <a:stretch>
            <a:fillRect/>
          </a:stretch>
        </p:blipFill>
        <p:spPr>
          <a:xfrm rot="953218">
            <a:off x="5362722" y="831224"/>
            <a:ext cx="1034988" cy="2069976"/>
          </a:xfrm>
          <a:prstGeom prst="rect">
            <a:avLst/>
          </a:prstGeom>
        </p:spPr>
      </p:pic>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Hausaufgabe ohne Smartphone!</a:t>
            </a:r>
          </a:p>
        </p:txBody>
      </p:sp>
      <p:sp>
        <p:nvSpPr>
          <p:cNvPr id="11" name="Rechteck 10"/>
          <p:cNvSpPr/>
          <p:nvPr/>
        </p:nvSpPr>
        <p:spPr>
          <a:xfrm>
            <a:off x="1447541" y="4866502"/>
            <a:ext cx="1266693" cy="300082"/>
          </a:xfrm>
          <a:prstGeom prst="rect">
            <a:avLst/>
          </a:prstGeom>
        </p:spPr>
        <p:txBody>
          <a:bodyPr wrap="none">
            <a:spAutoFit/>
          </a:bodyPr>
          <a:lstStyle/>
          <a:p>
            <a:r>
              <a:rPr lang="de-DE" sz="675" dirty="0"/>
              <a:t>Bilder: pixabay.com / janjf93</a:t>
            </a:r>
            <a:br>
              <a:rPr lang="de-DE" sz="675" dirty="0"/>
            </a:br>
            <a:r>
              <a:rPr lang="de-DE" sz="675" dirty="0"/>
              <a:t>pixabay.com / </a:t>
            </a:r>
            <a:r>
              <a:rPr lang="de-DE" sz="675" dirty="0" err="1"/>
              <a:t>Webflippy</a:t>
            </a:r>
            <a:r>
              <a:rPr lang="de-DE" sz="675" dirty="0"/>
              <a:t> </a:t>
            </a:r>
          </a:p>
        </p:txBody>
      </p:sp>
      <p:cxnSp>
        <p:nvCxnSpPr>
          <p:cNvPr id="12" name="Gerade Verbindung 11"/>
          <p:cNvCxnSpPr/>
          <p:nvPr/>
        </p:nvCxnSpPr>
        <p:spPr>
          <a:xfrm>
            <a:off x="5004049" y="1056122"/>
            <a:ext cx="1930091"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4981848" y="820226"/>
            <a:ext cx="2106235"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276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lix\Desktop\icon-1243692_128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0839" y="1858566"/>
            <a:ext cx="2803322" cy="30783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Smartphone immer im Kopf?</a:t>
            </a:r>
          </a:p>
        </p:txBody>
      </p:sp>
      <p:sp>
        <p:nvSpPr>
          <p:cNvPr id="11" name="Rechteck 10"/>
          <p:cNvSpPr/>
          <p:nvPr/>
        </p:nvSpPr>
        <p:spPr>
          <a:xfrm>
            <a:off x="1713705" y="4936908"/>
            <a:ext cx="1051891" cy="184666"/>
          </a:xfrm>
          <a:prstGeom prst="rect">
            <a:avLst/>
          </a:prstGeom>
        </p:spPr>
        <p:txBody>
          <a:bodyPr wrap="none">
            <a:spAutoFit/>
          </a:bodyPr>
          <a:lstStyle/>
          <a:p>
            <a:r>
              <a:rPr lang="de-DE" sz="600" dirty="0"/>
              <a:t>Bild: geralt - pixabay.com</a:t>
            </a:r>
          </a:p>
        </p:txBody>
      </p:sp>
      <p:sp>
        <p:nvSpPr>
          <p:cNvPr id="2" name="Ovale Legende 1"/>
          <p:cNvSpPr/>
          <p:nvPr/>
        </p:nvSpPr>
        <p:spPr>
          <a:xfrm>
            <a:off x="5004049" y="673184"/>
            <a:ext cx="2744585" cy="905471"/>
          </a:xfrm>
          <a:prstGeom prst="wedgeEllipseCallout">
            <a:avLst>
              <a:gd name="adj1" fmla="val -66311"/>
              <a:gd name="adj2" fmla="val 124909"/>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100" b="1" dirty="0"/>
              <a:t>Nachts raus aus dem Zimmer!</a:t>
            </a:r>
          </a:p>
        </p:txBody>
      </p:sp>
      <p:sp>
        <p:nvSpPr>
          <p:cNvPr id="9" name="Ovale Legende 1">
            <a:extLst>
              <a:ext uri="{FF2B5EF4-FFF2-40B4-BE49-F238E27FC236}">
                <a16:creationId xmlns:a16="http://schemas.microsoft.com/office/drawing/2014/main" id="{EF5217EA-E806-4467-B98D-79B017595F4E}"/>
              </a:ext>
            </a:extLst>
          </p:cNvPr>
          <p:cNvSpPr/>
          <p:nvPr/>
        </p:nvSpPr>
        <p:spPr>
          <a:xfrm>
            <a:off x="5220073" y="3711429"/>
            <a:ext cx="2528561" cy="1236586"/>
          </a:xfrm>
          <a:prstGeom prst="wedgeEllipseCallout">
            <a:avLst>
              <a:gd name="adj1" fmla="val -65240"/>
              <a:gd name="adj2" fmla="val -58715"/>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100" b="1" dirty="0"/>
              <a:t>Kein Smartphone am/im Bett!</a:t>
            </a:r>
          </a:p>
        </p:txBody>
      </p:sp>
      <p:sp>
        <p:nvSpPr>
          <p:cNvPr id="15" name="Ovale Legende 1">
            <a:extLst>
              <a:ext uri="{FF2B5EF4-FFF2-40B4-BE49-F238E27FC236}">
                <a16:creationId xmlns:a16="http://schemas.microsoft.com/office/drawing/2014/main" id="{4FA8EDDE-2FC0-428D-BC6B-0878794F0615}"/>
              </a:ext>
            </a:extLst>
          </p:cNvPr>
          <p:cNvSpPr/>
          <p:nvPr/>
        </p:nvSpPr>
        <p:spPr>
          <a:xfrm>
            <a:off x="6012160" y="2119014"/>
            <a:ext cx="2528561" cy="905471"/>
          </a:xfrm>
          <a:prstGeom prst="wedgeEllipseCallout">
            <a:avLst>
              <a:gd name="adj1" fmla="val -99034"/>
              <a:gd name="adj2" fmla="val 43967"/>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100" b="1" dirty="0"/>
              <a:t>Ich kaufe einen Wecker.</a:t>
            </a:r>
          </a:p>
        </p:txBody>
      </p:sp>
      <p:sp>
        <p:nvSpPr>
          <p:cNvPr id="3" name="Textfeld 2">
            <a:extLst>
              <a:ext uri="{FF2B5EF4-FFF2-40B4-BE49-F238E27FC236}">
                <a16:creationId xmlns:a16="http://schemas.microsoft.com/office/drawing/2014/main" id="{2448B5B7-87F0-4C98-8DED-FE3B1BDCC011}"/>
              </a:ext>
            </a:extLst>
          </p:cNvPr>
          <p:cNvSpPr txBox="1"/>
          <p:nvPr/>
        </p:nvSpPr>
        <p:spPr>
          <a:xfrm>
            <a:off x="2342229" y="1081889"/>
            <a:ext cx="1483098" cy="715581"/>
          </a:xfrm>
          <a:prstGeom prst="rect">
            <a:avLst/>
          </a:prstGeom>
          <a:noFill/>
        </p:spPr>
        <p:txBody>
          <a:bodyPr wrap="none" rtlCol="0">
            <a:spAutoFit/>
          </a:bodyPr>
          <a:lstStyle/>
          <a:p>
            <a:pPr algn="l"/>
            <a:r>
              <a:rPr lang="de-DE" sz="4050" dirty="0"/>
              <a:t>[</a:t>
            </a:r>
            <a:r>
              <a:rPr lang="de-DE" sz="4050" b="1" dirty="0">
                <a:solidFill>
                  <a:srgbClr val="0070C0"/>
                </a:solidFill>
              </a:rPr>
              <a:t>24</a:t>
            </a:r>
            <a:r>
              <a:rPr lang="de-DE" sz="4050" dirty="0"/>
              <a:t>/</a:t>
            </a:r>
            <a:r>
              <a:rPr lang="de-DE" sz="4050" b="1" dirty="0">
                <a:solidFill>
                  <a:srgbClr val="660033"/>
                </a:solidFill>
              </a:rPr>
              <a:t>7</a:t>
            </a:r>
            <a:r>
              <a:rPr lang="de-DE" sz="4050" dirty="0"/>
              <a:t>]</a:t>
            </a:r>
          </a:p>
        </p:txBody>
      </p:sp>
      <p:cxnSp>
        <p:nvCxnSpPr>
          <p:cNvPr id="12" name="Gerade Verbindung 11"/>
          <p:cNvCxnSpPr>
            <a:cxnSpLocks/>
          </p:cNvCxnSpPr>
          <p:nvPr/>
        </p:nvCxnSpPr>
        <p:spPr>
          <a:xfrm>
            <a:off x="2467493" y="1018207"/>
            <a:ext cx="1566174" cy="105066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a:cxnSpLocks/>
          </p:cNvCxnSpPr>
          <p:nvPr/>
        </p:nvCxnSpPr>
        <p:spPr>
          <a:xfrm flipV="1">
            <a:off x="2087726" y="1018208"/>
            <a:ext cx="1945943" cy="905471"/>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2524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552" y="195486"/>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Abschaltkompetenz</a:t>
            </a:r>
          </a:p>
          <a:p>
            <a:pPr eaLnBrk="1" hangingPunct="1"/>
            <a:r>
              <a:rPr lang="de-DE" sz="2100" dirty="0"/>
              <a:t>Achte auf Warnsignale!</a:t>
            </a:r>
          </a:p>
        </p:txBody>
      </p:sp>
      <p:sp>
        <p:nvSpPr>
          <p:cNvPr id="11" name="Rechteck 10"/>
          <p:cNvSpPr/>
          <p:nvPr/>
        </p:nvSpPr>
        <p:spPr>
          <a:xfrm>
            <a:off x="6260332" y="4545317"/>
            <a:ext cx="1552028" cy="184666"/>
          </a:xfrm>
          <a:prstGeom prst="rect">
            <a:avLst/>
          </a:prstGeom>
        </p:spPr>
        <p:txBody>
          <a:bodyPr wrap="none">
            <a:spAutoFit/>
          </a:bodyPr>
          <a:lstStyle/>
          <a:p>
            <a:r>
              <a:rPr lang="de-DE" sz="600" dirty="0"/>
              <a:t>Bild: pixabay.com - </a:t>
            </a:r>
            <a:r>
              <a:rPr lang="de-DE" sz="600" dirty="0" err="1"/>
              <a:t>Victoria_Borodinova</a:t>
            </a:r>
            <a:endParaRPr lang="de-DE" sz="600" dirty="0"/>
          </a:p>
        </p:txBody>
      </p:sp>
      <p:sp>
        <p:nvSpPr>
          <p:cNvPr id="2" name="Textfeld 1">
            <a:extLst>
              <a:ext uri="{FF2B5EF4-FFF2-40B4-BE49-F238E27FC236}">
                <a16:creationId xmlns:a16="http://schemas.microsoft.com/office/drawing/2014/main" id="{E9C7F901-DDC4-4E96-A45C-2B2A032A8AAE}"/>
              </a:ext>
            </a:extLst>
          </p:cNvPr>
          <p:cNvSpPr txBox="1"/>
          <p:nvPr/>
        </p:nvSpPr>
        <p:spPr>
          <a:xfrm>
            <a:off x="539552" y="1582088"/>
            <a:ext cx="4788532" cy="2862322"/>
          </a:xfrm>
          <a:prstGeom prst="rect">
            <a:avLst/>
          </a:prstGeom>
          <a:noFill/>
        </p:spPr>
        <p:txBody>
          <a:bodyPr wrap="square" rtlCol="0">
            <a:spAutoFit/>
          </a:bodyPr>
          <a:lstStyle/>
          <a:p>
            <a:pPr algn="l"/>
            <a:r>
              <a:rPr lang="de-DE" dirty="0">
                <a:latin typeface="+mn-lt"/>
              </a:rPr>
              <a:t>Übermäßige Mediennutzung im Kindesalter zeigt sich oft durch körperliche Symptome wie Müdigkeit, Kopfweh, Unruhe oder Ausgehungert-sein. </a:t>
            </a:r>
          </a:p>
          <a:p>
            <a:pPr algn="l"/>
            <a:endParaRPr lang="de-DE" dirty="0">
              <a:latin typeface="+mn-lt"/>
            </a:endParaRPr>
          </a:p>
          <a:p>
            <a:pPr algn="l"/>
            <a:r>
              <a:rPr lang="de-DE" dirty="0">
                <a:latin typeface="+mn-lt"/>
              </a:rPr>
              <a:t>Hier helfen </a:t>
            </a:r>
            <a:r>
              <a:rPr lang="de-DE" b="1" dirty="0">
                <a:latin typeface="+mn-lt"/>
              </a:rPr>
              <a:t>klare Regeln </a:t>
            </a:r>
            <a:r>
              <a:rPr lang="de-DE" dirty="0">
                <a:latin typeface="+mn-lt"/>
              </a:rPr>
              <a:t>und Alternativen, vor allem Rausgehen und körperliche Betätigung, sowie medienfreie Essens- und Schlafenszeiten.</a:t>
            </a:r>
          </a:p>
          <a:p>
            <a:pPr algn="l"/>
            <a:endParaRPr lang="de-DE" dirty="0">
              <a:latin typeface="+mn-lt"/>
            </a:endParaRPr>
          </a:p>
          <a:p>
            <a:pPr algn="l"/>
            <a:r>
              <a:rPr lang="de-DE" b="1" dirty="0">
                <a:latin typeface="+mn-lt"/>
              </a:rPr>
              <a:t>Schalt mal ab! Beweg dich draußen!</a:t>
            </a:r>
          </a:p>
        </p:txBody>
      </p:sp>
      <p:pic>
        <p:nvPicPr>
          <p:cNvPr id="5" name="Grafik 4">
            <a:extLst>
              <a:ext uri="{FF2B5EF4-FFF2-40B4-BE49-F238E27FC236}">
                <a16:creationId xmlns:a16="http://schemas.microsoft.com/office/drawing/2014/main" id="{F91D5A14-683B-4E68-BF7C-B3E971438875}"/>
              </a:ext>
            </a:extLst>
          </p:cNvPr>
          <p:cNvPicPr>
            <a:picLocks noChangeAspect="1"/>
          </p:cNvPicPr>
          <p:nvPr/>
        </p:nvPicPr>
        <p:blipFill rotWithShape="1">
          <a:blip r:embed="rId3"/>
          <a:srcRect l="20470" r="28737"/>
          <a:stretch/>
        </p:blipFill>
        <p:spPr>
          <a:xfrm>
            <a:off x="5490102" y="1491630"/>
            <a:ext cx="2322258" cy="3043238"/>
          </a:xfrm>
          <a:prstGeom prst="rect">
            <a:avLst/>
          </a:prstGeom>
        </p:spPr>
      </p:pic>
    </p:spTree>
    <p:extLst>
      <p:ext uri="{BB962C8B-B14F-4D97-AF65-F5344CB8AC3E}">
        <p14:creationId xmlns:p14="http://schemas.microsoft.com/office/powerpoint/2010/main" val="22226711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Aktiviere den Blaufilter für besseren Schlaf!</a:t>
            </a:r>
          </a:p>
        </p:txBody>
      </p:sp>
      <p:sp>
        <p:nvSpPr>
          <p:cNvPr id="11" name="Rechteck 10"/>
          <p:cNvSpPr/>
          <p:nvPr/>
        </p:nvSpPr>
        <p:spPr>
          <a:xfrm>
            <a:off x="6322748" y="4641715"/>
            <a:ext cx="1335622" cy="184666"/>
          </a:xfrm>
          <a:prstGeom prst="rect">
            <a:avLst/>
          </a:prstGeom>
        </p:spPr>
        <p:txBody>
          <a:bodyPr wrap="none">
            <a:spAutoFit/>
          </a:bodyPr>
          <a:lstStyle/>
          <a:p>
            <a:r>
              <a:rPr lang="de-DE" sz="600" dirty="0"/>
              <a:t>Bild: </a:t>
            </a:r>
            <a:r>
              <a:rPr lang="de-DE" sz="600" dirty="0" err="1"/>
              <a:t>pixabay</a:t>
            </a:r>
            <a:r>
              <a:rPr lang="de-DE" sz="600" dirty="0"/>
              <a:t>. </a:t>
            </a:r>
            <a:r>
              <a:rPr lang="de-DE" sz="600" dirty="0" err="1"/>
              <a:t>com</a:t>
            </a:r>
            <a:r>
              <a:rPr lang="de-DE" sz="600" dirty="0"/>
              <a:t> - Svet2828448</a:t>
            </a:r>
          </a:p>
        </p:txBody>
      </p:sp>
      <p:sp>
        <p:nvSpPr>
          <p:cNvPr id="2" name="Textfeld 1">
            <a:extLst>
              <a:ext uri="{FF2B5EF4-FFF2-40B4-BE49-F238E27FC236}">
                <a16:creationId xmlns:a16="http://schemas.microsoft.com/office/drawing/2014/main" id="{E9C7F901-DDC4-4E96-A45C-2B2A032A8AAE}"/>
              </a:ext>
            </a:extLst>
          </p:cNvPr>
          <p:cNvSpPr txBox="1"/>
          <p:nvPr/>
        </p:nvSpPr>
        <p:spPr>
          <a:xfrm>
            <a:off x="1871702" y="1480383"/>
            <a:ext cx="3233168" cy="2862322"/>
          </a:xfrm>
          <a:prstGeom prst="rect">
            <a:avLst/>
          </a:prstGeom>
          <a:noFill/>
        </p:spPr>
        <p:txBody>
          <a:bodyPr wrap="square" rtlCol="0">
            <a:spAutoFit/>
          </a:bodyPr>
          <a:lstStyle/>
          <a:p>
            <a:pPr algn="l"/>
            <a:r>
              <a:rPr lang="de-DE" dirty="0">
                <a:latin typeface="+mn-lt"/>
              </a:rPr>
              <a:t>Der Blaufilter von mobilen Endgeräten (Smartphone, Tablet) sorgt dafür, dass die Lichtanteile des Displays gefiltert werden.</a:t>
            </a:r>
          </a:p>
          <a:p>
            <a:pPr algn="l"/>
            <a:br>
              <a:rPr lang="de-DE" dirty="0">
                <a:latin typeface="+mn-lt"/>
              </a:rPr>
            </a:br>
            <a:r>
              <a:rPr lang="de-DE" dirty="0">
                <a:latin typeface="+mn-lt"/>
              </a:rPr>
              <a:t>Die Filterung sorgt dafür, dass uns das Licht des Displays weniger wach macht und wir besser schlafen können.</a:t>
            </a:r>
          </a:p>
        </p:txBody>
      </p:sp>
      <p:pic>
        <p:nvPicPr>
          <p:cNvPr id="4" name="Grafik 3" descr="Ein Bild, das Person, Telefon, Mobiltelefon, Frau enthält.&#10;&#10;Automatisch generierte Beschreibung">
            <a:extLst>
              <a:ext uri="{FF2B5EF4-FFF2-40B4-BE49-F238E27FC236}">
                <a16:creationId xmlns:a16="http://schemas.microsoft.com/office/drawing/2014/main" id="{A7A4F166-1C57-442B-8A7D-0920AC4601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4108" y="1469447"/>
            <a:ext cx="2114262" cy="3168917"/>
          </a:xfrm>
          <a:prstGeom prst="rect">
            <a:avLst/>
          </a:prstGeom>
        </p:spPr>
      </p:pic>
    </p:spTree>
    <p:extLst>
      <p:ext uri="{BB962C8B-B14F-4D97-AF65-F5344CB8AC3E}">
        <p14:creationId xmlns:p14="http://schemas.microsoft.com/office/powerpoint/2010/main" val="36836988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249492"/>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Keine Computerspiele nach Lernen und Hausaufgabe!</a:t>
            </a:r>
          </a:p>
        </p:txBody>
      </p:sp>
      <p:sp>
        <p:nvSpPr>
          <p:cNvPr id="11" name="Rechteck 10"/>
          <p:cNvSpPr/>
          <p:nvPr/>
        </p:nvSpPr>
        <p:spPr>
          <a:xfrm>
            <a:off x="6420358" y="4624261"/>
            <a:ext cx="1253869" cy="184666"/>
          </a:xfrm>
          <a:prstGeom prst="rect">
            <a:avLst/>
          </a:prstGeom>
        </p:spPr>
        <p:txBody>
          <a:bodyPr wrap="none">
            <a:spAutoFit/>
          </a:bodyPr>
          <a:lstStyle/>
          <a:p>
            <a:r>
              <a:rPr lang="de-DE" sz="600" dirty="0"/>
              <a:t>Bild: pixabay.com - </a:t>
            </a:r>
            <a:r>
              <a:rPr lang="de-DE" sz="600" dirty="0" err="1"/>
              <a:t>ChristianaT</a:t>
            </a:r>
            <a:endParaRPr lang="de-DE" sz="600" dirty="0"/>
          </a:p>
        </p:txBody>
      </p:sp>
      <p:pic>
        <p:nvPicPr>
          <p:cNvPr id="3" name="Grafik 2" descr="Ein Bild, das Fernsehen, Bildschirm, Person, drinnen enthält.&#10;&#10;Automatisch generierte Beschreibung">
            <a:extLst>
              <a:ext uri="{FF2B5EF4-FFF2-40B4-BE49-F238E27FC236}">
                <a16:creationId xmlns:a16="http://schemas.microsoft.com/office/drawing/2014/main" id="{BBA7B943-8AFD-43C0-BD9D-CD6E468E5D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9984" y="2301720"/>
            <a:ext cx="3238175" cy="2312260"/>
          </a:xfrm>
          <a:prstGeom prst="rect">
            <a:avLst/>
          </a:prstGeom>
        </p:spPr>
      </p:pic>
      <p:cxnSp>
        <p:nvCxnSpPr>
          <p:cNvPr id="12" name="Gerade Verbindung 11"/>
          <p:cNvCxnSpPr>
            <a:cxnSpLocks/>
          </p:cNvCxnSpPr>
          <p:nvPr/>
        </p:nvCxnSpPr>
        <p:spPr>
          <a:xfrm>
            <a:off x="4247964" y="2188851"/>
            <a:ext cx="3564396" cy="2539285"/>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a:cxnSpLocks/>
          </p:cNvCxnSpPr>
          <p:nvPr/>
        </p:nvCxnSpPr>
        <p:spPr>
          <a:xfrm flipV="1">
            <a:off x="4245779" y="2074667"/>
            <a:ext cx="3402378" cy="2652184"/>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6" name="Textfeld 5">
            <a:extLst>
              <a:ext uri="{FF2B5EF4-FFF2-40B4-BE49-F238E27FC236}">
                <a16:creationId xmlns:a16="http://schemas.microsoft.com/office/drawing/2014/main" id="{FBEE0F4E-41F9-4F6E-B391-F88BE5F7BFC0}"/>
              </a:ext>
            </a:extLst>
          </p:cNvPr>
          <p:cNvSpPr txBox="1"/>
          <p:nvPr/>
        </p:nvSpPr>
        <p:spPr>
          <a:xfrm>
            <a:off x="763476" y="1267520"/>
            <a:ext cx="7408924" cy="646331"/>
          </a:xfrm>
          <a:prstGeom prst="rect">
            <a:avLst/>
          </a:prstGeom>
          <a:noFill/>
        </p:spPr>
        <p:txBody>
          <a:bodyPr wrap="square" rtlCol="0">
            <a:spAutoFit/>
          </a:bodyPr>
          <a:lstStyle/>
          <a:p>
            <a:pPr algn="l"/>
            <a:r>
              <a:rPr lang="de-DE" dirty="0">
                <a:latin typeface="+mn-lt"/>
              </a:rPr>
              <a:t>Computerspiele sind meist mit </a:t>
            </a:r>
            <a:r>
              <a:rPr lang="de-DE" b="1" dirty="0">
                <a:latin typeface="+mn-lt"/>
              </a:rPr>
              <a:t>Emotionen</a:t>
            </a:r>
            <a:r>
              <a:rPr lang="de-DE" dirty="0">
                <a:latin typeface="+mn-lt"/>
              </a:rPr>
              <a:t>, Konzentration und besonderen </a:t>
            </a:r>
            <a:r>
              <a:rPr lang="de-DE" b="1" dirty="0">
                <a:latin typeface="+mn-lt"/>
              </a:rPr>
              <a:t>Erfolgserlebnissen</a:t>
            </a:r>
            <a:r>
              <a:rPr lang="de-DE" dirty="0">
                <a:latin typeface="+mn-lt"/>
              </a:rPr>
              <a:t> verbunden.</a:t>
            </a:r>
          </a:p>
        </p:txBody>
      </p:sp>
      <p:sp>
        <p:nvSpPr>
          <p:cNvPr id="7" name="Textfeld 6">
            <a:extLst>
              <a:ext uri="{FF2B5EF4-FFF2-40B4-BE49-F238E27FC236}">
                <a16:creationId xmlns:a16="http://schemas.microsoft.com/office/drawing/2014/main" id="{29365C65-D486-4EC2-8273-71D63CF87500}"/>
              </a:ext>
            </a:extLst>
          </p:cNvPr>
          <p:cNvSpPr txBox="1"/>
          <p:nvPr/>
        </p:nvSpPr>
        <p:spPr>
          <a:xfrm>
            <a:off x="763476" y="1992458"/>
            <a:ext cx="3402377" cy="2585323"/>
          </a:xfrm>
          <a:prstGeom prst="rect">
            <a:avLst/>
          </a:prstGeom>
          <a:noFill/>
        </p:spPr>
        <p:txBody>
          <a:bodyPr wrap="square" rtlCol="0">
            <a:spAutoFit/>
          </a:bodyPr>
          <a:lstStyle/>
          <a:p>
            <a:pPr algn="l"/>
            <a:r>
              <a:rPr lang="de-DE" dirty="0">
                <a:latin typeface="+mn-lt"/>
              </a:rPr>
              <a:t>Wer nach dem Lernen </a:t>
            </a:r>
          </a:p>
          <a:p>
            <a:pPr algn="l"/>
            <a:r>
              <a:rPr lang="de-DE" dirty="0">
                <a:latin typeface="+mn-lt"/>
              </a:rPr>
              <a:t>an PC, Smartphone oder Tablet zockt, </a:t>
            </a:r>
            <a:r>
              <a:rPr lang="de-DE" b="1" dirty="0">
                <a:latin typeface="+mn-lt"/>
              </a:rPr>
              <a:t>verdrängt</a:t>
            </a:r>
            <a:r>
              <a:rPr lang="de-DE" dirty="0">
                <a:latin typeface="+mn-lt"/>
              </a:rPr>
              <a:t> die gelernten oder geübten Inhalte besonders erfolgreich!</a:t>
            </a:r>
          </a:p>
          <a:p>
            <a:pPr algn="l"/>
            <a:endParaRPr lang="de-DE" dirty="0">
              <a:latin typeface="+mn-lt"/>
            </a:endParaRPr>
          </a:p>
          <a:p>
            <a:pPr algn="l"/>
            <a:r>
              <a:rPr lang="de-DE" dirty="0">
                <a:latin typeface="+mn-lt"/>
              </a:rPr>
              <a:t>Du solltest das Gelernte </a:t>
            </a:r>
            <a:r>
              <a:rPr lang="de-DE" b="1" dirty="0">
                <a:latin typeface="+mn-lt"/>
              </a:rPr>
              <a:t>nicht</a:t>
            </a:r>
            <a:r>
              <a:rPr lang="de-DE" dirty="0">
                <a:latin typeface="+mn-lt"/>
              </a:rPr>
              <a:t> durch Zocken in den Hintergrund drängen!</a:t>
            </a:r>
          </a:p>
        </p:txBody>
      </p:sp>
    </p:spTree>
    <p:extLst>
      <p:ext uri="{BB962C8B-B14F-4D97-AF65-F5344CB8AC3E}">
        <p14:creationId xmlns:p14="http://schemas.microsoft.com/office/powerpoint/2010/main" val="19557360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Neid und Co. durch übertriebene Selbstinszenierung!</a:t>
            </a:r>
          </a:p>
        </p:txBody>
      </p:sp>
      <p:sp>
        <p:nvSpPr>
          <p:cNvPr id="11" name="Rechteck 10"/>
          <p:cNvSpPr/>
          <p:nvPr/>
        </p:nvSpPr>
        <p:spPr>
          <a:xfrm rot="16200000">
            <a:off x="1180135" y="1758202"/>
            <a:ext cx="859531" cy="184666"/>
          </a:xfrm>
          <a:prstGeom prst="rect">
            <a:avLst/>
          </a:prstGeom>
        </p:spPr>
        <p:txBody>
          <a:bodyPr wrap="none">
            <a:spAutoFit/>
          </a:bodyPr>
          <a:lstStyle/>
          <a:p>
            <a:r>
              <a:rPr lang="de-DE" sz="600" dirty="0"/>
              <a:t>Bilder: pixabay.com</a:t>
            </a:r>
          </a:p>
        </p:txBody>
      </p:sp>
      <p:pic>
        <p:nvPicPr>
          <p:cNvPr id="5" name="Grafik 4">
            <a:extLst>
              <a:ext uri="{FF2B5EF4-FFF2-40B4-BE49-F238E27FC236}">
                <a16:creationId xmlns:a16="http://schemas.microsoft.com/office/drawing/2014/main" id="{182DC6FA-3388-4E53-ADF9-BCEE66DAFDA2}"/>
              </a:ext>
            </a:extLst>
          </p:cNvPr>
          <p:cNvPicPr>
            <a:picLocks noChangeAspect="1"/>
          </p:cNvPicPr>
          <p:nvPr/>
        </p:nvPicPr>
        <p:blipFill>
          <a:blip r:embed="rId3"/>
          <a:stretch>
            <a:fillRect/>
          </a:stretch>
        </p:blipFill>
        <p:spPr>
          <a:xfrm>
            <a:off x="1713774" y="1276912"/>
            <a:ext cx="1701190" cy="2268252"/>
          </a:xfrm>
          <a:prstGeom prst="rect">
            <a:avLst/>
          </a:prstGeom>
        </p:spPr>
      </p:pic>
      <p:pic>
        <p:nvPicPr>
          <p:cNvPr id="8" name="Grafik 7">
            <a:extLst>
              <a:ext uri="{FF2B5EF4-FFF2-40B4-BE49-F238E27FC236}">
                <a16:creationId xmlns:a16="http://schemas.microsoft.com/office/drawing/2014/main" id="{440801A3-BE66-4C15-ABDA-D58A926AB16C}"/>
              </a:ext>
            </a:extLst>
          </p:cNvPr>
          <p:cNvPicPr>
            <a:picLocks noChangeAspect="1"/>
          </p:cNvPicPr>
          <p:nvPr/>
        </p:nvPicPr>
        <p:blipFill>
          <a:blip r:embed="rId4"/>
          <a:stretch>
            <a:fillRect/>
          </a:stretch>
        </p:blipFill>
        <p:spPr>
          <a:xfrm>
            <a:off x="4242640" y="1276912"/>
            <a:ext cx="3407702" cy="2268252"/>
          </a:xfrm>
          <a:prstGeom prst="rect">
            <a:avLst/>
          </a:prstGeom>
        </p:spPr>
      </p:pic>
      <p:sp>
        <p:nvSpPr>
          <p:cNvPr id="2" name="Textfeld 1">
            <a:extLst>
              <a:ext uri="{FF2B5EF4-FFF2-40B4-BE49-F238E27FC236}">
                <a16:creationId xmlns:a16="http://schemas.microsoft.com/office/drawing/2014/main" id="{5BD9F64B-63C4-4A1D-8E38-D27F0E5360B2}"/>
              </a:ext>
            </a:extLst>
          </p:cNvPr>
          <p:cNvSpPr txBox="1"/>
          <p:nvPr/>
        </p:nvSpPr>
        <p:spPr>
          <a:xfrm>
            <a:off x="827584" y="3651870"/>
            <a:ext cx="7632848" cy="1200329"/>
          </a:xfrm>
          <a:prstGeom prst="rect">
            <a:avLst/>
          </a:prstGeom>
          <a:noFill/>
        </p:spPr>
        <p:txBody>
          <a:bodyPr wrap="square" rtlCol="0">
            <a:spAutoFit/>
          </a:bodyPr>
          <a:lstStyle/>
          <a:p>
            <a:pPr algn="l"/>
            <a:r>
              <a:rPr lang="de-DE" dirty="0">
                <a:latin typeface="+mn-lt"/>
              </a:rPr>
              <a:t>Wer viel Zeit mit Instagram oder ähnlichen Plattformen verbringt, wird schneller unzufrieden und neidisch. Die Hochglanzwelt optimierter Bilder zeigt nicht die Realität des echten Lebens. Jeder erlebt auch weniger gutes – was aber beispielsweise auf Instagram kaum dargestellt wird.</a:t>
            </a:r>
          </a:p>
        </p:txBody>
      </p:sp>
    </p:spTree>
    <p:extLst>
      <p:ext uri="{BB962C8B-B14F-4D97-AF65-F5344CB8AC3E}">
        <p14:creationId xmlns:p14="http://schemas.microsoft.com/office/powerpoint/2010/main" val="18832010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EEBBB84-13E8-42BE-871D-99E4C0BA4A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987797">
            <a:off x="2375557" y="2291876"/>
            <a:ext cx="2160898" cy="1613406"/>
          </a:xfrm>
          <a:prstGeom prst="rect">
            <a:avLst/>
          </a:prstGeom>
        </p:spPr>
      </p:pic>
      <p:grpSp>
        <p:nvGrpSpPr>
          <p:cNvPr id="13" name="Gruppieren 12">
            <a:extLst>
              <a:ext uri="{FF2B5EF4-FFF2-40B4-BE49-F238E27FC236}">
                <a16:creationId xmlns:a16="http://schemas.microsoft.com/office/drawing/2014/main" id="{2672F607-BDF0-4540-B52A-0F840CE8B193}"/>
              </a:ext>
            </a:extLst>
          </p:cNvPr>
          <p:cNvGrpSpPr/>
          <p:nvPr/>
        </p:nvGrpSpPr>
        <p:grpSpPr>
          <a:xfrm>
            <a:off x="1716051" y="706116"/>
            <a:ext cx="6036149" cy="4391392"/>
            <a:chOff x="772273" y="978125"/>
            <a:chExt cx="8048199" cy="5855189"/>
          </a:xfrm>
        </p:grpSpPr>
        <p:sp>
          <p:nvSpPr>
            <p:cNvPr id="14" name="Rechteck 13">
              <a:extLst>
                <a:ext uri="{FF2B5EF4-FFF2-40B4-BE49-F238E27FC236}">
                  <a16:creationId xmlns:a16="http://schemas.microsoft.com/office/drawing/2014/main" id="{F87091E9-14A1-47B2-B410-830650DCDAFC}"/>
                </a:ext>
              </a:extLst>
            </p:cNvPr>
            <p:cNvSpPr/>
            <p:nvPr/>
          </p:nvSpPr>
          <p:spPr>
            <a:xfrm rot="20955074">
              <a:off x="5599329" y="1319914"/>
              <a:ext cx="1963803" cy="4693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015EC5A6-5522-4922-B406-D929ED6A7192}"/>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id="{2CF981C4-89E5-4F14-BD71-1EB13906DBD0}"/>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99BCA4FC-C485-473C-916D-50C556A8FF4D}"/>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Mai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86861" y="1877327"/>
            <a:ext cx="853119" cy="329834"/>
          </a:xfrm>
          <a:prstGeom prst="rect">
            <a:avLst/>
          </a:prstGeom>
          <a:noFill/>
        </p:spPr>
        <p:txBody>
          <a:bodyPr wrap="none" rtlCol="0">
            <a:spAutoFit/>
          </a:bodyPr>
          <a:lstStyle/>
          <a:p>
            <a:pPr algn="l">
              <a:lnSpc>
                <a:spcPct val="85000"/>
              </a:lnSpc>
            </a:pPr>
            <a:r>
              <a:rPr lang="de-DE" b="1" dirty="0">
                <a:solidFill>
                  <a:srgbClr val="0070C0"/>
                </a:solidFill>
                <a:latin typeface="+mj-lt"/>
              </a:rPr>
              <a:t>im Mai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31889" y="1574968"/>
            <a:ext cx="1528175" cy="2409634"/>
          </a:xfrm>
          <a:prstGeom prst="rect">
            <a:avLst/>
          </a:prstGeom>
          <a:noFill/>
        </p:spPr>
        <p:txBody>
          <a:bodyPr wrap="none" rtlCol="0">
            <a:spAutoFit/>
          </a:bodyPr>
          <a:lstStyle/>
          <a:p>
            <a:pPr algn="ctr">
              <a:lnSpc>
                <a:spcPct val="85000"/>
              </a:lnSpc>
            </a:pPr>
            <a:r>
              <a:rPr lang="de-DE" b="1" dirty="0">
                <a:solidFill>
                  <a:srgbClr val="0070C0"/>
                </a:solidFill>
                <a:latin typeface="+mn-lt"/>
              </a:rPr>
              <a:t>Hilfe im Netz</a:t>
            </a:r>
          </a:p>
          <a:p>
            <a:pPr algn="ctr">
              <a:lnSpc>
                <a:spcPct val="85000"/>
              </a:lnSpc>
            </a:pPr>
            <a:endParaRPr lang="de-DE" sz="1500" b="1" dirty="0">
              <a:solidFill>
                <a:srgbClr val="0070C0"/>
              </a:solidFill>
              <a:latin typeface="+mn-lt"/>
            </a:endParaRPr>
          </a:p>
          <a:p>
            <a:pPr algn="ctr">
              <a:lnSpc>
                <a:spcPct val="85000"/>
              </a:lnSpc>
            </a:pPr>
            <a:r>
              <a:rPr lang="de-DE" b="1" dirty="0" err="1">
                <a:solidFill>
                  <a:srgbClr val="0070C0"/>
                </a:solidFill>
                <a:latin typeface="+mn-lt"/>
              </a:rPr>
              <a:t>Juuport</a:t>
            </a:r>
            <a:r>
              <a:rPr lang="de-DE" b="1" dirty="0">
                <a:solidFill>
                  <a:srgbClr val="0070C0"/>
                </a:solidFill>
                <a:latin typeface="+mn-lt"/>
              </a:rPr>
              <a:t> </a:t>
            </a:r>
          </a:p>
          <a:p>
            <a:pPr algn="ctr">
              <a:lnSpc>
                <a:spcPct val="85000"/>
              </a:lnSpc>
            </a:pPr>
            <a:r>
              <a:rPr lang="de-DE" b="1" dirty="0">
                <a:solidFill>
                  <a:srgbClr val="0070C0"/>
                </a:solidFill>
                <a:latin typeface="+mn-lt"/>
              </a:rPr>
              <a:t> </a:t>
            </a:r>
          </a:p>
          <a:p>
            <a:pPr algn="ctr">
              <a:lnSpc>
                <a:spcPct val="85000"/>
              </a:lnSpc>
            </a:pPr>
            <a:r>
              <a:rPr lang="de-DE" b="1" dirty="0">
                <a:solidFill>
                  <a:srgbClr val="0070C0"/>
                </a:solidFill>
                <a:latin typeface="+mn-lt"/>
              </a:rPr>
              <a:t>Handysektor</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Wen kann ich </a:t>
            </a:r>
          </a:p>
          <a:p>
            <a:pPr algn="ctr">
              <a:lnSpc>
                <a:spcPct val="85000"/>
              </a:lnSpc>
            </a:pPr>
            <a:r>
              <a:rPr lang="de-DE" b="1" dirty="0">
                <a:solidFill>
                  <a:srgbClr val="0070C0"/>
                </a:solidFill>
                <a:latin typeface="+mn-lt"/>
              </a:rPr>
              <a:t>ansprechen?</a:t>
            </a:r>
          </a:p>
          <a:p>
            <a:pPr algn="ctr">
              <a:lnSpc>
                <a:spcPct val="85000"/>
              </a:lnSpc>
            </a:pPr>
            <a:r>
              <a:rPr lang="de-DE" b="1" dirty="0">
                <a:solidFill>
                  <a:srgbClr val="0070C0"/>
                </a:solidFill>
                <a:latin typeface="+mn-lt"/>
              </a:rPr>
              <a:t> </a:t>
            </a:r>
          </a:p>
          <a:p>
            <a:pPr algn="ctr">
              <a:lnSpc>
                <a:spcPct val="85000"/>
              </a:lnSpc>
            </a:pPr>
            <a:r>
              <a:rPr lang="de-DE" b="1" dirty="0">
                <a:solidFill>
                  <a:srgbClr val="0070C0"/>
                </a:solidFill>
                <a:latin typeface="+mn-lt"/>
              </a:rPr>
              <a:t> </a:t>
            </a:r>
          </a:p>
        </p:txBody>
      </p:sp>
      <p:sp>
        <p:nvSpPr>
          <p:cNvPr id="11" name="Textfeld 10">
            <a:extLst>
              <a:ext uri="{FF2B5EF4-FFF2-40B4-BE49-F238E27FC236}">
                <a16:creationId xmlns:a16="http://schemas.microsoft.com/office/drawing/2014/main" id="{3F4AC919-B6C9-4EF8-AA4B-162567A9C011}"/>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a:t>
            </a:r>
            <a:r>
              <a:rPr lang="de-DE" sz="600" dirty="0" err="1"/>
              <a:t>Pixabay,com</a:t>
            </a:r>
            <a:r>
              <a:rPr lang="de-DE" sz="600" dirty="0"/>
              <a:t> / Clker-Free-Vector-Images </a:t>
            </a:r>
          </a:p>
        </p:txBody>
      </p:sp>
      <p:grpSp>
        <p:nvGrpSpPr>
          <p:cNvPr id="3" name="Gruppieren 2">
            <a:extLst>
              <a:ext uri="{FF2B5EF4-FFF2-40B4-BE49-F238E27FC236}">
                <a16:creationId xmlns:a16="http://schemas.microsoft.com/office/drawing/2014/main" id="{49AFA662-5C33-8EA7-9AD4-6B967E25383E}"/>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2A615F01-FCCC-9FF2-CBEF-7CC89F0182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6" name="Textfeld 5">
              <a:extLst>
                <a:ext uri="{FF2B5EF4-FFF2-40B4-BE49-F238E27FC236}">
                  <a16:creationId xmlns:a16="http://schemas.microsoft.com/office/drawing/2014/main" id="{7A51C5E2-C0FC-E414-6A93-B2A0F4411DEF}"/>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6090562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817" y="205979"/>
            <a:ext cx="8421358" cy="857250"/>
          </a:xfrm>
        </p:spPr>
        <p:txBody>
          <a:bodyPr/>
          <a:lstStyle/>
          <a:p>
            <a:r>
              <a:rPr lang="de-DE" sz="2100" dirty="0"/>
              <a:t>Online-Informationen – immer aktuell. Teste es:</a:t>
            </a:r>
            <a:br>
              <a:rPr lang="de-DE" sz="2100" b="1" dirty="0"/>
            </a:br>
            <a:r>
              <a:rPr lang="de-DE" sz="2100" dirty="0"/>
              <a:t>Infos und Hilfe findest du bei diesen Anbietern!</a:t>
            </a:r>
          </a:p>
        </p:txBody>
      </p:sp>
      <p:sp>
        <p:nvSpPr>
          <p:cNvPr id="7" name="Textfeld 6">
            <a:extLst>
              <a:ext uri="{FF2B5EF4-FFF2-40B4-BE49-F238E27FC236}">
                <a16:creationId xmlns:a16="http://schemas.microsoft.com/office/drawing/2014/main" id="{D37DED9F-3B65-4F2D-8D8D-D53DB07B4343}"/>
              </a:ext>
            </a:extLst>
          </p:cNvPr>
          <p:cNvSpPr txBox="1"/>
          <p:nvPr/>
        </p:nvSpPr>
        <p:spPr>
          <a:xfrm>
            <a:off x="1898703" y="4958211"/>
            <a:ext cx="5346594" cy="196208"/>
          </a:xfrm>
          <a:prstGeom prst="rect">
            <a:avLst/>
          </a:prstGeom>
          <a:noFill/>
        </p:spPr>
        <p:txBody>
          <a:bodyPr wrap="square" rtlCol="0">
            <a:spAutoFit/>
          </a:bodyPr>
          <a:lstStyle/>
          <a:p>
            <a:pPr algn="l"/>
            <a:r>
              <a:rPr lang="de-DE" sz="675" dirty="0"/>
              <a:t>Bilder: Screenshots (Ausschnitte) von </a:t>
            </a:r>
            <a:r>
              <a:rPr lang="de-DE" sz="675" dirty="0">
                <a:hlinkClick r:id="rId3"/>
              </a:rPr>
              <a:t>www.nummergegenkummer.de</a:t>
            </a:r>
            <a:r>
              <a:rPr lang="de-DE" sz="675" dirty="0"/>
              <a:t>, </a:t>
            </a:r>
            <a:r>
              <a:rPr lang="de-DE" sz="675" dirty="0">
                <a:hlinkClick r:id="rId4"/>
              </a:rPr>
              <a:t>www.internet-abc.de</a:t>
            </a:r>
            <a:r>
              <a:rPr lang="de-DE" sz="675" dirty="0"/>
              <a:t>   </a:t>
            </a:r>
          </a:p>
        </p:txBody>
      </p:sp>
      <p:pic>
        <p:nvPicPr>
          <p:cNvPr id="6" name="Grafik 5" descr="Ein Bild, das schwarz, Zeichnung enthält.&#10;&#10;Automatisch generierte Beschreibung">
            <a:hlinkClick r:id="rId3"/>
            <a:extLst>
              <a:ext uri="{FF2B5EF4-FFF2-40B4-BE49-F238E27FC236}">
                <a16:creationId xmlns:a16="http://schemas.microsoft.com/office/drawing/2014/main" id="{7E01F629-9945-43FF-8AEE-D2A02533F04D}"/>
              </a:ext>
            </a:extLst>
          </p:cNvPr>
          <p:cNvPicPr>
            <a:picLocks noChangeAspect="1"/>
          </p:cNvPicPr>
          <p:nvPr/>
        </p:nvPicPr>
        <p:blipFill>
          <a:blip r:embed="rId5"/>
          <a:stretch>
            <a:fillRect/>
          </a:stretch>
        </p:blipFill>
        <p:spPr>
          <a:xfrm>
            <a:off x="471817" y="1298078"/>
            <a:ext cx="1510442" cy="1510442"/>
          </a:xfrm>
          <a:prstGeom prst="rect">
            <a:avLst/>
          </a:prstGeom>
        </p:spPr>
      </p:pic>
      <p:pic>
        <p:nvPicPr>
          <p:cNvPr id="11" name="Grafik 10" descr="Ein Bild, das Zeichnung enthält.&#10;&#10;Automatisch generierte Beschreibung">
            <a:hlinkClick r:id="rId4"/>
            <a:extLst>
              <a:ext uri="{FF2B5EF4-FFF2-40B4-BE49-F238E27FC236}">
                <a16:creationId xmlns:a16="http://schemas.microsoft.com/office/drawing/2014/main" id="{EF537C47-C62D-4A67-9CD0-DA4EB78159E0}"/>
              </a:ext>
            </a:extLst>
          </p:cNvPr>
          <p:cNvPicPr>
            <a:picLocks noChangeAspect="1"/>
          </p:cNvPicPr>
          <p:nvPr/>
        </p:nvPicPr>
        <p:blipFill>
          <a:blip r:embed="rId6"/>
          <a:stretch>
            <a:fillRect/>
          </a:stretch>
        </p:blipFill>
        <p:spPr>
          <a:xfrm>
            <a:off x="7164288" y="3042144"/>
            <a:ext cx="1510442" cy="1510442"/>
          </a:xfrm>
          <a:prstGeom prst="rect">
            <a:avLst/>
          </a:prstGeom>
        </p:spPr>
      </p:pic>
      <p:pic>
        <p:nvPicPr>
          <p:cNvPr id="13" name="Grafik 12" descr="Ein Bild, das Schild enthält.&#10;&#10;Automatisch generierte Beschreibung">
            <a:hlinkClick r:id="rId7"/>
            <a:extLst>
              <a:ext uri="{FF2B5EF4-FFF2-40B4-BE49-F238E27FC236}">
                <a16:creationId xmlns:a16="http://schemas.microsoft.com/office/drawing/2014/main" id="{36B42605-1D7E-4221-8536-B82D61330E73}"/>
              </a:ext>
            </a:extLst>
          </p:cNvPr>
          <p:cNvPicPr>
            <a:picLocks noChangeAspect="1"/>
          </p:cNvPicPr>
          <p:nvPr/>
        </p:nvPicPr>
        <p:blipFill>
          <a:blip r:embed="rId8"/>
          <a:stretch>
            <a:fillRect/>
          </a:stretch>
        </p:blipFill>
        <p:spPr>
          <a:xfrm>
            <a:off x="3995936" y="2808520"/>
            <a:ext cx="2847641" cy="1977690"/>
          </a:xfrm>
          <a:prstGeom prst="rect">
            <a:avLst/>
          </a:prstGeom>
        </p:spPr>
      </p:pic>
      <p:pic>
        <p:nvPicPr>
          <p:cNvPr id="16" name="Grafik 15">
            <a:hlinkClick r:id="rId9"/>
            <a:extLst>
              <a:ext uri="{FF2B5EF4-FFF2-40B4-BE49-F238E27FC236}">
                <a16:creationId xmlns:a16="http://schemas.microsoft.com/office/drawing/2014/main" id="{B66A76B4-02B3-4E6C-9B5E-47AC55D9347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61208" y="1446178"/>
            <a:ext cx="2376264" cy="1276341"/>
          </a:xfrm>
          <a:prstGeom prst="rect">
            <a:avLst/>
          </a:prstGeom>
        </p:spPr>
      </p:pic>
    </p:spTree>
    <p:extLst>
      <p:ext uri="{BB962C8B-B14F-4D97-AF65-F5344CB8AC3E}">
        <p14:creationId xmlns:p14="http://schemas.microsoft.com/office/powerpoint/2010/main" val="8834134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B299644-41B4-4014-9AAB-ECC05313EB26}"/>
              </a:ext>
            </a:extLst>
          </p:cNvPr>
          <p:cNvPicPr>
            <a:picLocks noChangeAspect="1"/>
          </p:cNvPicPr>
          <p:nvPr/>
        </p:nvPicPr>
        <p:blipFill>
          <a:blip r:embed="rId3"/>
          <a:stretch>
            <a:fillRect/>
          </a:stretch>
        </p:blipFill>
        <p:spPr>
          <a:xfrm>
            <a:off x="8225898" y="191639"/>
            <a:ext cx="918102" cy="918102"/>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dirty="0">
                <a:latin typeface="Calibri" panose="020F0502020204030204" pitchFamily="34" charset="0"/>
                <a:cs typeface="Calibri" panose="020F0502020204030204" pitchFamily="34" charset="0"/>
              </a:rPr>
              <a:t>Medien mit Verstand – Monatskalender</a:t>
            </a:r>
            <a:br>
              <a:rPr lang="de-DE" sz="2100" dirty="0">
                <a:latin typeface="Calibri" panose="020F0502020204030204" pitchFamily="34" charset="0"/>
                <a:cs typeface="Calibri" panose="020F0502020204030204" pitchFamily="34" charset="0"/>
              </a:rPr>
            </a:br>
            <a:r>
              <a:rPr lang="de-DE" sz="2100" b="1" dirty="0">
                <a:latin typeface="Calibri" panose="020F0502020204030204" pitchFamily="34" charset="0"/>
                <a:cs typeface="Calibri" panose="020F0502020204030204" pitchFamily="34" charset="0"/>
              </a:rPr>
              <a:t>Grundschule</a:t>
            </a:r>
            <a:r>
              <a:rPr lang="de-DE" sz="2100" dirty="0">
                <a:latin typeface="Calibri" panose="020F0502020204030204" pitchFamily="34" charset="0"/>
                <a:cs typeface="Calibri" panose="020F0502020204030204" pitchFamily="34" charset="0"/>
              </a:rPr>
              <a:t> </a:t>
            </a:r>
          </a:p>
        </p:txBody>
      </p:sp>
      <p:pic>
        <p:nvPicPr>
          <p:cNvPr id="5" name="Inhaltsplatzhalter 4">
            <a:extLst>
              <a:ext uri="{FF2B5EF4-FFF2-40B4-BE49-F238E27FC236}">
                <a16:creationId xmlns:a16="http://schemas.microsoft.com/office/drawing/2014/main" id="{B1A084BE-3249-4574-868C-FA3DBF6492A1}"/>
              </a:ext>
            </a:extLst>
          </p:cNvPr>
          <p:cNvPicPr>
            <a:picLocks noGrp="1" noChangeAspect="1"/>
          </p:cNvPicPr>
          <p:nvPr>
            <p:ph idx="1"/>
          </p:nvPr>
        </p:nvPicPr>
        <p:blipFill>
          <a:blip r:embed="rId4"/>
          <a:stretch>
            <a:fillRect/>
          </a:stretch>
        </p:blipFill>
        <p:spPr>
          <a:xfrm>
            <a:off x="1710688" y="695572"/>
            <a:ext cx="6102194" cy="4447928"/>
          </a:xfrm>
        </p:spPr>
      </p:pic>
      <p:sp>
        <p:nvSpPr>
          <p:cNvPr id="8" name="Textfeld 7">
            <a:extLst>
              <a:ext uri="{FF2B5EF4-FFF2-40B4-BE49-F238E27FC236}">
                <a16:creationId xmlns:a16="http://schemas.microsoft.com/office/drawing/2014/main" id="{F1D2C225-42BF-41D5-A391-6589A5FA7E29}"/>
              </a:ext>
            </a:extLst>
          </p:cNvPr>
          <p:cNvSpPr txBox="1"/>
          <p:nvPr/>
        </p:nvSpPr>
        <p:spPr>
          <a:xfrm rot="21015259">
            <a:off x="4913497" y="1097010"/>
            <a:ext cx="1614288" cy="383182"/>
          </a:xfrm>
          <a:prstGeom prst="rect">
            <a:avLst/>
          </a:prstGeom>
          <a:noFill/>
        </p:spPr>
        <p:txBody>
          <a:bodyPr wrap="none" rtlCol="0">
            <a:spAutoFit/>
          </a:bodyPr>
          <a:lstStyle/>
          <a:p>
            <a:pPr algn="l">
              <a:lnSpc>
                <a:spcPct val="90000"/>
              </a:lnSpc>
            </a:pPr>
            <a:r>
              <a:rPr lang="de-DE" sz="2100" b="1" dirty="0">
                <a:latin typeface="Calibri" panose="020F0502020204030204" pitchFamily="34" charset="0"/>
                <a:cs typeface="Calibri" panose="020F0502020204030204" pitchFamily="34" charset="0"/>
              </a:rPr>
              <a:t>mit Verstand</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781032" y="1333810"/>
            <a:ext cx="2343783" cy="2919774"/>
          </a:xfrm>
          <a:prstGeom prst="rect">
            <a:avLst/>
          </a:prstGeom>
          <a:noFill/>
        </p:spPr>
        <p:txBody>
          <a:bodyPr wrap="none" rtlCol="0">
            <a:spAutoFit/>
          </a:bodyPr>
          <a:lstStyle/>
          <a:p>
            <a:pPr algn="ctr">
              <a:lnSpc>
                <a:spcPct val="85000"/>
              </a:lnSpc>
            </a:pPr>
            <a:r>
              <a:rPr lang="de-DE" b="1" dirty="0">
                <a:solidFill>
                  <a:srgbClr val="0070C0"/>
                </a:solidFill>
                <a:latin typeface="Calibri" panose="020F0502020204030204" pitchFamily="34" charset="0"/>
                <a:cs typeface="Calibri" panose="020F0502020204030204" pitchFamily="34" charset="0"/>
              </a:rPr>
              <a:t>Bildrechte</a:t>
            </a:r>
          </a:p>
          <a:p>
            <a:pPr algn="ctr">
              <a:lnSpc>
                <a:spcPct val="85000"/>
              </a:lnSpc>
            </a:pPr>
            <a:r>
              <a:rPr lang="de-DE" b="1" dirty="0">
                <a:solidFill>
                  <a:srgbClr val="FF0000"/>
                </a:solidFill>
                <a:latin typeface="Calibri" panose="020F0502020204030204" pitchFamily="34" charset="0"/>
                <a:cs typeface="Calibri" panose="020F0502020204030204" pitchFamily="34" charset="0"/>
              </a:rPr>
              <a:t>verbotene Aufnahmen</a:t>
            </a:r>
          </a:p>
          <a:p>
            <a:pPr algn="ctr">
              <a:lnSpc>
                <a:spcPct val="85000"/>
              </a:lnSpc>
            </a:pPr>
            <a:r>
              <a:rPr lang="de-DE" b="1" dirty="0">
                <a:solidFill>
                  <a:srgbClr val="0070C0"/>
                </a:solidFill>
                <a:latin typeface="Calibri" panose="020F0502020204030204" pitchFamily="34" charset="0"/>
                <a:cs typeface="Calibri" panose="020F0502020204030204" pitchFamily="34" charset="0"/>
              </a:rPr>
              <a:t>Fakt oder Fake?</a:t>
            </a:r>
          </a:p>
          <a:p>
            <a:pPr algn="ctr">
              <a:lnSpc>
                <a:spcPct val="85000"/>
              </a:lnSpc>
            </a:pPr>
            <a:r>
              <a:rPr lang="de-DE" b="1" dirty="0">
                <a:solidFill>
                  <a:srgbClr val="FF0000"/>
                </a:solidFill>
                <a:latin typeface="Calibri" panose="020F0502020204030204" pitchFamily="34" charset="0"/>
                <a:cs typeface="Calibri" panose="020F0502020204030204" pitchFamily="34" charset="0"/>
              </a:rPr>
              <a:t>Abmahnungen</a:t>
            </a:r>
          </a:p>
          <a:p>
            <a:pPr algn="ctr">
              <a:lnSpc>
                <a:spcPct val="85000"/>
              </a:lnSpc>
            </a:pPr>
            <a:r>
              <a:rPr lang="de-DE" b="1" dirty="0">
                <a:solidFill>
                  <a:srgbClr val="0070C0"/>
                </a:solidFill>
                <a:latin typeface="Calibri" panose="020F0502020204030204" pitchFamily="34" charset="0"/>
                <a:cs typeface="Calibri" panose="020F0502020204030204" pitchFamily="34" charset="0"/>
              </a:rPr>
              <a:t>Cybermobbing</a:t>
            </a:r>
          </a:p>
          <a:p>
            <a:pPr algn="ctr">
              <a:lnSpc>
                <a:spcPct val="85000"/>
              </a:lnSpc>
            </a:pPr>
            <a:r>
              <a:rPr lang="de-DE" b="1" dirty="0">
                <a:solidFill>
                  <a:srgbClr val="FF0000"/>
                </a:solidFill>
                <a:latin typeface="Calibri" panose="020F0502020204030204" pitchFamily="34" charset="0"/>
                <a:cs typeface="Calibri" panose="020F0502020204030204" pitchFamily="34" charset="0"/>
              </a:rPr>
              <a:t>sichere</a:t>
            </a:r>
            <a:r>
              <a:rPr lang="de-DE" b="1" dirty="0">
                <a:solidFill>
                  <a:srgbClr val="0070C0"/>
                </a:solidFill>
                <a:latin typeface="Calibri" panose="020F0502020204030204" pitchFamily="34" charset="0"/>
                <a:cs typeface="Calibri" panose="020F0502020204030204" pitchFamily="34" charset="0"/>
              </a:rPr>
              <a:t> </a:t>
            </a:r>
            <a:r>
              <a:rPr lang="de-DE" b="1" dirty="0">
                <a:solidFill>
                  <a:srgbClr val="FF0000"/>
                </a:solidFill>
                <a:latin typeface="Calibri" panose="020F0502020204030204" pitchFamily="34" charset="0"/>
                <a:cs typeface="Calibri" panose="020F0502020204030204" pitchFamily="34" charset="0"/>
              </a:rPr>
              <a:t>Kennwörter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Datenschutz</a:t>
            </a:r>
          </a:p>
          <a:p>
            <a:pPr algn="ctr">
              <a:lnSpc>
                <a:spcPct val="85000"/>
              </a:lnSpc>
            </a:pPr>
            <a:r>
              <a:rPr lang="de-DE" b="1" dirty="0">
                <a:solidFill>
                  <a:srgbClr val="FF0000"/>
                </a:solidFill>
                <a:latin typeface="Calibri" panose="020F0502020204030204" pitchFamily="34" charset="0"/>
                <a:cs typeface="Calibri" panose="020F0502020204030204" pitchFamily="34" charset="0"/>
              </a:rPr>
              <a:t>Ablenkung</a:t>
            </a:r>
          </a:p>
          <a:p>
            <a:pPr algn="ctr">
              <a:lnSpc>
                <a:spcPct val="85000"/>
              </a:lnSpc>
            </a:pPr>
            <a:r>
              <a:rPr lang="de-DE" b="1" dirty="0">
                <a:solidFill>
                  <a:srgbClr val="0070C0"/>
                </a:solidFill>
                <a:latin typeface="Calibri" panose="020F0502020204030204" pitchFamily="34" charset="0"/>
                <a:cs typeface="Calibri" panose="020F0502020204030204" pitchFamily="34" charset="0"/>
              </a:rPr>
              <a:t>Hilfe im Netz</a:t>
            </a:r>
          </a:p>
          <a:p>
            <a:pPr algn="ctr">
              <a:lnSpc>
                <a:spcPct val="85000"/>
              </a:lnSpc>
            </a:pPr>
            <a:r>
              <a:rPr lang="de-DE" b="1" dirty="0">
                <a:solidFill>
                  <a:srgbClr val="FF0000"/>
                </a:solidFill>
                <a:latin typeface="Calibri" panose="020F0502020204030204" pitchFamily="34" charset="0"/>
                <a:cs typeface="Calibri" panose="020F0502020204030204" pitchFamily="34" charset="0"/>
              </a:rPr>
              <a:t>Medienvertrag</a:t>
            </a:r>
          </a:p>
          <a:p>
            <a:pPr algn="ctr">
              <a:lnSpc>
                <a:spcPct val="85000"/>
              </a:lnSpc>
            </a:pPr>
            <a:r>
              <a:rPr lang="de-DE" b="1" dirty="0">
                <a:solidFill>
                  <a:srgbClr val="0070C0"/>
                </a:solidFill>
                <a:latin typeface="Calibri" panose="020F0502020204030204" pitchFamily="34" charset="0"/>
                <a:cs typeface="Calibri" panose="020F0502020204030204" pitchFamily="34" charset="0"/>
              </a:rPr>
              <a:t>Surfschein</a:t>
            </a:r>
          </a:p>
          <a:p>
            <a:pPr algn="ctr">
              <a:lnSpc>
                <a:spcPct val="85000"/>
              </a:lnSpc>
            </a:pPr>
            <a:r>
              <a:rPr lang="de-DE" b="1" dirty="0">
                <a:solidFill>
                  <a:srgbClr val="0070C0"/>
                </a:solidFill>
                <a:latin typeface="Calibri" panose="020F0502020204030204" pitchFamily="34" charset="0"/>
                <a:cs typeface="Calibri" panose="020F0502020204030204" pitchFamily="34" charset="0"/>
              </a:rPr>
              <a:t>von Internet-ABC</a:t>
            </a:r>
          </a:p>
        </p:txBody>
      </p:sp>
      <p:sp>
        <p:nvSpPr>
          <p:cNvPr id="10" name="Textfeld 9">
            <a:extLst>
              <a:ext uri="{FF2B5EF4-FFF2-40B4-BE49-F238E27FC236}">
                <a16:creationId xmlns:a16="http://schemas.microsoft.com/office/drawing/2014/main" id="{528B8286-7118-4DD7-BB48-BEF7B1822809}"/>
              </a:ext>
            </a:extLst>
          </p:cNvPr>
          <p:cNvSpPr txBox="1"/>
          <p:nvPr/>
        </p:nvSpPr>
        <p:spPr>
          <a:xfrm>
            <a:off x="3573652" y="4951861"/>
            <a:ext cx="2376264" cy="184666"/>
          </a:xfrm>
          <a:prstGeom prst="rect">
            <a:avLst/>
          </a:prstGeom>
          <a:noFill/>
        </p:spPr>
        <p:txBody>
          <a:bodyPr wrap="square" rtlCol="0">
            <a:spAutoFit/>
          </a:bodyPr>
          <a:lstStyle/>
          <a:p>
            <a:pPr algn="l"/>
            <a:r>
              <a:rPr lang="de-DE" sz="600" dirty="0"/>
              <a:t>Bild (bearbeitet): Pixabay.com / </a:t>
            </a:r>
            <a:r>
              <a:rPr lang="de-DE" sz="600" dirty="0" err="1"/>
              <a:t>Clker</a:t>
            </a:r>
            <a:r>
              <a:rPr lang="de-DE" sz="600" dirty="0"/>
              <a:t>-Free-Vector-Images </a:t>
            </a:r>
          </a:p>
        </p:txBody>
      </p:sp>
      <p:sp>
        <p:nvSpPr>
          <p:cNvPr id="11" name="Textfeld 10">
            <a:extLst>
              <a:ext uri="{FF2B5EF4-FFF2-40B4-BE49-F238E27FC236}">
                <a16:creationId xmlns:a16="http://schemas.microsoft.com/office/drawing/2014/main" id="{D008708C-3D4F-4B74-B478-0C012012BA03}"/>
              </a:ext>
            </a:extLst>
          </p:cNvPr>
          <p:cNvSpPr txBox="1"/>
          <p:nvPr/>
        </p:nvSpPr>
        <p:spPr>
          <a:xfrm rot="21015259">
            <a:off x="2670632" y="1524358"/>
            <a:ext cx="1099981" cy="383182"/>
          </a:xfrm>
          <a:prstGeom prst="rect">
            <a:avLst/>
          </a:prstGeom>
          <a:noFill/>
        </p:spPr>
        <p:txBody>
          <a:bodyPr wrap="none" rtlCol="0">
            <a:spAutoFit/>
          </a:bodyPr>
          <a:lstStyle/>
          <a:p>
            <a:pPr algn="l">
              <a:lnSpc>
                <a:spcPct val="90000"/>
              </a:lnSpc>
            </a:pPr>
            <a:r>
              <a:rPr lang="de-DE" sz="2100" b="1" dirty="0">
                <a:latin typeface="Calibri" panose="020F0502020204030204" pitchFamily="34" charset="0"/>
                <a:cs typeface="Calibri" panose="020F0502020204030204" pitchFamily="34" charset="0"/>
              </a:rPr>
              <a:t>Medien</a:t>
            </a:r>
            <a:r>
              <a:rPr lang="de-DE" b="1" dirty="0">
                <a:latin typeface="Tafelschrift V" pitchFamily="2" charset="0"/>
              </a:rPr>
              <a:t> </a:t>
            </a:r>
          </a:p>
        </p:txBody>
      </p:sp>
      <p:sp>
        <p:nvSpPr>
          <p:cNvPr id="12" name="Textfeld 11">
            <a:extLst>
              <a:ext uri="{FF2B5EF4-FFF2-40B4-BE49-F238E27FC236}">
                <a16:creationId xmlns:a16="http://schemas.microsoft.com/office/drawing/2014/main" id="{D52202FC-33FF-42A8-8F47-2E3E38377464}"/>
              </a:ext>
            </a:extLst>
          </p:cNvPr>
          <p:cNvSpPr txBox="1"/>
          <p:nvPr/>
        </p:nvSpPr>
        <p:spPr>
          <a:xfrm rot="21015259">
            <a:off x="2819691" y="1784458"/>
            <a:ext cx="1232518" cy="2684325"/>
          </a:xfrm>
          <a:prstGeom prst="rect">
            <a:avLst/>
          </a:prstGeom>
          <a:noFill/>
        </p:spPr>
        <p:txBody>
          <a:bodyPr wrap="none" rtlCol="0">
            <a:spAutoFit/>
          </a:bodyPr>
          <a:lstStyle/>
          <a:p>
            <a:pPr algn="ctr">
              <a:lnSpc>
                <a:spcPct val="85000"/>
              </a:lnSpc>
            </a:pPr>
            <a:r>
              <a:rPr lang="de-DE" b="1" dirty="0">
                <a:solidFill>
                  <a:srgbClr val="0070C0"/>
                </a:solidFill>
                <a:latin typeface="Calibri" panose="020F0502020204030204" pitchFamily="34" charset="0"/>
                <a:cs typeface="Calibri" panose="020F0502020204030204" pitchFamily="34" charset="0"/>
              </a:rPr>
              <a:t>September</a:t>
            </a:r>
          </a:p>
          <a:p>
            <a:pPr algn="ctr">
              <a:lnSpc>
                <a:spcPct val="85000"/>
              </a:lnSpc>
            </a:pPr>
            <a:r>
              <a:rPr lang="de-DE" b="1" dirty="0">
                <a:solidFill>
                  <a:srgbClr val="FF0000"/>
                </a:solidFill>
                <a:latin typeface="Calibri" panose="020F0502020204030204" pitchFamily="34" charset="0"/>
                <a:cs typeface="Calibri" panose="020F0502020204030204" pitchFamily="34" charset="0"/>
              </a:rPr>
              <a:t>Oktober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November</a:t>
            </a:r>
          </a:p>
          <a:p>
            <a:pPr algn="ctr">
              <a:lnSpc>
                <a:spcPct val="85000"/>
              </a:lnSpc>
            </a:pPr>
            <a:r>
              <a:rPr lang="de-DE" b="1" dirty="0">
                <a:solidFill>
                  <a:srgbClr val="FF0000"/>
                </a:solidFill>
                <a:latin typeface="Calibri" panose="020F0502020204030204" pitchFamily="34" charset="0"/>
                <a:cs typeface="Calibri" panose="020F0502020204030204" pitchFamily="34" charset="0"/>
              </a:rPr>
              <a:t>Dezember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Januar</a:t>
            </a:r>
          </a:p>
          <a:p>
            <a:pPr algn="ctr">
              <a:lnSpc>
                <a:spcPct val="85000"/>
              </a:lnSpc>
            </a:pPr>
            <a:r>
              <a:rPr lang="de-DE" b="1" dirty="0">
                <a:solidFill>
                  <a:srgbClr val="FF0000"/>
                </a:solidFill>
                <a:latin typeface="Calibri" panose="020F0502020204030204" pitchFamily="34" charset="0"/>
                <a:cs typeface="Calibri" panose="020F0502020204030204" pitchFamily="34" charset="0"/>
              </a:rPr>
              <a:t>Februar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März </a:t>
            </a:r>
          </a:p>
          <a:p>
            <a:pPr algn="ctr">
              <a:lnSpc>
                <a:spcPct val="85000"/>
              </a:lnSpc>
            </a:pPr>
            <a:r>
              <a:rPr lang="de-DE" b="1" dirty="0">
                <a:solidFill>
                  <a:srgbClr val="FF0000"/>
                </a:solidFill>
                <a:latin typeface="Calibri" panose="020F0502020204030204" pitchFamily="34" charset="0"/>
                <a:cs typeface="Calibri" panose="020F0502020204030204" pitchFamily="34" charset="0"/>
              </a:rPr>
              <a:t>April</a:t>
            </a:r>
            <a:r>
              <a:rPr lang="de-DE" b="1" dirty="0">
                <a:solidFill>
                  <a:srgbClr val="0070C0"/>
                </a:solidFill>
                <a:latin typeface="Calibri" panose="020F0502020204030204" pitchFamily="34" charset="0"/>
                <a:cs typeface="Calibri" panose="020F0502020204030204" pitchFamily="34" charset="0"/>
              </a:rPr>
              <a:t> </a:t>
            </a:r>
          </a:p>
          <a:p>
            <a:pPr algn="ctr">
              <a:lnSpc>
                <a:spcPct val="85000"/>
              </a:lnSpc>
            </a:pPr>
            <a:r>
              <a:rPr lang="de-DE" b="1" dirty="0">
                <a:solidFill>
                  <a:srgbClr val="0070C0"/>
                </a:solidFill>
                <a:latin typeface="Calibri" panose="020F0502020204030204" pitchFamily="34" charset="0"/>
                <a:cs typeface="Calibri" panose="020F0502020204030204" pitchFamily="34" charset="0"/>
              </a:rPr>
              <a:t>Mai</a:t>
            </a:r>
          </a:p>
          <a:p>
            <a:pPr algn="ctr">
              <a:lnSpc>
                <a:spcPct val="85000"/>
              </a:lnSpc>
            </a:pPr>
            <a:r>
              <a:rPr lang="de-DE" b="1" dirty="0">
                <a:solidFill>
                  <a:srgbClr val="FF0000"/>
                </a:solidFill>
                <a:latin typeface="Calibri" panose="020F0502020204030204" pitchFamily="34" charset="0"/>
                <a:cs typeface="Calibri" panose="020F0502020204030204" pitchFamily="34" charset="0"/>
              </a:rPr>
              <a:t>Juni</a:t>
            </a:r>
          </a:p>
          <a:p>
            <a:pPr algn="ctr">
              <a:lnSpc>
                <a:spcPct val="85000"/>
              </a:lnSpc>
            </a:pPr>
            <a:r>
              <a:rPr lang="de-DE" b="1" dirty="0">
                <a:solidFill>
                  <a:srgbClr val="0070C0"/>
                </a:solidFill>
                <a:latin typeface="Calibri" panose="020F0502020204030204" pitchFamily="34" charset="0"/>
                <a:cs typeface="Calibri" panose="020F0502020204030204" pitchFamily="34" charset="0"/>
              </a:rPr>
              <a:t>Juli</a:t>
            </a:r>
          </a:p>
        </p:txBody>
      </p:sp>
      <p:sp>
        <p:nvSpPr>
          <p:cNvPr id="13" name="Textfeld 12">
            <a:extLst>
              <a:ext uri="{FF2B5EF4-FFF2-40B4-BE49-F238E27FC236}">
                <a16:creationId xmlns:a16="http://schemas.microsoft.com/office/drawing/2014/main" id="{E8C95193-EA02-40AA-A334-9167B6136493}"/>
              </a:ext>
            </a:extLst>
          </p:cNvPr>
          <p:cNvSpPr txBox="1"/>
          <p:nvPr/>
        </p:nvSpPr>
        <p:spPr>
          <a:xfrm>
            <a:off x="8465797" y="1098070"/>
            <a:ext cx="678203" cy="173124"/>
          </a:xfrm>
          <a:prstGeom prst="rect">
            <a:avLst/>
          </a:prstGeom>
          <a:noFill/>
        </p:spPr>
        <p:txBody>
          <a:bodyPr wrap="square" rtlCol="0">
            <a:spAutoFit/>
          </a:bodyPr>
          <a:lstStyle/>
          <a:p>
            <a:pPr algn="l"/>
            <a:r>
              <a:rPr lang="de-DE" sz="525" dirty="0"/>
              <a:t>Bild: Pixabay.de</a:t>
            </a:r>
          </a:p>
        </p:txBody>
      </p:sp>
    </p:spTree>
    <p:extLst>
      <p:ext uri="{BB962C8B-B14F-4D97-AF65-F5344CB8AC3E}">
        <p14:creationId xmlns:p14="http://schemas.microsoft.com/office/powerpoint/2010/main" val="2322619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100" b="1" dirty="0"/>
              <a:t>Ärger</a:t>
            </a:r>
            <a:r>
              <a:rPr lang="de-DE" sz="2100" dirty="0"/>
              <a:t> im Netz? </a:t>
            </a:r>
            <a:r>
              <a:rPr lang="de-DE" sz="2100" b="1" dirty="0"/>
              <a:t>Ärger</a:t>
            </a:r>
            <a:r>
              <a:rPr lang="de-DE" sz="2100" dirty="0"/>
              <a:t> im echten Leben? </a:t>
            </a:r>
            <a:br>
              <a:rPr lang="de-DE" sz="2100" dirty="0"/>
            </a:br>
            <a:r>
              <a:rPr lang="de-DE" sz="2100" dirty="0"/>
              <a:t>Hier gibt es </a:t>
            </a:r>
            <a:r>
              <a:rPr lang="de-DE" sz="2100" b="1" dirty="0"/>
              <a:t>Hilfe</a:t>
            </a:r>
            <a:r>
              <a:rPr lang="de-DE" sz="2100" dirty="0"/>
              <a:t>!</a:t>
            </a:r>
          </a:p>
        </p:txBody>
      </p:sp>
      <p:sp>
        <p:nvSpPr>
          <p:cNvPr id="14" name="Rectangle 3">
            <a:extLst>
              <a:ext uri="{FF2B5EF4-FFF2-40B4-BE49-F238E27FC236}">
                <a16:creationId xmlns:a16="http://schemas.microsoft.com/office/drawing/2014/main" id="{6C150C19-32D1-488A-8144-9BB210E08BB8}"/>
              </a:ext>
            </a:extLst>
          </p:cNvPr>
          <p:cNvSpPr txBox="1">
            <a:spLocks noChangeArrowheads="1"/>
          </p:cNvSpPr>
          <p:nvPr/>
        </p:nvSpPr>
        <p:spPr bwMode="auto">
          <a:xfrm>
            <a:off x="684213" y="1383618"/>
            <a:ext cx="8064251" cy="351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eaLnBrk="1" hangingPunct="1">
              <a:buNone/>
            </a:pPr>
            <a:r>
              <a:rPr lang="de-DE" sz="1800" kern="0" dirty="0"/>
              <a:t>Wenn du etwas blödes oder angstmachendes im Internet siehst </a:t>
            </a:r>
            <a:br>
              <a:rPr lang="de-DE" sz="1800" kern="0" dirty="0"/>
            </a:br>
            <a:r>
              <a:rPr lang="de-DE" sz="1800" kern="0" dirty="0"/>
              <a:t>oder unangenehme Nachrichten oder Bilder bekommst, zeige es </a:t>
            </a:r>
            <a:br>
              <a:rPr lang="de-DE" sz="1800" kern="0" dirty="0"/>
            </a:br>
            <a:r>
              <a:rPr lang="de-DE" sz="1800" kern="0" dirty="0"/>
              <a:t>immer einem Erwachsenen, dem du vertraust.</a:t>
            </a:r>
          </a:p>
          <a:p>
            <a:pPr eaLnBrk="1" hangingPunct="1">
              <a:buFont typeface="Wingdings" panose="05000000000000000000" pitchFamily="2" charset="2"/>
              <a:buChar char="ü"/>
            </a:pPr>
            <a:r>
              <a:rPr lang="de-DE" sz="1800" kern="0" dirty="0"/>
              <a:t>An vielen Grundschulen gibt es das Angebot „</a:t>
            </a:r>
            <a:r>
              <a:rPr lang="de-DE" sz="1800" b="1" kern="0" dirty="0"/>
              <a:t>Jugendsozialarbeit an Schulen</a:t>
            </a:r>
            <a:r>
              <a:rPr lang="de-DE" sz="1800" kern="0" dirty="0"/>
              <a:t>“. Dort findest du </a:t>
            </a:r>
            <a:br>
              <a:rPr lang="de-DE" sz="1800" kern="0" dirty="0"/>
            </a:br>
            <a:r>
              <a:rPr lang="de-DE" sz="1800" kern="0" dirty="0"/>
              <a:t>eine Sozialarbeiterin oder einen Sozialarbeiter als Ansprechpartner für alle deine Sorgen und Nöte.</a:t>
            </a:r>
          </a:p>
          <a:p>
            <a:pPr eaLnBrk="1" hangingPunct="1">
              <a:buFont typeface="Wingdings" panose="05000000000000000000" pitchFamily="2" charset="2"/>
              <a:buChar char="ü"/>
            </a:pPr>
            <a:r>
              <a:rPr lang="de-DE" sz="1800" kern="0" dirty="0"/>
              <a:t>An unserer Schule wird die </a:t>
            </a:r>
            <a:r>
              <a:rPr lang="de-DE" sz="1800" b="1" kern="0" dirty="0"/>
              <a:t>Jugendsozialarbeit</a:t>
            </a:r>
            <a:r>
              <a:rPr lang="de-DE" sz="1800" kern="0" dirty="0"/>
              <a:t> von </a:t>
            </a:r>
            <a:br>
              <a:rPr lang="de-DE" sz="1800" kern="0" dirty="0"/>
            </a:br>
            <a:br>
              <a:rPr lang="de-DE" sz="1200" kern="0" dirty="0"/>
            </a:br>
            <a:r>
              <a:rPr lang="de-DE" sz="1800" kern="0" dirty="0"/>
              <a:t>_____________________ angeboten.</a:t>
            </a:r>
          </a:p>
          <a:p>
            <a:pPr eaLnBrk="1" hangingPunct="1">
              <a:buFont typeface="Wingdings" panose="05000000000000000000" pitchFamily="2" charset="2"/>
              <a:buChar char="ü"/>
            </a:pPr>
            <a:endParaRPr lang="de-DE" sz="1200" kern="0" dirty="0"/>
          </a:p>
          <a:p>
            <a:pPr eaLnBrk="1" hangingPunct="1">
              <a:buFont typeface="Wingdings" panose="05000000000000000000" pitchFamily="2" charset="2"/>
              <a:buChar char="ü"/>
            </a:pPr>
            <a:r>
              <a:rPr lang="de-DE" sz="1800" kern="0" dirty="0"/>
              <a:t>Das Büro findest du _______________________________.</a:t>
            </a:r>
            <a:endParaRPr lang="de-DE" sz="900" kern="0" dirty="0"/>
          </a:p>
          <a:p>
            <a:pPr eaLnBrk="1" hangingPunct="1">
              <a:buFont typeface="Wingdings" panose="05000000000000000000" pitchFamily="2" charset="2"/>
              <a:buChar char="ü"/>
            </a:pPr>
            <a:endParaRPr lang="de-DE" sz="1800" kern="0" dirty="0"/>
          </a:p>
        </p:txBody>
      </p:sp>
      <p:pic>
        <p:nvPicPr>
          <p:cNvPr id="17" name="Grafik 16">
            <a:extLst>
              <a:ext uri="{FF2B5EF4-FFF2-40B4-BE49-F238E27FC236}">
                <a16:creationId xmlns:a16="http://schemas.microsoft.com/office/drawing/2014/main" id="{0E4261E5-6C9A-4BF4-860A-AAAAD480D203}"/>
              </a:ext>
            </a:extLst>
          </p:cNvPr>
          <p:cNvPicPr>
            <a:picLocks noChangeAspect="1"/>
          </p:cNvPicPr>
          <p:nvPr/>
        </p:nvPicPr>
        <p:blipFill rotWithShape="1">
          <a:blip r:embed="rId3"/>
          <a:srcRect r="2907"/>
          <a:stretch/>
        </p:blipFill>
        <p:spPr>
          <a:xfrm>
            <a:off x="6883233" y="123478"/>
            <a:ext cx="2260767" cy="1341648"/>
          </a:xfrm>
          <a:prstGeom prst="rect">
            <a:avLst/>
          </a:prstGeom>
        </p:spPr>
      </p:pic>
    </p:spTree>
    <p:extLst>
      <p:ext uri="{BB962C8B-B14F-4D97-AF65-F5344CB8AC3E}">
        <p14:creationId xmlns:p14="http://schemas.microsoft.com/office/powerpoint/2010/main" val="7031981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linds(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linds(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sitzend, Monitor, grün enthält.&#10;&#10;Automatisch generierte Beschreibung">
            <a:extLst>
              <a:ext uri="{FF2B5EF4-FFF2-40B4-BE49-F238E27FC236}">
                <a16:creationId xmlns:a16="http://schemas.microsoft.com/office/drawing/2014/main" id="{CC023D0C-5F33-43D4-8AB9-AF4D11624967}"/>
              </a:ext>
            </a:extLst>
          </p:cNvPr>
          <p:cNvPicPr>
            <a:picLocks noChangeAspect="1"/>
          </p:cNvPicPr>
          <p:nvPr/>
        </p:nvPicPr>
        <p:blipFill>
          <a:blip r:embed="rId3"/>
          <a:stretch>
            <a:fillRect/>
          </a:stretch>
        </p:blipFill>
        <p:spPr>
          <a:xfrm rot="21016642">
            <a:off x="2737740" y="2265758"/>
            <a:ext cx="1671822" cy="1673879"/>
          </a:xfrm>
          <a:prstGeom prst="rect">
            <a:avLst/>
          </a:prstGeom>
        </p:spPr>
      </p:pic>
      <p:pic>
        <p:nvPicPr>
          <p:cNvPr id="10" name="Grafik 9">
            <a:extLst>
              <a:ext uri="{FF2B5EF4-FFF2-40B4-BE49-F238E27FC236}">
                <a16:creationId xmlns:a16="http://schemas.microsoft.com/office/drawing/2014/main" id="{2E49C5D7-3DEC-4D98-996D-46E6929E8EA6}"/>
              </a:ext>
            </a:extLst>
          </p:cNvPr>
          <p:cNvPicPr>
            <a:picLocks noChangeAspect="1"/>
          </p:cNvPicPr>
          <p:nvPr/>
        </p:nvPicPr>
        <p:blipFill>
          <a:blip r:embed="rId4"/>
          <a:stretch>
            <a:fillRect/>
          </a:stretch>
        </p:blipFill>
        <p:spPr>
          <a:xfrm>
            <a:off x="7056276" y="191639"/>
            <a:ext cx="918102" cy="918102"/>
          </a:xfrm>
          <a:prstGeom prst="rect">
            <a:avLst/>
          </a:prstGeom>
        </p:spPr>
      </p:pic>
      <p:grpSp>
        <p:nvGrpSpPr>
          <p:cNvPr id="13" name="Gruppieren 12">
            <a:extLst>
              <a:ext uri="{FF2B5EF4-FFF2-40B4-BE49-F238E27FC236}">
                <a16:creationId xmlns:a16="http://schemas.microsoft.com/office/drawing/2014/main" id="{D398CFF3-4178-49CA-B2CC-94400AA8E89E}"/>
              </a:ext>
            </a:extLst>
          </p:cNvPr>
          <p:cNvGrpSpPr/>
          <p:nvPr/>
        </p:nvGrpSpPr>
        <p:grpSpPr>
          <a:xfrm>
            <a:off x="1776733" y="733594"/>
            <a:ext cx="6036149" cy="4391392"/>
            <a:chOff x="772968" y="975522"/>
            <a:chExt cx="8048199" cy="5855189"/>
          </a:xfrm>
        </p:grpSpPr>
        <p:sp>
          <p:nvSpPr>
            <p:cNvPr id="14" name="Rechteck 13">
              <a:extLst>
                <a:ext uri="{FF2B5EF4-FFF2-40B4-BE49-F238E27FC236}">
                  <a16:creationId xmlns:a16="http://schemas.microsoft.com/office/drawing/2014/main" id="{75E69748-37B6-4A38-A0AF-12C82467686F}"/>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35321832-BE12-4BF5-9170-98DB6A8CFB78}"/>
                </a:ext>
              </a:extLst>
            </p:cNvPr>
            <p:cNvPicPr>
              <a:picLocks noChangeAspect="1"/>
            </p:cNvPicPr>
            <p:nvPr/>
          </p:nvPicPr>
          <p:blipFill>
            <a:blip r:embed="rId5"/>
            <a:stretch>
              <a:fillRect/>
            </a:stretch>
          </p:blipFill>
          <p:spPr>
            <a:xfrm>
              <a:off x="772968" y="975522"/>
              <a:ext cx="8048199" cy="5855189"/>
            </a:xfrm>
            <a:prstGeom prst="rect">
              <a:avLst/>
            </a:prstGeom>
          </p:spPr>
        </p:pic>
        <p:sp>
          <p:nvSpPr>
            <p:cNvPr id="15" name="Textfeld 14">
              <a:extLst>
                <a:ext uri="{FF2B5EF4-FFF2-40B4-BE49-F238E27FC236}">
                  <a16:creationId xmlns:a16="http://schemas.microsoft.com/office/drawing/2014/main" id="{EE9CCF56-4B4A-448B-A314-0CDC58D253D5}"/>
                </a:ext>
              </a:extLst>
            </p:cNvPr>
            <p:cNvSpPr txBox="1"/>
            <p:nvPr/>
          </p:nvSpPr>
          <p:spPr>
            <a:xfrm rot="21015259">
              <a:off x="1952200" y="2107670"/>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3C468040-9B30-425E-BB99-0D9CC5D317F8}"/>
                </a:ext>
              </a:extLst>
            </p:cNvPr>
            <p:cNvSpPr txBox="1"/>
            <p:nvPr/>
          </p:nvSpPr>
          <p:spPr>
            <a:xfrm rot="21015259">
              <a:off x="5027328" y="1462681"/>
              <a:ext cx="2152384" cy="510909"/>
            </a:xfrm>
            <a:prstGeom prst="rect">
              <a:avLst/>
            </a:prstGeom>
            <a:noFill/>
            <a:effectLst/>
          </p:spPr>
          <p:txBody>
            <a:bodyPr wrap="none" rtlCol="0">
              <a:spAutoFit/>
            </a:bodyPr>
            <a:lstStyle/>
            <a:p>
              <a:pPr algn="l">
                <a:lnSpc>
                  <a:spcPct val="90000"/>
                </a:lnSpc>
              </a:pPr>
              <a:r>
                <a:rPr lang="de-DE" sz="2100" b="1" dirty="0">
                  <a:latin typeface="+mn-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Juni</a:t>
            </a:r>
            <a:br>
              <a:rPr lang="de-DE" sz="2100" b="1" dirty="0"/>
            </a:br>
            <a:r>
              <a:rPr lang="de-DE" sz="2100" b="1" u="sng" dirty="0"/>
              <a:t>Grundschule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35290" y="1985642"/>
            <a:ext cx="861133" cy="565283"/>
          </a:xfrm>
          <a:prstGeom prst="rect">
            <a:avLst/>
          </a:prstGeom>
          <a:noFill/>
        </p:spPr>
        <p:txBody>
          <a:bodyPr wrap="none" rtlCol="0">
            <a:spAutoFit/>
          </a:bodyPr>
          <a:lstStyle/>
          <a:p>
            <a:pPr algn="l">
              <a:lnSpc>
                <a:spcPct val="85000"/>
              </a:lnSpc>
            </a:pPr>
            <a:r>
              <a:rPr lang="de-DE" b="1" dirty="0">
                <a:solidFill>
                  <a:srgbClr val="0070C0"/>
                </a:solidFill>
                <a:latin typeface="+mn-lt"/>
              </a:rPr>
              <a:t>im Juni</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093334" y="1593731"/>
            <a:ext cx="1729705" cy="2448876"/>
          </a:xfrm>
          <a:prstGeom prst="rect">
            <a:avLst/>
          </a:prstGeom>
          <a:noFill/>
        </p:spPr>
        <p:txBody>
          <a:bodyPr wrap="none" rtlCol="0">
            <a:spAutoFit/>
          </a:bodyPr>
          <a:lstStyle/>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Medien-</a:t>
            </a:r>
          </a:p>
          <a:p>
            <a:pPr algn="ctr">
              <a:lnSpc>
                <a:spcPct val="85000"/>
              </a:lnSpc>
            </a:pPr>
            <a:r>
              <a:rPr lang="de-DE" b="1" dirty="0">
                <a:solidFill>
                  <a:srgbClr val="0070C0"/>
                </a:solidFill>
                <a:latin typeface="+mj-lt"/>
              </a:rPr>
              <a:t>nutzungsvertrag</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Regeln </a:t>
            </a:r>
          </a:p>
          <a:p>
            <a:pPr algn="ctr">
              <a:lnSpc>
                <a:spcPct val="85000"/>
              </a:lnSpc>
            </a:pPr>
            <a:r>
              <a:rPr lang="de-DE" b="1" dirty="0">
                <a:solidFill>
                  <a:srgbClr val="0070C0"/>
                </a:solidFill>
                <a:latin typeface="+mj-lt"/>
              </a:rPr>
              <a:t>Verantwortung</a:t>
            </a:r>
          </a:p>
          <a:p>
            <a:pPr algn="ctr">
              <a:lnSpc>
                <a:spcPct val="85000"/>
              </a:lnSpc>
            </a:pPr>
            <a:r>
              <a:rPr lang="de-DE" b="1" dirty="0">
                <a:solidFill>
                  <a:srgbClr val="0070C0"/>
                </a:solidFill>
                <a:latin typeface="+mj-lt"/>
              </a:rPr>
              <a:t>Fairness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 </a:t>
            </a:r>
          </a:p>
          <a:p>
            <a:pPr algn="ctr">
              <a:lnSpc>
                <a:spcPct val="85000"/>
              </a:lnSpc>
            </a:pPr>
            <a:r>
              <a:rPr lang="de-DE" b="1" dirty="0">
                <a:solidFill>
                  <a:srgbClr val="0070C0"/>
                </a:solidFill>
                <a:latin typeface="+mj-lt"/>
              </a:rPr>
              <a:t> </a:t>
            </a:r>
          </a:p>
        </p:txBody>
      </p:sp>
      <p:sp>
        <p:nvSpPr>
          <p:cNvPr id="11" name="Textfeld 10">
            <a:extLst>
              <a:ext uri="{FF2B5EF4-FFF2-40B4-BE49-F238E27FC236}">
                <a16:creationId xmlns:a16="http://schemas.microsoft.com/office/drawing/2014/main" id="{3E74DE72-5702-4817-AFE7-058D241A0009}"/>
              </a:ext>
            </a:extLst>
          </p:cNvPr>
          <p:cNvSpPr txBox="1"/>
          <p:nvPr/>
        </p:nvSpPr>
        <p:spPr>
          <a:xfrm>
            <a:off x="3573652" y="4951861"/>
            <a:ext cx="2376264" cy="184666"/>
          </a:xfrm>
          <a:prstGeom prst="rect">
            <a:avLst/>
          </a:prstGeom>
          <a:noFill/>
        </p:spPr>
        <p:txBody>
          <a:bodyPr wrap="square" rtlCol="0">
            <a:spAutoFit/>
          </a:bodyPr>
          <a:lstStyle/>
          <a:p>
            <a:pPr algn="l"/>
            <a:r>
              <a:rPr lang="de-DE" sz="600" dirty="0"/>
              <a:t>Bild (bearbeitet): Pixabay.com / Clker-Free-Vector-Images </a:t>
            </a:r>
          </a:p>
        </p:txBody>
      </p:sp>
      <p:sp>
        <p:nvSpPr>
          <p:cNvPr id="18" name="Textfeld 17">
            <a:extLst>
              <a:ext uri="{FF2B5EF4-FFF2-40B4-BE49-F238E27FC236}">
                <a16:creationId xmlns:a16="http://schemas.microsoft.com/office/drawing/2014/main" id="{27A25C8A-CA74-481C-ACAA-1C839ECF1236}"/>
              </a:ext>
            </a:extLst>
          </p:cNvPr>
          <p:cNvSpPr txBox="1"/>
          <p:nvPr/>
        </p:nvSpPr>
        <p:spPr>
          <a:xfrm>
            <a:off x="7404188" y="1098070"/>
            <a:ext cx="678203" cy="173124"/>
          </a:xfrm>
          <a:prstGeom prst="rect">
            <a:avLst/>
          </a:prstGeom>
          <a:noFill/>
        </p:spPr>
        <p:txBody>
          <a:bodyPr wrap="square" rtlCol="0">
            <a:spAutoFit/>
          </a:bodyPr>
          <a:lstStyle/>
          <a:p>
            <a:pPr algn="l"/>
            <a:r>
              <a:rPr lang="de-DE" sz="525" dirty="0"/>
              <a:t>Bild: Pixabay.de</a:t>
            </a:r>
          </a:p>
        </p:txBody>
      </p:sp>
    </p:spTree>
    <p:extLst>
      <p:ext uri="{BB962C8B-B14F-4D97-AF65-F5344CB8AC3E}">
        <p14:creationId xmlns:p14="http://schemas.microsoft.com/office/powerpoint/2010/main" val="3966362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552" y="195486"/>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Erstelle für Mediennutzung in der Familie und </a:t>
            </a:r>
            <a:br>
              <a:rPr lang="de-DE" sz="2100" dirty="0"/>
            </a:br>
            <a:r>
              <a:rPr lang="de-DE" sz="2100" dirty="0"/>
              <a:t>in der Schule den </a:t>
            </a:r>
            <a:r>
              <a:rPr lang="de-DE" sz="2100" b="1" dirty="0"/>
              <a:t>Mediennutzungsvertrag</a:t>
            </a:r>
          </a:p>
        </p:txBody>
      </p:sp>
      <p:sp>
        <p:nvSpPr>
          <p:cNvPr id="11" name="Rechteck 10"/>
          <p:cNvSpPr/>
          <p:nvPr/>
        </p:nvSpPr>
        <p:spPr>
          <a:xfrm>
            <a:off x="5684286" y="4443425"/>
            <a:ext cx="2492990" cy="230832"/>
          </a:xfrm>
          <a:prstGeom prst="rect">
            <a:avLst/>
          </a:prstGeom>
        </p:spPr>
        <p:txBody>
          <a:bodyPr wrap="none">
            <a:spAutoFit/>
          </a:bodyPr>
          <a:lstStyle/>
          <a:p>
            <a:r>
              <a:rPr lang="de-DE" sz="900" dirty="0"/>
              <a:t>Quelle: </a:t>
            </a:r>
            <a:r>
              <a:rPr lang="de-DE" sz="900" dirty="0">
                <a:hlinkClick r:id="rId3"/>
              </a:rPr>
              <a:t>www.klicksafe.de/service/materialien</a:t>
            </a:r>
            <a:r>
              <a:rPr lang="de-DE" sz="900" dirty="0"/>
              <a:t> </a:t>
            </a:r>
          </a:p>
        </p:txBody>
      </p:sp>
      <p:sp>
        <p:nvSpPr>
          <p:cNvPr id="2" name="Textfeld 1">
            <a:extLst>
              <a:ext uri="{FF2B5EF4-FFF2-40B4-BE49-F238E27FC236}">
                <a16:creationId xmlns:a16="http://schemas.microsoft.com/office/drawing/2014/main" id="{E9C7F901-DDC4-4E96-A45C-2B2A032A8AAE}"/>
              </a:ext>
            </a:extLst>
          </p:cNvPr>
          <p:cNvSpPr txBox="1"/>
          <p:nvPr/>
        </p:nvSpPr>
        <p:spPr>
          <a:xfrm>
            <a:off x="683568" y="1635646"/>
            <a:ext cx="4320628" cy="3139321"/>
          </a:xfrm>
          <a:prstGeom prst="rect">
            <a:avLst/>
          </a:prstGeom>
          <a:noFill/>
        </p:spPr>
        <p:txBody>
          <a:bodyPr wrap="square" rtlCol="0">
            <a:spAutoFit/>
          </a:bodyPr>
          <a:lstStyle/>
          <a:p>
            <a:pPr algn="l"/>
            <a:r>
              <a:rPr lang="de-DE" dirty="0">
                <a:latin typeface="+mn-lt"/>
              </a:rPr>
              <a:t>Wer rechtzeitig Regeln gemeinsam abspricht sorgt für Klarheit und hat später weniger Ärger.</a:t>
            </a:r>
          </a:p>
          <a:p>
            <a:pPr algn="l"/>
            <a:endParaRPr lang="de-DE" dirty="0">
              <a:latin typeface="+mn-lt"/>
            </a:endParaRPr>
          </a:p>
          <a:p>
            <a:pPr algn="l"/>
            <a:r>
              <a:rPr lang="de-DE" dirty="0">
                <a:latin typeface="+mn-lt"/>
              </a:rPr>
              <a:t>Auch die Erwachsenen müssen sich daran halten.</a:t>
            </a:r>
          </a:p>
          <a:p>
            <a:pPr algn="l"/>
            <a:endParaRPr lang="de-DE" dirty="0">
              <a:latin typeface="+mn-lt"/>
            </a:endParaRPr>
          </a:p>
          <a:p>
            <a:pPr algn="l"/>
            <a:r>
              <a:rPr lang="de-DE" dirty="0">
                <a:latin typeface="+mn-lt"/>
              </a:rPr>
              <a:t>Überlegt euch eigene Regeln zur Mediennutzung auf der Seite </a:t>
            </a:r>
            <a:r>
              <a:rPr lang="de-DE" dirty="0">
                <a:hlinkClick r:id="rId4"/>
              </a:rPr>
              <a:t>www.mediennutzungsvertrag.de</a:t>
            </a:r>
            <a:endParaRPr lang="de-DE" dirty="0"/>
          </a:p>
          <a:p>
            <a:pPr algn="l"/>
            <a:endParaRPr lang="de-DE" dirty="0">
              <a:latin typeface="+mn-lt"/>
            </a:endParaRPr>
          </a:p>
        </p:txBody>
      </p:sp>
      <p:pic>
        <p:nvPicPr>
          <p:cNvPr id="6" name="Grafik 5" descr="Ein Bild, das Screenshot, sitzend, Monitor, grün enthält.&#10;&#10;Automatisch generierte Beschreibung">
            <a:extLst>
              <a:ext uri="{FF2B5EF4-FFF2-40B4-BE49-F238E27FC236}">
                <a16:creationId xmlns:a16="http://schemas.microsoft.com/office/drawing/2014/main" id="{721CB5F7-3BD4-455E-9F83-4645F1D55550}"/>
              </a:ext>
            </a:extLst>
          </p:cNvPr>
          <p:cNvPicPr>
            <a:picLocks noChangeAspect="1"/>
          </p:cNvPicPr>
          <p:nvPr/>
        </p:nvPicPr>
        <p:blipFill>
          <a:blip r:embed="rId5"/>
          <a:stretch>
            <a:fillRect/>
          </a:stretch>
        </p:blipFill>
        <p:spPr>
          <a:xfrm>
            <a:off x="5508104" y="1635646"/>
            <a:ext cx="2700926" cy="2704249"/>
          </a:xfrm>
          <a:prstGeom prst="rect">
            <a:avLst/>
          </a:prstGeom>
        </p:spPr>
      </p:pic>
      <p:pic>
        <p:nvPicPr>
          <p:cNvPr id="4" name="Grafik 3" descr="Ein Bild, das schwarz, Zeichnung enthält.&#10;&#10;Automatisch generierte Beschreibung">
            <a:hlinkClick r:id="rId4"/>
            <a:extLst>
              <a:ext uri="{FF2B5EF4-FFF2-40B4-BE49-F238E27FC236}">
                <a16:creationId xmlns:a16="http://schemas.microsoft.com/office/drawing/2014/main" id="{1EA26368-E0F9-46A8-82E7-6C682DBBEEAC}"/>
              </a:ext>
            </a:extLst>
          </p:cNvPr>
          <p:cNvPicPr>
            <a:picLocks noChangeAspect="1"/>
          </p:cNvPicPr>
          <p:nvPr/>
        </p:nvPicPr>
        <p:blipFill>
          <a:blip r:embed="rId6"/>
          <a:stretch>
            <a:fillRect/>
          </a:stretch>
        </p:blipFill>
        <p:spPr>
          <a:xfrm>
            <a:off x="7875240" y="-6846"/>
            <a:ext cx="1268760" cy="1268760"/>
          </a:xfrm>
          <a:prstGeom prst="rect">
            <a:avLst/>
          </a:prstGeom>
        </p:spPr>
      </p:pic>
    </p:spTree>
    <p:extLst>
      <p:ext uri="{BB962C8B-B14F-4D97-AF65-F5344CB8AC3E}">
        <p14:creationId xmlns:p14="http://schemas.microsoft.com/office/powerpoint/2010/main" val="30472617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AD920A33-E84E-4FCE-84EE-5AC3163266FF}"/>
              </a:ext>
            </a:extLst>
          </p:cNvPr>
          <p:cNvPicPr>
            <a:picLocks noChangeAspect="1"/>
          </p:cNvPicPr>
          <p:nvPr/>
        </p:nvPicPr>
        <p:blipFill>
          <a:blip r:embed="rId3"/>
          <a:stretch>
            <a:fillRect/>
          </a:stretch>
        </p:blipFill>
        <p:spPr>
          <a:xfrm rot="20970773">
            <a:off x="2436628" y="2469512"/>
            <a:ext cx="2131793" cy="1399951"/>
          </a:xfrm>
          <a:prstGeom prst="rect">
            <a:avLst/>
          </a:prstGeom>
        </p:spPr>
      </p:pic>
      <p:pic>
        <p:nvPicPr>
          <p:cNvPr id="14" name="Grafik 13">
            <a:extLst>
              <a:ext uri="{FF2B5EF4-FFF2-40B4-BE49-F238E27FC236}">
                <a16:creationId xmlns:a16="http://schemas.microsoft.com/office/drawing/2014/main" id="{FD5E90BB-E0A4-490E-9634-8A115B0DCB4C}"/>
              </a:ext>
            </a:extLst>
          </p:cNvPr>
          <p:cNvPicPr>
            <a:picLocks noChangeAspect="1"/>
          </p:cNvPicPr>
          <p:nvPr/>
        </p:nvPicPr>
        <p:blipFill>
          <a:blip r:embed="rId4"/>
          <a:stretch>
            <a:fillRect/>
          </a:stretch>
        </p:blipFill>
        <p:spPr>
          <a:xfrm>
            <a:off x="7056276" y="191639"/>
            <a:ext cx="918102" cy="918102"/>
          </a:xfrm>
          <a:prstGeom prst="rect">
            <a:avLst/>
          </a:prstGeom>
        </p:spPr>
      </p:pic>
      <p:grpSp>
        <p:nvGrpSpPr>
          <p:cNvPr id="20" name="Gruppieren 19">
            <a:extLst>
              <a:ext uri="{FF2B5EF4-FFF2-40B4-BE49-F238E27FC236}">
                <a16:creationId xmlns:a16="http://schemas.microsoft.com/office/drawing/2014/main" id="{C6A44C8D-C38C-4EDC-8212-A80F1230D307}"/>
              </a:ext>
            </a:extLst>
          </p:cNvPr>
          <p:cNvGrpSpPr/>
          <p:nvPr/>
        </p:nvGrpSpPr>
        <p:grpSpPr>
          <a:xfrm>
            <a:off x="1743709" y="752109"/>
            <a:ext cx="6036149" cy="4391392"/>
            <a:chOff x="772273" y="978125"/>
            <a:chExt cx="8048199" cy="5855189"/>
          </a:xfrm>
        </p:grpSpPr>
        <p:sp>
          <p:nvSpPr>
            <p:cNvPr id="21" name="Rechteck 20">
              <a:extLst>
                <a:ext uri="{FF2B5EF4-FFF2-40B4-BE49-F238E27FC236}">
                  <a16:creationId xmlns:a16="http://schemas.microsoft.com/office/drawing/2014/main" id="{7094BC9C-E42B-4701-B2D4-D76E5D4F7813}"/>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E3F06F5D-432B-4E2A-8E12-0925C9AEA525}"/>
                </a:ext>
              </a:extLst>
            </p:cNvPr>
            <p:cNvPicPr>
              <a:picLocks noChangeAspect="1"/>
            </p:cNvPicPr>
            <p:nvPr/>
          </p:nvPicPr>
          <p:blipFill>
            <a:blip r:embed="rId5"/>
            <a:stretch>
              <a:fillRect/>
            </a:stretch>
          </p:blipFill>
          <p:spPr>
            <a:xfrm>
              <a:off x="772273" y="978125"/>
              <a:ext cx="8048199" cy="5855189"/>
            </a:xfrm>
            <a:prstGeom prst="rect">
              <a:avLst/>
            </a:prstGeom>
          </p:spPr>
        </p:pic>
        <p:sp>
          <p:nvSpPr>
            <p:cNvPr id="22" name="Textfeld 21">
              <a:extLst>
                <a:ext uri="{FF2B5EF4-FFF2-40B4-BE49-F238E27FC236}">
                  <a16:creationId xmlns:a16="http://schemas.microsoft.com/office/drawing/2014/main" id="{1670F9BB-F794-4EC3-A505-E187330B76A2}"/>
                </a:ext>
              </a:extLst>
            </p:cNvPr>
            <p:cNvSpPr txBox="1"/>
            <p:nvPr/>
          </p:nvSpPr>
          <p:spPr>
            <a:xfrm rot="21015259">
              <a:off x="1952200"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23" name="Textfeld 22">
              <a:extLst>
                <a:ext uri="{FF2B5EF4-FFF2-40B4-BE49-F238E27FC236}">
                  <a16:creationId xmlns:a16="http://schemas.microsoft.com/office/drawing/2014/main" id="{B5D2B823-08B1-40D9-81E0-C53D940F6945}"/>
                </a:ext>
              </a:extLst>
            </p:cNvPr>
            <p:cNvSpPr txBox="1"/>
            <p:nvPr/>
          </p:nvSpPr>
          <p:spPr>
            <a:xfrm rot="21015259">
              <a:off x="5027328"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Juli</a:t>
            </a:r>
            <a:br>
              <a:rPr lang="de-DE" sz="2100" b="1" dirty="0"/>
            </a:br>
            <a:r>
              <a:rPr lang="de-DE" sz="2100" b="1" u="sng" dirty="0"/>
              <a:t>Grundschule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71024" y="2017257"/>
            <a:ext cx="816612" cy="329834"/>
          </a:xfrm>
          <a:prstGeom prst="rect">
            <a:avLst/>
          </a:prstGeom>
          <a:noFill/>
        </p:spPr>
        <p:txBody>
          <a:bodyPr wrap="square" rtlCol="0">
            <a:spAutoFit/>
          </a:bodyPr>
          <a:lstStyle/>
          <a:p>
            <a:pPr algn="ctr">
              <a:lnSpc>
                <a:spcPct val="85000"/>
              </a:lnSpc>
            </a:pPr>
            <a:r>
              <a:rPr lang="de-DE" b="1" dirty="0">
                <a:solidFill>
                  <a:srgbClr val="0070C0"/>
                </a:solidFill>
                <a:latin typeface="+mj-lt"/>
              </a:rPr>
              <a:t>im Juli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095680" y="1613795"/>
            <a:ext cx="1725024" cy="2448876"/>
          </a:xfrm>
          <a:prstGeom prst="rect">
            <a:avLst/>
          </a:prstGeom>
          <a:noFill/>
        </p:spPr>
        <p:txBody>
          <a:bodyPr wrap="none" rtlCol="0">
            <a:spAutoFit/>
          </a:bodyPr>
          <a:lstStyle/>
          <a:p>
            <a:pPr algn="ctr">
              <a:lnSpc>
                <a:spcPct val="85000"/>
              </a:lnSpc>
            </a:pPr>
            <a:r>
              <a:rPr lang="de-DE" b="1" dirty="0">
                <a:solidFill>
                  <a:srgbClr val="0070C0"/>
                </a:solidFill>
                <a:latin typeface="+mj-lt"/>
              </a:rPr>
              <a:t>Sichere Suche</a:t>
            </a:r>
          </a:p>
          <a:p>
            <a:pPr algn="ctr">
              <a:lnSpc>
                <a:spcPct val="85000"/>
              </a:lnSpc>
            </a:pPr>
            <a:r>
              <a:rPr lang="de-DE" b="1" dirty="0">
                <a:solidFill>
                  <a:srgbClr val="0070C0"/>
                </a:solidFill>
                <a:latin typeface="+mj-lt"/>
              </a:rPr>
              <a:t>Mit Frag-Finn</a:t>
            </a:r>
          </a:p>
          <a:p>
            <a:pPr algn="ctr">
              <a:lnSpc>
                <a:spcPct val="85000"/>
              </a:lnSpc>
            </a:pPr>
            <a:r>
              <a:rPr lang="de-DE" b="1" dirty="0">
                <a:solidFill>
                  <a:srgbClr val="0070C0"/>
                </a:solidFill>
                <a:latin typeface="+mj-lt"/>
              </a:rPr>
              <a:t>  </a:t>
            </a:r>
          </a:p>
          <a:p>
            <a:pPr algn="ctr">
              <a:lnSpc>
                <a:spcPct val="85000"/>
              </a:lnSpc>
            </a:pPr>
            <a:r>
              <a:rPr lang="de-DE" b="1" dirty="0">
                <a:solidFill>
                  <a:srgbClr val="0070C0"/>
                </a:solidFill>
                <a:latin typeface="+mj-lt"/>
              </a:rPr>
              <a:t>Mach den</a:t>
            </a:r>
          </a:p>
          <a:p>
            <a:pPr algn="ctr">
              <a:lnSpc>
                <a:spcPct val="85000"/>
              </a:lnSpc>
            </a:pPr>
            <a:r>
              <a:rPr lang="de-DE" b="1" dirty="0">
                <a:solidFill>
                  <a:srgbClr val="0070C0"/>
                </a:solidFill>
                <a:latin typeface="+mj-lt"/>
              </a:rPr>
              <a:t> Führerschein</a:t>
            </a:r>
          </a:p>
          <a:p>
            <a:pPr algn="ctr">
              <a:lnSpc>
                <a:spcPct val="85000"/>
              </a:lnSpc>
            </a:pPr>
            <a:r>
              <a:rPr lang="de-DE" b="1" dirty="0">
                <a:solidFill>
                  <a:srgbClr val="0070C0"/>
                </a:solidFill>
                <a:latin typeface="+mj-lt"/>
              </a:rPr>
              <a:t> für das Internet</a:t>
            </a:r>
          </a:p>
          <a:p>
            <a:pPr algn="ctr">
              <a:lnSpc>
                <a:spcPct val="85000"/>
              </a:lnSpc>
            </a:pPr>
            <a:r>
              <a:rPr lang="de-DE" b="1" dirty="0">
                <a:solidFill>
                  <a:srgbClr val="0070C0"/>
                </a:solidFill>
                <a:latin typeface="+mj-lt"/>
              </a:rPr>
              <a:t>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 </a:t>
            </a:r>
          </a:p>
          <a:p>
            <a:pPr algn="ctr">
              <a:lnSpc>
                <a:spcPct val="85000"/>
              </a:lnSpc>
            </a:pPr>
            <a:r>
              <a:rPr lang="de-DE" b="1" dirty="0">
                <a:solidFill>
                  <a:srgbClr val="0070C0"/>
                </a:solidFill>
                <a:latin typeface="+mj-lt"/>
              </a:rPr>
              <a:t> </a:t>
            </a:r>
          </a:p>
        </p:txBody>
      </p:sp>
      <p:pic>
        <p:nvPicPr>
          <p:cNvPr id="13" name="Grafik 12">
            <a:extLst>
              <a:ext uri="{FF2B5EF4-FFF2-40B4-BE49-F238E27FC236}">
                <a16:creationId xmlns:a16="http://schemas.microsoft.com/office/drawing/2014/main" id="{09A05CCB-ED17-4568-BFD3-56CCE661C9D0}"/>
              </a:ext>
            </a:extLst>
          </p:cNvPr>
          <p:cNvPicPr>
            <a:picLocks noChangeAspect="1"/>
          </p:cNvPicPr>
          <p:nvPr/>
        </p:nvPicPr>
        <p:blipFill>
          <a:blip r:embed="rId6"/>
          <a:stretch>
            <a:fillRect/>
          </a:stretch>
        </p:blipFill>
        <p:spPr>
          <a:xfrm rot="21182051">
            <a:off x="5537433" y="3059989"/>
            <a:ext cx="1331942" cy="1010438"/>
          </a:xfrm>
          <a:prstGeom prst="rect">
            <a:avLst/>
          </a:prstGeom>
        </p:spPr>
      </p:pic>
      <p:sp>
        <p:nvSpPr>
          <p:cNvPr id="11" name="Textfeld 10">
            <a:extLst>
              <a:ext uri="{FF2B5EF4-FFF2-40B4-BE49-F238E27FC236}">
                <a16:creationId xmlns:a16="http://schemas.microsoft.com/office/drawing/2014/main" id="{B2D6F4D6-0AA7-466E-AAD6-31F4385C0C45}"/>
              </a:ext>
            </a:extLst>
          </p:cNvPr>
          <p:cNvSpPr txBox="1"/>
          <p:nvPr/>
        </p:nvSpPr>
        <p:spPr>
          <a:xfrm>
            <a:off x="3573652" y="4951862"/>
            <a:ext cx="2376264" cy="196208"/>
          </a:xfrm>
          <a:prstGeom prst="rect">
            <a:avLst/>
          </a:prstGeom>
          <a:noFill/>
        </p:spPr>
        <p:txBody>
          <a:bodyPr wrap="square" rtlCol="0">
            <a:spAutoFit/>
          </a:bodyPr>
          <a:lstStyle/>
          <a:p>
            <a:pPr algn="l"/>
            <a:r>
              <a:rPr lang="de-DE" sz="675" dirty="0"/>
              <a:t>Bild (bearbeitet): </a:t>
            </a:r>
            <a:r>
              <a:rPr lang="de-DE" sz="675" dirty="0" err="1"/>
              <a:t>Pixabay</a:t>
            </a:r>
            <a:r>
              <a:rPr lang="de-DE" sz="675" dirty="0"/>
              <a:t> / </a:t>
            </a:r>
            <a:r>
              <a:rPr lang="de-DE" sz="675" dirty="0" err="1"/>
              <a:t>Clker</a:t>
            </a:r>
            <a:r>
              <a:rPr lang="de-DE" sz="675" dirty="0"/>
              <a:t>-Free-Vector-Images </a:t>
            </a:r>
          </a:p>
        </p:txBody>
      </p:sp>
      <p:sp>
        <p:nvSpPr>
          <p:cNvPr id="15" name="Textfeld 14">
            <a:extLst>
              <a:ext uri="{FF2B5EF4-FFF2-40B4-BE49-F238E27FC236}">
                <a16:creationId xmlns:a16="http://schemas.microsoft.com/office/drawing/2014/main" id="{EB47666B-52B9-41FC-956F-AEC8F9E41E84}"/>
              </a:ext>
            </a:extLst>
          </p:cNvPr>
          <p:cNvSpPr txBox="1"/>
          <p:nvPr/>
        </p:nvSpPr>
        <p:spPr>
          <a:xfrm>
            <a:off x="7404188" y="1098070"/>
            <a:ext cx="678203" cy="173124"/>
          </a:xfrm>
          <a:prstGeom prst="rect">
            <a:avLst/>
          </a:prstGeom>
          <a:noFill/>
        </p:spPr>
        <p:txBody>
          <a:bodyPr wrap="square" rtlCol="0">
            <a:spAutoFit/>
          </a:bodyPr>
          <a:lstStyle/>
          <a:p>
            <a:pPr algn="l"/>
            <a:r>
              <a:rPr lang="de-DE" sz="525" dirty="0"/>
              <a:t>Bild: Pixabay.de</a:t>
            </a:r>
          </a:p>
        </p:txBody>
      </p:sp>
    </p:spTree>
    <p:extLst>
      <p:ext uri="{BB962C8B-B14F-4D97-AF65-F5344CB8AC3E}">
        <p14:creationId xmlns:p14="http://schemas.microsoft.com/office/powerpoint/2010/main" val="32100823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 Juli </a:t>
            </a:r>
            <a:br>
              <a:rPr lang="de-DE" sz="2100" b="1" dirty="0"/>
            </a:br>
            <a:r>
              <a:rPr lang="de-DE" sz="2100" dirty="0"/>
              <a:t>Sichere Suche im Netz</a:t>
            </a:r>
            <a:endParaRPr lang="de-DE" dirty="0"/>
          </a:p>
        </p:txBody>
      </p:sp>
      <p:sp>
        <p:nvSpPr>
          <p:cNvPr id="224259" name="Rectangle 3"/>
          <p:cNvSpPr>
            <a:spLocks noGrp="1" noChangeArrowheads="1"/>
          </p:cNvSpPr>
          <p:nvPr>
            <p:ph idx="4294967295"/>
          </p:nvPr>
        </p:nvSpPr>
        <p:spPr>
          <a:xfrm>
            <a:off x="1071514" y="3340632"/>
            <a:ext cx="6975496" cy="1719653"/>
          </a:xfrm>
        </p:spPr>
        <p:txBody>
          <a:bodyPr/>
          <a:lstStyle/>
          <a:p>
            <a:pPr marL="0" indent="0" eaLnBrk="1" hangingPunct="1">
              <a:buNone/>
            </a:pPr>
            <a:r>
              <a:rPr lang="de-DE" sz="1800" dirty="0"/>
              <a:t>Testet die Kinderseite </a:t>
            </a:r>
            <a:r>
              <a:rPr lang="de-DE" sz="1800" dirty="0">
                <a:hlinkClick r:id="rId3"/>
              </a:rPr>
              <a:t>www.fragfinn.de</a:t>
            </a:r>
            <a:r>
              <a:rPr lang="de-DE" sz="1800" dirty="0"/>
              <a:t>:</a:t>
            </a:r>
          </a:p>
          <a:p>
            <a:pPr eaLnBrk="1" hangingPunct="1">
              <a:spcBef>
                <a:spcPts val="0"/>
              </a:spcBef>
            </a:pPr>
            <a:r>
              <a:rPr lang="de-DE" sz="1800" dirty="0"/>
              <a:t>Sichere </a:t>
            </a:r>
            <a:r>
              <a:rPr lang="de-DE" sz="1800" b="1" dirty="0"/>
              <a:t>Suchmaschine</a:t>
            </a:r>
            <a:r>
              <a:rPr lang="de-DE" sz="1800" dirty="0"/>
              <a:t> für Kinder zur Suche nach </a:t>
            </a:r>
            <a:br>
              <a:rPr lang="de-DE" sz="1800" dirty="0"/>
            </a:br>
            <a:r>
              <a:rPr lang="de-DE" sz="1800" dirty="0"/>
              <a:t>Internetseiten, Informationen und Bildern.</a:t>
            </a:r>
          </a:p>
          <a:p>
            <a:pPr eaLnBrk="1" hangingPunct="1">
              <a:spcBef>
                <a:spcPts val="0"/>
              </a:spcBef>
            </a:pPr>
            <a:r>
              <a:rPr lang="de-DE" sz="1800" b="1" dirty="0"/>
              <a:t>Surf-Tipps</a:t>
            </a:r>
            <a:r>
              <a:rPr lang="de-DE" sz="1800" dirty="0"/>
              <a:t> für kindgerechte Internetangebote.</a:t>
            </a:r>
          </a:p>
          <a:p>
            <a:pPr eaLnBrk="1" hangingPunct="1">
              <a:spcBef>
                <a:spcPts val="0"/>
              </a:spcBef>
            </a:pPr>
            <a:r>
              <a:rPr lang="de-DE" sz="1800" dirty="0"/>
              <a:t>Kindgemäße </a:t>
            </a:r>
            <a:r>
              <a:rPr lang="de-DE" sz="1800" b="1" dirty="0"/>
              <a:t>Nachrichten</a:t>
            </a:r>
            <a:r>
              <a:rPr lang="de-DE" sz="1800" dirty="0"/>
              <a:t> im Netz.</a:t>
            </a:r>
          </a:p>
          <a:p>
            <a:pPr eaLnBrk="1" hangingPunct="1">
              <a:spcBef>
                <a:spcPts val="0"/>
              </a:spcBef>
            </a:pPr>
            <a:r>
              <a:rPr lang="de-DE" sz="1800" dirty="0"/>
              <a:t>Erklärung von </a:t>
            </a:r>
            <a:r>
              <a:rPr lang="de-DE" sz="1800" dirty="0" err="1"/>
              <a:t>Fragfinn</a:t>
            </a:r>
            <a:r>
              <a:rPr lang="de-DE" sz="1800" dirty="0"/>
              <a:t> </a:t>
            </a:r>
            <a:r>
              <a:rPr lang="de-DE" sz="1800" b="1" dirty="0"/>
              <a:t>auch in leichter Sprache</a:t>
            </a:r>
            <a:r>
              <a:rPr lang="de-DE" sz="1800" dirty="0"/>
              <a:t>.</a:t>
            </a:r>
          </a:p>
          <a:p>
            <a:pPr algn="ctr" eaLnBrk="1" hangingPunct="1"/>
            <a:endParaRPr lang="de-DE" dirty="0"/>
          </a:p>
          <a:p>
            <a:pPr marL="0" indent="0" algn="ctr" eaLnBrk="1" hangingPunct="1">
              <a:buNone/>
            </a:pPr>
            <a:endParaRPr lang="de-DE" dirty="0"/>
          </a:p>
          <a:p>
            <a:pPr marL="0" indent="0" algn="ctr" eaLnBrk="1" hangingPunct="1">
              <a:buNone/>
            </a:pPr>
            <a:endParaRPr lang="de-DE" sz="1800"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5976156" y="940464"/>
            <a:ext cx="2086310" cy="196208"/>
          </a:xfrm>
          <a:prstGeom prst="rect">
            <a:avLst/>
          </a:prstGeom>
          <a:noFill/>
        </p:spPr>
        <p:txBody>
          <a:bodyPr wrap="square" rtlCol="0">
            <a:spAutoFit/>
          </a:bodyPr>
          <a:lstStyle/>
          <a:p>
            <a:pPr algn="l"/>
            <a:r>
              <a:rPr lang="de-DE" sz="675" dirty="0"/>
              <a:t>Bild: Screenshot (Ausschnitt) von </a:t>
            </a:r>
            <a:r>
              <a:rPr lang="de-DE" sz="675" dirty="0">
                <a:hlinkClick r:id="rId3"/>
              </a:rPr>
              <a:t>www.fragfinn.de</a:t>
            </a:r>
            <a:r>
              <a:rPr lang="de-DE" sz="675" dirty="0"/>
              <a:t> </a:t>
            </a:r>
          </a:p>
        </p:txBody>
      </p:sp>
      <p:pic>
        <p:nvPicPr>
          <p:cNvPr id="3" name="Grafik 2">
            <a:extLst>
              <a:ext uri="{FF2B5EF4-FFF2-40B4-BE49-F238E27FC236}">
                <a16:creationId xmlns:a16="http://schemas.microsoft.com/office/drawing/2014/main" id="{6836AADA-AFDE-4E8D-95F6-95A1799BC6E3}"/>
              </a:ext>
            </a:extLst>
          </p:cNvPr>
          <p:cNvPicPr>
            <a:picLocks noChangeAspect="1"/>
          </p:cNvPicPr>
          <p:nvPr/>
        </p:nvPicPr>
        <p:blipFill>
          <a:blip r:embed="rId4"/>
          <a:stretch>
            <a:fillRect/>
          </a:stretch>
        </p:blipFill>
        <p:spPr>
          <a:xfrm>
            <a:off x="1072895" y="1113588"/>
            <a:ext cx="6922118" cy="2128084"/>
          </a:xfrm>
          <a:prstGeom prst="rect">
            <a:avLst/>
          </a:prstGeom>
        </p:spPr>
      </p:pic>
      <p:pic>
        <p:nvPicPr>
          <p:cNvPr id="2" name="Grafik 1">
            <a:hlinkClick r:id="rId5"/>
            <a:extLst>
              <a:ext uri="{FF2B5EF4-FFF2-40B4-BE49-F238E27FC236}">
                <a16:creationId xmlns:a16="http://schemas.microsoft.com/office/drawing/2014/main" id="{4A149371-39A3-24D5-A932-E2547F0EE050}"/>
              </a:ext>
            </a:extLst>
          </p:cNvPr>
          <p:cNvPicPr>
            <a:picLocks noChangeAspect="1"/>
          </p:cNvPicPr>
          <p:nvPr/>
        </p:nvPicPr>
        <p:blipFill>
          <a:blip r:embed="rId6"/>
          <a:stretch>
            <a:fillRect/>
          </a:stretch>
        </p:blipFill>
        <p:spPr>
          <a:xfrm>
            <a:off x="6488977" y="3402696"/>
            <a:ext cx="1600200" cy="1587500"/>
          </a:xfrm>
          <a:prstGeom prst="rect">
            <a:avLst/>
          </a:prstGeom>
        </p:spPr>
      </p:pic>
    </p:spTree>
    <p:extLst>
      <p:ext uri="{BB962C8B-B14F-4D97-AF65-F5344CB8AC3E}">
        <p14:creationId xmlns:p14="http://schemas.microsoft.com/office/powerpoint/2010/main" val="36631004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 Juli: </a:t>
            </a:r>
            <a:r>
              <a:rPr lang="de-DE" sz="2100" dirty="0">
                <a:hlinkClick r:id="rId3"/>
              </a:rPr>
              <a:t>www.internet-abc.de</a:t>
            </a:r>
            <a:r>
              <a:rPr lang="de-DE" sz="2100" dirty="0"/>
              <a:t> </a:t>
            </a:r>
            <a:br>
              <a:rPr lang="de-DE" sz="2100" b="1" dirty="0"/>
            </a:br>
            <a:r>
              <a:rPr lang="de-DE" sz="2100" dirty="0"/>
              <a:t>(3./4. Jahrgangsstufe)</a:t>
            </a:r>
            <a:endParaRPr lang="de-DE" dirty="0"/>
          </a:p>
        </p:txBody>
      </p:sp>
      <p:sp>
        <p:nvSpPr>
          <p:cNvPr id="224259" name="Rectangle 3"/>
          <p:cNvSpPr>
            <a:spLocks noGrp="1" noChangeArrowheads="1"/>
          </p:cNvSpPr>
          <p:nvPr>
            <p:ph idx="4294967295"/>
          </p:nvPr>
        </p:nvSpPr>
        <p:spPr>
          <a:xfrm>
            <a:off x="1493659" y="1437624"/>
            <a:ext cx="6507342" cy="3455845"/>
          </a:xfrm>
        </p:spPr>
        <p:txBody>
          <a:bodyPr/>
          <a:lstStyle/>
          <a:p>
            <a:pPr marL="0" indent="0" algn="ctr" eaLnBrk="1" hangingPunct="1">
              <a:buNone/>
            </a:pPr>
            <a:endParaRPr lang="de-DE" sz="1050" dirty="0"/>
          </a:p>
          <a:p>
            <a:pPr marL="0" indent="0" algn="ctr" eaLnBrk="1" hangingPunct="1">
              <a:buNone/>
            </a:pPr>
            <a:r>
              <a:rPr lang="de-DE" dirty="0"/>
              <a:t>Mach den Führerschein für das Internet!</a:t>
            </a:r>
          </a:p>
          <a:p>
            <a:pPr marL="0" indent="0" algn="ctr" eaLnBrk="1" hangingPunct="1">
              <a:buNone/>
            </a:pPr>
            <a:r>
              <a:rPr lang="de-DE" dirty="0">
                <a:hlinkClick r:id="rId3"/>
              </a:rPr>
              <a:t>www.internet-abc.de</a:t>
            </a:r>
            <a:endParaRPr lang="de-DE" dirty="0"/>
          </a:p>
          <a:p>
            <a:pPr marL="0" indent="0" algn="ctr" eaLnBrk="1" hangingPunct="1">
              <a:buNone/>
            </a:pPr>
            <a:r>
              <a:rPr lang="de-DE" sz="1800" dirty="0">
                <a:hlinkClick r:id="rId4"/>
              </a:rPr>
              <a:t>www.internet-abc.de/kinder/lernen-schule/surfschein</a:t>
            </a:r>
            <a:r>
              <a:rPr lang="de-DE" sz="1800" dirty="0"/>
              <a:t> </a:t>
            </a:r>
          </a:p>
          <a:p>
            <a:pPr marL="0" indent="0" algn="ctr" eaLnBrk="1" hangingPunct="1">
              <a:buNone/>
            </a:pPr>
            <a:endParaRPr lang="de-DE" sz="1800"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2539697" y="4926806"/>
            <a:ext cx="5346594" cy="196208"/>
          </a:xfrm>
          <a:prstGeom prst="rect">
            <a:avLst/>
          </a:prstGeom>
          <a:noFill/>
        </p:spPr>
        <p:txBody>
          <a:bodyPr wrap="square" rtlCol="0">
            <a:spAutoFit/>
          </a:bodyPr>
          <a:lstStyle/>
          <a:p>
            <a:pPr algn="l"/>
            <a:r>
              <a:rPr lang="de-DE" sz="675" dirty="0"/>
              <a:t>Bilder: Screenshot (Ausschnitt) von </a:t>
            </a:r>
            <a:r>
              <a:rPr lang="de-DE" sz="675" dirty="0">
                <a:hlinkClick r:id="rId3"/>
              </a:rPr>
              <a:t>www.internet-abc.de</a:t>
            </a:r>
            <a:r>
              <a:rPr lang="de-DE" sz="675" dirty="0"/>
              <a:t>   </a:t>
            </a:r>
          </a:p>
        </p:txBody>
      </p:sp>
      <p:pic>
        <p:nvPicPr>
          <p:cNvPr id="4" name="Grafik 3">
            <a:hlinkClick r:id="rId5"/>
            <a:extLst>
              <a:ext uri="{FF2B5EF4-FFF2-40B4-BE49-F238E27FC236}">
                <a16:creationId xmlns:a16="http://schemas.microsoft.com/office/drawing/2014/main" id="{CD725DEA-49BA-4A4E-9739-7C947D953D27}"/>
              </a:ext>
            </a:extLst>
          </p:cNvPr>
          <p:cNvPicPr>
            <a:picLocks noChangeAspect="1"/>
          </p:cNvPicPr>
          <p:nvPr/>
        </p:nvPicPr>
        <p:blipFill>
          <a:blip r:embed="rId6"/>
          <a:stretch>
            <a:fillRect/>
          </a:stretch>
        </p:blipFill>
        <p:spPr>
          <a:xfrm>
            <a:off x="5490102" y="3057804"/>
            <a:ext cx="1642699" cy="1642699"/>
          </a:xfrm>
          <a:prstGeom prst="rect">
            <a:avLst/>
          </a:prstGeom>
        </p:spPr>
      </p:pic>
      <p:pic>
        <p:nvPicPr>
          <p:cNvPr id="6" name="Grafik 5">
            <a:extLst>
              <a:ext uri="{FF2B5EF4-FFF2-40B4-BE49-F238E27FC236}">
                <a16:creationId xmlns:a16="http://schemas.microsoft.com/office/drawing/2014/main" id="{6C1ABA13-20D0-4A76-A6EE-C5D027E6FC58}"/>
              </a:ext>
            </a:extLst>
          </p:cNvPr>
          <p:cNvPicPr>
            <a:picLocks noChangeAspect="1"/>
          </p:cNvPicPr>
          <p:nvPr/>
        </p:nvPicPr>
        <p:blipFill>
          <a:blip r:embed="rId7"/>
          <a:stretch>
            <a:fillRect/>
          </a:stretch>
        </p:blipFill>
        <p:spPr>
          <a:xfrm>
            <a:off x="2519772" y="3155240"/>
            <a:ext cx="2294874" cy="1507046"/>
          </a:xfrm>
          <a:prstGeom prst="rect">
            <a:avLst/>
          </a:prstGeom>
        </p:spPr>
      </p:pic>
    </p:spTree>
    <p:extLst>
      <p:ext uri="{BB962C8B-B14F-4D97-AF65-F5344CB8AC3E}">
        <p14:creationId xmlns:p14="http://schemas.microsoft.com/office/powerpoint/2010/main" val="27526136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2002EB0-3282-44CA-9C86-941193B06A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7134" y="1154954"/>
            <a:ext cx="3793060" cy="3793060"/>
          </a:xfrm>
          <a:prstGeom prst="rect">
            <a:avLst/>
          </a:prstGeom>
        </p:spPr>
      </p:pic>
      <p:sp>
        <p:nvSpPr>
          <p:cNvPr id="14"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marL="0" lvl="1" eaLnBrk="1" hangingPunct="1"/>
            <a:r>
              <a:rPr lang="de-DE" sz="2100" dirty="0"/>
              <a:t>Medienpädagogischer Monatskalender:</a:t>
            </a:r>
          </a:p>
          <a:p>
            <a:pPr marL="0" lvl="1" eaLnBrk="1" hangingPunct="1"/>
            <a:r>
              <a:rPr lang="de-DE" sz="2100" b="1" dirty="0"/>
              <a:t>Medien mit Verstand </a:t>
            </a:r>
            <a:r>
              <a:rPr lang="de-DE" sz="2100" dirty="0"/>
              <a:t>nutzen!</a:t>
            </a:r>
          </a:p>
        </p:txBody>
      </p:sp>
      <p:sp>
        <p:nvSpPr>
          <p:cNvPr id="6" name="Sprechblase: oval 5">
            <a:extLst>
              <a:ext uri="{FF2B5EF4-FFF2-40B4-BE49-F238E27FC236}">
                <a16:creationId xmlns:a16="http://schemas.microsoft.com/office/drawing/2014/main" id="{9F55B96F-DBFE-4AE6-B32D-800FF57B1E0C}"/>
              </a:ext>
            </a:extLst>
          </p:cNvPr>
          <p:cNvSpPr/>
          <p:nvPr/>
        </p:nvSpPr>
        <p:spPr>
          <a:xfrm>
            <a:off x="5490103" y="1167595"/>
            <a:ext cx="2376264" cy="1242138"/>
          </a:xfrm>
          <a:prstGeom prst="wedgeEllipseCallout">
            <a:avLst>
              <a:gd name="adj1" fmla="val -79526"/>
              <a:gd name="adj2" fmla="val 494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100" dirty="0">
                <a:solidFill>
                  <a:schemeClr val="tx1"/>
                </a:solidFill>
                <a:latin typeface="Tafelschrift V" pitchFamily="2" charset="0"/>
              </a:rPr>
              <a:t>Erst denken!</a:t>
            </a:r>
          </a:p>
        </p:txBody>
      </p:sp>
      <p:sp>
        <p:nvSpPr>
          <p:cNvPr id="11" name="Sprechblase: oval 10">
            <a:extLst>
              <a:ext uri="{FF2B5EF4-FFF2-40B4-BE49-F238E27FC236}">
                <a16:creationId xmlns:a16="http://schemas.microsoft.com/office/drawing/2014/main" id="{3FA7FEE3-1BAA-4F06-BCEC-D4522D1DEF53}"/>
              </a:ext>
            </a:extLst>
          </p:cNvPr>
          <p:cNvSpPr/>
          <p:nvPr/>
        </p:nvSpPr>
        <p:spPr>
          <a:xfrm>
            <a:off x="6658319" y="2501010"/>
            <a:ext cx="2376264" cy="1188132"/>
          </a:xfrm>
          <a:prstGeom prst="wedgeEllipseCallout">
            <a:avLst>
              <a:gd name="adj1" fmla="val -119267"/>
              <a:gd name="adj2" fmla="val -112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100" dirty="0">
                <a:solidFill>
                  <a:schemeClr val="tx1"/>
                </a:solidFill>
                <a:latin typeface="Tafelschrift V" pitchFamily="2" charset="0"/>
              </a:rPr>
              <a:t>Überlegt handeln!</a:t>
            </a:r>
          </a:p>
        </p:txBody>
      </p:sp>
      <p:sp>
        <p:nvSpPr>
          <p:cNvPr id="12" name="Sprechblase: oval 11">
            <a:extLst>
              <a:ext uri="{FF2B5EF4-FFF2-40B4-BE49-F238E27FC236}">
                <a16:creationId xmlns:a16="http://schemas.microsoft.com/office/drawing/2014/main" id="{1CC330A7-ACC0-4BAE-8924-67A74164F904}"/>
              </a:ext>
            </a:extLst>
          </p:cNvPr>
          <p:cNvSpPr/>
          <p:nvPr/>
        </p:nvSpPr>
        <p:spPr>
          <a:xfrm>
            <a:off x="5664680" y="3827991"/>
            <a:ext cx="2214246" cy="1143485"/>
          </a:xfrm>
          <a:prstGeom prst="wedgeEllipseCallout">
            <a:avLst>
              <a:gd name="adj1" fmla="val -77462"/>
              <a:gd name="adj2" fmla="val -819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100" dirty="0">
                <a:solidFill>
                  <a:schemeClr val="tx1"/>
                </a:solidFill>
                <a:latin typeface="Tafelschrift V" pitchFamily="2" charset="0"/>
              </a:rPr>
              <a:t>Bei Bedarf</a:t>
            </a:r>
          </a:p>
          <a:p>
            <a:pPr algn="ctr"/>
            <a:r>
              <a:rPr lang="de-DE" sz="2100" dirty="0">
                <a:solidFill>
                  <a:schemeClr val="tx1"/>
                </a:solidFill>
                <a:latin typeface="Tafelschrift V" pitchFamily="2" charset="0"/>
              </a:rPr>
              <a:t>Hilfe holen!</a:t>
            </a:r>
          </a:p>
        </p:txBody>
      </p:sp>
      <p:sp>
        <p:nvSpPr>
          <p:cNvPr id="7" name="Textfeld 6">
            <a:extLst>
              <a:ext uri="{FF2B5EF4-FFF2-40B4-BE49-F238E27FC236}">
                <a16:creationId xmlns:a16="http://schemas.microsoft.com/office/drawing/2014/main" id="{D7B5D655-8C8F-49E4-AED4-E16C8C997524}"/>
              </a:ext>
            </a:extLst>
          </p:cNvPr>
          <p:cNvSpPr txBox="1"/>
          <p:nvPr/>
        </p:nvSpPr>
        <p:spPr>
          <a:xfrm>
            <a:off x="1546829" y="4960843"/>
            <a:ext cx="1839852" cy="184666"/>
          </a:xfrm>
          <a:prstGeom prst="rect">
            <a:avLst/>
          </a:prstGeom>
          <a:noFill/>
        </p:spPr>
        <p:txBody>
          <a:bodyPr wrap="square" rtlCol="0">
            <a:spAutoFit/>
          </a:bodyPr>
          <a:lstStyle/>
          <a:p>
            <a:pPr algn="l"/>
            <a:r>
              <a:rPr lang="de-DE" sz="600" dirty="0"/>
              <a:t>Bild: </a:t>
            </a:r>
            <a:r>
              <a:rPr lang="de-DE" sz="600" dirty="0" err="1"/>
              <a:t>Pixabay</a:t>
            </a:r>
            <a:r>
              <a:rPr lang="de-DE" sz="600" dirty="0"/>
              <a:t> / </a:t>
            </a:r>
            <a:r>
              <a:rPr lang="de-DE" sz="600" dirty="0" err="1"/>
              <a:t>mohamed_hassan</a:t>
            </a:r>
            <a:endParaRPr lang="de-DE" sz="600" dirty="0"/>
          </a:p>
        </p:txBody>
      </p:sp>
      <p:pic>
        <p:nvPicPr>
          <p:cNvPr id="8" name="Grafik 7">
            <a:extLst>
              <a:ext uri="{FF2B5EF4-FFF2-40B4-BE49-F238E27FC236}">
                <a16:creationId xmlns:a16="http://schemas.microsoft.com/office/drawing/2014/main" id="{CEAA2C86-B228-4AB8-9FD5-66A250118D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5676" y="4103096"/>
            <a:ext cx="1454126" cy="762376"/>
          </a:xfrm>
          <a:prstGeom prst="rect">
            <a:avLst/>
          </a:prstGeom>
        </p:spPr>
      </p:pic>
    </p:spTree>
    <p:extLst>
      <p:ext uri="{BB962C8B-B14F-4D97-AF65-F5344CB8AC3E}">
        <p14:creationId xmlns:p14="http://schemas.microsoft.com/office/powerpoint/2010/main" val="22677192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br>
              <a:rPr lang="de-DE" sz="2100" dirty="0"/>
            </a:br>
            <a:r>
              <a:rPr lang="de-DE" sz="2100" dirty="0"/>
              <a:t>weiteres Material: </a:t>
            </a:r>
            <a:r>
              <a:rPr lang="de-DE" sz="2100" dirty="0">
                <a:hlinkClick r:id="rId3"/>
              </a:rPr>
              <a:t>www.medienfuehrerschein.bayern</a:t>
            </a:r>
            <a:r>
              <a:rPr lang="de-DE" sz="2100" dirty="0"/>
              <a:t> </a:t>
            </a:r>
            <a:endParaRPr lang="de-DE" dirty="0"/>
          </a:p>
        </p:txBody>
      </p:sp>
      <p:pic>
        <p:nvPicPr>
          <p:cNvPr id="9" name="Inhaltsplatzhalter 8">
            <a:hlinkClick r:id="rId4"/>
            <a:extLst>
              <a:ext uri="{FF2B5EF4-FFF2-40B4-BE49-F238E27FC236}">
                <a16:creationId xmlns:a16="http://schemas.microsoft.com/office/drawing/2014/main" id="{CBCCA107-A2FD-43D4-BE07-24138CAA341D}"/>
              </a:ext>
            </a:extLst>
          </p:cNvPr>
          <p:cNvPicPr>
            <a:picLocks noGrp="1" noChangeAspect="1"/>
          </p:cNvPicPr>
          <p:nvPr>
            <p:ph idx="4294967295"/>
          </p:nvPr>
        </p:nvPicPr>
        <p:blipFill>
          <a:blip r:embed="rId5"/>
          <a:stretch>
            <a:fillRect/>
          </a:stretch>
        </p:blipFill>
        <p:spPr>
          <a:xfrm>
            <a:off x="5949139" y="1130112"/>
            <a:ext cx="2051863" cy="554403"/>
          </a:xfrm>
        </p:spPr>
      </p:pic>
      <p:sp>
        <p:nvSpPr>
          <p:cNvPr id="5" name="Textfeld 4">
            <a:extLst>
              <a:ext uri="{FF2B5EF4-FFF2-40B4-BE49-F238E27FC236}">
                <a16:creationId xmlns:a16="http://schemas.microsoft.com/office/drawing/2014/main" id="{C45D5EFD-8530-44A2-A6C0-11058C6A072F}"/>
              </a:ext>
            </a:extLst>
          </p:cNvPr>
          <p:cNvSpPr txBox="1"/>
          <p:nvPr/>
        </p:nvSpPr>
        <p:spPr>
          <a:xfrm>
            <a:off x="1898703" y="4850961"/>
            <a:ext cx="5346594" cy="196208"/>
          </a:xfrm>
          <a:prstGeom prst="rect">
            <a:avLst/>
          </a:prstGeom>
          <a:noFill/>
        </p:spPr>
        <p:txBody>
          <a:bodyPr wrap="square" rtlCol="0">
            <a:spAutoFit/>
          </a:bodyPr>
          <a:lstStyle/>
          <a:p>
            <a:pPr algn="l"/>
            <a:r>
              <a:rPr lang="de-DE" sz="675" dirty="0"/>
              <a:t>Bild: Screenshot (Ausschnitt) von https://www.medienfuehrerschein.bayern/Angebot/33_Weiterfuehrende_Schulen.htm</a:t>
            </a:r>
          </a:p>
        </p:txBody>
      </p:sp>
      <p:pic>
        <p:nvPicPr>
          <p:cNvPr id="7" name="Grafik 6">
            <a:hlinkClick r:id="rId4"/>
            <a:extLst>
              <a:ext uri="{FF2B5EF4-FFF2-40B4-BE49-F238E27FC236}">
                <a16:creationId xmlns:a16="http://schemas.microsoft.com/office/drawing/2014/main" id="{4B287820-0E14-499C-8ED7-CFE8FA390DD4}"/>
              </a:ext>
            </a:extLst>
          </p:cNvPr>
          <p:cNvPicPr>
            <a:picLocks noChangeAspect="1"/>
          </p:cNvPicPr>
          <p:nvPr/>
        </p:nvPicPr>
        <p:blipFill>
          <a:blip r:embed="rId6"/>
          <a:stretch>
            <a:fillRect/>
          </a:stretch>
        </p:blipFill>
        <p:spPr>
          <a:xfrm>
            <a:off x="1493660" y="1181026"/>
            <a:ext cx="4050449" cy="640660"/>
          </a:xfrm>
          <a:prstGeom prst="rect">
            <a:avLst/>
          </a:prstGeom>
        </p:spPr>
      </p:pic>
      <p:pic>
        <p:nvPicPr>
          <p:cNvPr id="3" name="Grafik 2">
            <a:extLst>
              <a:ext uri="{FF2B5EF4-FFF2-40B4-BE49-F238E27FC236}">
                <a16:creationId xmlns:a16="http://schemas.microsoft.com/office/drawing/2014/main" id="{1D700FBA-93F7-4B97-9C14-A0F346710DAB}"/>
              </a:ext>
            </a:extLst>
          </p:cNvPr>
          <p:cNvPicPr>
            <a:picLocks noChangeAspect="1"/>
          </p:cNvPicPr>
          <p:nvPr/>
        </p:nvPicPr>
        <p:blipFill>
          <a:blip r:embed="rId7"/>
          <a:stretch>
            <a:fillRect/>
          </a:stretch>
        </p:blipFill>
        <p:spPr>
          <a:xfrm>
            <a:off x="1656160" y="1798900"/>
            <a:ext cx="5461229" cy="3074849"/>
          </a:xfrm>
          <a:prstGeom prst="rect">
            <a:avLst/>
          </a:prstGeom>
        </p:spPr>
      </p:pic>
      <p:pic>
        <p:nvPicPr>
          <p:cNvPr id="8" name="Grafik 7">
            <a:hlinkClick r:id="rId8"/>
            <a:extLst>
              <a:ext uri="{FF2B5EF4-FFF2-40B4-BE49-F238E27FC236}">
                <a16:creationId xmlns:a16="http://schemas.microsoft.com/office/drawing/2014/main" id="{7CF15A85-FA8E-4481-9E5C-0FCC69F7F153}"/>
              </a:ext>
            </a:extLst>
          </p:cNvPr>
          <p:cNvPicPr>
            <a:picLocks noChangeAspect="1"/>
          </p:cNvPicPr>
          <p:nvPr/>
        </p:nvPicPr>
        <p:blipFill>
          <a:blip r:embed="rId9"/>
          <a:stretch>
            <a:fillRect/>
          </a:stretch>
        </p:blipFill>
        <p:spPr>
          <a:xfrm>
            <a:off x="7306207" y="1821686"/>
            <a:ext cx="1586968" cy="1586968"/>
          </a:xfrm>
          <a:prstGeom prst="rect">
            <a:avLst/>
          </a:prstGeom>
        </p:spPr>
      </p:pic>
    </p:spTree>
    <p:extLst>
      <p:ext uri="{BB962C8B-B14F-4D97-AF65-F5344CB8AC3E}">
        <p14:creationId xmlns:p14="http://schemas.microsoft.com/office/powerpoint/2010/main" val="20003287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www.internet-abc.de/lehrkraefte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3383868" y="4850961"/>
            <a:ext cx="5346594" cy="196208"/>
          </a:xfrm>
          <a:prstGeom prst="rect">
            <a:avLst/>
          </a:prstGeom>
          <a:noFill/>
        </p:spPr>
        <p:txBody>
          <a:bodyPr wrap="square" rtlCol="0">
            <a:spAutoFit/>
          </a:bodyPr>
          <a:lstStyle/>
          <a:p>
            <a:pPr algn="l"/>
            <a:r>
              <a:rPr lang="de-DE" sz="675" dirty="0"/>
              <a:t>Bild: Screenshot (Ausschnitt) von www.internet-abc.de/lehrkraefte</a:t>
            </a:r>
          </a:p>
        </p:txBody>
      </p:sp>
      <p:pic>
        <p:nvPicPr>
          <p:cNvPr id="3" name="Grafik 2">
            <a:extLst>
              <a:ext uri="{FF2B5EF4-FFF2-40B4-BE49-F238E27FC236}">
                <a16:creationId xmlns:a16="http://schemas.microsoft.com/office/drawing/2014/main" id="{F2FCA5D4-DAD7-420C-9B31-8DF9DEECE65F}"/>
              </a:ext>
            </a:extLst>
          </p:cNvPr>
          <p:cNvPicPr>
            <a:picLocks noChangeAspect="1"/>
          </p:cNvPicPr>
          <p:nvPr/>
        </p:nvPicPr>
        <p:blipFill>
          <a:blip r:embed="rId4"/>
          <a:stretch>
            <a:fillRect/>
          </a:stretch>
        </p:blipFill>
        <p:spPr>
          <a:xfrm>
            <a:off x="1493659" y="1221602"/>
            <a:ext cx="6426714" cy="1401861"/>
          </a:xfrm>
          <a:prstGeom prst="rect">
            <a:avLst/>
          </a:prstGeom>
        </p:spPr>
      </p:pic>
      <p:pic>
        <p:nvPicPr>
          <p:cNvPr id="8" name="Grafik 7">
            <a:extLst>
              <a:ext uri="{FF2B5EF4-FFF2-40B4-BE49-F238E27FC236}">
                <a16:creationId xmlns:a16="http://schemas.microsoft.com/office/drawing/2014/main" id="{706F1A05-2573-4069-9511-06513E7A7503}"/>
              </a:ext>
            </a:extLst>
          </p:cNvPr>
          <p:cNvPicPr>
            <a:picLocks noChangeAspect="1"/>
          </p:cNvPicPr>
          <p:nvPr/>
        </p:nvPicPr>
        <p:blipFill>
          <a:blip r:embed="rId5"/>
          <a:stretch>
            <a:fillRect/>
          </a:stretch>
        </p:blipFill>
        <p:spPr>
          <a:xfrm>
            <a:off x="2100750" y="2599056"/>
            <a:ext cx="5212532" cy="2251905"/>
          </a:xfrm>
          <a:prstGeom prst="rect">
            <a:avLst/>
          </a:prstGeom>
        </p:spPr>
      </p:pic>
      <p:pic>
        <p:nvPicPr>
          <p:cNvPr id="13" name="Grafik 12">
            <a:hlinkClick r:id="rId3"/>
            <a:extLst>
              <a:ext uri="{FF2B5EF4-FFF2-40B4-BE49-F238E27FC236}">
                <a16:creationId xmlns:a16="http://schemas.microsoft.com/office/drawing/2014/main" id="{7ECCD73F-FB43-4655-95DF-2492C4FFFD1A}"/>
              </a:ext>
            </a:extLst>
          </p:cNvPr>
          <p:cNvPicPr>
            <a:picLocks noChangeAspect="1"/>
          </p:cNvPicPr>
          <p:nvPr/>
        </p:nvPicPr>
        <p:blipFill>
          <a:blip r:embed="rId6"/>
          <a:stretch>
            <a:fillRect/>
          </a:stretch>
        </p:blipFill>
        <p:spPr>
          <a:xfrm>
            <a:off x="7417585" y="3075806"/>
            <a:ext cx="1401860" cy="1401860"/>
          </a:xfrm>
          <a:prstGeom prst="rect">
            <a:avLst/>
          </a:prstGeom>
        </p:spPr>
      </p:pic>
    </p:spTree>
    <p:extLst>
      <p:ext uri="{BB962C8B-B14F-4D97-AF65-F5344CB8AC3E}">
        <p14:creationId xmlns:p14="http://schemas.microsoft.com/office/powerpoint/2010/main" val="36317544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1950" dirty="0">
                <a:hlinkClick r:id="rId3"/>
              </a:rPr>
              <a:t>https://eltern.fragfinn.de/paedagogen</a:t>
            </a:r>
            <a:r>
              <a:rPr lang="de-DE" sz="1950" dirty="0"/>
              <a:t>  </a:t>
            </a:r>
          </a:p>
        </p:txBody>
      </p:sp>
      <p:sp>
        <p:nvSpPr>
          <p:cNvPr id="5" name="Textfeld 4">
            <a:extLst>
              <a:ext uri="{FF2B5EF4-FFF2-40B4-BE49-F238E27FC236}">
                <a16:creationId xmlns:a16="http://schemas.microsoft.com/office/drawing/2014/main" id="{C45D5EFD-8530-44A2-A6C0-11058C6A072F}"/>
              </a:ext>
            </a:extLst>
          </p:cNvPr>
          <p:cNvSpPr txBox="1"/>
          <p:nvPr/>
        </p:nvSpPr>
        <p:spPr>
          <a:xfrm>
            <a:off x="3383868" y="4850961"/>
            <a:ext cx="2754306" cy="196208"/>
          </a:xfrm>
          <a:prstGeom prst="rect">
            <a:avLst/>
          </a:prstGeom>
          <a:noFill/>
        </p:spPr>
        <p:txBody>
          <a:bodyPr wrap="square" rtlCol="0">
            <a:spAutoFit/>
          </a:bodyPr>
          <a:lstStyle/>
          <a:p>
            <a:pPr algn="l"/>
            <a:r>
              <a:rPr lang="de-DE" sz="675" dirty="0"/>
              <a:t>Bild: Screenshot (Ausschnitt) </a:t>
            </a:r>
            <a:r>
              <a:rPr lang="de-DE" sz="675" dirty="0">
                <a:hlinkClick r:id="rId3"/>
              </a:rPr>
              <a:t>https://eltern.fragfinn.de/paedagogen</a:t>
            </a:r>
            <a:r>
              <a:rPr lang="de-DE" sz="675" dirty="0"/>
              <a:t> </a:t>
            </a:r>
          </a:p>
        </p:txBody>
      </p:sp>
      <p:pic>
        <p:nvPicPr>
          <p:cNvPr id="7" name="Picture 2" descr="Bildergebnis für cc by nc nd">
            <a:hlinkClick r:id="rId4"/>
            <a:extLst>
              <a:ext uri="{FF2B5EF4-FFF2-40B4-BE49-F238E27FC236}">
                <a16:creationId xmlns:a16="http://schemas.microsoft.com/office/drawing/2014/main" id="{0BD80BBA-6337-4B67-8E1D-A5FD8EB1D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013" y="-5118"/>
            <a:ext cx="575920" cy="20157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46CDD8-11F9-45AA-AB4B-5FE5AA4F3C1F}"/>
              </a:ext>
            </a:extLst>
          </p:cNvPr>
          <p:cNvPicPr>
            <a:picLocks noChangeAspect="1"/>
          </p:cNvPicPr>
          <p:nvPr/>
        </p:nvPicPr>
        <p:blipFill>
          <a:blip r:embed="rId6"/>
          <a:stretch>
            <a:fillRect/>
          </a:stretch>
        </p:blipFill>
        <p:spPr>
          <a:xfrm>
            <a:off x="1456372" y="1167594"/>
            <a:ext cx="6508748" cy="3402378"/>
          </a:xfrm>
          <a:prstGeom prst="rect">
            <a:avLst/>
          </a:prstGeom>
        </p:spPr>
      </p:pic>
      <p:pic>
        <p:nvPicPr>
          <p:cNvPr id="9" name="Grafik 8">
            <a:hlinkClick r:id="rId7"/>
            <a:extLst>
              <a:ext uri="{FF2B5EF4-FFF2-40B4-BE49-F238E27FC236}">
                <a16:creationId xmlns:a16="http://schemas.microsoft.com/office/drawing/2014/main" id="{D21BFC0C-986D-4713-B6FB-EA84897304D5}"/>
              </a:ext>
            </a:extLst>
          </p:cNvPr>
          <p:cNvPicPr>
            <a:picLocks noChangeAspect="1"/>
          </p:cNvPicPr>
          <p:nvPr/>
        </p:nvPicPr>
        <p:blipFill>
          <a:blip r:embed="rId8"/>
          <a:stretch>
            <a:fillRect/>
          </a:stretch>
        </p:blipFill>
        <p:spPr>
          <a:xfrm>
            <a:off x="6354199" y="3435847"/>
            <a:ext cx="1549059" cy="1549059"/>
          </a:xfrm>
          <a:prstGeom prst="rect">
            <a:avLst/>
          </a:prstGeom>
        </p:spPr>
      </p:pic>
    </p:spTree>
    <p:extLst>
      <p:ext uri="{BB962C8B-B14F-4D97-AF65-F5344CB8AC3E}">
        <p14:creationId xmlns:p14="http://schemas.microsoft.com/office/powerpoint/2010/main" val="33446748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96D881FB-B3FE-48BB-B5CA-086DD995EA66}"/>
              </a:ext>
            </a:extLst>
          </p:cNvPr>
          <p:cNvSpPr/>
          <p:nvPr/>
        </p:nvSpPr>
        <p:spPr>
          <a:xfrm rot="20955074">
            <a:off x="5613735" y="910286"/>
            <a:ext cx="1118049" cy="421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76179BF9-5025-4A02-9F06-AD15992E6A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999062">
            <a:off x="2422386" y="2315898"/>
            <a:ext cx="2058721" cy="1280505"/>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September </a:t>
            </a:r>
          </a:p>
        </p:txBody>
      </p:sp>
      <p:sp>
        <p:nvSpPr>
          <p:cNvPr id="6" name="Textfeld 5">
            <a:extLst>
              <a:ext uri="{FF2B5EF4-FFF2-40B4-BE49-F238E27FC236}">
                <a16:creationId xmlns:a16="http://schemas.microsoft.com/office/drawing/2014/main" id="{871FB0D1-5AAA-499D-B158-FD895F8D22A4}"/>
              </a:ext>
            </a:extLst>
          </p:cNvPr>
          <p:cNvSpPr txBox="1"/>
          <p:nvPr/>
        </p:nvSpPr>
        <p:spPr>
          <a:xfrm rot="21015259">
            <a:off x="2607150" y="1580752"/>
            <a:ext cx="1099981" cy="383182"/>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573484" y="1888824"/>
            <a:ext cx="1529073" cy="565283"/>
          </a:xfrm>
          <a:prstGeom prst="rect">
            <a:avLst/>
          </a:prstGeom>
          <a:noFill/>
        </p:spPr>
        <p:txBody>
          <a:bodyPr wrap="none" rtlCol="0">
            <a:spAutoFit/>
          </a:bodyPr>
          <a:lstStyle/>
          <a:p>
            <a:pPr algn="l">
              <a:lnSpc>
                <a:spcPct val="85000"/>
              </a:lnSpc>
            </a:pPr>
            <a:r>
              <a:rPr lang="de-DE" b="1" dirty="0">
                <a:solidFill>
                  <a:srgbClr val="0070C0"/>
                </a:solidFill>
                <a:latin typeface="+mj-lt"/>
              </a:rPr>
              <a:t>im September</a:t>
            </a:r>
          </a:p>
          <a:p>
            <a:pPr algn="l">
              <a:lnSpc>
                <a:spcPct val="85000"/>
              </a:lnSpc>
            </a:pPr>
            <a:endParaRPr lang="de-DE" b="1" dirty="0">
              <a:solidFill>
                <a:srgbClr val="FF3300"/>
              </a:solidFill>
              <a:latin typeface="Tafelschrift V" pitchFamily="2" charset="0"/>
            </a:endParaRPr>
          </a:p>
        </p:txBody>
      </p:sp>
      <p:sp>
        <p:nvSpPr>
          <p:cNvPr id="8" name="Textfeld 7">
            <a:extLst>
              <a:ext uri="{FF2B5EF4-FFF2-40B4-BE49-F238E27FC236}">
                <a16:creationId xmlns:a16="http://schemas.microsoft.com/office/drawing/2014/main" id="{F1D2C225-42BF-41D5-A391-6589A5FA7E29}"/>
              </a:ext>
            </a:extLst>
          </p:cNvPr>
          <p:cNvSpPr txBox="1"/>
          <p:nvPr/>
        </p:nvSpPr>
        <p:spPr>
          <a:xfrm rot="21015259">
            <a:off x="4913497" y="1097010"/>
            <a:ext cx="1614288" cy="383182"/>
          </a:xfrm>
          <a:prstGeom prst="rect">
            <a:avLst/>
          </a:prstGeom>
          <a:noFill/>
          <a:effectLst/>
        </p:spPr>
        <p:txBody>
          <a:bodyPr wrap="none" rtlCol="0">
            <a:spAutoFit/>
          </a:bodyPr>
          <a:lstStyle/>
          <a:p>
            <a:pPr algn="l">
              <a:lnSpc>
                <a:spcPct val="90000"/>
              </a:lnSpc>
            </a:pPr>
            <a:r>
              <a:rPr lang="de-DE" sz="2100" b="1" dirty="0">
                <a:latin typeface="+mj-lt"/>
              </a:rPr>
              <a:t>mit Verstand</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247116" y="1604850"/>
            <a:ext cx="1358770" cy="2174185"/>
          </a:xfrm>
          <a:prstGeom prst="rect">
            <a:avLst/>
          </a:prstGeom>
          <a:noFill/>
        </p:spPr>
        <p:txBody>
          <a:bodyPr wrap="none" rtlCol="0">
            <a:spAutoFit/>
          </a:bodyPr>
          <a:lstStyle/>
          <a:p>
            <a:pPr algn="ctr">
              <a:lnSpc>
                <a:spcPct val="85000"/>
              </a:lnSpc>
            </a:pPr>
            <a:r>
              <a:rPr lang="de-DE" b="1" dirty="0">
                <a:solidFill>
                  <a:srgbClr val="0070C0"/>
                </a:solidFill>
                <a:latin typeface="Calibri" panose="020F0502020204030204" pitchFamily="34" charset="0"/>
                <a:cs typeface="Calibri" panose="020F0502020204030204" pitchFamily="34" charset="0"/>
              </a:rPr>
              <a:t>Bildrechte</a:t>
            </a:r>
          </a:p>
          <a:p>
            <a:pPr algn="ctr">
              <a:lnSpc>
                <a:spcPct val="85000"/>
              </a:lnSpc>
            </a:pPr>
            <a:endParaRPr lang="de-DE" b="1" dirty="0">
              <a:solidFill>
                <a:srgbClr val="0070C0"/>
              </a:solidFill>
              <a:latin typeface="Calibri" panose="020F0502020204030204" pitchFamily="34" charset="0"/>
              <a:cs typeface="Calibri" panose="020F0502020204030204" pitchFamily="34" charset="0"/>
            </a:endParaRPr>
          </a:p>
          <a:p>
            <a:pPr algn="ctr">
              <a:lnSpc>
                <a:spcPct val="85000"/>
              </a:lnSpc>
            </a:pPr>
            <a:r>
              <a:rPr lang="de-DE" b="1" dirty="0">
                <a:solidFill>
                  <a:srgbClr val="0070C0"/>
                </a:solidFill>
                <a:latin typeface="Calibri" panose="020F0502020204030204" pitchFamily="34" charset="0"/>
                <a:cs typeface="Calibri" panose="020F0502020204030204" pitchFamily="34" charset="0"/>
              </a:rPr>
              <a:t>Recht am</a:t>
            </a:r>
          </a:p>
          <a:p>
            <a:pPr algn="ctr">
              <a:lnSpc>
                <a:spcPct val="85000"/>
              </a:lnSpc>
            </a:pPr>
            <a:r>
              <a:rPr lang="de-DE" b="1" dirty="0">
                <a:solidFill>
                  <a:srgbClr val="0070C0"/>
                </a:solidFill>
                <a:latin typeface="Calibri" panose="020F0502020204030204" pitchFamily="34" charset="0"/>
                <a:cs typeface="Calibri" panose="020F0502020204030204" pitchFamily="34" charset="0"/>
              </a:rPr>
              <a:t>eigenen Bild</a:t>
            </a:r>
          </a:p>
          <a:p>
            <a:pPr algn="ctr">
              <a:lnSpc>
                <a:spcPct val="85000"/>
              </a:lnSpc>
            </a:pPr>
            <a:endParaRPr lang="de-DE" sz="1500" b="1" dirty="0">
              <a:solidFill>
                <a:srgbClr val="0070C0"/>
              </a:solidFill>
              <a:latin typeface="Calibri" panose="020F0502020204030204" pitchFamily="34" charset="0"/>
              <a:cs typeface="Calibri" panose="020F0502020204030204" pitchFamily="34" charset="0"/>
            </a:endParaRPr>
          </a:p>
          <a:p>
            <a:pPr algn="ctr">
              <a:lnSpc>
                <a:spcPct val="85000"/>
              </a:lnSpc>
            </a:pPr>
            <a:r>
              <a:rPr lang="de-DE" b="1" dirty="0">
                <a:solidFill>
                  <a:srgbClr val="0070C0"/>
                </a:solidFill>
                <a:latin typeface="Calibri" panose="020F0502020204030204" pitchFamily="34" charset="0"/>
                <a:cs typeface="Calibri" panose="020F0502020204030204" pitchFamily="34" charset="0"/>
              </a:rPr>
              <a:t>Kunst-</a:t>
            </a:r>
          </a:p>
          <a:p>
            <a:pPr algn="ctr">
              <a:lnSpc>
                <a:spcPct val="85000"/>
              </a:lnSpc>
            </a:pPr>
            <a:r>
              <a:rPr lang="de-DE" b="1" dirty="0">
                <a:solidFill>
                  <a:srgbClr val="0070C0"/>
                </a:solidFill>
                <a:latin typeface="Calibri" panose="020F0502020204030204" pitchFamily="34" charset="0"/>
                <a:cs typeface="Calibri" panose="020F0502020204030204" pitchFamily="34" charset="0"/>
              </a:rPr>
              <a:t>urheber-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rechts-</a:t>
            </a:r>
          </a:p>
          <a:p>
            <a:pPr algn="ctr">
              <a:lnSpc>
                <a:spcPct val="85000"/>
              </a:lnSpc>
            </a:pPr>
            <a:r>
              <a:rPr lang="de-DE" b="1" dirty="0" err="1">
                <a:solidFill>
                  <a:srgbClr val="0070C0"/>
                </a:solidFill>
                <a:latin typeface="Calibri" panose="020F0502020204030204" pitchFamily="34" charset="0"/>
                <a:cs typeface="Calibri" panose="020F0502020204030204" pitchFamily="34" charset="0"/>
              </a:rPr>
              <a:t>gesetz</a:t>
            </a:r>
            <a:endParaRPr lang="de-DE" b="1" dirty="0">
              <a:solidFill>
                <a:srgbClr val="0070C0"/>
              </a:solidFill>
              <a:latin typeface="Calibri" panose="020F0502020204030204" pitchFamily="34" charset="0"/>
              <a:cs typeface="Calibri" panose="020F0502020204030204" pitchFamily="34" charset="0"/>
            </a:endParaRPr>
          </a:p>
        </p:txBody>
      </p:sp>
      <p:pic>
        <p:nvPicPr>
          <p:cNvPr id="14" name="Grafik 13">
            <a:extLst>
              <a:ext uri="{FF2B5EF4-FFF2-40B4-BE49-F238E27FC236}">
                <a16:creationId xmlns:a16="http://schemas.microsoft.com/office/drawing/2014/main" id="{A39C0F45-FA4C-4E66-A6D7-8810D6AA695A}"/>
              </a:ext>
            </a:extLst>
          </p:cNvPr>
          <p:cNvPicPr>
            <a:picLocks noChangeAspect="1"/>
          </p:cNvPicPr>
          <p:nvPr/>
        </p:nvPicPr>
        <p:blipFill>
          <a:blip r:embed="rId4"/>
          <a:stretch>
            <a:fillRect/>
          </a:stretch>
        </p:blipFill>
        <p:spPr>
          <a:xfrm>
            <a:off x="1722206" y="733594"/>
            <a:ext cx="6036149" cy="4409906"/>
          </a:xfrm>
          <a:prstGeom prst="rect">
            <a:avLst/>
          </a:prstGeom>
        </p:spPr>
      </p:pic>
      <p:sp>
        <p:nvSpPr>
          <p:cNvPr id="11" name="Textfeld 10">
            <a:extLst>
              <a:ext uri="{FF2B5EF4-FFF2-40B4-BE49-F238E27FC236}">
                <a16:creationId xmlns:a16="http://schemas.microsoft.com/office/drawing/2014/main" id="{54505790-33D6-43D2-9106-D2E8E323D593}"/>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a:t>
            </a:r>
            <a:r>
              <a:rPr lang="de-DE" sz="600" dirty="0" err="1"/>
              <a:t>Clker</a:t>
            </a:r>
            <a:r>
              <a:rPr lang="de-DE" sz="600" dirty="0"/>
              <a:t>-Free-Vector-Images </a:t>
            </a:r>
          </a:p>
        </p:txBody>
      </p:sp>
      <p:grpSp>
        <p:nvGrpSpPr>
          <p:cNvPr id="4" name="Gruppieren 3">
            <a:extLst>
              <a:ext uri="{FF2B5EF4-FFF2-40B4-BE49-F238E27FC236}">
                <a16:creationId xmlns:a16="http://schemas.microsoft.com/office/drawing/2014/main" id="{86706645-69EE-A4E3-6700-0ACC7617A447}"/>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0894D819-A727-B6B9-5C5C-AB4CC91C20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15" name="Textfeld 14">
              <a:extLst>
                <a:ext uri="{FF2B5EF4-FFF2-40B4-BE49-F238E27FC236}">
                  <a16:creationId xmlns:a16="http://schemas.microsoft.com/office/drawing/2014/main" id="{0BF0014B-CC5F-DAEB-B9A5-0FE3EB2EC1E0}"/>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34918511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www.handysektor.de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279867" y="3055781"/>
            <a:ext cx="3928160" cy="196208"/>
          </a:xfrm>
          <a:prstGeom prst="rect">
            <a:avLst/>
          </a:prstGeom>
          <a:noFill/>
        </p:spPr>
        <p:txBody>
          <a:bodyPr wrap="square" rtlCol="0">
            <a:spAutoFit/>
          </a:bodyPr>
          <a:lstStyle/>
          <a:p>
            <a:pPr algn="l"/>
            <a:r>
              <a:rPr lang="de-DE" sz="675" dirty="0"/>
              <a:t>Bild: Screenshot (Ausschnitt) von https://www.handysektor.de/paedagogenecke</a:t>
            </a:r>
          </a:p>
        </p:txBody>
      </p:sp>
      <p:pic>
        <p:nvPicPr>
          <p:cNvPr id="8" name="Grafik 7">
            <a:hlinkClick r:id="rId4"/>
            <a:extLst>
              <a:ext uri="{FF2B5EF4-FFF2-40B4-BE49-F238E27FC236}">
                <a16:creationId xmlns:a16="http://schemas.microsoft.com/office/drawing/2014/main" id="{C5B9A8FE-7171-48F6-8E5F-AAB1A6B730E7}"/>
              </a:ext>
            </a:extLst>
          </p:cNvPr>
          <p:cNvPicPr>
            <a:picLocks noChangeAspect="1"/>
          </p:cNvPicPr>
          <p:nvPr/>
        </p:nvPicPr>
        <p:blipFill>
          <a:blip r:embed="rId5"/>
          <a:stretch>
            <a:fillRect/>
          </a:stretch>
        </p:blipFill>
        <p:spPr>
          <a:xfrm>
            <a:off x="6609709" y="2355726"/>
            <a:ext cx="1606901" cy="1606901"/>
          </a:xfrm>
          <a:prstGeom prst="rect">
            <a:avLst/>
          </a:prstGeom>
        </p:spPr>
      </p:pic>
      <p:pic>
        <p:nvPicPr>
          <p:cNvPr id="6" name="Grafik 5">
            <a:extLst>
              <a:ext uri="{FF2B5EF4-FFF2-40B4-BE49-F238E27FC236}">
                <a16:creationId xmlns:a16="http://schemas.microsoft.com/office/drawing/2014/main" id="{6652D9DB-3E1C-4E27-9FD8-D0BBFD3D90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7390" y="1189804"/>
            <a:ext cx="5004837" cy="3928161"/>
          </a:xfrm>
          <a:prstGeom prst="rect">
            <a:avLst/>
          </a:prstGeom>
        </p:spPr>
      </p:pic>
    </p:spTree>
    <p:extLst>
      <p:ext uri="{BB962C8B-B14F-4D97-AF65-F5344CB8AC3E}">
        <p14:creationId xmlns:p14="http://schemas.microsoft.com/office/powerpoint/2010/main" val="23873785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www.sogehtmedien.de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50653" y="3081316"/>
            <a:ext cx="3928160" cy="196208"/>
          </a:xfrm>
          <a:prstGeom prst="rect">
            <a:avLst/>
          </a:prstGeom>
          <a:noFill/>
        </p:spPr>
        <p:txBody>
          <a:bodyPr wrap="square" rtlCol="0">
            <a:spAutoFit/>
          </a:bodyPr>
          <a:lstStyle/>
          <a:p>
            <a:pPr algn="l"/>
            <a:r>
              <a:rPr lang="de-DE" sz="675" dirty="0"/>
              <a:t>Bild: Screenshot (Ausschnitt) von https://www.br.de/sogehtmedien/index.html</a:t>
            </a:r>
          </a:p>
        </p:txBody>
      </p:sp>
      <p:pic>
        <p:nvPicPr>
          <p:cNvPr id="2" name="Grafik 1">
            <a:extLst>
              <a:ext uri="{FF2B5EF4-FFF2-40B4-BE49-F238E27FC236}">
                <a16:creationId xmlns:a16="http://schemas.microsoft.com/office/drawing/2014/main" id="{78719210-09AE-5B1D-1280-42ED63DA0843}"/>
              </a:ext>
            </a:extLst>
          </p:cNvPr>
          <p:cNvPicPr>
            <a:picLocks noChangeAspect="1"/>
          </p:cNvPicPr>
          <p:nvPr/>
        </p:nvPicPr>
        <p:blipFill>
          <a:blip r:embed="rId4"/>
          <a:stretch>
            <a:fillRect/>
          </a:stretch>
        </p:blipFill>
        <p:spPr>
          <a:xfrm>
            <a:off x="611532" y="1157709"/>
            <a:ext cx="7056812" cy="3985791"/>
          </a:xfrm>
          <a:prstGeom prst="rect">
            <a:avLst/>
          </a:prstGeom>
        </p:spPr>
      </p:pic>
      <p:pic>
        <p:nvPicPr>
          <p:cNvPr id="6" name="Grafik 5">
            <a:hlinkClick r:id="rId5"/>
            <a:extLst>
              <a:ext uri="{FF2B5EF4-FFF2-40B4-BE49-F238E27FC236}">
                <a16:creationId xmlns:a16="http://schemas.microsoft.com/office/drawing/2014/main" id="{B6948DA7-2919-469D-A66D-636D6F9F92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59287" y="0"/>
            <a:ext cx="1884713" cy="1800200"/>
          </a:xfrm>
          <a:prstGeom prst="rect">
            <a:avLst/>
          </a:prstGeom>
        </p:spPr>
      </p:pic>
    </p:spTree>
    <p:extLst>
      <p:ext uri="{BB962C8B-B14F-4D97-AF65-F5344CB8AC3E}">
        <p14:creationId xmlns:p14="http://schemas.microsoft.com/office/powerpoint/2010/main" val="17169708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https://www.digibits.de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50653" y="3081316"/>
            <a:ext cx="3928160" cy="196208"/>
          </a:xfrm>
          <a:prstGeom prst="rect">
            <a:avLst/>
          </a:prstGeom>
          <a:noFill/>
        </p:spPr>
        <p:txBody>
          <a:bodyPr wrap="square" rtlCol="0">
            <a:spAutoFit/>
          </a:bodyPr>
          <a:lstStyle/>
          <a:p>
            <a:pPr algn="l"/>
            <a:r>
              <a:rPr lang="de-DE" sz="675" dirty="0"/>
              <a:t>Bild: Screenshot (Ausschnitt) von https://</a:t>
            </a:r>
            <a:r>
              <a:rPr lang="de-DE" sz="675" dirty="0" err="1"/>
              <a:t>www.digibits.de</a:t>
            </a:r>
            <a:r>
              <a:rPr lang="de-DE" sz="675" dirty="0"/>
              <a:t>/</a:t>
            </a:r>
            <a:r>
              <a:rPr lang="de-DE" sz="675" dirty="0" err="1"/>
              <a:t>materialpool</a:t>
            </a:r>
            <a:r>
              <a:rPr lang="de-DE" sz="675" dirty="0"/>
              <a:t>/</a:t>
            </a:r>
          </a:p>
        </p:txBody>
      </p:sp>
      <p:pic>
        <p:nvPicPr>
          <p:cNvPr id="4" name="Grafik 3">
            <a:extLst>
              <a:ext uri="{FF2B5EF4-FFF2-40B4-BE49-F238E27FC236}">
                <a16:creationId xmlns:a16="http://schemas.microsoft.com/office/drawing/2014/main" id="{643B33F7-1FD9-9507-BC8C-D7C8873A34D7}"/>
              </a:ext>
            </a:extLst>
          </p:cNvPr>
          <p:cNvPicPr>
            <a:picLocks noChangeAspect="1"/>
          </p:cNvPicPr>
          <p:nvPr/>
        </p:nvPicPr>
        <p:blipFill rotWithShape="1">
          <a:blip r:embed="rId4"/>
          <a:srcRect b="19652"/>
          <a:stretch/>
        </p:blipFill>
        <p:spPr>
          <a:xfrm>
            <a:off x="589540" y="1198562"/>
            <a:ext cx="6391403" cy="3928160"/>
          </a:xfrm>
          <a:prstGeom prst="rect">
            <a:avLst/>
          </a:prstGeom>
        </p:spPr>
      </p:pic>
      <p:pic>
        <p:nvPicPr>
          <p:cNvPr id="7" name="Grafik 6">
            <a:hlinkClick r:id="rId5"/>
            <a:extLst>
              <a:ext uri="{FF2B5EF4-FFF2-40B4-BE49-F238E27FC236}">
                <a16:creationId xmlns:a16="http://schemas.microsoft.com/office/drawing/2014/main" id="{AD96E4AA-4094-B2DF-4242-12D12D325F1A}"/>
              </a:ext>
            </a:extLst>
          </p:cNvPr>
          <p:cNvPicPr>
            <a:picLocks noChangeAspect="1"/>
          </p:cNvPicPr>
          <p:nvPr/>
        </p:nvPicPr>
        <p:blipFill>
          <a:blip r:embed="rId6"/>
          <a:stretch>
            <a:fillRect/>
          </a:stretch>
        </p:blipFill>
        <p:spPr>
          <a:xfrm>
            <a:off x="7204075" y="2139702"/>
            <a:ext cx="1689100" cy="1714500"/>
          </a:xfrm>
          <a:prstGeom prst="rect">
            <a:avLst/>
          </a:prstGeom>
        </p:spPr>
      </p:pic>
    </p:spTree>
    <p:extLst>
      <p:ext uri="{BB962C8B-B14F-4D97-AF65-F5344CB8AC3E}">
        <p14:creationId xmlns:p14="http://schemas.microsoft.com/office/powerpoint/2010/main" val="13653902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https://akademie.digitale-helden.de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50653" y="3081316"/>
            <a:ext cx="3928160" cy="196208"/>
          </a:xfrm>
          <a:prstGeom prst="rect">
            <a:avLst/>
          </a:prstGeom>
          <a:noFill/>
        </p:spPr>
        <p:txBody>
          <a:bodyPr wrap="square" rtlCol="0">
            <a:spAutoFit/>
          </a:bodyPr>
          <a:lstStyle/>
          <a:p>
            <a:pPr algn="l"/>
            <a:r>
              <a:rPr lang="de-DE" sz="675" dirty="0"/>
              <a:t>Bild: Screenshot (Ausschnitt) von https://</a:t>
            </a:r>
            <a:r>
              <a:rPr lang="de-DE" sz="675" dirty="0" err="1"/>
              <a:t>akademie.digitale-helden.de</a:t>
            </a:r>
            <a:r>
              <a:rPr lang="de-DE" sz="675" dirty="0"/>
              <a:t>/</a:t>
            </a:r>
          </a:p>
        </p:txBody>
      </p:sp>
      <p:pic>
        <p:nvPicPr>
          <p:cNvPr id="6" name="Grafik 5">
            <a:extLst>
              <a:ext uri="{FF2B5EF4-FFF2-40B4-BE49-F238E27FC236}">
                <a16:creationId xmlns:a16="http://schemas.microsoft.com/office/drawing/2014/main" id="{4570AD5A-0735-42C3-5546-1AB169E71CDA}"/>
              </a:ext>
            </a:extLst>
          </p:cNvPr>
          <p:cNvPicPr>
            <a:picLocks noChangeAspect="1"/>
          </p:cNvPicPr>
          <p:nvPr/>
        </p:nvPicPr>
        <p:blipFill rotWithShape="1">
          <a:blip r:embed="rId4"/>
          <a:srcRect b="10128"/>
          <a:stretch/>
        </p:blipFill>
        <p:spPr>
          <a:xfrm>
            <a:off x="656396" y="1204985"/>
            <a:ext cx="6435883" cy="3835525"/>
          </a:xfrm>
          <a:prstGeom prst="rect">
            <a:avLst/>
          </a:prstGeom>
        </p:spPr>
      </p:pic>
      <p:pic>
        <p:nvPicPr>
          <p:cNvPr id="8" name="Grafik 7">
            <a:hlinkClick r:id="rId3"/>
            <a:extLst>
              <a:ext uri="{FF2B5EF4-FFF2-40B4-BE49-F238E27FC236}">
                <a16:creationId xmlns:a16="http://schemas.microsoft.com/office/drawing/2014/main" id="{E1107289-7D95-336E-56F0-359023FE6799}"/>
              </a:ext>
            </a:extLst>
          </p:cNvPr>
          <p:cNvPicPr>
            <a:picLocks noChangeAspect="1"/>
          </p:cNvPicPr>
          <p:nvPr/>
        </p:nvPicPr>
        <p:blipFill>
          <a:blip r:embed="rId5"/>
          <a:stretch>
            <a:fillRect/>
          </a:stretch>
        </p:blipFill>
        <p:spPr>
          <a:xfrm>
            <a:off x="7253347" y="2139702"/>
            <a:ext cx="1663700" cy="1676400"/>
          </a:xfrm>
          <a:prstGeom prst="rect">
            <a:avLst/>
          </a:prstGeom>
        </p:spPr>
      </p:pic>
    </p:spTree>
    <p:extLst>
      <p:ext uri="{BB962C8B-B14F-4D97-AF65-F5344CB8AC3E}">
        <p14:creationId xmlns:p14="http://schemas.microsoft.com/office/powerpoint/2010/main" val="484981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Angebot der ARD</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1157668" y="4913936"/>
            <a:ext cx="5325199" cy="196208"/>
          </a:xfrm>
          <a:prstGeom prst="rect">
            <a:avLst/>
          </a:prstGeom>
          <a:noFill/>
        </p:spPr>
        <p:txBody>
          <a:bodyPr wrap="square" rtlCol="0">
            <a:spAutoFit/>
          </a:bodyPr>
          <a:lstStyle/>
          <a:p>
            <a:pPr algn="l"/>
            <a:r>
              <a:rPr lang="de-DE" sz="675" dirty="0"/>
              <a:t>Bild: Screenshot (Ausschnitt) von https://www.ard.de/die-ard/Gemeinsam-Medienkompetenz-staerken-Ein-Angebot-der-ARD-100</a:t>
            </a:r>
          </a:p>
        </p:txBody>
      </p:sp>
      <p:pic>
        <p:nvPicPr>
          <p:cNvPr id="4" name="Grafik 3">
            <a:hlinkClick r:id="rId3"/>
            <a:extLst>
              <a:ext uri="{FF2B5EF4-FFF2-40B4-BE49-F238E27FC236}">
                <a16:creationId xmlns:a16="http://schemas.microsoft.com/office/drawing/2014/main" id="{E8731928-2BB0-401E-90A8-65201F2C6F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847" y="1167595"/>
            <a:ext cx="6561348" cy="2322258"/>
          </a:xfrm>
          <a:prstGeom prst="rect">
            <a:avLst/>
          </a:prstGeom>
        </p:spPr>
      </p:pic>
      <p:pic>
        <p:nvPicPr>
          <p:cNvPr id="8" name="Grafik 7">
            <a:extLst>
              <a:ext uri="{FF2B5EF4-FFF2-40B4-BE49-F238E27FC236}">
                <a16:creationId xmlns:a16="http://schemas.microsoft.com/office/drawing/2014/main" id="{F481B744-FE0D-4565-95F1-1C709673BD87}"/>
              </a:ext>
            </a:extLst>
          </p:cNvPr>
          <p:cNvPicPr>
            <a:picLocks noChangeAspect="1"/>
          </p:cNvPicPr>
          <p:nvPr/>
        </p:nvPicPr>
        <p:blipFill>
          <a:blip r:embed="rId5"/>
          <a:stretch>
            <a:fillRect/>
          </a:stretch>
        </p:blipFill>
        <p:spPr>
          <a:xfrm>
            <a:off x="1109379" y="3519680"/>
            <a:ext cx="5619947" cy="1316674"/>
          </a:xfrm>
          <a:prstGeom prst="rect">
            <a:avLst/>
          </a:prstGeom>
        </p:spPr>
      </p:pic>
      <p:pic>
        <p:nvPicPr>
          <p:cNvPr id="10" name="Grafik 9">
            <a:hlinkClick r:id="rId3"/>
            <a:extLst>
              <a:ext uri="{FF2B5EF4-FFF2-40B4-BE49-F238E27FC236}">
                <a16:creationId xmlns:a16="http://schemas.microsoft.com/office/drawing/2014/main" id="{69F5BB52-231B-47E6-BE62-7C530DDD7F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2320" y="3489853"/>
            <a:ext cx="1556980" cy="1556981"/>
          </a:xfrm>
          <a:prstGeom prst="rect">
            <a:avLst/>
          </a:prstGeom>
        </p:spPr>
      </p:pic>
    </p:spTree>
    <p:extLst>
      <p:ext uri="{BB962C8B-B14F-4D97-AF65-F5344CB8AC3E}">
        <p14:creationId xmlns:p14="http://schemas.microsoft.com/office/powerpoint/2010/main" val="15920733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www.youngdata.de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13779" y="3114263"/>
            <a:ext cx="3928160" cy="196208"/>
          </a:xfrm>
          <a:prstGeom prst="rect">
            <a:avLst/>
          </a:prstGeom>
          <a:noFill/>
        </p:spPr>
        <p:txBody>
          <a:bodyPr wrap="square" rtlCol="0">
            <a:spAutoFit/>
          </a:bodyPr>
          <a:lstStyle/>
          <a:p>
            <a:pPr algn="l"/>
            <a:r>
              <a:rPr lang="de-DE" sz="675" dirty="0"/>
              <a:t>Bild: Screenshot (Ausschnitt) von https://www.youngdata.de</a:t>
            </a:r>
          </a:p>
        </p:txBody>
      </p:sp>
      <p:pic>
        <p:nvPicPr>
          <p:cNvPr id="4" name="Grafik 3">
            <a:extLst>
              <a:ext uri="{FF2B5EF4-FFF2-40B4-BE49-F238E27FC236}">
                <a16:creationId xmlns:a16="http://schemas.microsoft.com/office/drawing/2014/main" id="{AF9B6F21-7283-4A42-8E2C-91626E91EFB8}"/>
              </a:ext>
            </a:extLst>
          </p:cNvPr>
          <p:cNvPicPr>
            <a:picLocks noChangeAspect="1"/>
          </p:cNvPicPr>
          <p:nvPr/>
        </p:nvPicPr>
        <p:blipFill>
          <a:blip r:embed="rId4"/>
          <a:stretch>
            <a:fillRect/>
          </a:stretch>
        </p:blipFill>
        <p:spPr>
          <a:xfrm>
            <a:off x="677006" y="1190864"/>
            <a:ext cx="6397963" cy="3928161"/>
          </a:xfrm>
          <a:prstGeom prst="rect">
            <a:avLst/>
          </a:prstGeom>
        </p:spPr>
      </p:pic>
      <p:pic>
        <p:nvPicPr>
          <p:cNvPr id="8" name="Grafik 7">
            <a:hlinkClick r:id="rId5"/>
            <a:extLst>
              <a:ext uri="{FF2B5EF4-FFF2-40B4-BE49-F238E27FC236}">
                <a16:creationId xmlns:a16="http://schemas.microsoft.com/office/drawing/2014/main" id="{805511E2-B15D-4124-8C62-B493A9EB142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47777" y="2211710"/>
            <a:ext cx="1545398" cy="1512168"/>
          </a:xfrm>
          <a:prstGeom prst="rect">
            <a:avLst/>
          </a:prstGeom>
        </p:spPr>
      </p:pic>
    </p:spTree>
    <p:extLst>
      <p:ext uri="{BB962C8B-B14F-4D97-AF65-F5344CB8AC3E}">
        <p14:creationId xmlns:p14="http://schemas.microsoft.com/office/powerpoint/2010/main" val="36248823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www.data-kids.de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377971" y="3054999"/>
            <a:ext cx="3928160" cy="196208"/>
          </a:xfrm>
          <a:prstGeom prst="rect">
            <a:avLst/>
          </a:prstGeom>
          <a:noFill/>
        </p:spPr>
        <p:txBody>
          <a:bodyPr wrap="square" rtlCol="0">
            <a:spAutoFit/>
          </a:bodyPr>
          <a:lstStyle/>
          <a:p>
            <a:pPr algn="l"/>
            <a:r>
              <a:rPr lang="de-DE" sz="675" dirty="0"/>
              <a:t>Bild: Screenshot (Ausschnitt) von https://www.youngdata.de</a:t>
            </a:r>
          </a:p>
        </p:txBody>
      </p:sp>
      <p:pic>
        <p:nvPicPr>
          <p:cNvPr id="7" name="Grafik 6">
            <a:extLst>
              <a:ext uri="{FF2B5EF4-FFF2-40B4-BE49-F238E27FC236}">
                <a16:creationId xmlns:a16="http://schemas.microsoft.com/office/drawing/2014/main" id="{222D4D5E-5E87-4FBE-9FC8-4051EDF66357}"/>
              </a:ext>
            </a:extLst>
          </p:cNvPr>
          <p:cNvPicPr>
            <a:picLocks noChangeAspect="1"/>
          </p:cNvPicPr>
          <p:nvPr/>
        </p:nvPicPr>
        <p:blipFill>
          <a:blip r:embed="rId4"/>
          <a:stretch>
            <a:fillRect/>
          </a:stretch>
        </p:blipFill>
        <p:spPr>
          <a:xfrm>
            <a:off x="684213" y="1141277"/>
            <a:ext cx="6366482" cy="3975906"/>
          </a:xfrm>
          <a:prstGeom prst="rect">
            <a:avLst/>
          </a:prstGeom>
        </p:spPr>
      </p:pic>
      <p:pic>
        <p:nvPicPr>
          <p:cNvPr id="10" name="Grafik 9">
            <a:hlinkClick r:id="rId5"/>
            <a:extLst>
              <a:ext uri="{FF2B5EF4-FFF2-40B4-BE49-F238E27FC236}">
                <a16:creationId xmlns:a16="http://schemas.microsoft.com/office/drawing/2014/main" id="{A825EB3C-1722-4614-B840-68BDF8BBE19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08304" y="2564904"/>
            <a:ext cx="1524496" cy="1440160"/>
          </a:xfrm>
          <a:prstGeom prst="rect">
            <a:avLst/>
          </a:prstGeom>
        </p:spPr>
      </p:pic>
    </p:spTree>
    <p:extLst>
      <p:ext uri="{BB962C8B-B14F-4D97-AF65-F5344CB8AC3E}">
        <p14:creationId xmlns:p14="http://schemas.microsoft.com/office/powerpoint/2010/main" val="34172409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www.bfdi.bund.de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689581" y="2942965"/>
            <a:ext cx="4245937" cy="196208"/>
          </a:xfrm>
          <a:prstGeom prst="rect">
            <a:avLst/>
          </a:prstGeom>
          <a:noFill/>
        </p:spPr>
        <p:txBody>
          <a:bodyPr wrap="square" rtlCol="0">
            <a:spAutoFit/>
          </a:bodyPr>
          <a:lstStyle/>
          <a:p>
            <a:pPr algn="l"/>
            <a:r>
              <a:rPr lang="de-DE" sz="675" dirty="0"/>
              <a:t>Bild: Screenshot (Ausschnitt) von https://www.bfdi.bund.de/DE/Service/Publikationen/Pixi/Pixi_node.html</a:t>
            </a:r>
          </a:p>
        </p:txBody>
      </p:sp>
      <p:pic>
        <p:nvPicPr>
          <p:cNvPr id="3" name="Grafik 2">
            <a:extLst>
              <a:ext uri="{FF2B5EF4-FFF2-40B4-BE49-F238E27FC236}">
                <a16:creationId xmlns:a16="http://schemas.microsoft.com/office/drawing/2014/main" id="{75A06C7D-C793-41FB-87C5-40DBCAEE31D2}"/>
              </a:ext>
            </a:extLst>
          </p:cNvPr>
          <p:cNvPicPr>
            <a:picLocks noChangeAspect="1"/>
          </p:cNvPicPr>
          <p:nvPr/>
        </p:nvPicPr>
        <p:blipFill>
          <a:blip r:embed="rId4"/>
          <a:stretch>
            <a:fillRect/>
          </a:stretch>
        </p:blipFill>
        <p:spPr>
          <a:xfrm>
            <a:off x="755576" y="1167594"/>
            <a:ext cx="4479248" cy="3862589"/>
          </a:xfrm>
          <a:prstGeom prst="rect">
            <a:avLst/>
          </a:prstGeom>
        </p:spPr>
      </p:pic>
      <p:pic>
        <p:nvPicPr>
          <p:cNvPr id="9" name="Grafik 8">
            <a:hlinkClick r:id="rId5"/>
            <a:extLst>
              <a:ext uri="{FF2B5EF4-FFF2-40B4-BE49-F238E27FC236}">
                <a16:creationId xmlns:a16="http://schemas.microsoft.com/office/drawing/2014/main" id="{D7B9A4A7-FA4F-4837-965A-C94D53EFEC85}"/>
              </a:ext>
            </a:extLst>
          </p:cNvPr>
          <p:cNvPicPr>
            <a:picLocks noChangeAspect="1"/>
          </p:cNvPicPr>
          <p:nvPr/>
        </p:nvPicPr>
        <p:blipFill rotWithShape="1">
          <a:blip r:embed="rId6"/>
          <a:srcRect l="5519" t="7588" r="6234" b="6778"/>
          <a:stretch/>
        </p:blipFill>
        <p:spPr>
          <a:xfrm>
            <a:off x="6516216" y="2734213"/>
            <a:ext cx="1512168" cy="1467410"/>
          </a:xfrm>
          <a:prstGeom prst="rect">
            <a:avLst/>
          </a:prstGeom>
        </p:spPr>
      </p:pic>
      <p:pic>
        <p:nvPicPr>
          <p:cNvPr id="11" name="Grafik 10">
            <a:hlinkClick r:id="rId5"/>
            <a:extLst>
              <a:ext uri="{FF2B5EF4-FFF2-40B4-BE49-F238E27FC236}">
                <a16:creationId xmlns:a16="http://schemas.microsoft.com/office/drawing/2014/main" id="{27050309-B2FC-4D55-B2D1-D83A8129EE68}"/>
              </a:ext>
            </a:extLst>
          </p:cNvPr>
          <p:cNvPicPr>
            <a:picLocks noChangeAspect="1"/>
          </p:cNvPicPr>
          <p:nvPr/>
        </p:nvPicPr>
        <p:blipFill>
          <a:blip r:embed="rId7"/>
          <a:stretch>
            <a:fillRect/>
          </a:stretch>
        </p:blipFill>
        <p:spPr>
          <a:xfrm>
            <a:off x="5580112" y="1995686"/>
            <a:ext cx="3469306" cy="680144"/>
          </a:xfrm>
          <a:prstGeom prst="rect">
            <a:avLst/>
          </a:prstGeom>
        </p:spPr>
      </p:pic>
    </p:spTree>
    <p:extLst>
      <p:ext uri="{BB962C8B-B14F-4D97-AF65-F5344CB8AC3E}">
        <p14:creationId xmlns:p14="http://schemas.microsoft.com/office/powerpoint/2010/main" val="35108366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Universität Wien </a:t>
            </a:r>
            <a:r>
              <a:rPr lang="de-DE" sz="2100" dirty="0">
                <a:hlinkClick r:id="rId3"/>
              </a:rPr>
              <a:t>[Link]</a:t>
            </a:r>
            <a:endParaRPr lang="de-DE" dirty="0"/>
          </a:p>
        </p:txBody>
      </p:sp>
      <p:pic>
        <p:nvPicPr>
          <p:cNvPr id="3" name="Grafik 2">
            <a:hlinkClick r:id="rId4"/>
            <a:extLst>
              <a:ext uri="{FF2B5EF4-FFF2-40B4-BE49-F238E27FC236}">
                <a16:creationId xmlns:a16="http://schemas.microsoft.com/office/drawing/2014/main" id="{69C3345A-B296-49AD-AE52-3FC5E7C16D4F}"/>
              </a:ext>
            </a:extLst>
          </p:cNvPr>
          <p:cNvPicPr>
            <a:picLocks noChangeAspect="1"/>
          </p:cNvPicPr>
          <p:nvPr/>
        </p:nvPicPr>
        <p:blipFill>
          <a:blip r:embed="rId5"/>
          <a:stretch>
            <a:fillRect/>
          </a:stretch>
        </p:blipFill>
        <p:spPr>
          <a:xfrm>
            <a:off x="1577664" y="2740228"/>
            <a:ext cx="3352423" cy="2249948"/>
          </a:xfrm>
          <a:prstGeom prst="rect">
            <a:avLst/>
          </a:prstGeom>
        </p:spPr>
      </p:pic>
      <p:pic>
        <p:nvPicPr>
          <p:cNvPr id="7" name="Grafik 6">
            <a:hlinkClick r:id="rId4"/>
            <a:extLst>
              <a:ext uri="{FF2B5EF4-FFF2-40B4-BE49-F238E27FC236}">
                <a16:creationId xmlns:a16="http://schemas.microsoft.com/office/drawing/2014/main" id="{DEB04B16-21ED-4DE7-837A-728EEE3D9301}"/>
              </a:ext>
            </a:extLst>
          </p:cNvPr>
          <p:cNvPicPr>
            <a:picLocks noChangeAspect="1"/>
          </p:cNvPicPr>
          <p:nvPr/>
        </p:nvPicPr>
        <p:blipFill>
          <a:blip r:embed="rId6"/>
          <a:stretch>
            <a:fillRect/>
          </a:stretch>
        </p:blipFill>
        <p:spPr>
          <a:xfrm>
            <a:off x="1439653" y="1278298"/>
            <a:ext cx="6258947" cy="1455470"/>
          </a:xfrm>
          <a:prstGeom prst="rect">
            <a:avLst/>
          </a:prstGeom>
        </p:spPr>
      </p:pic>
      <p:sp>
        <p:nvSpPr>
          <p:cNvPr id="5" name="Textfeld 4">
            <a:extLst>
              <a:ext uri="{FF2B5EF4-FFF2-40B4-BE49-F238E27FC236}">
                <a16:creationId xmlns:a16="http://schemas.microsoft.com/office/drawing/2014/main" id="{C45D5EFD-8530-44A2-A6C0-11058C6A072F}"/>
              </a:ext>
            </a:extLst>
          </p:cNvPr>
          <p:cNvSpPr txBox="1"/>
          <p:nvPr/>
        </p:nvSpPr>
        <p:spPr>
          <a:xfrm rot="16200000">
            <a:off x="5910717" y="3051948"/>
            <a:ext cx="3852765" cy="300082"/>
          </a:xfrm>
          <a:prstGeom prst="rect">
            <a:avLst/>
          </a:prstGeom>
          <a:noFill/>
        </p:spPr>
        <p:txBody>
          <a:bodyPr wrap="square" rtlCol="0">
            <a:spAutoFit/>
          </a:bodyPr>
          <a:lstStyle/>
          <a:p>
            <a:pPr algn="l"/>
            <a:r>
              <a:rPr lang="de-DE" sz="675" dirty="0"/>
              <a:t>Bild: Screenshots (Ausschnitte) https://lehrerinnenbildung.univie.ac.at/arbeitsbereiche/didaktik-der-politischen-bildung/forschungsprojekte/laufende-projekte/</a:t>
            </a:r>
            <a:r>
              <a:rPr lang="de-DE" sz="675"/>
              <a:t>digires/</a:t>
            </a:r>
            <a:r>
              <a:rPr lang="de-DE" sz="675" dirty="0"/>
              <a:t> </a:t>
            </a:r>
          </a:p>
        </p:txBody>
      </p:sp>
      <p:pic>
        <p:nvPicPr>
          <p:cNvPr id="2" name="Grafik 1">
            <a:hlinkClick r:id="rId3"/>
            <a:extLst>
              <a:ext uri="{FF2B5EF4-FFF2-40B4-BE49-F238E27FC236}">
                <a16:creationId xmlns:a16="http://schemas.microsoft.com/office/drawing/2014/main" id="{0AA70072-7485-1B5C-367E-7294B16197B8}"/>
              </a:ext>
            </a:extLst>
          </p:cNvPr>
          <p:cNvPicPr>
            <a:picLocks noChangeAspect="1"/>
          </p:cNvPicPr>
          <p:nvPr/>
        </p:nvPicPr>
        <p:blipFill>
          <a:blip r:embed="rId7"/>
          <a:stretch>
            <a:fillRect/>
          </a:stretch>
        </p:blipFill>
        <p:spPr>
          <a:xfrm>
            <a:off x="5264456" y="2774026"/>
            <a:ext cx="2088232" cy="2136422"/>
          </a:xfrm>
          <a:prstGeom prst="rect">
            <a:avLst/>
          </a:prstGeom>
        </p:spPr>
      </p:pic>
    </p:spTree>
    <p:extLst>
      <p:ext uri="{BB962C8B-B14F-4D97-AF65-F5344CB8AC3E}">
        <p14:creationId xmlns:p14="http://schemas.microsoft.com/office/powerpoint/2010/main" val="4691029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https://mebis.bycs.de/beitrag/fake-news-erkennen</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363709" y="3010200"/>
            <a:ext cx="3866457" cy="300082"/>
          </a:xfrm>
          <a:prstGeom prst="rect">
            <a:avLst/>
          </a:prstGeom>
          <a:noFill/>
        </p:spPr>
        <p:txBody>
          <a:bodyPr wrap="square" rtlCol="0">
            <a:spAutoFit/>
          </a:bodyPr>
          <a:lstStyle/>
          <a:p>
            <a:pPr algn="l"/>
            <a:r>
              <a:rPr lang="de-DE" sz="675" dirty="0"/>
              <a:t>Bild: Screenshots (Ausschnitte) </a:t>
            </a:r>
            <a:br>
              <a:rPr lang="de-DE" sz="675" dirty="0"/>
            </a:br>
            <a:r>
              <a:rPr lang="de-DE" sz="675" dirty="0"/>
              <a:t>https://</a:t>
            </a:r>
            <a:r>
              <a:rPr lang="de-DE" sz="675" dirty="0" err="1"/>
              <a:t>mebis.bycs.de</a:t>
            </a:r>
            <a:r>
              <a:rPr lang="de-DE" sz="675" dirty="0"/>
              <a:t>/</a:t>
            </a:r>
            <a:r>
              <a:rPr lang="de-DE" sz="675" dirty="0" err="1"/>
              <a:t>kategorien</a:t>
            </a:r>
            <a:r>
              <a:rPr lang="de-DE" sz="675" dirty="0"/>
              <a:t>/</a:t>
            </a:r>
            <a:r>
              <a:rPr lang="de-DE" sz="675" dirty="0" err="1"/>
              <a:t>medienerziehung</a:t>
            </a:r>
            <a:r>
              <a:rPr lang="de-DE" sz="675" dirty="0"/>
              <a:t>/themen-im-fokus-</a:t>
            </a:r>
            <a:r>
              <a:rPr lang="de-DE" sz="675" dirty="0" err="1"/>
              <a:t>me</a:t>
            </a:r>
            <a:r>
              <a:rPr lang="de-DE" sz="675" dirty="0"/>
              <a:t>/fake-news</a:t>
            </a:r>
          </a:p>
        </p:txBody>
      </p:sp>
      <p:pic>
        <p:nvPicPr>
          <p:cNvPr id="2" name="Grafik 1">
            <a:hlinkClick r:id="rId3"/>
            <a:extLst>
              <a:ext uri="{FF2B5EF4-FFF2-40B4-BE49-F238E27FC236}">
                <a16:creationId xmlns:a16="http://schemas.microsoft.com/office/drawing/2014/main" id="{D590DC2E-8577-BE01-B413-CD0E8F298779}"/>
              </a:ext>
            </a:extLst>
          </p:cNvPr>
          <p:cNvPicPr>
            <a:picLocks noChangeAspect="1"/>
          </p:cNvPicPr>
          <p:nvPr/>
        </p:nvPicPr>
        <p:blipFill>
          <a:blip r:embed="rId4"/>
          <a:stretch>
            <a:fillRect/>
          </a:stretch>
        </p:blipFill>
        <p:spPr>
          <a:xfrm>
            <a:off x="6948264" y="1446607"/>
            <a:ext cx="1574800" cy="1587500"/>
          </a:xfrm>
          <a:prstGeom prst="rect">
            <a:avLst/>
          </a:prstGeom>
        </p:spPr>
      </p:pic>
      <p:pic>
        <p:nvPicPr>
          <p:cNvPr id="4" name="Grafik 3">
            <a:extLst>
              <a:ext uri="{FF2B5EF4-FFF2-40B4-BE49-F238E27FC236}">
                <a16:creationId xmlns:a16="http://schemas.microsoft.com/office/drawing/2014/main" id="{C552B03A-D888-6116-73A0-333F309F92B3}"/>
              </a:ext>
            </a:extLst>
          </p:cNvPr>
          <p:cNvPicPr>
            <a:picLocks noChangeAspect="1"/>
          </p:cNvPicPr>
          <p:nvPr/>
        </p:nvPicPr>
        <p:blipFill>
          <a:blip r:embed="rId5"/>
          <a:stretch>
            <a:fillRect/>
          </a:stretch>
        </p:blipFill>
        <p:spPr>
          <a:xfrm>
            <a:off x="684213" y="1227013"/>
            <a:ext cx="5587380" cy="3916487"/>
          </a:xfrm>
          <a:prstGeom prst="rect">
            <a:avLst/>
          </a:prstGeom>
        </p:spPr>
      </p:pic>
      <p:pic>
        <p:nvPicPr>
          <p:cNvPr id="6" name="Grafik 5">
            <a:extLst>
              <a:ext uri="{FF2B5EF4-FFF2-40B4-BE49-F238E27FC236}">
                <a16:creationId xmlns:a16="http://schemas.microsoft.com/office/drawing/2014/main" id="{14CADFA2-F99D-FAA6-7B82-D91D1E0381D2}"/>
              </a:ext>
            </a:extLst>
          </p:cNvPr>
          <p:cNvPicPr>
            <a:picLocks noChangeAspect="1"/>
          </p:cNvPicPr>
          <p:nvPr/>
        </p:nvPicPr>
        <p:blipFill>
          <a:blip r:embed="rId6"/>
          <a:stretch>
            <a:fillRect/>
          </a:stretch>
        </p:blipFill>
        <p:spPr>
          <a:xfrm>
            <a:off x="6516216" y="4324318"/>
            <a:ext cx="2309465" cy="613203"/>
          </a:xfrm>
          <a:prstGeom prst="rect">
            <a:avLst/>
          </a:prstGeom>
        </p:spPr>
      </p:pic>
    </p:spTree>
    <p:extLst>
      <p:ext uri="{BB962C8B-B14F-4D97-AF65-F5344CB8AC3E}">
        <p14:creationId xmlns:p14="http://schemas.microsoft.com/office/powerpoint/2010/main" val="7293996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Poolball enthält.&#10;&#10;Automatisch generierte Beschreibung">
            <a:extLst>
              <a:ext uri="{FF2B5EF4-FFF2-40B4-BE49-F238E27FC236}">
                <a16:creationId xmlns:a16="http://schemas.microsoft.com/office/drawing/2014/main" id="{F4EE940B-4A44-4E37-9E74-83CE8201D9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6820" y="3811568"/>
            <a:ext cx="989856" cy="912524"/>
          </a:xfrm>
          <a:prstGeom prst="rect">
            <a:avLst/>
          </a:prstGeom>
        </p:spPr>
      </p:pic>
      <p:pic>
        <p:nvPicPr>
          <p:cNvPr id="15" name="Grafik 14" descr="Ein Bild, das Poolball enthält.&#10;&#10;Automatisch generierte Beschreibung">
            <a:extLst>
              <a:ext uri="{FF2B5EF4-FFF2-40B4-BE49-F238E27FC236}">
                <a16:creationId xmlns:a16="http://schemas.microsoft.com/office/drawing/2014/main" id="{FA77962B-EB1E-45D4-AEF8-F8903C7DD4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4731" y="3646220"/>
            <a:ext cx="989856" cy="912524"/>
          </a:xfrm>
          <a:prstGeom prst="rect">
            <a:avLst/>
          </a:prstGeom>
        </p:spPr>
      </p:pic>
      <p:pic>
        <p:nvPicPr>
          <p:cNvPr id="10" name="Grafik 9" descr="Ein Bild, das Wasser, draußen, Himmel, Person enthält.&#10;&#10;Automatisch generierte Beschreibung">
            <a:extLst>
              <a:ext uri="{FF2B5EF4-FFF2-40B4-BE49-F238E27FC236}">
                <a16:creationId xmlns:a16="http://schemas.microsoft.com/office/drawing/2014/main" id="{5F5C184F-1973-49AE-92AD-57DDD5159F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03584" y="1151350"/>
            <a:ext cx="2824800" cy="3788671"/>
          </a:xfrm>
          <a:prstGeom prst="rect">
            <a:avLst/>
          </a:prstGeom>
        </p:spPr>
      </p:pic>
      <p:sp>
        <p:nvSpPr>
          <p:cNvPr id="2" name="Titel 1"/>
          <p:cNvSpPr>
            <a:spLocks noGrp="1"/>
          </p:cNvSpPr>
          <p:nvPr>
            <p:ph type="title"/>
          </p:nvPr>
        </p:nvSpPr>
        <p:spPr>
          <a:xfrm>
            <a:off x="467544" y="205979"/>
            <a:ext cx="8425631" cy="857250"/>
          </a:xfrm>
        </p:spPr>
        <p:txBody>
          <a:bodyPr/>
          <a:lstStyle/>
          <a:p>
            <a:r>
              <a:rPr lang="de-DE" sz="2100" dirty="0"/>
              <a:t>Ungefragt dürfen keine Fotos veröffentlicht oder weitergegeben werden. </a:t>
            </a:r>
            <a:r>
              <a:rPr lang="de-DE" sz="2100" b="1" dirty="0"/>
              <a:t>Recht am eigenen Bild!</a:t>
            </a:r>
            <a:endParaRPr lang="de-DE" sz="1800" dirty="0"/>
          </a:p>
        </p:txBody>
      </p:sp>
      <p:pic>
        <p:nvPicPr>
          <p:cNvPr id="1026" name="Picture 2" descr="Selfie, Foto, Selbst Foto, Frau, Schöne, Charm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215087" y="1151350"/>
            <a:ext cx="3800067" cy="233850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840320" y="2840757"/>
            <a:ext cx="1167307" cy="184666"/>
          </a:xfrm>
          <a:prstGeom prst="rect">
            <a:avLst/>
          </a:prstGeom>
        </p:spPr>
        <p:txBody>
          <a:bodyPr wrap="none">
            <a:spAutoFit/>
          </a:bodyPr>
          <a:lstStyle/>
          <a:p>
            <a:r>
              <a:rPr lang="de-DE" sz="600" dirty="0"/>
              <a:t>Bild: Pixabay.com / </a:t>
            </a:r>
            <a:r>
              <a:rPr lang="de-DE" sz="600" dirty="0" err="1"/>
              <a:t>wilkernet</a:t>
            </a:r>
            <a:endParaRPr lang="de-DE" sz="600" dirty="0"/>
          </a:p>
        </p:txBody>
      </p:sp>
      <p:sp>
        <p:nvSpPr>
          <p:cNvPr id="6" name="Rechteck 5"/>
          <p:cNvSpPr/>
          <p:nvPr/>
        </p:nvSpPr>
        <p:spPr>
          <a:xfrm>
            <a:off x="5180797" y="4937521"/>
            <a:ext cx="2139095" cy="184666"/>
          </a:xfrm>
          <a:prstGeom prst="rect">
            <a:avLst/>
          </a:prstGeom>
        </p:spPr>
        <p:txBody>
          <a:bodyPr wrap="square">
            <a:spAutoFit/>
          </a:bodyPr>
          <a:lstStyle/>
          <a:p>
            <a:pPr algn="l"/>
            <a:r>
              <a:rPr lang="de-DE" sz="600" dirty="0"/>
              <a:t>Bild: Pixabay.com / Laura6 - </a:t>
            </a:r>
            <a:r>
              <a:rPr lang="de-DE" sz="600" dirty="0" err="1"/>
              <a:t>Moini</a:t>
            </a:r>
            <a:r>
              <a:rPr lang="de-DE" sz="600" dirty="0"/>
              <a:t> </a:t>
            </a:r>
          </a:p>
        </p:txBody>
      </p:sp>
      <p:sp>
        <p:nvSpPr>
          <p:cNvPr id="4" name="&quot;Nein&quot;-Symbol 3"/>
          <p:cNvSpPr/>
          <p:nvPr/>
        </p:nvSpPr>
        <p:spPr>
          <a:xfrm>
            <a:off x="5585621" y="1949325"/>
            <a:ext cx="2052228" cy="2052228"/>
          </a:xfrm>
          <a:prstGeom prst="noSmoking">
            <a:avLst/>
          </a:prstGeom>
          <a:gradFill>
            <a:gsLst>
              <a:gs pos="0">
                <a:srgbClr val="FF6600">
                  <a:alpha val="60000"/>
                </a:srgbClr>
              </a:gs>
              <a:gs pos="100000">
                <a:srgbClr val="FF33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7" name="Smiley 6"/>
          <p:cNvSpPr/>
          <p:nvPr/>
        </p:nvSpPr>
        <p:spPr>
          <a:xfrm>
            <a:off x="3737673" y="2247714"/>
            <a:ext cx="1080120" cy="1080120"/>
          </a:xfrm>
          <a:prstGeom prst="smileyFace">
            <a:avLst/>
          </a:prstGeom>
          <a:gradFill>
            <a:gsLst>
              <a:gs pos="0">
                <a:srgbClr val="92D050"/>
              </a:gs>
              <a:gs pos="100000">
                <a:srgbClr val="00B050">
                  <a:alpha val="33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3B9D2C4-4CB5-41D0-9BFB-659B276AE148}"/>
              </a:ext>
            </a:extLst>
          </p:cNvPr>
          <p:cNvSpPr txBox="1"/>
          <p:nvPr/>
        </p:nvSpPr>
        <p:spPr>
          <a:xfrm>
            <a:off x="1403648" y="4970376"/>
            <a:ext cx="2376264" cy="184666"/>
          </a:xfrm>
          <a:prstGeom prst="rect">
            <a:avLst/>
          </a:prstGeom>
          <a:noFill/>
        </p:spPr>
        <p:txBody>
          <a:bodyPr wrap="square" rtlCol="0">
            <a:spAutoFit/>
          </a:bodyPr>
          <a:lstStyle/>
          <a:p>
            <a:pPr algn="l"/>
            <a:r>
              <a:rPr lang="de-DE" sz="600" dirty="0"/>
              <a:t>Bild (bearbeitet): Pixabay.com / </a:t>
            </a:r>
            <a:r>
              <a:rPr lang="de-DE" sz="600" dirty="0" err="1"/>
              <a:t>Clker</a:t>
            </a:r>
            <a:r>
              <a:rPr lang="de-DE" sz="600" dirty="0"/>
              <a:t>-Free-Vector-Images</a:t>
            </a:r>
          </a:p>
        </p:txBody>
      </p:sp>
      <p:pic>
        <p:nvPicPr>
          <p:cNvPr id="11" name="Grafik 10" descr="Ein Bild, das Poolball enthält.&#10;&#10;Automatisch generierte Beschreibung">
            <a:extLst>
              <a:ext uri="{FF2B5EF4-FFF2-40B4-BE49-F238E27FC236}">
                <a16:creationId xmlns:a16="http://schemas.microsoft.com/office/drawing/2014/main" id="{1EEBDBFE-145D-4AE0-ADBB-C2DAC23959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013" y="3985802"/>
            <a:ext cx="989856" cy="912524"/>
          </a:xfrm>
          <a:prstGeom prst="rect">
            <a:avLst/>
          </a:prstGeom>
        </p:spPr>
      </p:pic>
      <p:pic>
        <p:nvPicPr>
          <p:cNvPr id="16" name="Grafik 15" descr="Ein Bild, das Poolball enthält.&#10;&#10;Automatisch generierte Beschreibung">
            <a:extLst>
              <a:ext uri="{FF2B5EF4-FFF2-40B4-BE49-F238E27FC236}">
                <a16:creationId xmlns:a16="http://schemas.microsoft.com/office/drawing/2014/main" id="{1FE34CFE-31E2-4FB7-9159-A750D6B280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0218" y="4012282"/>
            <a:ext cx="989856" cy="912524"/>
          </a:xfrm>
          <a:prstGeom prst="rect">
            <a:avLst/>
          </a:prstGeom>
        </p:spPr>
      </p:pic>
      <p:sp>
        <p:nvSpPr>
          <p:cNvPr id="12" name="&quot;Nein&quot;-Symbol 3"/>
          <p:cNvSpPr/>
          <p:nvPr/>
        </p:nvSpPr>
        <p:spPr>
          <a:xfrm>
            <a:off x="1475656" y="3569050"/>
            <a:ext cx="3250890" cy="1351630"/>
          </a:xfrm>
          <a:prstGeom prst="noSmoking">
            <a:avLst/>
          </a:prstGeom>
          <a:gradFill>
            <a:gsLst>
              <a:gs pos="0">
                <a:srgbClr val="FF6600">
                  <a:alpha val="60000"/>
                </a:srgbClr>
              </a:gs>
              <a:gs pos="100000">
                <a:srgbClr val="FF33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4534269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https://dergoldenealuhut.de/downloads</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676360" y="3651779"/>
            <a:ext cx="2421065" cy="300082"/>
          </a:xfrm>
          <a:prstGeom prst="rect">
            <a:avLst/>
          </a:prstGeom>
          <a:noFill/>
        </p:spPr>
        <p:txBody>
          <a:bodyPr wrap="square" rtlCol="0">
            <a:spAutoFit/>
          </a:bodyPr>
          <a:lstStyle/>
          <a:p>
            <a:pPr algn="l"/>
            <a:r>
              <a:rPr lang="de-DE" sz="675" dirty="0"/>
              <a:t>Bild: Screenshots (Ausschnitte) https://dergoldenealuhut.de/</a:t>
            </a:r>
          </a:p>
        </p:txBody>
      </p:sp>
      <p:pic>
        <p:nvPicPr>
          <p:cNvPr id="3" name="Grafik 2">
            <a:extLst>
              <a:ext uri="{FF2B5EF4-FFF2-40B4-BE49-F238E27FC236}">
                <a16:creationId xmlns:a16="http://schemas.microsoft.com/office/drawing/2014/main" id="{4577CBD0-B525-213E-A837-D1F7F6EB7792}"/>
              </a:ext>
            </a:extLst>
          </p:cNvPr>
          <p:cNvPicPr>
            <a:picLocks noChangeAspect="1"/>
          </p:cNvPicPr>
          <p:nvPr/>
        </p:nvPicPr>
        <p:blipFill rotWithShape="1">
          <a:blip r:embed="rId4"/>
          <a:srcRect l="1639" t="11410" r="83183"/>
          <a:stretch/>
        </p:blipFill>
        <p:spPr>
          <a:xfrm>
            <a:off x="467545" y="1210980"/>
            <a:ext cx="1440160" cy="520914"/>
          </a:xfrm>
          <a:prstGeom prst="rect">
            <a:avLst/>
          </a:prstGeom>
        </p:spPr>
      </p:pic>
      <p:pic>
        <p:nvPicPr>
          <p:cNvPr id="6" name="Grafik 5">
            <a:extLst>
              <a:ext uri="{FF2B5EF4-FFF2-40B4-BE49-F238E27FC236}">
                <a16:creationId xmlns:a16="http://schemas.microsoft.com/office/drawing/2014/main" id="{B77BC8AD-9B68-3506-A795-A5FCD5C390C3}"/>
              </a:ext>
            </a:extLst>
          </p:cNvPr>
          <p:cNvPicPr>
            <a:picLocks noChangeAspect="1"/>
          </p:cNvPicPr>
          <p:nvPr/>
        </p:nvPicPr>
        <p:blipFill rotWithShape="1">
          <a:blip r:embed="rId4"/>
          <a:srcRect l="26739" t="11410"/>
          <a:stretch/>
        </p:blipFill>
        <p:spPr>
          <a:xfrm>
            <a:off x="2051720" y="1298443"/>
            <a:ext cx="6951263" cy="520914"/>
          </a:xfrm>
          <a:prstGeom prst="rect">
            <a:avLst/>
          </a:prstGeom>
        </p:spPr>
      </p:pic>
      <p:pic>
        <p:nvPicPr>
          <p:cNvPr id="9" name="Grafik 8">
            <a:extLst>
              <a:ext uri="{FF2B5EF4-FFF2-40B4-BE49-F238E27FC236}">
                <a16:creationId xmlns:a16="http://schemas.microsoft.com/office/drawing/2014/main" id="{2D6CB251-52E9-48FC-ACC3-0B8373325189}"/>
              </a:ext>
            </a:extLst>
          </p:cNvPr>
          <p:cNvPicPr>
            <a:picLocks noChangeAspect="1"/>
          </p:cNvPicPr>
          <p:nvPr/>
        </p:nvPicPr>
        <p:blipFill>
          <a:blip r:embed="rId5"/>
          <a:stretch>
            <a:fillRect/>
          </a:stretch>
        </p:blipFill>
        <p:spPr>
          <a:xfrm>
            <a:off x="643292" y="1786890"/>
            <a:ext cx="8465212" cy="3323590"/>
          </a:xfrm>
          <a:prstGeom prst="rect">
            <a:avLst/>
          </a:prstGeom>
        </p:spPr>
      </p:pic>
      <p:pic>
        <p:nvPicPr>
          <p:cNvPr id="11" name="Grafik 10">
            <a:hlinkClick r:id="rId6"/>
            <a:extLst>
              <a:ext uri="{FF2B5EF4-FFF2-40B4-BE49-F238E27FC236}">
                <a16:creationId xmlns:a16="http://schemas.microsoft.com/office/drawing/2014/main" id="{5511C651-493B-0720-D9F6-EF70A72486A7}"/>
              </a:ext>
            </a:extLst>
          </p:cNvPr>
          <p:cNvPicPr>
            <a:picLocks noChangeAspect="1"/>
          </p:cNvPicPr>
          <p:nvPr/>
        </p:nvPicPr>
        <p:blipFill>
          <a:blip r:embed="rId7"/>
          <a:stretch>
            <a:fillRect/>
          </a:stretch>
        </p:blipFill>
        <p:spPr>
          <a:xfrm>
            <a:off x="7208053" y="3283991"/>
            <a:ext cx="1574800" cy="1574800"/>
          </a:xfrm>
          <a:prstGeom prst="rect">
            <a:avLst/>
          </a:prstGeom>
        </p:spPr>
      </p:pic>
    </p:spTree>
    <p:extLst>
      <p:ext uri="{BB962C8B-B14F-4D97-AF65-F5344CB8AC3E}">
        <p14:creationId xmlns:p14="http://schemas.microsoft.com/office/powerpoint/2010/main" val="24484915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153E629-85B3-4B2E-B2B7-36BEE9858D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969" y="1167594"/>
            <a:ext cx="5801868" cy="3975906"/>
          </a:xfrm>
          <a:prstGeom prst="rect">
            <a:avLst/>
          </a:prstGeom>
        </p:spPr>
      </p:pic>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4"/>
              </a:rPr>
              <a:t>www.polizeifürdich.de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602105" y="3684028"/>
            <a:ext cx="2421065" cy="196208"/>
          </a:xfrm>
          <a:prstGeom prst="rect">
            <a:avLst/>
          </a:prstGeom>
          <a:noFill/>
        </p:spPr>
        <p:txBody>
          <a:bodyPr wrap="square" rtlCol="0">
            <a:spAutoFit/>
          </a:bodyPr>
          <a:lstStyle/>
          <a:p>
            <a:pPr algn="l"/>
            <a:r>
              <a:rPr lang="de-DE" sz="675" dirty="0"/>
              <a:t>Bild: Screenshots (Ausschnitte) www.polizeifürdich.de </a:t>
            </a:r>
          </a:p>
        </p:txBody>
      </p:sp>
      <p:pic>
        <p:nvPicPr>
          <p:cNvPr id="4" name="Grafik 3">
            <a:hlinkClick r:id="rId4"/>
            <a:extLst>
              <a:ext uri="{FF2B5EF4-FFF2-40B4-BE49-F238E27FC236}">
                <a16:creationId xmlns:a16="http://schemas.microsoft.com/office/drawing/2014/main" id="{DE23267D-5768-4DB0-BF51-AB8079BE4A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48264" y="2355726"/>
            <a:ext cx="1541397" cy="1471332"/>
          </a:xfrm>
          <a:prstGeom prst="rect">
            <a:avLst/>
          </a:prstGeom>
        </p:spPr>
      </p:pic>
    </p:spTree>
    <p:extLst>
      <p:ext uri="{BB962C8B-B14F-4D97-AF65-F5344CB8AC3E}">
        <p14:creationId xmlns:p14="http://schemas.microsoft.com/office/powerpoint/2010/main" val="23857610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https://hateaid.org</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627605" y="3684179"/>
            <a:ext cx="2421065" cy="196208"/>
          </a:xfrm>
          <a:prstGeom prst="rect">
            <a:avLst/>
          </a:prstGeom>
          <a:noFill/>
        </p:spPr>
        <p:txBody>
          <a:bodyPr wrap="square" rtlCol="0">
            <a:spAutoFit/>
          </a:bodyPr>
          <a:lstStyle/>
          <a:p>
            <a:pPr algn="l"/>
            <a:r>
              <a:rPr lang="de-DE" sz="675" dirty="0"/>
              <a:t>Bild: Screenshots (Ausschnitte) https://</a:t>
            </a:r>
            <a:r>
              <a:rPr lang="de-DE" sz="675" dirty="0" err="1"/>
              <a:t>hateaid.org</a:t>
            </a:r>
            <a:endParaRPr lang="de-DE" sz="675" dirty="0"/>
          </a:p>
        </p:txBody>
      </p:sp>
      <p:pic>
        <p:nvPicPr>
          <p:cNvPr id="2" name="Grafik 1">
            <a:extLst>
              <a:ext uri="{FF2B5EF4-FFF2-40B4-BE49-F238E27FC236}">
                <a16:creationId xmlns:a16="http://schemas.microsoft.com/office/drawing/2014/main" id="{E155FD16-8F85-23F7-77CC-AA82B3429B07}"/>
              </a:ext>
            </a:extLst>
          </p:cNvPr>
          <p:cNvPicPr>
            <a:picLocks noChangeAspect="1"/>
          </p:cNvPicPr>
          <p:nvPr/>
        </p:nvPicPr>
        <p:blipFill>
          <a:blip r:embed="rId4"/>
          <a:stretch>
            <a:fillRect/>
          </a:stretch>
        </p:blipFill>
        <p:spPr>
          <a:xfrm>
            <a:off x="755576" y="1225176"/>
            <a:ext cx="6982544" cy="3746252"/>
          </a:xfrm>
          <a:prstGeom prst="rect">
            <a:avLst/>
          </a:prstGeom>
        </p:spPr>
      </p:pic>
      <p:pic>
        <p:nvPicPr>
          <p:cNvPr id="4" name="Grafik 3">
            <a:hlinkClick r:id="rId3"/>
            <a:extLst>
              <a:ext uri="{FF2B5EF4-FFF2-40B4-BE49-F238E27FC236}">
                <a16:creationId xmlns:a16="http://schemas.microsoft.com/office/drawing/2014/main" id="{9F703963-6AFE-208B-8613-EDA434BD4E3A}"/>
              </a:ext>
            </a:extLst>
          </p:cNvPr>
          <p:cNvPicPr>
            <a:picLocks noChangeAspect="1"/>
          </p:cNvPicPr>
          <p:nvPr/>
        </p:nvPicPr>
        <p:blipFill>
          <a:blip r:embed="rId5"/>
          <a:stretch>
            <a:fillRect/>
          </a:stretch>
        </p:blipFill>
        <p:spPr>
          <a:xfrm>
            <a:off x="7343775" y="2323602"/>
            <a:ext cx="1549400" cy="1549400"/>
          </a:xfrm>
          <a:prstGeom prst="rect">
            <a:avLst/>
          </a:prstGeom>
        </p:spPr>
      </p:pic>
    </p:spTree>
    <p:extLst>
      <p:ext uri="{BB962C8B-B14F-4D97-AF65-F5344CB8AC3E}">
        <p14:creationId xmlns:p14="http://schemas.microsoft.com/office/powerpoint/2010/main" val="22813460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hlinkClick r:id="rId3"/>
            <a:extLst>
              <a:ext uri="{FF2B5EF4-FFF2-40B4-BE49-F238E27FC236}">
                <a16:creationId xmlns:a16="http://schemas.microsoft.com/office/drawing/2014/main" id="{BD21F384-5734-4D1B-B83B-C1B86ACD81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5615" y="1126385"/>
            <a:ext cx="5589240" cy="3932285"/>
          </a:xfrm>
          <a:prstGeom prst="rect">
            <a:avLst/>
          </a:prstGeom>
        </p:spPr>
      </p:pic>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5"/>
              </a:rPr>
              <a:t>https://www.juuuport.de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825378" y="2312864"/>
            <a:ext cx="5346594" cy="196208"/>
          </a:xfrm>
          <a:prstGeom prst="rect">
            <a:avLst/>
          </a:prstGeom>
          <a:noFill/>
        </p:spPr>
        <p:txBody>
          <a:bodyPr wrap="square" rtlCol="0">
            <a:spAutoFit/>
          </a:bodyPr>
          <a:lstStyle/>
          <a:p>
            <a:pPr algn="l"/>
            <a:r>
              <a:rPr lang="de-DE" sz="675" dirty="0"/>
              <a:t>Bild: Screenshot (Ausschnitt) von https://www.juuuport.de/ratgeber/mediensucht</a:t>
            </a:r>
          </a:p>
        </p:txBody>
      </p:sp>
      <p:pic>
        <p:nvPicPr>
          <p:cNvPr id="9" name="Grafik 8">
            <a:hlinkClick r:id="rId3"/>
            <a:extLst>
              <a:ext uri="{FF2B5EF4-FFF2-40B4-BE49-F238E27FC236}">
                <a16:creationId xmlns:a16="http://schemas.microsoft.com/office/drawing/2014/main" id="{F7D879FA-3D9E-4652-BC4E-1E72B41C38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20272" y="2211710"/>
            <a:ext cx="1478746" cy="1478746"/>
          </a:xfrm>
          <a:prstGeom prst="rect">
            <a:avLst/>
          </a:prstGeom>
        </p:spPr>
      </p:pic>
    </p:spTree>
    <p:extLst>
      <p:ext uri="{BB962C8B-B14F-4D97-AF65-F5344CB8AC3E}">
        <p14:creationId xmlns:p14="http://schemas.microsoft.com/office/powerpoint/2010/main" val="22683998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www.isb.bayern.de/mittelschule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5241141" y="2344402"/>
            <a:ext cx="5346594" cy="184666"/>
          </a:xfrm>
          <a:prstGeom prst="rect">
            <a:avLst/>
          </a:prstGeom>
          <a:noFill/>
        </p:spPr>
        <p:txBody>
          <a:bodyPr wrap="square" rtlCol="0">
            <a:spAutoFit/>
          </a:bodyPr>
          <a:lstStyle/>
          <a:p>
            <a:pPr algn="l"/>
            <a:r>
              <a:rPr lang="de-DE" sz="600" dirty="0"/>
              <a:t>Bild: Screenshot (Ausschnitt) von www.isb.bayern.de/foerderschulen/materialien/handreichung_mobbing/</a:t>
            </a:r>
          </a:p>
        </p:txBody>
      </p:sp>
      <p:pic>
        <p:nvPicPr>
          <p:cNvPr id="4" name="Grafik 3">
            <a:extLst>
              <a:ext uri="{FF2B5EF4-FFF2-40B4-BE49-F238E27FC236}">
                <a16:creationId xmlns:a16="http://schemas.microsoft.com/office/drawing/2014/main" id="{D4D97DBD-C390-49D7-BD2B-AB3FE49508A6}"/>
              </a:ext>
            </a:extLst>
          </p:cNvPr>
          <p:cNvPicPr>
            <a:picLocks noChangeAspect="1"/>
          </p:cNvPicPr>
          <p:nvPr/>
        </p:nvPicPr>
        <p:blipFill>
          <a:blip r:embed="rId4"/>
          <a:stretch>
            <a:fillRect/>
          </a:stretch>
        </p:blipFill>
        <p:spPr>
          <a:xfrm>
            <a:off x="1547664" y="2247714"/>
            <a:ext cx="4327292" cy="2754306"/>
          </a:xfrm>
          <a:prstGeom prst="rect">
            <a:avLst/>
          </a:prstGeom>
        </p:spPr>
      </p:pic>
      <p:pic>
        <p:nvPicPr>
          <p:cNvPr id="8" name="Grafik 7">
            <a:extLst>
              <a:ext uri="{FF2B5EF4-FFF2-40B4-BE49-F238E27FC236}">
                <a16:creationId xmlns:a16="http://schemas.microsoft.com/office/drawing/2014/main" id="{64D131F8-216D-4785-AFDA-BF6A40887D9A}"/>
              </a:ext>
            </a:extLst>
          </p:cNvPr>
          <p:cNvPicPr>
            <a:picLocks noChangeAspect="1"/>
          </p:cNvPicPr>
          <p:nvPr/>
        </p:nvPicPr>
        <p:blipFill>
          <a:blip r:embed="rId5"/>
          <a:stretch>
            <a:fillRect/>
          </a:stretch>
        </p:blipFill>
        <p:spPr>
          <a:xfrm>
            <a:off x="1547664" y="1347064"/>
            <a:ext cx="6102679" cy="900650"/>
          </a:xfrm>
          <a:prstGeom prst="rect">
            <a:avLst/>
          </a:prstGeom>
        </p:spPr>
      </p:pic>
      <p:pic>
        <p:nvPicPr>
          <p:cNvPr id="10" name="Grafik 9">
            <a:hlinkClick r:id="rId6"/>
            <a:extLst>
              <a:ext uri="{FF2B5EF4-FFF2-40B4-BE49-F238E27FC236}">
                <a16:creationId xmlns:a16="http://schemas.microsoft.com/office/drawing/2014/main" id="{F9517E28-1C22-4D3B-8C31-38C3E974AF56}"/>
              </a:ext>
            </a:extLst>
          </p:cNvPr>
          <p:cNvPicPr>
            <a:picLocks noChangeAspect="1"/>
          </p:cNvPicPr>
          <p:nvPr/>
        </p:nvPicPr>
        <p:blipFill rotWithShape="1">
          <a:blip r:embed="rId7"/>
          <a:srcRect l="7160" t="7160" r="7160" b="7160"/>
          <a:stretch/>
        </p:blipFill>
        <p:spPr>
          <a:xfrm>
            <a:off x="6058261" y="2841781"/>
            <a:ext cx="1566173" cy="1566173"/>
          </a:xfrm>
          <a:prstGeom prst="rect">
            <a:avLst/>
          </a:prstGeom>
        </p:spPr>
      </p:pic>
    </p:spTree>
    <p:extLst>
      <p:ext uri="{BB962C8B-B14F-4D97-AF65-F5344CB8AC3E}">
        <p14:creationId xmlns:p14="http://schemas.microsoft.com/office/powerpoint/2010/main" val="32048521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https://www.klick-tipps.net</a:t>
            </a:r>
            <a:endParaRPr lang="de-DE" dirty="0"/>
          </a:p>
        </p:txBody>
      </p:sp>
      <p:sp>
        <p:nvSpPr>
          <p:cNvPr id="224259" name="Rectangle 3"/>
          <p:cNvSpPr>
            <a:spLocks noGrp="1" noChangeArrowheads="1"/>
          </p:cNvSpPr>
          <p:nvPr>
            <p:ph idx="4294967295"/>
          </p:nvPr>
        </p:nvSpPr>
        <p:spPr>
          <a:xfrm>
            <a:off x="1088994" y="1113588"/>
            <a:ext cx="6507342" cy="3455845"/>
          </a:xfrm>
        </p:spPr>
        <p:txBody>
          <a:bodyPr/>
          <a:lstStyle/>
          <a:p>
            <a:pPr marL="0" indent="0" algn="ctr" eaLnBrk="1" hangingPunct="1">
              <a:buNone/>
            </a:pPr>
            <a:r>
              <a:rPr lang="de-DE" dirty="0" err="1"/>
              <a:t>kinder.sicher.online</a:t>
            </a:r>
            <a:endParaRPr lang="de-DE" dirty="0"/>
          </a:p>
          <a:p>
            <a:pPr marL="0" indent="0" algn="ctr" eaLnBrk="1" hangingPunct="1">
              <a:buNone/>
            </a:pPr>
            <a:r>
              <a:rPr lang="de-DE" sz="2100" dirty="0"/>
              <a:t>Unterrichtsmaterial zur Medienbildung an Grundschulen</a:t>
            </a:r>
          </a:p>
          <a:p>
            <a:pPr marL="0" indent="0" algn="ctr" eaLnBrk="1" hangingPunct="1">
              <a:buNone/>
            </a:pPr>
            <a:endParaRPr lang="de-DE" sz="1800"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2149113" y="4926806"/>
            <a:ext cx="5346594" cy="196208"/>
          </a:xfrm>
          <a:prstGeom prst="rect">
            <a:avLst/>
          </a:prstGeom>
          <a:noFill/>
        </p:spPr>
        <p:txBody>
          <a:bodyPr wrap="square" rtlCol="0">
            <a:spAutoFit/>
          </a:bodyPr>
          <a:lstStyle/>
          <a:p>
            <a:pPr algn="l"/>
            <a:r>
              <a:rPr lang="de-DE" sz="675" dirty="0"/>
              <a:t>Bild: Screenshot (Ausschnitt) von www.klick-tipps.net/multiplikatoren/kinder-sicher-online   </a:t>
            </a:r>
          </a:p>
        </p:txBody>
      </p:sp>
      <p:pic>
        <p:nvPicPr>
          <p:cNvPr id="3" name="Grafik 2">
            <a:hlinkClick r:id="rId3"/>
            <a:extLst>
              <a:ext uri="{FF2B5EF4-FFF2-40B4-BE49-F238E27FC236}">
                <a16:creationId xmlns:a16="http://schemas.microsoft.com/office/drawing/2014/main" id="{C84C2448-9C0A-4089-8514-B6881C06BD67}"/>
              </a:ext>
            </a:extLst>
          </p:cNvPr>
          <p:cNvPicPr>
            <a:picLocks noChangeAspect="1"/>
          </p:cNvPicPr>
          <p:nvPr/>
        </p:nvPicPr>
        <p:blipFill rotWithShape="1">
          <a:blip r:embed="rId4"/>
          <a:srcRect t="17944"/>
          <a:stretch/>
        </p:blipFill>
        <p:spPr>
          <a:xfrm>
            <a:off x="1403648" y="1969873"/>
            <a:ext cx="5906195" cy="2933443"/>
          </a:xfrm>
          <a:prstGeom prst="rect">
            <a:avLst/>
          </a:prstGeom>
        </p:spPr>
      </p:pic>
      <p:pic>
        <p:nvPicPr>
          <p:cNvPr id="2" name="Grafik 1">
            <a:hlinkClick r:id="rId5"/>
            <a:extLst>
              <a:ext uri="{FF2B5EF4-FFF2-40B4-BE49-F238E27FC236}">
                <a16:creationId xmlns:a16="http://schemas.microsoft.com/office/drawing/2014/main" id="{4BCAE824-15C6-41F2-BD46-495276EC94E1}"/>
              </a:ext>
            </a:extLst>
          </p:cNvPr>
          <p:cNvPicPr>
            <a:picLocks noChangeAspect="1"/>
          </p:cNvPicPr>
          <p:nvPr/>
        </p:nvPicPr>
        <p:blipFill>
          <a:blip r:embed="rId6"/>
          <a:stretch>
            <a:fillRect/>
          </a:stretch>
        </p:blipFill>
        <p:spPr>
          <a:xfrm>
            <a:off x="7630615" y="0"/>
            <a:ext cx="1513385" cy="1513385"/>
          </a:xfrm>
          <a:prstGeom prst="rect">
            <a:avLst/>
          </a:prstGeom>
        </p:spPr>
      </p:pic>
    </p:spTree>
    <p:extLst>
      <p:ext uri="{BB962C8B-B14F-4D97-AF65-F5344CB8AC3E}">
        <p14:creationId xmlns:p14="http://schemas.microsoft.com/office/powerpoint/2010/main" val="37082395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2"/>
          <p:cNvSpPr>
            <a:spLocks noGrp="1" noChangeArrowheads="1"/>
          </p:cNvSpPr>
          <p:nvPr>
            <p:ph type="title" idx="4294967295"/>
          </p:nvPr>
        </p:nvSpPr>
        <p:spPr/>
        <p:txBody>
          <a:bodyPr/>
          <a:lstStyle/>
          <a:p>
            <a:pPr eaLnBrk="1" hangingPunct="1"/>
            <a:r>
              <a:rPr lang="de-DE" sz="2100" dirty="0"/>
              <a:t>Kontakt</a:t>
            </a:r>
            <a:endParaRPr lang="de-DE" dirty="0"/>
          </a:p>
        </p:txBody>
      </p:sp>
      <p:sp>
        <p:nvSpPr>
          <p:cNvPr id="338948" name="Rectangle 3"/>
          <p:cNvSpPr>
            <a:spLocks noGrp="1" noChangeArrowheads="1"/>
          </p:cNvSpPr>
          <p:nvPr>
            <p:ph idx="4294967295"/>
          </p:nvPr>
        </p:nvSpPr>
        <p:spPr>
          <a:xfrm>
            <a:off x="695956" y="1839911"/>
            <a:ext cx="5256584" cy="2943293"/>
          </a:xfrm>
        </p:spPr>
        <p:txBody>
          <a:bodyPr/>
          <a:lstStyle/>
          <a:p>
            <a:pPr eaLnBrk="1" hangingPunct="1">
              <a:buFontTx/>
              <a:buNone/>
            </a:pPr>
            <a:r>
              <a:rPr lang="de-DE" sz="1800" b="1" dirty="0"/>
              <a:t>Felix Behl</a:t>
            </a:r>
            <a:r>
              <a:rPr lang="de-DE" sz="1500" b="1" dirty="0"/>
              <a:t> </a:t>
            </a:r>
          </a:p>
          <a:p>
            <a:pPr eaLnBrk="1" hangingPunct="1">
              <a:buFontTx/>
              <a:buNone/>
            </a:pPr>
            <a:r>
              <a:rPr lang="de-DE" sz="1600" b="1" dirty="0"/>
              <a:t>medienpädagogischer Berater für digitale Bildung</a:t>
            </a:r>
          </a:p>
          <a:p>
            <a:pPr eaLnBrk="1" hangingPunct="1">
              <a:buFontTx/>
              <a:buNone/>
            </a:pPr>
            <a:r>
              <a:rPr lang="de-DE" sz="1600" dirty="0"/>
              <a:t>an den Staatl. Schulämtern Aschaffenburg und Miltenberg,</a:t>
            </a:r>
          </a:p>
          <a:p>
            <a:pPr eaLnBrk="1" hangingPunct="1">
              <a:buFontTx/>
              <a:buNone/>
            </a:pPr>
            <a:r>
              <a:rPr lang="de-DE" sz="1600" dirty="0"/>
              <a:t>Datenschutzbeauftragter und ASV-Multiplikator</a:t>
            </a:r>
          </a:p>
          <a:p>
            <a:pPr eaLnBrk="1" hangingPunct="1">
              <a:buFontTx/>
              <a:buNone/>
            </a:pPr>
            <a:r>
              <a:rPr lang="de-DE" sz="1600" dirty="0"/>
              <a:t>am Staatl. Schulamt Miltenberg</a:t>
            </a:r>
          </a:p>
          <a:p>
            <a:pPr eaLnBrk="1" hangingPunct="1">
              <a:buFontTx/>
              <a:buNone/>
            </a:pPr>
            <a:r>
              <a:rPr lang="de-DE" sz="1600" dirty="0" err="1"/>
              <a:t>Fährweg</a:t>
            </a:r>
            <a:r>
              <a:rPr lang="de-DE" sz="1600" dirty="0"/>
              <a:t> 35, 63897 Miltenberg</a:t>
            </a:r>
            <a:r>
              <a:rPr lang="de-DE" sz="1600" dirty="0">
                <a:solidFill>
                  <a:srgbClr val="FF6600"/>
                </a:solidFill>
              </a:rPr>
              <a:t>	 </a:t>
            </a:r>
          </a:p>
          <a:p>
            <a:pPr eaLnBrk="1" hangingPunct="1">
              <a:buFontTx/>
              <a:buNone/>
            </a:pPr>
            <a:r>
              <a:rPr lang="de-DE" sz="1600" dirty="0">
                <a:solidFill>
                  <a:srgbClr val="FF6600"/>
                </a:solidFill>
              </a:rPr>
              <a:t>Fon: 09371 501 568 </a:t>
            </a:r>
          </a:p>
          <a:p>
            <a:pPr eaLnBrk="1" hangingPunct="1">
              <a:buFontTx/>
              <a:buNone/>
            </a:pPr>
            <a:r>
              <a:rPr lang="de-DE" sz="1600" dirty="0">
                <a:solidFill>
                  <a:srgbClr val="FF6600"/>
                </a:solidFill>
              </a:rPr>
              <a:t>E-Mail: schule@felixbehl.de</a:t>
            </a:r>
          </a:p>
          <a:p>
            <a:pPr eaLnBrk="1" hangingPunct="1">
              <a:buFontTx/>
              <a:buNone/>
            </a:pPr>
            <a:r>
              <a:rPr lang="de-DE" sz="1600" dirty="0">
                <a:solidFill>
                  <a:srgbClr val="FF6600"/>
                </a:solidFill>
              </a:rPr>
              <a:t>Lehrerbereich: </a:t>
            </a:r>
            <a:r>
              <a:rPr lang="de-DE" sz="1600" dirty="0">
                <a:solidFill>
                  <a:srgbClr val="FF6600"/>
                </a:solidFill>
                <a:hlinkClick r:id="rId3"/>
              </a:rPr>
              <a:t>www.felixbehl.de</a:t>
            </a:r>
            <a:endParaRPr lang="de-DE" sz="1600" dirty="0">
              <a:solidFill>
                <a:srgbClr val="FF6600"/>
              </a:solidFill>
            </a:endParaRPr>
          </a:p>
          <a:p>
            <a:pPr eaLnBrk="1" hangingPunct="1">
              <a:buFontTx/>
              <a:buNone/>
            </a:pPr>
            <a:r>
              <a:rPr lang="de-DE" sz="1600" dirty="0">
                <a:solidFill>
                  <a:srgbClr val="FF6600"/>
                </a:solidFill>
              </a:rPr>
              <a:t>Elternbereich: </a:t>
            </a:r>
            <a:r>
              <a:rPr lang="de-DE" sz="1600" dirty="0">
                <a:solidFill>
                  <a:srgbClr val="FF6600"/>
                </a:solidFill>
                <a:hlinkClick r:id="rId4"/>
              </a:rPr>
              <a:t>www.medienwart.de</a:t>
            </a:r>
            <a:r>
              <a:rPr lang="de-DE" sz="1600" dirty="0">
                <a:solidFill>
                  <a:srgbClr val="FF6600"/>
                </a:solidFill>
              </a:rPr>
              <a:t> </a:t>
            </a:r>
            <a:endParaRPr lang="de-DE" sz="1500" dirty="0">
              <a:solidFill>
                <a:srgbClr val="FF6600"/>
              </a:solidFill>
            </a:endParaRPr>
          </a:p>
        </p:txBody>
      </p:sp>
      <p:pic>
        <p:nvPicPr>
          <p:cNvPr id="7" name="Grafik 6">
            <a:extLst>
              <a:ext uri="{FF2B5EF4-FFF2-40B4-BE49-F238E27FC236}">
                <a16:creationId xmlns:a16="http://schemas.microsoft.com/office/drawing/2014/main" id="{EBC7D195-A819-4A08-A979-789213742C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4751" y="2960307"/>
            <a:ext cx="1339928" cy="702503"/>
          </a:xfrm>
          <a:prstGeom prst="rect">
            <a:avLst/>
          </a:prstGeom>
        </p:spPr>
      </p:pic>
      <p:pic>
        <p:nvPicPr>
          <p:cNvPr id="9" name="Picture 2" descr="Bildergebnis für cc by nc nd">
            <a:hlinkClick r:id="rId6"/>
            <a:extLst>
              <a:ext uri="{FF2B5EF4-FFF2-40B4-BE49-F238E27FC236}">
                <a16:creationId xmlns:a16="http://schemas.microsoft.com/office/drawing/2014/main" id="{76C4880D-BCFD-410D-B891-75151246E1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44208" y="4083918"/>
            <a:ext cx="1804118" cy="631442"/>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Zeichnung enthält.&#10;&#10;Automatisch generierte Beschreibung">
            <a:hlinkClick r:id="rId8"/>
            <a:extLst>
              <a:ext uri="{FF2B5EF4-FFF2-40B4-BE49-F238E27FC236}">
                <a16:creationId xmlns:a16="http://schemas.microsoft.com/office/drawing/2014/main" id="{EA45B4E3-6730-4792-8882-3AA54DBD1F07}"/>
              </a:ext>
            </a:extLst>
          </p:cNvPr>
          <p:cNvPicPr>
            <a:picLocks noChangeAspect="1"/>
          </p:cNvPicPr>
          <p:nvPr/>
        </p:nvPicPr>
        <p:blipFill>
          <a:blip r:embed="rId9"/>
          <a:stretch>
            <a:fillRect/>
          </a:stretch>
        </p:blipFill>
        <p:spPr>
          <a:xfrm>
            <a:off x="6615562" y="1225075"/>
            <a:ext cx="1538306" cy="1538306"/>
          </a:xfrm>
          <a:prstGeom prst="rect">
            <a:avLst/>
          </a:prstGeom>
        </p:spPr>
      </p:pic>
    </p:spTree>
    <p:extLst>
      <p:ext uri="{BB962C8B-B14F-4D97-AF65-F5344CB8AC3E}">
        <p14:creationId xmlns:p14="http://schemas.microsoft.com/office/powerpoint/2010/main" val="643169816"/>
      </p:ext>
    </p:extLst>
  </p:cSld>
  <p:clrMapOvr>
    <a:masterClrMapping/>
  </p:clrMapOvr>
  <mc:AlternateContent xmlns:mc="http://schemas.openxmlformats.org/markup-compatibility/2006" xmlns:p14="http://schemas.microsoft.com/office/powerpoint/2010/main">
    <mc:Choice Requires="p14">
      <p:transition spd="slow" p14:dur="1200" advClick="0" advTm="7000">
        <p14:prism dir="u"/>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2" y="1491630"/>
            <a:ext cx="8496944" cy="3231654"/>
          </a:xfrm>
          <a:prstGeom prst="rect">
            <a:avLst/>
          </a:prstGeom>
        </p:spPr>
        <p:txBody>
          <a:bodyPr wrap="square">
            <a:spAutoFit/>
          </a:bodyPr>
          <a:lstStyle/>
          <a:p>
            <a:pPr algn="l"/>
            <a:r>
              <a:rPr lang="de-DE" b="1" dirty="0">
                <a:latin typeface="+mn-lt"/>
              </a:rPr>
              <a:t>§ 22 </a:t>
            </a:r>
            <a:r>
              <a:rPr lang="de-DE" b="1" dirty="0" err="1">
                <a:latin typeface="+mn-lt"/>
              </a:rPr>
              <a:t>KunstUrheberrechtsGesetz</a:t>
            </a:r>
            <a:r>
              <a:rPr lang="de-DE" dirty="0">
                <a:latin typeface="+mn-lt"/>
              </a:rPr>
              <a:t>: „Bildnisse dürfen nur mit Einwilligung </a:t>
            </a:r>
            <a:br>
              <a:rPr lang="de-DE" dirty="0">
                <a:latin typeface="+mn-lt"/>
              </a:rPr>
            </a:br>
            <a:r>
              <a:rPr lang="de-DE" dirty="0">
                <a:latin typeface="+mn-lt"/>
              </a:rPr>
              <a:t>des Abgebildeten verbreitet oder öffentlich zur Schau gestellt werden…“ </a:t>
            </a:r>
            <a:br>
              <a:rPr lang="de-DE" dirty="0">
                <a:latin typeface="+mn-lt"/>
              </a:rPr>
            </a:br>
            <a:r>
              <a:rPr lang="de-DE" dirty="0">
                <a:latin typeface="+mn-lt"/>
              </a:rPr>
              <a:t>(</a:t>
            </a:r>
            <a:r>
              <a:rPr lang="de-DE" u="sng" dirty="0">
                <a:latin typeface="+mn-lt"/>
              </a:rPr>
              <a:t>bei Minderjährigen müssen Eltern einwilligen</a:t>
            </a:r>
            <a:r>
              <a:rPr lang="de-DE" dirty="0">
                <a:latin typeface="+mn-lt"/>
              </a:rPr>
              <a:t>!)</a:t>
            </a:r>
          </a:p>
          <a:p>
            <a:pPr algn="l"/>
            <a:endParaRPr lang="de-DE" sz="1600" b="1" dirty="0">
              <a:solidFill>
                <a:srgbClr val="FF3300"/>
              </a:solidFill>
              <a:latin typeface="+mn-lt"/>
            </a:endParaRPr>
          </a:p>
          <a:p>
            <a:pPr algn="l"/>
            <a:r>
              <a:rPr lang="de-DE" b="1" dirty="0">
                <a:solidFill>
                  <a:srgbClr val="FF3300"/>
                </a:solidFill>
                <a:latin typeface="+mn-lt"/>
              </a:rPr>
              <a:t>Dies gilt beispielsweise auch für das Zeigen oder die </a:t>
            </a:r>
            <a:br>
              <a:rPr lang="de-DE" b="1" dirty="0">
                <a:solidFill>
                  <a:srgbClr val="FF3300"/>
                </a:solidFill>
                <a:latin typeface="+mn-lt"/>
              </a:rPr>
            </a:br>
            <a:r>
              <a:rPr lang="de-DE" b="1" dirty="0">
                <a:solidFill>
                  <a:srgbClr val="FF3300"/>
                </a:solidFill>
                <a:latin typeface="+mn-lt"/>
              </a:rPr>
              <a:t>Weitergabe per Handy, Smartphone oder WhatsApp.</a:t>
            </a:r>
          </a:p>
          <a:p>
            <a:pPr algn="l"/>
            <a:endParaRPr lang="de-DE" sz="600" dirty="0">
              <a:latin typeface="+mn-lt"/>
            </a:endParaRPr>
          </a:p>
          <a:p>
            <a:pPr algn="l"/>
            <a:endParaRPr lang="de-DE" sz="1500" dirty="0">
              <a:latin typeface="+mn-lt"/>
            </a:endParaRPr>
          </a:p>
          <a:p>
            <a:pPr algn="l"/>
            <a:r>
              <a:rPr lang="de-DE" b="1" dirty="0">
                <a:latin typeface="+mn-lt"/>
              </a:rPr>
              <a:t>§ 33 </a:t>
            </a:r>
            <a:r>
              <a:rPr lang="de-DE" b="1" dirty="0" err="1">
                <a:latin typeface="+mn-lt"/>
              </a:rPr>
              <a:t>KunstUrheberrechtsGesetz</a:t>
            </a:r>
            <a:r>
              <a:rPr lang="de-DE" b="1" dirty="0">
                <a:latin typeface="+mn-lt"/>
              </a:rPr>
              <a:t> : </a:t>
            </a:r>
            <a:r>
              <a:rPr lang="de-DE" dirty="0">
                <a:latin typeface="+mn-lt"/>
              </a:rPr>
              <a:t>„ Mit Freiheitsstrafe bis zu einem Jahr oder mit Geldstrafe wird bestraft, wer entgegen den §§ 22, 23 KunstUrhG ein Bildnis verbreitet oder öffentlich zur Schau stellt…“</a:t>
            </a:r>
          </a:p>
          <a:p>
            <a:pPr algn="l"/>
            <a:endParaRPr lang="de-DE" sz="2100" dirty="0">
              <a:latin typeface="+mj-lt"/>
            </a:endParaRPr>
          </a:p>
        </p:txBody>
      </p:sp>
      <p:sp>
        <p:nvSpPr>
          <p:cNvPr id="6"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Fotografie</a:t>
            </a:r>
            <a:br>
              <a:rPr lang="de-DE" sz="2100" b="1" dirty="0"/>
            </a:br>
            <a:r>
              <a:rPr lang="de-DE" sz="2100" b="1" dirty="0"/>
              <a:t>Recht am eigenen Bild</a:t>
            </a:r>
          </a:p>
        </p:txBody>
      </p:sp>
      <p:pic>
        <p:nvPicPr>
          <p:cNvPr id="4" name="Grafik 3">
            <a:hlinkClick r:id="rId3"/>
            <a:extLst>
              <a:ext uri="{FF2B5EF4-FFF2-40B4-BE49-F238E27FC236}">
                <a16:creationId xmlns:a16="http://schemas.microsoft.com/office/drawing/2014/main" id="{62CE4851-87BB-4567-BA99-2048A9275CB6}"/>
              </a:ext>
            </a:extLst>
          </p:cNvPr>
          <p:cNvPicPr>
            <a:picLocks noChangeAspect="1"/>
          </p:cNvPicPr>
          <p:nvPr/>
        </p:nvPicPr>
        <p:blipFill>
          <a:blip r:embed="rId4"/>
          <a:stretch>
            <a:fillRect/>
          </a:stretch>
        </p:blipFill>
        <p:spPr>
          <a:xfrm>
            <a:off x="7524328" y="0"/>
            <a:ext cx="1619672" cy="1619672"/>
          </a:xfrm>
          <a:prstGeom prst="rect">
            <a:avLst/>
          </a:prstGeom>
        </p:spPr>
      </p:pic>
    </p:spTree>
    <p:extLst>
      <p:ext uri="{BB962C8B-B14F-4D97-AF65-F5344CB8AC3E}">
        <p14:creationId xmlns:p14="http://schemas.microsoft.com/office/powerpoint/2010/main" val="29718322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91EDE7E-36B4-4A36-AAD0-780D04B4AA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990802">
            <a:off x="2381317" y="2348018"/>
            <a:ext cx="2188685" cy="1687204"/>
          </a:xfrm>
          <a:prstGeom prst="rect">
            <a:avLst/>
          </a:prstGeom>
        </p:spPr>
      </p:pic>
      <p:grpSp>
        <p:nvGrpSpPr>
          <p:cNvPr id="29" name="Gruppieren 28">
            <a:extLst>
              <a:ext uri="{FF2B5EF4-FFF2-40B4-BE49-F238E27FC236}">
                <a16:creationId xmlns:a16="http://schemas.microsoft.com/office/drawing/2014/main" id="{CBA72283-23BA-4326-9BBA-D5AEDFF8C0A4}"/>
              </a:ext>
            </a:extLst>
          </p:cNvPr>
          <p:cNvGrpSpPr/>
          <p:nvPr/>
        </p:nvGrpSpPr>
        <p:grpSpPr>
          <a:xfrm>
            <a:off x="1722206" y="772647"/>
            <a:ext cx="6036149" cy="4391392"/>
            <a:chOff x="772273" y="978125"/>
            <a:chExt cx="8048199" cy="5855189"/>
          </a:xfrm>
        </p:grpSpPr>
        <p:sp>
          <p:nvSpPr>
            <p:cNvPr id="30" name="Rechteck 29">
              <a:extLst>
                <a:ext uri="{FF2B5EF4-FFF2-40B4-BE49-F238E27FC236}">
                  <a16:creationId xmlns:a16="http://schemas.microsoft.com/office/drawing/2014/main" id="{15A4B0C1-6C64-4CEA-B23A-EA0085E59826}"/>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71628BAD-1322-44F7-93A9-D2F222CD2DE8}"/>
                </a:ext>
              </a:extLst>
            </p:cNvPr>
            <p:cNvPicPr>
              <a:picLocks noChangeAspect="1"/>
            </p:cNvPicPr>
            <p:nvPr/>
          </p:nvPicPr>
          <p:blipFill>
            <a:blip r:embed="rId4"/>
            <a:stretch>
              <a:fillRect/>
            </a:stretch>
          </p:blipFill>
          <p:spPr>
            <a:xfrm>
              <a:off x="772273" y="978125"/>
              <a:ext cx="8048199" cy="5855189"/>
            </a:xfrm>
            <a:prstGeom prst="rect">
              <a:avLst/>
            </a:prstGeom>
          </p:spPr>
        </p:pic>
        <p:sp>
          <p:nvSpPr>
            <p:cNvPr id="31" name="Textfeld 30">
              <a:extLst>
                <a:ext uri="{FF2B5EF4-FFF2-40B4-BE49-F238E27FC236}">
                  <a16:creationId xmlns:a16="http://schemas.microsoft.com/office/drawing/2014/main" id="{AE4AE45B-2E68-47F3-8901-4D06E27DBB60}"/>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32" name="Textfeld 31">
              <a:extLst>
                <a:ext uri="{FF2B5EF4-FFF2-40B4-BE49-F238E27FC236}">
                  <a16:creationId xmlns:a16="http://schemas.microsoft.com/office/drawing/2014/main" id="{D41F03AD-4252-48C1-85B7-7FDDDDEFE939}"/>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Oktober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628258" y="1925164"/>
            <a:ext cx="1268104" cy="565283"/>
          </a:xfrm>
          <a:prstGeom prst="rect">
            <a:avLst/>
          </a:prstGeom>
          <a:noFill/>
        </p:spPr>
        <p:txBody>
          <a:bodyPr wrap="none" rtlCol="0">
            <a:spAutoFit/>
          </a:bodyPr>
          <a:lstStyle/>
          <a:p>
            <a:pPr algn="l">
              <a:lnSpc>
                <a:spcPct val="85000"/>
              </a:lnSpc>
            </a:pPr>
            <a:r>
              <a:rPr lang="de-DE" b="1" dirty="0">
                <a:solidFill>
                  <a:srgbClr val="0070C0"/>
                </a:solidFill>
                <a:latin typeface="+mn-lt"/>
              </a:rPr>
              <a:t>im Oktober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974176" y="1613184"/>
            <a:ext cx="2099678" cy="2409634"/>
          </a:xfrm>
          <a:prstGeom prst="rect">
            <a:avLst/>
          </a:prstGeom>
          <a:noFill/>
        </p:spPr>
        <p:txBody>
          <a:bodyPr wrap="none" rtlCol="0">
            <a:spAutoFit/>
          </a:bodyPr>
          <a:lstStyle/>
          <a:p>
            <a:pPr algn="ctr">
              <a:lnSpc>
                <a:spcPct val="85000"/>
              </a:lnSpc>
            </a:pPr>
            <a:r>
              <a:rPr lang="de-DE" b="1" dirty="0">
                <a:solidFill>
                  <a:srgbClr val="0070C0"/>
                </a:solidFill>
                <a:latin typeface="+mn-lt"/>
              </a:rPr>
              <a:t>unbefugte </a:t>
            </a:r>
          </a:p>
          <a:p>
            <a:pPr algn="ctr">
              <a:lnSpc>
                <a:spcPct val="85000"/>
              </a:lnSpc>
            </a:pPr>
            <a:r>
              <a:rPr lang="de-DE" b="1" dirty="0">
                <a:solidFill>
                  <a:srgbClr val="0070C0"/>
                </a:solidFill>
                <a:latin typeface="+mn-lt"/>
              </a:rPr>
              <a:t>Aufnahmen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Fotos im</a:t>
            </a:r>
          </a:p>
          <a:p>
            <a:pPr algn="ctr">
              <a:lnSpc>
                <a:spcPct val="85000"/>
              </a:lnSpc>
            </a:pPr>
            <a:r>
              <a:rPr lang="de-DE" b="1" dirty="0">
                <a:solidFill>
                  <a:srgbClr val="0070C0"/>
                </a:solidFill>
                <a:latin typeface="+mn-lt"/>
              </a:rPr>
              <a:t>höchstpersönlichen </a:t>
            </a:r>
          </a:p>
          <a:p>
            <a:pPr algn="ctr">
              <a:lnSpc>
                <a:spcPct val="85000"/>
              </a:lnSpc>
            </a:pPr>
            <a:r>
              <a:rPr lang="de-DE" b="1" dirty="0">
                <a:solidFill>
                  <a:srgbClr val="0070C0"/>
                </a:solidFill>
                <a:latin typeface="+mn-lt"/>
              </a:rPr>
              <a:t>Lebensbereich</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Hilflosigkeit</a:t>
            </a:r>
          </a:p>
          <a:p>
            <a:pPr algn="ctr">
              <a:lnSpc>
                <a:spcPct val="85000"/>
              </a:lnSpc>
            </a:pPr>
            <a:endParaRPr lang="de-DE" sz="1500" b="1" dirty="0">
              <a:solidFill>
                <a:srgbClr val="0070C0"/>
              </a:solidFill>
              <a:latin typeface="+mn-lt"/>
            </a:endParaRPr>
          </a:p>
          <a:p>
            <a:pPr algn="ctr">
              <a:lnSpc>
                <a:spcPct val="85000"/>
              </a:lnSpc>
            </a:pPr>
            <a:r>
              <a:rPr lang="de-DE" b="1" dirty="0">
                <a:solidFill>
                  <a:srgbClr val="0070C0"/>
                </a:solidFill>
                <a:latin typeface="+mn-lt"/>
              </a:rPr>
              <a:t>Tonaufnahmen</a:t>
            </a:r>
          </a:p>
        </p:txBody>
      </p:sp>
      <p:sp>
        <p:nvSpPr>
          <p:cNvPr id="12" name="Textfeld 11">
            <a:extLst>
              <a:ext uri="{FF2B5EF4-FFF2-40B4-BE49-F238E27FC236}">
                <a16:creationId xmlns:a16="http://schemas.microsoft.com/office/drawing/2014/main" id="{A45E4E77-8122-4D37-A277-5DCDDECE81CB}"/>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C4FCEAD4-CEB6-FF6D-D565-57D72E7C0723}"/>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8FEF157C-B583-F3AF-C0D6-B33E140D47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6" name="Textfeld 5">
              <a:extLst>
                <a:ext uri="{FF2B5EF4-FFF2-40B4-BE49-F238E27FC236}">
                  <a16:creationId xmlns:a16="http://schemas.microsoft.com/office/drawing/2014/main" id="{2D1B31F4-CB75-E38C-A415-8AFC0498B666}"/>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28969496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7737</Words>
  <Application>Microsoft Macintosh PowerPoint</Application>
  <PresentationFormat>Bildschirmpräsentation (16:9)</PresentationFormat>
  <Paragraphs>765</Paragraphs>
  <Slides>76</Slides>
  <Notes>76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76</vt:i4>
      </vt:variant>
    </vt:vector>
  </HeadingPairs>
  <TitlesOfParts>
    <vt:vector size="81" baseType="lpstr">
      <vt:lpstr>Arial</vt:lpstr>
      <vt:lpstr>Calibri</vt:lpstr>
      <vt:lpstr>Tafelschrift V</vt:lpstr>
      <vt:lpstr>Wingdings</vt:lpstr>
      <vt:lpstr>Standarddesign</vt:lpstr>
      <vt:lpstr>Medienpädagogischer Monatskalender Medien mit Verstand – Grundschule</vt:lpstr>
      <vt:lpstr>Editorial Was ist der medienpädagogische Monatskalender?</vt:lpstr>
      <vt:lpstr>Warum medienpädagogischer Monatskalender?  Die Realität hat uns längst überholt!</vt:lpstr>
      <vt:lpstr>Vorbemerkung: Wie kann ich den Einsatz des medienpädagogischen Monatskalenders begründen? </vt:lpstr>
      <vt:lpstr>Medien mit Verstand – Monatskalender Grundschule </vt:lpstr>
      <vt:lpstr>Medien mit Verstand – September </vt:lpstr>
      <vt:lpstr>Ungefragt dürfen keine Fotos veröffentlicht oder weitergegeben werden. Recht am eigenen Bild!</vt:lpstr>
      <vt:lpstr>PowerPoint-Präsentation</vt:lpstr>
      <vt:lpstr>Medien mit Verstand – Oktober </vt:lpstr>
      <vt:lpstr>PowerPoint-Präsentation</vt:lpstr>
      <vt:lpstr>PowerPoint-Präsentation</vt:lpstr>
      <vt:lpstr>Medien mit Verstand – November </vt:lpstr>
      <vt:lpstr>PowerPoint-Präsentation</vt:lpstr>
      <vt:lpstr>PowerPoint-Präsentation</vt:lpstr>
      <vt:lpstr>PowerPoint-Präsentation</vt:lpstr>
      <vt:lpstr>PowerPoint-Präsentation</vt:lpstr>
      <vt:lpstr>PowerPoint-Präsentation</vt:lpstr>
      <vt:lpstr>PowerPoint-Präsentation</vt:lpstr>
      <vt:lpstr>Medien mit Verstand – Dezember </vt:lpstr>
      <vt:lpstr>PowerPoint-Präsentation</vt:lpstr>
      <vt:lpstr>PowerPoint-Präsentation</vt:lpstr>
      <vt:lpstr>Medien mit Verstand – Januar </vt:lpstr>
      <vt:lpstr>PowerPoint-Präsentation</vt:lpstr>
      <vt:lpstr>PowerPoint-Präsentation</vt:lpstr>
      <vt:lpstr>PowerPoint-Präsentation</vt:lpstr>
      <vt:lpstr>PowerPoint-Präsentation</vt:lpstr>
      <vt:lpstr>PowerPoint-Präsentation</vt:lpstr>
      <vt:lpstr>Blöde Sachen im Internet – zeige es Erwachsenen Grundschule</vt:lpstr>
      <vt:lpstr>Medien mit Verstand – Februar </vt:lpstr>
      <vt:lpstr>PowerPoint-Präsentation</vt:lpstr>
      <vt:lpstr>Sichere Kennwörter erstellen</vt:lpstr>
      <vt:lpstr>PowerPoint-Präsentation</vt:lpstr>
      <vt:lpstr>Medien mit Verstand – März </vt:lpstr>
      <vt:lpstr>PowerPoint-Präsentation</vt:lpstr>
      <vt:lpstr>Medien mit Verstand – März  Grundschule</vt:lpstr>
      <vt:lpstr>PowerPoint-Präsentation</vt:lpstr>
      <vt:lpstr>PowerPoint-Präsentation</vt:lpstr>
      <vt:lpstr>Empfehlenswerte Infos für Kinder, recherchiere selbst : www.data-kids.de </vt:lpstr>
      <vt:lpstr>Medien mit Verstand – April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Medien mit Verstand – Mai </vt:lpstr>
      <vt:lpstr>Online-Informationen – immer aktuell. Teste es: Infos und Hilfe findest du bei diesen Anbietern!</vt:lpstr>
      <vt:lpstr>Ärger im Netz? Ärger im echten Leben?  Hier gibt es Hilfe!</vt:lpstr>
      <vt:lpstr>Medien mit Verstand – Juni Grundschule </vt:lpstr>
      <vt:lpstr>PowerPoint-Präsentation</vt:lpstr>
      <vt:lpstr>Medien mit Verstand – Juli Grundschule </vt:lpstr>
      <vt:lpstr>Medien mit Verstand – Juli  Sichere Suche im Netz</vt:lpstr>
      <vt:lpstr>Medien mit Verstand – Juli: www.internet-abc.de  (3./4. Jahrgangsstufe)</vt:lpstr>
      <vt:lpstr>PowerPoint-Präsentation</vt:lpstr>
      <vt:lpstr>Medien mit Verstand Lehrerbereich weiteres Material: www.medienfuehrerschein.bayern </vt:lpstr>
      <vt:lpstr>Medien mit Verstand Lehrerbereich  weiteres Material: www.internet-abc.de/lehrkraefte  </vt:lpstr>
      <vt:lpstr>Medien mit Verstand Lehrerbereich  weiteres Material: https://eltern.fragfinn.de/paedagogen  </vt:lpstr>
      <vt:lpstr>Medien mit Verstand Lehrerbereich  weiteres Material: www.handysektor.de </vt:lpstr>
      <vt:lpstr>Medien mit Verstand Lehrerbereich  weiteres Material: www.sogehtmedien.de   </vt:lpstr>
      <vt:lpstr>Medien mit Verstand Lehrerbereich  weiteres Material: https://www.digibits.de </vt:lpstr>
      <vt:lpstr>Medien mit Verstand Lehrerbereich  weiteres Material: https://akademie.digitale-helden.de </vt:lpstr>
      <vt:lpstr>Medien mit Verstand Lehrerbereich  weiteres Material: Angebot der ARD</vt:lpstr>
      <vt:lpstr>Medien mit Verstand Lehrerbereich  weiteres Material: www.youngdata.de </vt:lpstr>
      <vt:lpstr>Medien mit Verstand Lehrerbereich  weiteres Material: www.data-kids.de </vt:lpstr>
      <vt:lpstr>Medien mit Verstand Lehrerbereich  weiteres Material: www.bfdi.bund.de </vt:lpstr>
      <vt:lpstr>Medien mit Verstand Lehrerbereich  weiteres Material: Universität Wien [Link]</vt:lpstr>
      <vt:lpstr>Medien mit Verstand Lehrerbereich  weiteres Material: https://mebis.bycs.de/beitrag/fake-news-erkennen </vt:lpstr>
      <vt:lpstr>Medien mit Verstand Lehrerbereich  weiteres Material: https://dergoldenealuhut.de/downloads </vt:lpstr>
      <vt:lpstr>Medien mit Verstand Lehrerbereich  weiteres Material: www.polizeifürdich.de </vt:lpstr>
      <vt:lpstr>Medien mit Verstand Lehrerbereich  weiteres Material: https://hateaid.org </vt:lpstr>
      <vt:lpstr>Medien mit Verstand Lehrerbereich  weiteres Material: https://www.juuuport.de </vt:lpstr>
      <vt:lpstr>Medien mit Verstand Lehrerbereich  weiteres Material: www.isb.bayern.de/mittelschule </vt:lpstr>
      <vt:lpstr>Medien mit Verstand Lehrerbereich  weiteres Material: https://www.klick-tipps.net</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Medienpädagogischer Monatskalender</dc:title>
  <dc:creator>Felix Behl</dc:creator>
  <cp:lastModifiedBy>Felix Behl</cp:lastModifiedBy>
  <cp:revision>755</cp:revision>
  <cp:lastPrinted>2021-09-30T12:04:02Z</cp:lastPrinted>
  <dcterms:created xsi:type="dcterms:W3CDTF">2010-01-09T16:00:01Z</dcterms:created>
  <dcterms:modified xsi:type="dcterms:W3CDTF">2024-02-05T17:33:56Z</dcterms:modified>
</cp:coreProperties>
</file>