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Autor:in und Datum</a:t>
            </a:r>
          </a:p>
        </p:txBody>
      </p:sp>
      <p:sp>
        <p:nvSpPr>
          <p:cNvPr id="12" name="Titel der Prä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13" name="Textebene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Aufstellung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kte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Fakten</a:t>
            </a:r>
          </a:p>
        </p:txBody>
      </p:sp>
      <p:sp>
        <p:nvSpPr>
          <p:cNvPr id="10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Quellenangabe</a:t>
            </a:r>
          </a:p>
        </p:txBody>
      </p:sp>
      <p:sp>
        <p:nvSpPr>
          <p:cNvPr id="116" name="Textebene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„Bemerkenswert“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Schüssel mit Lachsfrikadellen, Salat und Humm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Schüssel mit Pappardelle, Petersilienbutter, gerösteten Haselnüssen und geriebenem Parmesan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alatschüssel mit gebratenem Reis, gekochten Eiern und Stäbchen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el der Prä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23" name="Autor:in und Datum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Autor:in und Datum</a:t>
            </a:r>
          </a:p>
        </p:txBody>
      </p:sp>
      <p:sp>
        <p:nvSpPr>
          <p:cNvPr id="24" name="Textebene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chüssel mit Lachsfrikadellen, Salat und Humm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Folientitel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Folientitel</a:t>
            </a:r>
          </a:p>
        </p:txBody>
      </p:sp>
      <p:sp>
        <p:nvSpPr>
          <p:cNvPr id="34" name="Textebene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Folien-Untertitel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Foliennumm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Folientitel</a:t>
            </a:r>
          </a:p>
        </p:txBody>
      </p:sp>
      <p:sp>
        <p:nvSpPr>
          <p:cNvPr id="43" name="Folien-Untertitel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Folien-Untertitel</a:t>
            </a:r>
          </a:p>
        </p:txBody>
      </p:sp>
      <p:sp>
        <p:nvSpPr>
          <p:cNvPr id="44" name="Textebene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Folien-Untertitel</a:t>
            </a:r>
          </a:p>
        </p:txBody>
      </p:sp>
      <p:sp>
        <p:nvSpPr>
          <p:cNvPr id="61" name="Textebene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Schüssel mit Pappardelle, Petersilienbutter, gerösteten Haselnüssen und geriebenem Parmesan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Folientitel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Folientitel</a:t>
            </a:r>
          </a:p>
        </p:txBody>
      </p:sp>
      <p:sp>
        <p:nvSpPr>
          <p:cNvPr id="6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des Abschnitts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Titel des Abschnitts</a:t>
            </a:r>
          </a:p>
        </p:txBody>
      </p:sp>
      <p:sp>
        <p:nvSpPr>
          <p:cNvPr id="72" name="Foliennumm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Folientitel</a:t>
            </a:r>
          </a:p>
        </p:txBody>
      </p:sp>
      <p:sp>
        <p:nvSpPr>
          <p:cNvPr id="80" name="Folien-Untertitel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Folien-Untertitel</a:t>
            </a:r>
          </a:p>
        </p:txBody>
      </p:sp>
      <p:sp>
        <p:nvSpPr>
          <p:cNvPr id="8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Agenda-Titel</a:t>
            </a:r>
          </a:p>
        </p:txBody>
      </p:sp>
      <p:sp>
        <p:nvSpPr>
          <p:cNvPr id="89" name="Agenda-Untertitel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Agenda-Untertitel</a:t>
            </a:r>
          </a:p>
        </p:txBody>
      </p:sp>
      <p:sp>
        <p:nvSpPr>
          <p:cNvPr id="90" name="Textebene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Agendathemen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Folientitel</a:t>
            </a:r>
          </a:p>
        </p:txBody>
      </p:sp>
      <p:sp>
        <p:nvSpPr>
          <p:cNvPr id="3" name="Textebene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nien"/>
          <p:cNvSpPr/>
          <p:nvPr/>
        </p:nvSpPr>
        <p:spPr>
          <a:xfrm>
            <a:off x="5730784" y="3704940"/>
            <a:ext cx="10666731" cy="1"/>
          </a:xfrm>
          <a:prstGeom prst="line">
            <a:avLst/>
          </a:prstGeom>
          <a:ln w="165100">
            <a:solidFill>
              <a:srgbClr val="929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2" name="Workflow I: Lernplattform/Dateienablage"/>
          <p:cNvSpPr txBox="1"/>
          <p:nvPr/>
        </p:nvSpPr>
        <p:spPr>
          <a:xfrm>
            <a:off x="7779780" y="2717037"/>
            <a:ext cx="6370321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9290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Workflow I: Lernplattform/Dateienablage </a:t>
            </a:r>
          </a:p>
        </p:txBody>
      </p:sp>
      <p:sp>
        <p:nvSpPr>
          <p:cNvPr id="153" name="Linien"/>
          <p:cNvSpPr/>
          <p:nvPr/>
        </p:nvSpPr>
        <p:spPr>
          <a:xfrm>
            <a:off x="5674000" y="1736820"/>
            <a:ext cx="10701372" cy="1"/>
          </a:xfrm>
          <a:prstGeom prst="line">
            <a:avLst/>
          </a:prstGeom>
          <a:ln w="165100">
            <a:solidFill>
              <a:srgbClr val="009193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4" name="Linien"/>
          <p:cNvSpPr/>
          <p:nvPr/>
        </p:nvSpPr>
        <p:spPr>
          <a:xfrm>
            <a:off x="5830410" y="12694336"/>
            <a:ext cx="10730075" cy="1"/>
          </a:xfrm>
          <a:prstGeom prst="line">
            <a:avLst/>
          </a:prstGeom>
          <a:ln w="165100">
            <a:solidFill>
              <a:srgbClr val="941751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5" name="Linien"/>
          <p:cNvSpPr/>
          <p:nvPr/>
        </p:nvSpPr>
        <p:spPr>
          <a:xfrm>
            <a:off x="5766385" y="5935497"/>
            <a:ext cx="10616245" cy="1"/>
          </a:xfrm>
          <a:prstGeom prst="line">
            <a:avLst/>
          </a:prstGeom>
          <a:ln w="165100">
            <a:solidFill>
              <a:srgbClr val="008F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6" name="Regeln für den Umgang mit den Endgeräten"/>
          <p:cNvSpPr txBox="1"/>
          <p:nvPr/>
        </p:nvSpPr>
        <p:spPr>
          <a:xfrm>
            <a:off x="7582581" y="743685"/>
            <a:ext cx="6707506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91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Regeln für den Umgang mit den Endgeräten</a:t>
            </a:r>
          </a:p>
        </p:txBody>
      </p:sp>
      <p:sp>
        <p:nvSpPr>
          <p:cNvPr id="157" name="Kommunikation und Erreichbarkeit"/>
          <p:cNvSpPr txBox="1"/>
          <p:nvPr/>
        </p:nvSpPr>
        <p:spPr>
          <a:xfrm>
            <a:off x="8680267" y="11663651"/>
            <a:ext cx="5393437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941751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Kommunikation und Erreichbarkeit</a:t>
            </a:r>
          </a:p>
        </p:txBody>
      </p:sp>
      <p:sp>
        <p:nvSpPr>
          <p:cNvPr id="158" name="Workflow II: Verwendung eines digitalen Heftes"/>
          <p:cNvSpPr txBox="1"/>
          <p:nvPr/>
        </p:nvSpPr>
        <p:spPr>
          <a:xfrm>
            <a:off x="7804710" y="4975596"/>
            <a:ext cx="7338061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8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Workflow II: Verwendung eines digitalen Heftes </a:t>
            </a:r>
          </a:p>
        </p:txBody>
      </p:sp>
      <p:sp>
        <p:nvSpPr>
          <p:cNvPr id="159" name="Dreieck"/>
          <p:cNvSpPr/>
          <p:nvPr/>
        </p:nvSpPr>
        <p:spPr>
          <a:xfrm rot="18973605">
            <a:off x="12668244" y="3029691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929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4F8F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0" name="Dreieck"/>
          <p:cNvSpPr/>
          <p:nvPr/>
        </p:nvSpPr>
        <p:spPr>
          <a:xfrm rot="18973605">
            <a:off x="11849757" y="1034051"/>
            <a:ext cx="545527" cy="513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919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1" name="Dreieck"/>
          <p:cNvSpPr/>
          <p:nvPr/>
        </p:nvSpPr>
        <p:spPr>
          <a:xfrm rot="18973605">
            <a:off x="13344303" y="11991186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94175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2" name="Dreieck"/>
          <p:cNvSpPr/>
          <p:nvPr/>
        </p:nvSpPr>
        <p:spPr>
          <a:xfrm rot="18973605">
            <a:off x="11696651" y="5282496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8F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8F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3" name="offen"/>
          <p:cNvSpPr txBox="1"/>
          <p:nvPr/>
        </p:nvSpPr>
        <p:spPr>
          <a:xfrm>
            <a:off x="4392015" y="3797346"/>
            <a:ext cx="889636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offen</a:t>
            </a:r>
          </a:p>
        </p:txBody>
      </p:sp>
      <p:sp>
        <p:nvSpPr>
          <p:cNvPr id="164" name="kooperativ gepflegt"/>
          <p:cNvSpPr txBox="1"/>
          <p:nvPr/>
        </p:nvSpPr>
        <p:spPr>
          <a:xfrm>
            <a:off x="16794598" y="3788548"/>
            <a:ext cx="3054097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kooperativ gepflegt</a:t>
            </a:r>
          </a:p>
        </p:txBody>
      </p:sp>
      <p:sp>
        <p:nvSpPr>
          <p:cNvPr id="165" name="individuell"/>
          <p:cNvSpPr txBox="1"/>
          <p:nvPr/>
        </p:nvSpPr>
        <p:spPr>
          <a:xfrm>
            <a:off x="3549745" y="1786657"/>
            <a:ext cx="1770508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individuell </a:t>
            </a:r>
          </a:p>
        </p:txBody>
      </p:sp>
      <p:sp>
        <p:nvSpPr>
          <p:cNvPr id="166" name="gemeinsam erarbeitet und getragen"/>
          <p:cNvSpPr txBox="1"/>
          <p:nvPr/>
        </p:nvSpPr>
        <p:spPr>
          <a:xfrm>
            <a:off x="16779919" y="1786657"/>
            <a:ext cx="5536312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gemeinsam erarbeitet und getragen</a:t>
            </a:r>
          </a:p>
        </p:txBody>
      </p:sp>
      <p:sp>
        <p:nvSpPr>
          <p:cNvPr id="167" name="geregelt"/>
          <p:cNvSpPr txBox="1"/>
          <p:nvPr/>
        </p:nvSpPr>
        <p:spPr>
          <a:xfrm>
            <a:off x="16855154" y="12804436"/>
            <a:ext cx="1355599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geregelt</a:t>
            </a:r>
          </a:p>
        </p:txBody>
      </p:sp>
      <p:sp>
        <p:nvSpPr>
          <p:cNvPr id="168" name="unbeschränkt"/>
          <p:cNvSpPr txBox="1"/>
          <p:nvPr/>
        </p:nvSpPr>
        <p:spPr>
          <a:xfrm>
            <a:off x="3283109" y="12804436"/>
            <a:ext cx="2202181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unbeschränkt</a:t>
            </a:r>
          </a:p>
        </p:txBody>
      </p:sp>
      <p:sp>
        <p:nvSpPr>
          <p:cNvPr id="169" name="keine Verwendung"/>
          <p:cNvSpPr txBox="1"/>
          <p:nvPr/>
        </p:nvSpPr>
        <p:spPr>
          <a:xfrm>
            <a:off x="2495264" y="6044719"/>
            <a:ext cx="2908174" cy="560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keine Verwendung</a:t>
            </a:r>
          </a:p>
        </p:txBody>
      </p:sp>
      <p:sp>
        <p:nvSpPr>
          <p:cNvPr id="170" name="Verwendung möglich"/>
          <p:cNvSpPr txBox="1"/>
          <p:nvPr/>
        </p:nvSpPr>
        <p:spPr>
          <a:xfrm>
            <a:off x="16822722" y="6024952"/>
            <a:ext cx="3308986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Verwendung möglich</a:t>
            </a:r>
          </a:p>
        </p:txBody>
      </p:sp>
      <p:sp>
        <p:nvSpPr>
          <p:cNvPr id="171" name="Linien"/>
          <p:cNvSpPr/>
          <p:nvPr/>
        </p:nvSpPr>
        <p:spPr>
          <a:xfrm>
            <a:off x="5743710" y="8231174"/>
            <a:ext cx="10701371" cy="1"/>
          </a:xfrm>
          <a:prstGeom prst="line">
            <a:avLst/>
          </a:prstGeom>
          <a:ln w="165100">
            <a:solidFill>
              <a:srgbClr val="005493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2" name="Heranführung der Lernenden an die Arbeitsform"/>
          <p:cNvSpPr txBox="1"/>
          <p:nvPr/>
        </p:nvSpPr>
        <p:spPr>
          <a:xfrm>
            <a:off x="7457941" y="7281472"/>
            <a:ext cx="7349110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54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Heranführung der Lernenden an die Arbeitsform</a:t>
            </a:r>
          </a:p>
        </p:txBody>
      </p:sp>
      <p:sp>
        <p:nvSpPr>
          <p:cNvPr id="173" name="Dreieck"/>
          <p:cNvSpPr/>
          <p:nvPr/>
        </p:nvSpPr>
        <p:spPr>
          <a:xfrm rot="18973605">
            <a:off x="11949785" y="7547669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549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chemeClr val="accent3">
                    <a:hueOff val="-274225"/>
                    <a:satOff val="26768"/>
                    <a:lumOff val="11368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4" name="offen"/>
          <p:cNvSpPr txBox="1"/>
          <p:nvPr/>
        </p:nvSpPr>
        <p:spPr>
          <a:xfrm>
            <a:off x="4548146" y="8300891"/>
            <a:ext cx="889636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offen</a:t>
            </a:r>
          </a:p>
        </p:txBody>
      </p:sp>
      <p:sp>
        <p:nvSpPr>
          <p:cNvPr id="175" name="gemeinsam geplant"/>
          <p:cNvSpPr txBox="1"/>
          <p:nvPr/>
        </p:nvSpPr>
        <p:spPr>
          <a:xfrm>
            <a:off x="16840121" y="8264674"/>
            <a:ext cx="3096388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gemeinsam geplant</a:t>
            </a:r>
          </a:p>
        </p:txBody>
      </p:sp>
      <p:sp>
        <p:nvSpPr>
          <p:cNvPr id="176" name="Linien"/>
          <p:cNvSpPr/>
          <p:nvPr/>
        </p:nvSpPr>
        <p:spPr>
          <a:xfrm>
            <a:off x="5766910" y="10593851"/>
            <a:ext cx="10730075" cy="1"/>
          </a:xfrm>
          <a:prstGeom prst="line">
            <a:avLst/>
          </a:prstGeom>
          <a:ln w="165100">
            <a:solidFill>
              <a:srgbClr val="531B93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7" name="Strukturen für den Support:…"/>
          <p:cNvSpPr txBox="1"/>
          <p:nvPr/>
        </p:nvSpPr>
        <p:spPr>
          <a:xfrm>
            <a:off x="7157856" y="9091561"/>
            <a:ext cx="7765924" cy="1030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>
                <a:solidFill>
                  <a:srgbClr val="531B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pPr>
            <a:r>
              <a:t>Strukturen für den Support: </a:t>
            </a:r>
          </a:p>
          <a:p>
            <a:pPr>
              <a:defRPr sz="3000">
                <a:solidFill>
                  <a:srgbClr val="531B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pPr>
            <a:r>
              <a:t>Technische Unterstützungsangebote an der Schule</a:t>
            </a:r>
          </a:p>
        </p:txBody>
      </p:sp>
      <p:sp>
        <p:nvSpPr>
          <p:cNvPr id="178" name="differenziert festgelegt und kommuniziert"/>
          <p:cNvSpPr txBox="1"/>
          <p:nvPr/>
        </p:nvSpPr>
        <p:spPr>
          <a:xfrm>
            <a:off x="16830606" y="10573664"/>
            <a:ext cx="6409945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differenziert festgelegt und kommuniziert</a:t>
            </a:r>
          </a:p>
        </p:txBody>
      </p:sp>
      <p:sp>
        <p:nvSpPr>
          <p:cNvPr id="179" name="formlos"/>
          <p:cNvSpPr txBox="1"/>
          <p:nvPr/>
        </p:nvSpPr>
        <p:spPr>
          <a:xfrm>
            <a:off x="4189577" y="10599064"/>
            <a:ext cx="1269112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formlos</a:t>
            </a:r>
          </a:p>
        </p:txBody>
      </p:sp>
      <p:sp>
        <p:nvSpPr>
          <p:cNvPr id="180" name="Dreieck"/>
          <p:cNvSpPr/>
          <p:nvPr/>
        </p:nvSpPr>
        <p:spPr>
          <a:xfrm rot="18973605">
            <a:off x="10768055" y="9917146"/>
            <a:ext cx="545526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531B9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chemeClr val="accent4">
                    <a:hueOff val="348544"/>
                    <a:lumOff val="7139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1" name="einheitliche Verwendung"/>
          <p:cNvSpPr txBox="1"/>
          <p:nvPr/>
        </p:nvSpPr>
        <p:spPr>
          <a:xfrm>
            <a:off x="10050127" y="6050352"/>
            <a:ext cx="3838576" cy="560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/>
            <a:r>
              <a:t>einheitliche Verwendung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