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9" r:id="rId12"/>
  </p:sldIdLst>
  <p:sldSz cx="12192000" cy="6858000"/>
  <p:notesSz cx="6858000" cy="12192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7"/>
  </p:normalViewPr>
  <p:slideViewPr>
    <p:cSldViewPr>
      <p:cViewPr varScale="1">
        <p:scale>
          <a:sx n="90" d="100"/>
          <a:sy n="90" d="100"/>
        </p:scale>
        <p:origin x="232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Second level</a:t>
            </a:r>
            <a:endParaRPr/>
          </a:p>
          <a:p>
            <a:pPr lvl="2">
              <a:defRPr/>
            </a:pPr>
            <a:r>
              <a:rPr lang="de-DE"/>
              <a:t>Third level</a:t>
            </a:r>
            <a:endParaRPr/>
          </a:p>
          <a:p>
            <a:pPr lvl="3">
              <a:defRPr/>
            </a:pPr>
            <a:r>
              <a:rPr lang="de-DE"/>
              <a:t>Fourth level</a:t>
            </a:r>
            <a:endParaRPr/>
          </a:p>
          <a:p>
            <a:pPr lvl="4">
              <a:defRPr/>
            </a:pPr>
            <a:r>
              <a:rPr lang="de-DE"/>
              <a:t>Fifth level</a:t>
            </a:r>
            <a:endParaRPr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Second level</a:t>
            </a:r>
            <a:endParaRPr/>
          </a:p>
          <a:p>
            <a:pPr lvl="2">
              <a:defRPr/>
            </a:pPr>
            <a:r>
              <a:rPr lang="de-DE"/>
              <a:t>Third level</a:t>
            </a:r>
            <a:endParaRPr/>
          </a:p>
          <a:p>
            <a:pPr lvl="3">
              <a:defRPr/>
            </a:pPr>
            <a:r>
              <a:rPr lang="de-DE"/>
              <a:t>Fourth level</a:t>
            </a:r>
            <a:endParaRPr/>
          </a:p>
          <a:p>
            <a:pPr lvl="4">
              <a:defRPr/>
            </a:pPr>
            <a:r>
              <a:rPr lang="de-DE"/>
              <a:t>Fifth level</a:t>
            </a:r>
            <a:endParaRPr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Bildplatzhalt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Click icon to add picture</a:t>
            </a:r>
            <a:endParaRPr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Click to edit Master title style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Click to edit Master text styles</a:t>
            </a:r>
            <a:endParaRPr/>
          </a:p>
          <a:p>
            <a:pPr lvl="1">
              <a:defRPr/>
            </a:pPr>
            <a:r>
              <a:rPr lang="de-DE"/>
              <a:t>Second level</a:t>
            </a:r>
            <a:endParaRPr/>
          </a:p>
          <a:p>
            <a:pPr lvl="2">
              <a:defRPr/>
            </a:pPr>
            <a:r>
              <a:rPr lang="de-DE"/>
              <a:t>Third level</a:t>
            </a:r>
            <a:endParaRPr/>
          </a:p>
          <a:p>
            <a:pPr lvl="3">
              <a:defRPr/>
            </a:pPr>
            <a:r>
              <a:rPr lang="de-DE"/>
              <a:t>Fourth level</a:t>
            </a:r>
            <a:endParaRPr/>
          </a:p>
          <a:p>
            <a:pPr lvl="4">
              <a:defRPr/>
            </a:pPr>
            <a:r>
              <a:rPr lang="de-DE"/>
              <a:t>Fifth level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de-DE"/>
              <a:t>16.04.25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bis.bycs.de/dsdz/14032" TargetMode="External"/><Relationship Id="rId2" Type="http://schemas.openxmlformats.org/officeDocument/2006/relationships/hyperlink" Target="https://mebis.bycs.de/dsdz/140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mebis.bycs.de/dsdz/16012" TargetMode="External"/><Relationship Id="rId4" Type="http://schemas.openxmlformats.org/officeDocument/2006/relationships/hyperlink" Target="https://mebis.bycs.de/dsdz/1501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137589338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Grafik 4" descr="Ein Bild, das Screenshot, Cartoon enthält.&#10;&#10;Automatisch generierte Beschreibung"/>
          <p:cNvPicPr>
            <a:picLocks noChangeAspect="1"/>
          </p:cNvPicPr>
          <p:nvPr/>
        </p:nvPicPr>
        <p:blipFill>
          <a:blip r:embed="rId2"/>
          <a:srcRect l="18041" r="229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" name="Rectangle 137589338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>
            <a:off x="5125019" y="0"/>
            <a:ext cx="7066977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38000"/>
                </a:schemeClr>
              </a:gs>
              <a:gs pos="35000">
                <a:schemeClr val="bg1">
                  <a:alpha val="77000"/>
                </a:schemeClr>
              </a:gs>
              <a:gs pos="48000">
                <a:schemeClr val="bg1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 bwMode="auto"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>
                <a:latin typeface="Calibri"/>
                <a:cs typeface="Calibri"/>
              </a:rPr>
              <a:t>Zielsetzungen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 bwMode="auto">
          <a:xfrm>
            <a:off x="7531610" y="2434201"/>
            <a:ext cx="3822189" cy="3742762"/>
          </a:xfrm>
        </p:spPr>
        <p:txBody>
          <a:bodyPr vertOverflow="overflow" horzOverflow="overflow" vert="horz" lIns="91440" tIns="45720" rIns="91440" bIns="45720" numCol="1" spcCol="0" rtlCol="0" fromWordArt="0" anchorCtr="0" forceAA="0" compatLnSpc="0">
            <a:normAutofit/>
          </a:bodyPr>
          <a:lstStyle/>
          <a:p>
            <a:pPr marL="0" indent="0">
              <a:spcAft>
                <a:spcPts val="800"/>
              </a:spcAft>
              <a:buNone/>
              <a:defRPr/>
            </a:pPr>
            <a:r>
              <a:rPr lang="de-DE" sz="2000" i="1">
                <a:latin typeface="Calibri"/>
                <a:ea typeface="Calibri"/>
                <a:cs typeface="Times New Roman"/>
              </a:rPr>
              <a:t>Stellen Sie sich vor, Sie  unterrichten ab dem nächsten Schuljahr zum ersten Mal in einem 1:1-Setting. </a:t>
            </a:r>
          </a:p>
          <a:p>
            <a:pPr marL="0" indent="0">
              <a:spcAft>
                <a:spcPts val="799"/>
              </a:spcAft>
              <a:buNone/>
              <a:defRPr/>
            </a:pPr>
            <a:r>
              <a:rPr lang="de-DE" sz="2000" i="1">
                <a:latin typeface="Calibri"/>
                <a:ea typeface="Calibri"/>
                <a:cs typeface="Times New Roman"/>
              </a:rPr>
              <a:t>Welche Herausforderungen sehen Sie? </a:t>
            </a:r>
          </a:p>
          <a:p>
            <a:pPr marL="0" indent="0">
              <a:spcAft>
                <a:spcPts val="799"/>
              </a:spcAft>
              <a:buNone/>
              <a:defRPr/>
            </a:pPr>
            <a:r>
              <a:rPr lang="de-DE" sz="2000" i="1">
                <a:latin typeface="Calibri"/>
                <a:ea typeface="Calibri"/>
                <a:cs typeface="Times New Roman"/>
              </a:rPr>
              <a:t>Notieren Sie auf den vor Ihnen liegenden Karten Ihre Gedanken!</a:t>
            </a:r>
            <a:endParaRPr/>
          </a:p>
        </p:txBody>
      </p:sp>
      <p:sp>
        <p:nvSpPr>
          <p:cNvPr id="9" name="Textfeld 2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81013" y="3752848"/>
            <a:ext cx="7879216" cy="245268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3600">
                <a:latin typeface="Calibri"/>
                <a:ea typeface="Calibri"/>
                <a:cs typeface="Calibri"/>
              </a:rPr>
              <a:t>Wie bereiten Sie Ihre Kollegen vor?</a:t>
            </a:r>
            <a:br>
              <a:rPr lang="de-DE" sz="3600">
                <a:latin typeface="Calibri"/>
                <a:ea typeface="Calibri"/>
                <a:cs typeface="Times New Roman"/>
              </a:rPr>
            </a:br>
            <a:r>
              <a:rPr lang="de-DE" sz="3600">
                <a:latin typeface="Calibri"/>
                <a:cs typeface="Calibri"/>
              </a:rPr>
              <a:t> </a:t>
            </a:r>
          </a:p>
        </p:txBody>
      </p:sp>
      <p:pic>
        <p:nvPicPr>
          <p:cNvPr id="5" name="Grafik 4" descr="Ein Bild, das Screenshot enthält.&#10;&#10;Automatisch generierte Beschreibung"/>
          <p:cNvPicPr>
            <a:picLocks noChangeAspect="1"/>
          </p:cNvPicPr>
          <p:nvPr/>
        </p:nvPicPr>
        <p:blipFill>
          <a:blip r:embed="rId2"/>
          <a:srcRect t="10486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7191117" y="3710613"/>
            <a:ext cx="7485413" cy="2452687"/>
          </a:xfrm>
        </p:spPr>
        <p:txBody>
          <a:bodyPr vertOverflow="overflow" horzOverflow="overflow" vert="horz" lIns="91440" tIns="45720" rIns="91440" bIns="45720" numCol="1" spcCol="0" rtlCol="0" fromWordArt="0" anchor="ctr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de-DE" sz="1800">
                <a:latin typeface="Calibri"/>
                <a:ea typeface="Calibri"/>
                <a:cs typeface="Times New Roman"/>
              </a:rPr>
              <a:t>Kurzfristige Fortbildungsmaßnahmen</a:t>
            </a:r>
            <a:endParaRPr lang="de-DE" sz="180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lang="de-DE"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t>Ausführlich hier: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de-DE" u="sng">
                <a:latin typeface="Calibri"/>
                <a:cs typeface="Calibri"/>
                <a:hlinkClick r:id="rId2" tooltip="https://mebis.bycs.de/dsdz/14031"/>
              </a:rPr>
              <a:t>https://mebis.bycs.de/dsdz/14031</a:t>
            </a:r>
            <a:endParaRPr lang="de-DE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de-DE" u="sng">
                <a:latin typeface="Calibri"/>
                <a:ea typeface="Times New Roman"/>
                <a:cs typeface="Calibri"/>
                <a:hlinkClick r:id="rId3" tooltip="https://mebis.bycs.de/dsdz/14032"/>
              </a:rPr>
              <a:t>https://mebis.bycs.de/dsdz/14032</a:t>
            </a:r>
            <a:endParaRPr lang="de-DE">
              <a:latin typeface="Calibri"/>
              <a:ea typeface="Times New Roman"/>
              <a:cs typeface="Calibri"/>
            </a:endParaRPr>
          </a:p>
          <a:p>
            <a:pPr marL="0" indent="0">
              <a:buNone/>
              <a:defRPr/>
            </a:pPr>
            <a:r>
              <a:rPr lang="de-DE" u="sng">
                <a:latin typeface="Calibri"/>
                <a:ea typeface="Times New Roman"/>
                <a:cs typeface="Calibri"/>
                <a:hlinkClick r:id="rId4" tooltip="https://mebis.bycs.de/dsdz/15012"/>
              </a:rPr>
              <a:t>https://mebis.bycs.de/dsdz/15012</a:t>
            </a:r>
            <a:endParaRPr lang="de-DE">
              <a:latin typeface="Calibri"/>
              <a:ea typeface="Times New Roman"/>
              <a:cs typeface="Calibri"/>
            </a:endParaRPr>
          </a:p>
          <a:p>
            <a:pPr marL="0" indent="0">
              <a:buNone/>
              <a:defRPr/>
            </a:pPr>
            <a:r>
              <a:rPr lang="de-DE" u="sng">
                <a:latin typeface="Calibri"/>
                <a:ea typeface="Times New Roman"/>
                <a:cs typeface="Calibri"/>
                <a:hlinkClick r:id="rId5" tooltip="https://mebis.bycs.de/dsdz/16012"/>
              </a:rPr>
              <a:t>https://mebis.bycs.de/dsdz/16012</a:t>
            </a:r>
            <a:endParaRPr lang="de-DE">
              <a:latin typeface="Calibri"/>
              <a:ea typeface="Times New Roman"/>
              <a:cs typeface="Calibri"/>
            </a:endParaRPr>
          </a:p>
          <a:p>
            <a:pPr marL="0" indent="0">
              <a:buNone/>
              <a:defRPr/>
            </a:pPr>
            <a:r>
              <a:rPr lang="de-DE"/>
              <a:t> </a:t>
            </a:r>
            <a:endParaRPr/>
          </a:p>
          <a:p>
            <a:pPr marL="0" indent="0">
              <a:buNone/>
              <a:defRPr/>
            </a:pPr>
            <a:r>
              <a:rPr lang="de-DE"/>
              <a:t> </a:t>
            </a:r>
            <a:endParaRPr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  <a:p>
            <a:pPr marL="0" indent="0">
              <a:buNone/>
              <a:defRPr/>
            </a:pPr>
            <a:endParaRPr lang="de-DE"/>
          </a:p>
        </p:txBody>
      </p:sp>
      <p:pic>
        <p:nvPicPr>
          <p:cNvPr id="6" name="Grafik 1" descr="Ein Bild, das Kleidung, Cartoon enthält.&#10;&#10;Automatisch generierte Beschreibu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273479" y="1794075"/>
            <a:ext cx="5283837" cy="4737764"/>
          </a:xfrm>
          <a:prstGeom prst="rect">
            <a:avLst/>
          </a:prstGeom>
        </p:spPr>
      </p:pic>
      <p:sp>
        <p:nvSpPr>
          <p:cNvPr id="7" name="Textfeld 4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Grafik 5" descr="Ein Bild, das Screenshot, Animation, Animierter Cartoon, Cartoon enthält.&#10;&#10;Automatisch generierte Beschreibung"/>
          <p:cNvPicPr>
            <a:picLocks noChangeAspect="1"/>
          </p:cNvPicPr>
          <p:nvPr/>
        </p:nvPicPr>
        <p:blipFill>
          <a:blip r:embed="rId2">
            <a:alphaModFix amt="50000"/>
          </a:blip>
          <a:srcRect b="44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  <a:latin typeface="Calibri"/>
                <a:cs typeface="Calibri"/>
              </a:rPr>
              <a:t>Fortbildungsplanung an die 1:1-Ausstattung anpassen</a:t>
            </a:r>
            <a:endParaRPr/>
          </a:p>
        </p:txBody>
      </p:sp>
      <p:sp>
        <p:nvSpPr>
          <p:cNvPr id="7" name="Textfeld 4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>
                <a:latin typeface="Calibri"/>
                <a:ea typeface="Calibri"/>
                <a:cs typeface="Calibri"/>
              </a:rPr>
              <a:t>Lehrkräfte auf ein neues Unterrichtssetting vorbereiten</a:t>
            </a:r>
            <a:r>
              <a:rPr lang="de-DE">
                <a:latin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6684036" cy="3413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de-DE" sz="2800" b="0" i="0" u="none" strike="noStrike" cap="none" spc="0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Digitale Expertise stärken bedeutet</a:t>
            </a:r>
            <a:endParaRPr dirty="0"/>
          </a:p>
          <a:p>
            <a:pPr marL="0" indent="0">
              <a:buFont typeface="Arial"/>
              <a:buNone/>
              <a:defRPr/>
            </a:pPr>
            <a:endParaRPr dirty="0">
              <a:latin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dirty="0">
                <a:latin typeface="Calibri"/>
                <a:ea typeface="Calibri"/>
                <a:cs typeface="Times New Roman"/>
              </a:rPr>
              <a:t>Persönlich: Sicherheit und Orientierung gewinnen</a:t>
            </a:r>
            <a:endParaRPr dirty="0"/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dirty="0">
                <a:latin typeface="Calibri"/>
                <a:ea typeface="Calibri"/>
                <a:cs typeface="Times New Roman"/>
              </a:rPr>
              <a:t>Pädagogisch: Souveränität im Umgang mit Störungen</a:t>
            </a:r>
            <a:endParaRPr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  <a:defRPr/>
            </a:pPr>
            <a:r>
              <a:rPr lang="de-DE" sz="1800" dirty="0">
                <a:latin typeface="Calibri"/>
                <a:ea typeface="Calibri"/>
                <a:cs typeface="Times New Roman"/>
              </a:rPr>
              <a:t>Didaktisch: Unterricht weiterentwickeln</a:t>
            </a:r>
            <a:endParaRPr dirty="0"/>
          </a:p>
        </p:txBody>
      </p:sp>
      <p:pic>
        <p:nvPicPr>
          <p:cNvPr id="6" name="Grafik 1" descr="Ein Bild, das Kleidung, Cartoon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08163" y="1163304"/>
            <a:ext cx="5283837" cy="4737764"/>
          </a:xfrm>
          <a:prstGeom prst="rect">
            <a:avLst/>
          </a:prstGeom>
        </p:spPr>
      </p:pic>
      <p:sp>
        <p:nvSpPr>
          <p:cNvPr id="7" name="Textfeld 2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>
                <a:latin typeface="Calibri"/>
                <a:ea typeface="Calibri"/>
                <a:cs typeface="Calibri"/>
              </a:rPr>
              <a:t>Lehrkräfte auf ein neues Unterrichtssetting vorbereiten</a:t>
            </a:r>
            <a:br>
              <a:rPr lang="de-DE" sz="1800">
                <a:latin typeface="Calibri"/>
                <a:ea typeface="Calibri"/>
                <a:cs typeface="Times New Roman"/>
              </a:rPr>
            </a:br>
            <a:r>
              <a:rPr lang="de-DE">
                <a:latin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6684036" cy="3413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de-DE" sz="2800" dirty="0">
                <a:latin typeface="Calibri"/>
                <a:ea typeface="Calibri"/>
                <a:cs typeface="Times New Roman"/>
              </a:rPr>
              <a:t>Fortbildungsplanung anzupassen bedeutet </a:t>
            </a:r>
            <a:endParaRPr dirty="0">
              <a:latin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u="sng" dirty="0">
                <a:latin typeface="Calibri"/>
                <a:ea typeface="Calibri"/>
                <a:cs typeface="Times New Roman"/>
              </a:rPr>
              <a:t>Kurzfristig</a:t>
            </a:r>
            <a:r>
              <a:rPr lang="de-DE" sz="1800" dirty="0">
                <a:latin typeface="Calibri"/>
                <a:ea typeface="Calibri"/>
                <a:cs typeface="Times New Roman"/>
              </a:rPr>
              <a:t>: Jede Lehrkraft verfügt über die notwendigen technischen, didaktischen und pädagogischen Fertigkeiten, um im neuen Setting unterrichten zu können.</a:t>
            </a:r>
            <a:endParaRPr dirty="0"/>
          </a:p>
          <a:p>
            <a:pPr marL="0" lvl="0" indent="0">
              <a:lnSpc>
                <a:spcPct val="107000"/>
              </a:lnSpc>
              <a:buNone/>
              <a:defRPr/>
            </a:pPr>
            <a:r>
              <a:rPr lang="de-DE" sz="1800" dirty="0">
                <a:latin typeface="Calibri"/>
                <a:ea typeface="Calibri"/>
                <a:cs typeface="Times New Roman"/>
              </a:rPr>
              <a:t>. </a:t>
            </a:r>
            <a:endParaRPr dirty="0"/>
          </a:p>
        </p:txBody>
      </p:sp>
      <p:pic>
        <p:nvPicPr>
          <p:cNvPr id="6" name="Grafik 1" descr="Ein Bild, das Kleidung, Cartoon enthält.&#10;&#10;Automatisch generierte Beschreibung"/>
          <p:cNvPicPr>
            <a:picLocks noChangeAspect="1"/>
          </p:cNvPicPr>
          <p:nvPr/>
        </p:nvPicPr>
        <p:blipFill>
          <a:blip r:embed="rId2"/>
          <a:srcRect l="11622"/>
          <a:stretch/>
        </p:blipFill>
        <p:spPr bwMode="auto">
          <a:xfrm>
            <a:off x="7522234" y="1250985"/>
            <a:ext cx="4669766" cy="4737764"/>
          </a:xfrm>
          <a:prstGeom prst="rect">
            <a:avLst/>
          </a:prstGeom>
        </p:spPr>
      </p:pic>
      <p:sp>
        <p:nvSpPr>
          <p:cNvPr id="7" name="Textfeld 2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56b83931-8a76-44cb-9f9b-cf5fef99546a@a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0648"/>
            <a:ext cx="11305256" cy="634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>
                <a:latin typeface="Calibri"/>
                <a:ea typeface="Calibri"/>
                <a:cs typeface="Calibri"/>
              </a:rPr>
              <a:t>Lehrkräfte auf neues Unterrichtssetting vorbereiten</a:t>
            </a:r>
            <a:br>
              <a:rPr lang="de-DE" sz="1800">
                <a:latin typeface="Calibri"/>
                <a:ea typeface="Calibri"/>
                <a:cs typeface="Times New Roman"/>
              </a:rPr>
            </a:br>
            <a:r>
              <a:rPr lang="de-DE">
                <a:latin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6684036" cy="3413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de-DE" dirty="0">
                <a:latin typeface="Calibri"/>
                <a:ea typeface="Calibri"/>
                <a:cs typeface="Times New Roman"/>
              </a:rPr>
              <a:t>Fortbildungsplanung anzupassen bedeutet </a:t>
            </a:r>
            <a:endParaRPr lang="de-DE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dirty="0">
              <a:latin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u="sng" dirty="0">
                <a:latin typeface="Calibri"/>
                <a:ea typeface="Calibri"/>
                <a:cs typeface="Times New Roman"/>
              </a:rPr>
              <a:t>Kurzfristig</a:t>
            </a:r>
            <a:r>
              <a:rPr lang="de-DE" sz="1800" dirty="0">
                <a:latin typeface="Calibri"/>
                <a:ea typeface="Calibri"/>
                <a:cs typeface="Times New Roman"/>
              </a:rPr>
              <a:t>: Jede Lehrkraft verfügt über die notwendigen technischen, didaktischen und pädagogischen Fertigkeiten, um im neuen Setting unterrichten zu können.</a:t>
            </a:r>
            <a:endParaRPr dirty="0"/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u="sng" dirty="0">
                <a:latin typeface="Calibri"/>
                <a:ea typeface="Calibri"/>
                <a:cs typeface="Times New Roman"/>
              </a:rPr>
              <a:t>Mittelfristig</a:t>
            </a:r>
            <a:r>
              <a:rPr lang="de-DE" sz="1800" dirty="0">
                <a:latin typeface="Calibri"/>
                <a:ea typeface="Calibri"/>
                <a:cs typeface="Times New Roman"/>
              </a:rPr>
              <a:t>: Das Kollegium/ einzelne Fachschaften setzt sich gemeinsam didaktische Schwerpunkte und entwickelt neue Konzepte zur Unterrichtsentwicklung. </a:t>
            </a:r>
            <a:endParaRPr dirty="0"/>
          </a:p>
        </p:txBody>
      </p:sp>
      <p:pic>
        <p:nvPicPr>
          <p:cNvPr id="6" name="Grafik 1" descr="Ein Bild, das Kleidung, Cartoon enthält.&#10;&#10;Automatisch generierte Beschreibung"/>
          <p:cNvPicPr>
            <a:picLocks noChangeAspect="1"/>
          </p:cNvPicPr>
          <p:nvPr/>
        </p:nvPicPr>
        <p:blipFill>
          <a:blip r:embed="rId2"/>
          <a:srcRect l="11622"/>
          <a:stretch/>
        </p:blipFill>
        <p:spPr bwMode="auto">
          <a:xfrm>
            <a:off x="7522234" y="1163304"/>
            <a:ext cx="4669766" cy="4737764"/>
          </a:xfrm>
          <a:prstGeom prst="rect">
            <a:avLst/>
          </a:prstGeom>
        </p:spPr>
      </p:pic>
      <p:sp>
        <p:nvSpPr>
          <p:cNvPr id="7" name="Textfeld 2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 descr="Ein Bild, das Text, Screenshot, Cartoon enthält.&#10;&#10;Automatisch generierte Beschreibu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78050" y="12700"/>
            <a:ext cx="7772400" cy="67772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de-DE">
                <a:latin typeface="Calibri"/>
                <a:ea typeface="Calibri"/>
                <a:cs typeface="Calibri"/>
              </a:rPr>
              <a:t>Lehrkräfte auf neues Unterrichtssetting vorbereiten</a:t>
            </a:r>
            <a:br>
              <a:rPr lang="de-DE" sz="1800">
                <a:latin typeface="Calibri"/>
                <a:ea typeface="Calibri"/>
                <a:cs typeface="Times New Roman"/>
              </a:rPr>
            </a:br>
            <a:r>
              <a:rPr lang="de-DE">
                <a:latin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6684036" cy="3413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DE" dirty="0">
                <a:latin typeface="Calibri"/>
                <a:ea typeface="Calibri"/>
                <a:cs typeface="Times New Roman"/>
              </a:rPr>
              <a:t>Fortbildungsplanung anzupassen bedeutet </a:t>
            </a:r>
            <a:endParaRPr lang="de-DE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dirty="0">
              <a:latin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u="sng" dirty="0">
                <a:latin typeface="Calibri"/>
                <a:ea typeface="Calibri"/>
                <a:cs typeface="Times New Roman"/>
              </a:rPr>
              <a:t>Kurzfristig</a:t>
            </a:r>
            <a:r>
              <a:rPr lang="de-DE" sz="1800" dirty="0">
                <a:latin typeface="Calibri"/>
                <a:ea typeface="Calibri"/>
                <a:cs typeface="Times New Roman"/>
              </a:rPr>
              <a:t>: Jede Lehrkraft verfügt über die notwendigen technischen, didaktischen und pädagogischen Fertigkeiten, um im neuen Setting unterrichten zu können.</a:t>
            </a:r>
            <a:endParaRPr dirty="0"/>
          </a:p>
          <a:p>
            <a:pPr marL="342900" lvl="0" indent="-342900">
              <a:lnSpc>
                <a:spcPct val="107000"/>
              </a:lnSpc>
              <a:buFont typeface="Symbol"/>
              <a:buChar char=""/>
              <a:defRPr/>
            </a:pPr>
            <a:r>
              <a:rPr lang="de-DE" sz="1800" u="sng" dirty="0">
                <a:latin typeface="Calibri"/>
                <a:ea typeface="Calibri"/>
                <a:cs typeface="Times New Roman"/>
              </a:rPr>
              <a:t>Mittelfristig</a:t>
            </a:r>
            <a:r>
              <a:rPr lang="de-DE" sz="1800" dirty="0">
                <a:latin typeface="Calibri"/>
                <a:ea typeface="Calibri"/>
                <a:cs typeface="Times New Roman"/>
              </a:rPr>
              <a:t>: Das Kollegium/ einzelne Fachschaften setzt sich gemeinsam didaktische Schwerpunkte und entwickelt neue Konzepte zur Unterrichtsentwicklung. </a:t>
            </a:r>
            <a:endParaRPr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  <a:defRPr/>
            </a:pPr>
            <a:r>
              <a:rPr lang="de-DE" sz="1800" u="sng" dirty="0">
                <a:latin typeface="Calibri"/>
                <a:ea typeface="Calibri"/>
                <a:cs typeface="Times New Roman"/>
              </a:rPr>
              <a:t>Langfristig</a:t>
            </a:r>
            <a:r>
              <a:rPr lang="de-DE" sz="1800" dirty="0">
                <a:latin typeface="Calibri"/>
                <a:ea typeface="Calibri"/>
                <a:cs typeface="Times New Roman"/>
              </a:rPr>
              <a:t>: Bestehende Konzepte werden kontinuierlich anhand neuer Herausforderungen geprüft, überarbeitet und angepasst. </a:t>
            </a:r>
            <a:endParaRPr dirty="0"/>
          </a:p>
        </p:txBody>
      </p:sp>
      <p:pic>
        <p:nvPicPr>
          <p:cNvPr id="6" name="Grafik 1" descr="Ein Bild, das Kleidung, Cartoon enthält.&#10;&#10;Automatisch generierte Beschreibung"/>
          <p:cNvPicPr>
            <a:picLocks noChangeAspect="1"/>
          </p:cNvPicPr>
          <p:nvPr/>
        </p:nvPicPr>
        <p:blipFill>
          <a:blip r:embed="rId2"/>
          <a:srcRect l="11622"/>
          <a:stretch/>
        </p:blipFill>
        <p:spPr bwMode="auto">
          <a:xfrm>
            <a:off x="7522234" y="1163304"/>
            <a:ext cx="4669766" cy="4737764"/>
          </a:xfrm>
          <a:prstGeom prst="rect">
            <a:avLst/>
          </a:prstGeom>
        </p:spPr>
      </p:pic>
      <p:sp>
        <p:nvSpPr>
          <p:cNvPr id="7" name="Textfeld 2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>
                <a:latin typeface="Calibri"/>
                <a:ea typeface="Calibri"/>
                <a:cs typeface="Calibri"/>
              </a:rPr>
              <a:t>Zentrale Fragen</a:t>
            </a:r>
            <a:br>
              <a:rPr lang="de-DE" sz="1800">
                <a:latin typeface="Calibri"/>
                <a:ea typeface="Calibri"/>
                <a:cs typeface="Times New Roman"/>
              </a:rPr>
            </a:br>
            <a:r>
              <a:rPr lang="de-DE">
                <a:latin typeface="Calibri"/>
                <a:cs typeface="Calibri"/>
              </a:rPr>
              <a:t> 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838198" y="1825624"/>
            <a:ext cx="6684036" cy="3413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 marL="0" indent="0">
              <a:buFont typeface="Arial"/>
              <a:buNone/>
              <a:defRPr/>
            </a:pPr>
            <a:r>
              <a:rPr lang="de-DE" dirty="0">
                <a:latin typeface="Calibri"/>
                <a:ea typeface="Calibri"/>
                <a:cs typeface="Times New Roman"/>
              </a:rPr>
              <a:t>F</a:t>
            </a:r>
            <a:r>
              <a:rPr lang="de-DE" sz="2800" dirty="0">
                <a:latin typeface="Calibri"/>
                <a:ea typeface="Calibri"/>
                <a:cs typeface="Times New Roman"/>
              </a:rPr>
              <a:t>ür kurzfristige Fortbildungsmaßnahmen: </a:t>
            </a:r>
            <a:endParaRPr lang="de-DE" dirty="0">
              <a:latin typeface="Calibri"/>
              <a:cs typeface="Calibri"/>
            </a:endParaRPr>
          </a:p>
          <a:p>
            <a:pPr marL="0" indent="0">
              <a:buFont typeface="Arial"/>
              <a:buNone/>
              <a:defRPr/>
            </a:pPr>
            <a:endParaRPr dirty="0">
              <a:latin typeface="Calibri"/>
              <a:cs typeface="Calibri"/>
            </a:endParaRPr>
          </a:p>
          <a:p>
            <a:pPr marL="342900" lvl="0" indent="-342900">
              <a:lnSpc>
                <a:spcPct val="107000"/>
              </a:lnSpc>
              <a:buFont typeface="Wingdings"/>
              <a:buChar char=""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Welche Inhalte sind für unsere Schule relevant?</a:t>
            </a:r>
            <a:endParaRPr b="1" dirty="0"/>
          </a:p>
          <a:p>
            <a:pPr marL="342900" lvl="0" indent="-342900">
              <a:lnSpc>
                <a:spcPct val="107000"/>
              </a:lnSpc>
              <a:buFont typeface="Wingdings"/>
              <a:buChar char=""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Wann werden diese vermittelt?</a:t>
            </a:r>
            <a:endParaRPr dirty="0"/>
          </a:p>
          <a:p>
            <a:pPr marL="342900" lvl="0" indent="-342900">
              <a:lnSpc>
                <a:spcPct val="107000"/>
              </a:lnSpc>
              <a:buFont typeface="Wingdings"/>
              <a:buChar char=""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Wer vermittelt diese Inhalte an der Schule?</a:t>
            </a:r>
            <a:endParaRPr dirty="0"/>
          </a:p>
          <a:p>
            <a:pPr marL="342900" lvl="0" indent="-342900">
              <a:lnSpc>
                <a:spcPct val="107000"/>
              </a:lnSpc>
              <a:buFont typeface="Wingdings"/>
              <a:buChar char=""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Welche Formate sind dafür geeignet?</a:t>
            </a:r>
            <a:endParaRPr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/>
              <a:buChar char=""/>
              <a:defRPr/>
            </a:pPr>
            <a:r>
              <a:rPr lang="de-DE" sz="1800" b="1" dirty="0">
                <a:latin typeface="Calibri"/>
                <a:ea typeface="Calibri"/>
                <a:cs typeface="Times New Roman"/>
              </a:rPr>
              <a:t>In welchen Bereichen brauchen wir noch Unterstützung? Welche lokalen und zentralen Angebote sind dafür geeignet?</a:t>
            </a:r>
            <a:endParaRPr dirty="0"/>
          </a:p>
        </p:txBody>
      </p:sp>
      <p:pic>
        <p:nvPicPr>
          <p:cNvPr id="6" name="Grafik 1" descr="Ein Bild, das Kleidung, Cartoon enthält.&#10;&#10;Automatisch generierte Beschreibung"/>
          <p:cNvPicPr>
            <a:picLocks noChangeAspect="1"/>
          </p:cNvPicPr>
          <p:nvPr/>
        </p:nvPicPr>
        <p:blipFill>
          <a:blip r:embed="rId2"/>
          <a:srcRect l="11622"/>
          <a:stretch/>
        </p:blipFill>
        <p:spPr bwMode="auto">
          <a:xfrm>
            <a:off x="7522234" y="1163304"/>
            <a:ext cx="4669766" cy="4737764"/>
          </a:xfrm>
          <a:prstGeom prst="rect">
            <a:avLst/>
          </a:prstGeom>
        </p:spPr>
      </p:pic>
      <p:sp>
        <p:nvSpPr>
          <p:cNvPr id="7" name="Textfeld 2"/>
          <p:cNvSpPr>
            <a:spLocks/>
          </p:cNvSpPr>
          <p:nvPr/>
        </p:nvSpPr>
        <p:spPr bwMode="auto">
          <a:xfrm>
            <a:off x="6996896" y="6563389"/>
            <a:ext cx="60998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000" b="0" i="0" u="none" strike="noStrike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©iStock by Getty Images</a:t>
            </a:r>
            <a:endParaRPr lang="de-DE" sz="100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373</Words>
  <Application>Microsoft Macintosh PowerPoint</Application>
  <DocSecurity>0</DocSecurity>
  <PresentationFormat>Breitbild</PresentationFormat>
  <Paragraphs>52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Wingdings</vt:lpstr>
      <vt:lpstr>Office Theme</vt:lpstr>
      <vt:lpstr>Zielsetzungen</vt:lpstr>
      <vt:lpstr>Fortbildungsplanung an die 1:1-Ausstattung anpassen</vt:lpstr>
      <vt:lpstr>Lehrkräfte auf ein neues Unterrichtssetting vorbereiten </vt:lpstr>
      <vt:lpstr>Lehrkräfte auf ein neues Unterrichtssetting vorbereiten  </vt:lpstr>
      <vt:lpstr>PowerPoint-Präsentation</vt:lpstr>
      <vt:lpstr>Lehrkräfte auf neues Unterrichtssetting vorbereiten  </vt:lpstr>
      <vt:lpstr>PowerPoint-Präsentation</vt:lpstr>
      <vt:lpstr>Lehrkräfte auf neues Unterrichtssetting vorbereiten  </vt:lpstr>
      <vt:lpstr>Zentrale Fragen  </vt:lpstr>
      <vt:lpstr>Wie bereiten Sie Ihre Kollegen vor?  </vt:lpstr>
      <vt:lpstr>Ausführlich hier: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Einen Zeitplan erstellen</dc:title>
  <dc:subject/>
  <dc:creator>Debbage-Koller, Michael</dc:creator>
  <cp:keywords/>
  <dc:description/>
  <cp:lastModifiedBy>Viola Bauer</cp:lastModifiedBy>
  <cp:revision>21</cp:revision>
  <dcterms:modified xsi:type="dcterms:W3CDTF">2025-04-16T13:10:33Z</dcterms:modified>
  <cp:category/>
  <dc:identifier/>
  <cp:contentStatus/>
  <dc:language/>
  <cp:version/>
</cp:coreProperties>
</file>