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658"/>
  </p:normalViewPr>
  <p:slideViewPr>
    <p:cSldViewPr>
      <p:cViewPr>
        <p:scale>
          <a:sx n="73" d="100"/>
          <a:sy n="73" d="100"/>
        </p:scale>
        <p:origin x="872" y="10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Vertikaler Textplatzhalt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8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6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Second level</a:t>
            </a:r>
            <a:endParaRPr/>
          </a:p>
          <a:p>
            <a:pPr lvl="2">
              <a:defRPr/>
            </a:pPr>
            <a:r>
              <a:rPr lang="de-DE"/>
              <a:t>Third level</a:t>
            </a:r>
            <a:endParaRPr/>
          </a:p>
          <a:p>
            <a:pPr lvl="3">
              <a:defRPr/>
            </a:pPr>
            <a:r>
              <a:rPr lang="de-DE"/>
              <a:t>Fourth level</a:t>
            </a:r>
            <a:endParaRPr/>
          </a:p>
          <a:p>
            <a:pPr lvl="4">
              <a:defRPr/>
            </a:pPr>
            <a:r>
              <a:rPr lang="de-DE"/>
              <a:t>Fifth level</a:t>
            </a:r>
            <a:endParaRPr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Second level</a:t>
            </a:r>
            <a:endParaRPr/>
          </a:p>
          <a:p>
            <a:pPr lvl="2">
              <a:defRPr/>
            </a:pPr>
            <a:r>
              <a:rPr lang="de-DE"/>
              <a:t>Third level</a:t>
            </a:r>
            <a:endParaRPr/>
          </a:p>
          <a:p>
            <a:pPr lvl="3">
              <a:defRPr/>
            </a:pPr>
            <a:r>
              <a:rPr lang="de-DE"/>
              <a:t>Fourth level</a:t>
            </a:r>
            <a:endParaRPr/>
          </a:p>
          <a:p>
            <a:pPr lvl="4">
              <a:defRPr/>
            </a:pPr>
            <a:r>
              <a:rPr lang="de-DE"/>
              <a:t>Fifth level</a:t>
            </a:r>
            <a:endParaRPr/>
          </a:p>
        </p:txBody>
      </p:sp>
      <p:sp>
        <p:nvSpPr>
          <p:cNvPr id="9" name="Datumsplatzhalt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10" name="Fußzeilenplatzhalt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1" name="Foliennummernplatzhalt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umsplatzhalt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8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5" name="Bildplatzhalt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de-DE"/>
              <a:t>Click icon to add picture</a:t>
            </a:r>
            <a:endParaRPr/>
          </a:p>
        </p:txBody>
      </p:sp>
      <p:sp>
        <p:nvSpPr>
          <p:cNvPr id="6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7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8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Click to edit Master title style</a:t>
            </a:r>
            <a:endParaRPr/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Click to edit Master text styles</a:t>
            </a:r>
            <a:endParaRPr/>
          </a:p>
          <a:p>
            <a:pPr lvl="1">
              <a:defRPr/>
            </a:pPr>
            <a:r>
              <a:rPr lang="de-DE"/>
              <a:t>Second level</a:t>
            </a:r>
            <a:endParaRPr/>
          </a:p>
          <a:p>
            <a:pPr lvl="2">
              <a:defRPr/>
            </a:pPr>
            <a:r>
              <a:rPr lang="de-DE"/>
              <a:t>Third level</a:t>
            </a:r>
            <a:endParaRPr/>
          </a:p>
          <a:p>
            <a:pPr lvl="3">
              <a:defRPr/>
            </a:pPr>
            <a:r>
              <a:rPr lang="de-DE"/>
              <a:t>Fourth level</a:t>
            </a:r>
            <a:endParaRPr/>
          </a:p>
          <a:p>
            <a:pPr lvl="4">
              <a:defRPr/>
            </a:pPr>
            <a:r>
              <a:rPr lang="de-DE"/>
              <a:t>Fifth level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de-DE"/>
              <a:t>04.04.24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Grafik 5" descr="Ein Bild, das Screenshot, Animation, Animierter Cartoon, Cartoon enthält.&#10;&#10;Automatisch generierte Beschreibung"/>
          <p:cNvPicPr>
            <a:picLocks noChangeAspect="1"/>
          </p:cNvPicPr>
          <p:nvPr/>
        </p:nvPicPr>
        <p:blipFill>
          <a:blip r:embed="rId2">
            <a:alphaModFix amt="50000"/>
          </a:blip>
          <a:srcRect b="441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>
                <a:solidFill>
                  <a:srgbClr val="FFFFFF"/>
                </a:solidFill>
                <a:latin typeface="Calibri"/>
                <a:cs typeface="Calibri"/>
              </a:rPr>
              <a:t>Fortbildungsplanung an die 1:1-Ausstattung anpassen</a:t>
            </a:r>
            <a:endParaRPr/>
          </a:p>
        </p:txBody>
      </p:sp>
      <p:sp>
        <p:nvSpPr>
          <p:cNvPr id="7" name="Textfeld 4"/>
          <p:cNvSpPr>
            <a:spLocks/>
          </p:cNvSpPr>
          <p:nvPr/>
        </p:nvSpPr>
        <p:spPr bwMode="auto">
          <a:xfrm>
            <a:off x="6996896" y="6563389"/>
            <a:ext cx="60998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de-DE" sz="1000" b="0" i="0" u="none" strike="noStrike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©iStock by Getty Images</a:t>
            </a:r>
            <a:endParaRPr lang="de-DE" sz="100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Büroausstattung, Schreibwaren, Stift, Bürobedarf enthält.&#10;&#10;Automatisch generierte Beschreibung">
            <a:extLst>
              <a:ext uri="{FF2B5EF4-FFF2-40B4-BE49-F238E27FC236}">
                <a16:creationId xmlns:a16="http://schemas.microsoft.com/office/drawing/2014/main" id="{1F5923B8-DE7E-16DE-8C4E-131AF1117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0012" y1="81035" x2="61734" y2="68136"/>
                        <a14:foregroundMark x1="70437" y1="79782" x2="65616" y2="70966"/>
                        <a14:foregroundMark x1="70437" y1="79499" x2="68466" y2="74727"/>
                        <a14:foregroundMark x1="72207" y1="84278" x2="66768" y2="75981"/>
                        <a14:foregroundMark x1="72135" y1="81884" x2="68769" y2="75414"/>
                        <a14:foregroundMark x1="70887" y1="81808" x2="66555" y2="75859"/>
                        <a14:foregroundMark x1="70558" y1="82693" x2="66343" y2="76425"/>
                        <a14:foregroundMark x1="72013" y1="80752" x2="67829" y2="73878"/>
                        <a14:foregroundMark x1="72774" y1="81519" x2="69193" y2="75698"/>
                        <a14:backgroundMark x1="71255" y1="42135" x2="52304" y2="27699"/>
                        <a14:backgroundMark x1="62705" y1="75738" x2="57702" y2="80186"/>
                        <a14:backgroundMark x1="72468" y1="84513" x2="71164" y2="82814"/>
                        <a14:backgroundMark x1="73499" y1="86332" x2="68860" y2="80590"/>
                        <a14:backgroundMark x1="72862" y1="85119" x2="71225" y2="82814"/>
                        <a14:backgroundMark x1="72862" y1="84513" x2="71559" y2="82895"/>
                        <a14:backgroundMark x1="72013" y1="84027" x2="72589" y2="83502"/>
                        <a14:backgroundMark x1="72468" y1="81763" x2="72256" y2="80307"/>
                        <a14:backgroundMark x1="73044" y1="82046" x2="72589" y2="80914"/>
                        <a14:backgroundMark x1="72135" y1="81440" x2="72468" y2="80226"/>
                        <a14:backgroundMark x1="71619" y1="83421" x2="71043" y2="82370"/>
                        <a14:backgroundMark x1="71680" y1="83138" x2="71104" y2="82289"/>
                        <a14:backgroundMark x1="71104" y1="82895" x2="70012" y2="82046"/>
                        <a14:backgroundMark x1="71225" y1="82734" x2="69951" y2="81844"/>
                        <a14:backgroundMark x1="72771" y1="81844" x2="72650" y2="80671"/>
                        <a14:backgroundMark x1="72408" y1="85281" x2="71225" y2="84432"/>
                        <a14:backgroundMark x1="72256" y1="81359" x2="71377" y2="78609"/>
                        <a14:backgroundMark x1="72771" y1="81601" x2="72195" y2="79782"/>
                        <a14:backgroundMark x1="72347" y1="80833" x2="72256" y2="79701"/>
                        <a14:backgroundMark x1="72589" y1="85200" x2="70649" y2="84877"/>
                        <a14:backgroundMark x1="73802" y1="42863" x2="73802" y2="42863"/>
                        <a14:backgroundMark x1="36719" y1="13587" x2="36719" y2="13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741" y="3659603"/>
            <a:ext cx="4149080" cy="311181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44FBF18-72D6-4051-629E-55B6E8D3995A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Wie können wir das Kollegium optimal auf die veränderte Unterrichtssituation vorbereiten?</a:t>
            </a:r>
            <a:br>
              <a:rPr lang="de-DE" sz="1800" dirty="0">
                <a:latin typeface="Calibri"/>
                <a:ea typeface="Calibri"/>
                <a:cs typeface="Times New Roman"/>
              </a:rPr>
            </a:br>
            <a:r>
              <a:rPr lang="de-DE" dirty="0">
                <a:latin typeface="Calibri"/>
                <a:cs typeface="Calibri"/>
              </a:rPr>
              <a:t> </a:t>
            </a:r>
          </a:p>
        </p:txBody>
      </p:sp>
      <p:pic>
        <p:nvPicPr>
          <p:cNvPr id="4" name="Grafik 3" descr="Ein Bild, das Text, Screenshot, Software, Webseite enthält.&#10;&#10;Automatisch generierte Beschreibung">
            <a:extLst>
              <a:ext uri="{FF2B5EF4-FFF2-40B4-BE49-F238E27FC236}">
                <a16:creationId xmlns:a16="http://schemas.microsoft.com/office/drawing/2014/main" id="{F1A9441E-9D5D-134A-8F36-A154D18F2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050632"/>
            <a:ext cx="7772400" cy="580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28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Büroausstattung, Schreibwaren, Stift, Bürobedarf enthält.&#10;&#10;Automatisch generierte Beschreibung">
            <a:extLst>
              <a:ext uri="{FF2B5EF4-FFF2-40B4-BE49-F238E27FC236}">
                <a16:creationId xmlns:a16="http://schemas.microsoft.com/office/drawing/2014/main" id="{1F5923B8-DE7E-16DE-8C4E-131AF1117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0012" y1="81035" x2="61734" y2="68136"/>
                        <a14:foregroundMark x1="70437" y1="79782" x2="65616" y2="70966"/>
                        <a14:foregroundMark x1="70437" y1="79499" x2="68466" y2="74727"/>
                        <a14:foregroundMark x1="72207" y1="84278" x2="66768" y2="75981"/>
                        <a14:foregroundMark x1="72135" y1="81884" x2="68769" y2="75414"/>
                        <a14:foregroundMark x1="70887" y1="81808" x2="66555" y2="75859"/>
                        <a14:foregroundMark x1="70558" y1="82693" x2="66343" y2="76425"/>
                        <a14:foregroundMark x1="72013" y1="80752" x2="67829" y2="73878"/>
                        <a14:foregroundMark x1="72774" y1="81519" x2="69193" y2="75698"/>
                        <a14:backgroundMark x1="71255" y1="42135" x2="52304" y2="27699"/>
                        <a14:backgroundMark x1="62705" y1="75738" x2="57702" y2="80186"/>
                        <a14:backgroundMark x1="72468" y1="84513" x2="71164" y2="82814"/>
                        <a14:backgroundMark x1="73499" y1="86332" x2="68860" y2="80590"/>
                        <a14:backgroundMark x1="72862" y1="85119" x2="71225" y2="82814"/>
                        <a14:backgroundMark x1="72862" y1="84513" x2="71559" y2="82895"/>
                        <a14:backgroundMark x1="72013" y1="84027" x2="72589" y2="83502"/>
                        <a14:backgroundMark x1="72468" y1="81763" x2="72256" y2="80307"/>
                        <a14:backgroundMark x1="73044" y1="82046" x2="72589" y2="80914"/>
                        <a14:backgroundMark x1="72135" y1="81440" x2="72468" y2="80226"/>
                        <a14:backgroundMark x1="71619" y1="83421" x2="71043" y2="82370"/>
                        <a14:backgroundMark x1="71680" y1="83138" x2="71104" y2="82289"/>
                        <a14:backgroundMark x1="71104" y1="82895" x2="70012" y2="82046"/>
                        <a14:backgroundMark x1="71225" y1="82734" x2="69951" y2="81844"/>
                        <a14:backgroundMark x1="72771" y1="81844" x2="72650" y2="80671"/>
                        <a14:backgroundMark x1="72408" y1="85281" x2="71225" y2="84432"/>
                        <a14:backgroundMark x1="72256" y1="81359" x2="71377" y2="78609"/>
                        <a14:backgroundMark x1="72771" y1="81601" x2="72195" y2="79782"/>
                        <a14:backgroundMark x1="72347" y1="80833" x2="72256" y2="79701"/>
                        <a14:backgroundMark x1="72589" y1="85200" x2="70649" y2="84877"/>
                        <a14:backgroundMark x1="73802" y1="42863" x2="73802" y2="42863"/>
                        <a14:backgroundMark x1="36719" y1="13587" x2="36719" y2="13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741" y="3659603"/>
            <a:ext cx="4149080" cy="311181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44FBF18-72D6-4051-629E-55B6E8D3995A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Prototypen-Brainstorming: Entwicklung einer Idee für ein gelungenes</a:t>
            </a:r>
          </a:p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Einarbeitungskonzept, das den Bedürfnissen der Kolleginnen und Kollegen gerecht wird. </a:t>
            </a:r>
            <a:r>
              <a:rPr lang="de-DE" dirty="0">
                <a:latin typeface="Calibri"/>
                <a:cs typeface="Calibri"/>
              </a:rPr>
              <a:t> </a:t>
            </a:r>
          </a:p>
        </p:txBody>
      </p:sp>
      <p:pic>
        <p:nvPicPr>
          <p:cNvPr id="4" name="Grafik 3" descr="Ein Bild, das Text, Screenshot, parallel, Software enthält.&#10;&#10;Automatisch generierte Beschreibung">
            <a:extLst>
              <a:ext uri="{FF2B5EF4-FFF2-40B4-BE49-F238E27FC236}">
                <a16:creationId xmlns:a16="http://schemas.microsoft.com/office/drawing/2014/main" id="{B3B803C0-26A1-883A-12C7-E5B1199384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6430071" cy="4797152"/>
          </a:xfrm>
          <a:prstGeom prst="rect">
            <a:avLst/>
          </a:prstGeom>
        </p:spPr>
      </p:pic>
      <p:pic>
        <p:nvPicPr>
          <p:cNvPr id="8" name="Grafik 7" descr="Ein Bild, das Text, Screenshot, Webseite, Website enthält.&#10;&#10;Automatisch generierte Beschreibung">
            <a:extLst>
              <a:ext uri="{FF2B5EF4-FFF2-40B4-BE49-F238E27FC236}">
                <a16:creationId xmlns:a16="http://schemas.microsoft.com/office/drawing/2014/main" id="{2BA84282-687A-1D34-68CF-A181830F55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147391"/>
            <a:ext cx="4806361" cy="35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66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>
                <a:latin typeface="Calibri"/>
                <a:ea typeface="Calibri"/>
                <a:cs typeface="Calibri"/>
              </a:rPr>
              <a:t>Lehrkräfte auf ein neues Unterrichtssetting vorbereiten</a:t>
            </a:r>
            <a:r>
              <a:rPr lang="de-DE">
                <a:latin typeface="Calibri"/>
                <a:cs typeface="Calibri"/>
              </a:rPr>
              <a:t> </a:t>
            </a:r>
            <a:endParaRPr>
              <a:latin typeface="Calibri"/>
              <a:cs typeface="Calibri"/>
            </a:endParaRP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838198" y="1825624"/>
            <a:ext cx="6684036" cy="341312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 lang="de-DE" sz="2800" b="0" i="0" u="none" strike="noStrike" cap="none" spc="0" dirty="0">
                <a:solidFill>
                  <a:schemeClr val="tx1"/>
                </a:solidFill>
                <a:latin typeface="Calibri"/>
                <a:ea typeface="Arial"/>
                <a:cs typeface="Calibri"/>
              </a:rPr>
              <a:t>Digitale Expertise stärken, bedeutet</a:t>
            </a:r>
            <a:endParaRPr dirty="0"/>
          </a:p>
          <a:p>
            <a:pPr marL="0" indent="0">
              <a:buFont typeface="Arial"/>
              <a:buNone/>
              <a:defRPr/>
            </a:pPr>
            <a:endParaRPr dirty="0">
              <a:latin typeface="Calibri"/>
              <a:cs typeface="Calibri"/>
            </a:endParaRPr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dirty="0">
                <a:latin typeface="Calibri"/>
                <a:ea typeface="Calibri"/>
                <a:cs typeface="Times New Roman"/>
              </a:rPr>
              <a:t>Persönlich: Sicherheit und Orientierung gewinnen</a:t>
            </a:r>
            <a:endParaRPr dirty="0"/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dirty="0">
                <a:latin typeface="Calibri"/>
                <a:ea typeface="Calibri"/>
                <a:cs typeface="Times New Roman"/>
              </a:rPr>
              <a:t>Pädagogisch: Souveränität im Umgang mit Störungen</a:t>
            </a:r>
            <a:endParaRPr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/>
              <a:buChar char=""/>
              <a:defRPr/>
            </a:pPr>
            <a:r>
              <a:rPr lang="de-DE" sz="1800" dirty="0">
                <a:latin typeface="Calibri"/>
                <a:ea typeface="Calibri"/>
                <a:cs typeface="Times New Roman"/>
              </a:rPr>
              <a:t>Didaktisch: Unterricht weiterentwickeln</a:t>
            </a:r>
            <a:endParaRPr dirty="0"/>
          </a:p>
        </p:txBody>
      </p:sp>
      <p:pic>
        <p:nvPicPr>
          <p:cNvPr id="6" name="Grafik 1" descr="Ein Bild, das Kleidung, Cartoon enthält.&#10;&#10;Automatisch generierte Beschreibu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908163" y="1163304"/>
            <a:ext cx="5283837" cy="4737764"/>
          </a:xfrm>
          <a:prstGeom prst="rect">
            <a:avLst/>
          </a:prstGeom>
        </p:spPr>
      </p:pic>
      <p:sp>
        <p:nvSpPr>
          <p:cNvPr id="7" name="Textfeld 2"/>
          <p:cNvSpPr>
            <a:spLocks/>
          </p:cNvSpPr>
          <p:nvPr/>
        </p:nvSpPr>
        <p:spPr bwMode="auto">
          <a:xfrm>
            <a:off x="6996896" y="6563389"/>
            <a:ext cx="60998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000" b="0" i="0" u="none" strike="noStrike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©iStock by Getty Images</a:t>
            </a:r>
            <a:endParaRPr lang="de-DE" sz="100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Lehrkräfte auf ein neues Unterrichtssetting vorbereiten</a:t>
            </a:r>
            <a:br>
              <a:rPr lang="de-DE" sz="1800" dirty="0">
                <a:latin typeface="Calibri"/>
                <a:ea typeface="Calibri"/>
                <a:cs typeface="Times New Roman"/>
              </a:rPr>
            </a:br>
            <a:r>
              <a:rPr lang="de-DE" dirty="0">
                <a:latin typeface="Calibri"/>
                <a:cs typeface="Calibri"/>
              </a:rPr>
              <a:t>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838198" y="1825624"/>
            <a:ext cx="6684036" cy="341312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 lang="de-DE" sz="2800" dirty="0">
                <a:latin typeface="Calibri"/>
                <a:ea typeface="Calibri"/>
                <a:cs typeface="Times New Roman"/>
              </a:rPr>
              <a:t>Fortbildungsplanung anzupassen, bedeutet</a:t>
            </a:r>
            <a:endParaRPr dirty="0">
              <a:latin typeface="Calibri"/>
              <a:cs typeface="Calibri"/>
            </a:endParaRPr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u="sng" dirty="0">
                <a:latin typeface="Calibri"/>
                <a:ea typeface="Calibri"/>
                <a:cs typeface="Times New Roman"/>
              </a:rPr>
              <a:t>Kurzfristig</a:t>
            </a:r>
            <a:r>
              <a:rPr lang="de-DE" sz="1800" dirty="0">
                <a:latin typeface="Calibri"/>
                <a:ea typeface="Calibri"/>
                <a:cs typeface="Times New Roman"/>
              </a:rPr>
              <a:t>: Jede Lehrkraft verfügt über die notwendigen technischen, didaktischen und pädagogischen Fertigkeiten, um im neuen Setting unterrichten zu können.</a:t>
            </a:r>
            <a:endParaRPr dirty="0"/>
          </a:p>
          <a:p>
            <a:pPr marL="0" lvl="0" indent="0">
              <a:lnSpc>
                <a:spcPct val="107000"/>
              </a:lnSpc>
              <a:buNone/>
              <a:defRPr/>
            </a:pPr>
            <a:endParaRPr dirty="0"/>
          </a:p>
        </p:txBody>
      </p:sp>
      <p:pic>
        <p:nvPicPr>
          <p:cNvPr id="6" name="Grafik 1" descr="Ein Bild, das Kleidung, Cartoon enthält.&#10;&#10;Automatisch generierte Beschreibung"/>
          <p:cNvPicPr>
            <a:picLocks noChangeAspect="1"/>
          </p:cNvPicPr>
          <p:nvPr/>
        </p:nvPicPr>
        <p:blipFill>
          <a:blip r:embed="rId2"/>
          <a:srcRect l="11622"/>
          <a:stretch/>
        </p:blipFill>
        <p:spPr bwMode="auto">
          <a:xfrm>
            <a:off x="7522234" y="1250985"/>
            <a:ext cx="4669766" cy="4737764"/>
          </a:xfrm>
          <a:prstGeom prst="rect">
            <a:avLst/>
          </a:prstGeom>
        </p:spPr>
      </p:pic>
      <p:sp>
        <p:nvSpPr>
          <p:cNvPr id="7" name="Textfeld 2"/>
          <p:cNvSpPr>
            <a:spLocks/>
          </p:cNvSpPr>
          <p:nvPr/>
        </p:nvSpPr>
        <p:spPr bwMode="auto">
          <a:xfrm>
            <a:off x="6996896" y="6563389"/>
            <a:ext cx="60998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000" b="0" i="0" u="none" strike="noStrike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©iStock by Getty Images</a:t>
            </a:r>
            <a:endParaRPr lang="de-DE" sz="100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56b83931-8a76-44cb-9f9b-cf5fef99546a@a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260648"/>
            <a:ext cx="11417846" cy="64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>
                <a:latin typeface="Calibri"/>
                <a:ea typeface="Calibri"/>
                <a:cs typeface="Calibri"/>
              </a:rPr>
              <a:t>Lehrkräfte auf neues Unterrichtssetting vorbereiten</a:t>
            </a:r>
            <a:br>
              <a:rPr lang="de-DE" sz="1800">
                <a:latin typeface="Calibri"/>
                <a:ea typeface="Calibri"/>
                <a:cs typeface="Times New Roman"/>
              </a:rPr>
            </a:br>
            <a:r>
              <a:rPr lang="de-DE">
                <a:latin typeface="Calibri"/>
                <a:cs typeface="Calibri"/>
              </a:rPr>
              <a:t> </a:t>
            </a:r>
            <a:endParaRPr>
              <a:latin typeface="Calibri"/>
              <a:cs typeface="Calibri"/>
            </a:endParaRP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838198" y="1825624"/>
            <a:ext cx="6684036" cy="341312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 lang="de-DE" sz="2800" dirty="0">
                <a:latin typeface="Calibri"/>
                <a:ea typeface="Calibri"/>
                <a:cs typeface="Times New Roman"/>
              </a:rPr>
              <a:t>Fortbildungsplanung anzupassen, bedeutet</a:t>
            </a:r>
            <a:endParaRPr lang="de-DE" dirty="0">
              <a:latin typeface="Calibri"/>
              <a:cs typeface="Calibri"/>
            </a:endParaRPr>
          </a:p>
          <a:p>
            <a:pPr marL="0" indent="0">
              <a:buFont typeface="Arial"/>
              <a:buNone/>
              <a:defRPr/>
            </a:pPr>
            <a:endParaRPr dirty="0">
              <a:latin typeface="Calibri"/>
              <a:cs typeface="Calibri"/>
            </a:endParaRPr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u="sng" dirty="0">
                <a:latin typeface="Calibri"/>
                <a:ea typeface="Calibri"/>
                <a:cs typeface="Times New Roman"/>
              </a:rPr>
              <a:t>Kurzfristig</a:t>
            </a:r>
            <a:r>
              <a:rPr lang="de-DE" sz="1800" dirty="0">
                <a:latin typeface="Calibri"/>
                <a:ea typeface="Calibri"/>
                <a:cs typeface="Times New Roman"/>
              </a:rPr>
              <a:t>: Jede Lehrkraft verfügt über die notwendigen technischen, didaktischen und pädagogischen Fertigkeiten, um im neuen Setting unterrichten zu können.</a:t>
            </a:r>
            <a:endParaRPr dirty="0"/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u="sng" dirty="0">
                <a:latin typeface="Calibri"/>
                <a:ea typeface="Calibri"/>
                <a:cs typeface="Times New Roman"/>
              </a:rPr>
              <a:t>Mittelfristig</a:t>
            </a:r>
            <a:r>
              <a:rPr lang="de-DE" sz="1800" dirty="0">
                <a:latin typeface="Calibri"/>
                <a:ea typeface="Calibri"/>
                <a:cs typeface="Times New Roman"/>
              </a:rPr>
              <a:t>: Das Kollegium/ einzelne Fachschaften setzt sich gemeinsam didaktische Schwerpunkte und entwickelt neue Konzepte zur Unterrichtsentwicklung. </a:t>
            </a:r>
            <a:endParaRPr dirty="0"/>
          </a:p>
        </p:txBody>
      </p:sp>
      <p:pic>
        <p:nvPicPr>
          <p:cNvPr id="6" name="Grafik 1" descr="Ein Bild, das Kleidung, Cartoon enthält.&#10;&#10;Automatisch generierte Beschreibung"/>
          <p:cNvPicPr>
            <a:picLocks noChangeAspect="1"/>
          </p:cNvPicPr>
          <p:nvPr/>
        </p:nvPicPr>
        <p:blipFill>
          <a:blip r:embed="rId2"/>
          <a:srcRect l="11622"/>
          <a:stretch/>
        </p:blipFill>
        <p:spPr bwMode="auto">
          <a:xfrm>
            <a:off x="7522234" y="1163304"/>
            <a:ext cx="4669766" cy="4737764"/>
          </a:xfrm>
          <a:prstGeom prst="rect">
            <a:avLst/>
          </a:prstGeom>
        </p:spPr>
      </p:pic>
      <p:sp>
        <p:nvSpPr>
          <p:cNvPr id="7" name="Textfeld 2"/>
          <p:cNvSpPr>
            <a:spLocks/>
          </p:cNvSpPr>
          <p:nvPr/>
        </p:nvSpPr>
        <p:spPr bwMode="auto">
          <a:xfrm>
            <a:off x="6996896" y="6563389"/>
            <a:ext cx="60998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000" b="0" i="0" u="none" strike="noStrike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©iStock by Getty Images</a:t>
            </a:r>
            <a:endParaRPr lang="de-DE" sz="100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Text, Screenshot, Cartoon enthält.&#10;&#10;Automatisch generierte Beschreibung">
            <a:extLst>
              <a:ext uri="{FF2B5EF4-FFF2-40B4-BE49-F238E27FC236}">
                <a16:creationId xmlns:a16="http://schemas.microsoft.com/office/drawing/2014/main" id="{265425CF-7CA8-B518-C60C-AF499461D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9616" y="45343"/>
            <a:ext cx="7620000" cy="6781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Lehrkräfte auf neues Unterrichtssetting vorbereiten</a:t>
            </a:r>
            <a:br>
              <a:rPr lang="de-DE" sz="1800" dirty="0">
                <a:latin typeface="Calibri"/>
                <a:ea typeface="Calibri"/>
                <a:cs typeface="Times New Roman"/>
              </a:rPr>
            </a:br>
            <a:r>
              <a:rPr lang="de-DE" dirty="0">
                <a:latin typeface="Calibri"/>
                <a:cs typeface="Calibri"/>
              </a:rPr>
              <a:t>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838198" y="1825624"/>
            <a:ext cx="6684036" cy="341312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2500" lnSpcReduction="10000"/>
          </a:bodyPr>
          <a:lstStyle/>
          <a:p>
            <a:pPr marL="0" indent="0">
              <a:buFont typeface="Arial"/>
              <a:buNone/>
              <a:defRPr/>
            </a:pPr>
            <a:r>
              <a:rPr lang="de-DE" sz="2800" dirty="0">
                <a:latin typeface="Calibri"/>
                <a:ea typeface="Calibri"/>
                <a:cs typeface="Times New Roman"/>
              </a:rPr>
              <a:t>Fortbildungsplanung anzupassen, bedeutet </a:t>
            </a:r>
            <a:endParaRPr lang="de-DE" dirty="0">
              <a:latin typeface="Calibri"/>
              <a:cs typeface="Calibri"/>
            </a:endParaRPr>
          </a:p>
          <a:p>
            <a:pPr marL="0" indent="0">
              <a:buFont typeface="Arial"/>
              <a:buNone/>
              <a:defRPr/>
            </a:pPr>
            <a:endParaRPr dirty="0">
              <a:latin typeface="Calibri"/>
              <a:cs typeface="Calibri"/>
            </a:endParaRPr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u="sng" dirty="0">
                <a:latin typeface="Calibri"/>
                <a:ea typeface="Calibri"/>
                <a:cs typeface="Times New Roman"/>
              </a:rPr>
              <a:t>Kurzfristig</a:t>
            </a:r>
            <a:r>
              <a:rPr lang="de-DE" sz="1800" dirty="0">
                <a:latin typeface="Calibri"/>
                <a:ea typeface="Calibri"/>
                <a:cs typeface="Times New Roman"/>
              </a:rPr>
              <a:t>: Jede Lehrkraft verfügt über die notwendigen technischen, didaktischen und pädagogischen Fertigkeiten, um im neuen Setting unterrichten zu können.</a:t>
            </a:r>
            <a:endParaRPr dirty="0"/>
          </a:p>
          <a:p>
            <a:pPr marL="342900" lvl="0" indent="-342900">
              <a:lnSpc>
                <a:spcPct val="107000"/>
              </a:lnSpc>
              <a:buFont typeface="Symbol"/>
              <a:buChar char=""/>
              <a:defRPr/>
            </a:pPr>
            <a:r>
              <a:rPr lang="de-DE" sz="1800" u="sng" dirty="0">
                <a:latin typeface="Calibri"/>
                <a:ea typeface="Calibri"/>
                <a:cs typeface="Times New Roman"/>
              </a:rPr>
              <a:t>Mittelfristig</a:t>
            </a:r>
            <a:r>
              <a:rPr lang="de-DE" sz="1800" dirty="0">
                <a:latin typeface="Calibri"/>
                <a:ea typeface="Calibri"/>
                <a:cs typeface="Times New Roman"/>
              </a:rPr>
              <a:t>: Das Kollegium/ einzelne Fachschaften setzt sich gemeinsam didaktische Schwerpunkte und entwickelt neue Konzepte zur Unterrichtsentwicklung. </a:t>
            </a:r>
            <a:endParaRPr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/>
              <a:buChar char=""/>
              <a:defRPr/>
            </a:pPr>
            <a:r>
              <a:rPr lang="de-DE" sz="1800" u="sng" dirty="0">
                <a:latin typeface="Calibri"/>
                <a:ea typeface="Calibri"/>
                <a:cs typeface="Times New Roman"/>
              </a:rPr>
              <a:t>Langfristig</a:t>
            </a:r>
            <a:r>
              <a:rPr lang="de-DE" sz="1800" dirty="0">
                <a:latin typeface="Calibri"/>
                <a:ea typeface="Calibri"/>
                <a:cs typeface="Times New Roman"/>
              </a:rPr>
              <a:t>: Bestehende Konzepte werden kontinuierlich anhand neuer Herausforderungen geprüft, überarbeitet und angepasst. </a:t>
            </a:r>
            <a:endParaRPr dirty="0"/>
          </a:p>
        </p:txBody>
      </p:sp>
      <p:pic>
        <p:nvPicPr>
          <p:cNvPr id="6" name="Grafik 1" descr="Ein Bild, das Kleidung, Cartoon enthält.&#10;&#10;Automatisch generierte Beschreibung"/>
          <p:cNvPicPr>
            <a:picLocks noChangeAspect="1"/>
          </p:cNvPicPr>
          <p:nvPr/>
        </p:nvPicPr>
        <p:blipFill>
          <a:blip r:embed="rId2"/>
          <a:srcRect l="11622"/>
          <a:stretch/>
        </p:blipFill>
        <p:spPr bwMode="auto">
          <a:xfrm>
            <a:off x="7522234" y="1163304"/>
            <a:ext cx="4669766" cy="4737764"/>
          </a:xfrm>
          <a:prstGeom prst="rect">
            <a:avLst/>
          </a:prstGeom>
        </p:spPr>
      </p:pic>
      <p:sp>
        <p:nvSpPr>
          <p:cNvPr id="7" name="Textfeld 2"/>
          <p:cNvSpPr>
            <a:spLocks/>
          </p:cNvSpPr>
          <p:nvPr/>
        </p:nvSpPr>
        <p:spPr bwMode="auto">
          <a:xfrm>
            <a:off x="6996896" y="6563389"/>
            <a:ext cx="60998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000" b="0" i="0" u="none" strike="noStrike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©iStock by Getty Images</a:t>
            </a:r>
            <a:endParaRPr lang="de-DE" sz="100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Computer, Software enthält.&#10;&#10;Automatisch generierte Beschreibung">
            <a:extLst>
              <a:ext uri="{FF2B5EF4-FFF2-40B4-BE49-F238E27FC236}">
                <a16:creationId xmlns:a16="http://schemas.microsoft.com/office/drawing/2014/main" id="{70E6652C-DB24-A283-30C2-5F1D242E3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155740"/>
            <a:ext cx="6912768" cy="5192189"/>
          </a:xfrm>
          <a:prstGeom prst="rect">
            <a:avLst/>
          </a:prstGeom>
        </p:spPr>
      </p:pic>
      <p:pic>
        <p:nvPicPr>
          <p:cNvPr id="5" name="Grafik 4" descr="Ein Bild, das Büroausstattung, Schreibwaren, Stift, Bürobedarf enthält.&#10;&#10;Automatisch generierte Beschreibung">
            <a:extLst>
              <a:ext uri="{FF2B5EF4-FFF2-40B4-BE49-F238E27FC236}">
                <a16:creationId xmlns:a16="http://schemas.microsoft.com/office/drawing/2014/main" id="{1F5923B8-DE7E-16DE-8C4E-131AF11173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012" y1="81035" x2="61734" y2="68136"/>
                        <a14:foregroundMark x1="70437" y1="79782" x2="65616" y2="70966"/>
                        <a14:foregroundMark x1="70437" y1="79499" x2="68466" y2="74727"/>
                        <a14:foregroundMark x1="72207" y1="84278" x2="66768" y2="75981"/>
                        <a14:foregroundMark x1="72135" y1="81884" x2="68769" y2="75414"/>
                        <a14:foregroundMark x1="70887" y1="81808" x2="66555" y2="75859"/>
                        <a14:foregroundMark x1="70558" y1="82693" x2="66343" y2="76425"/>
                        <a14:foregroundMark x1="72013" y1="80752" x2="67829" y2="73878"/>
                        <a14:foregroundMark x1="72774" y1="81519" x2="69193" y2="75698"/>
                        <a14:backgroundMark x1="71255" y1="42135" x2="52304" y2="27699"/>
                        <a14:backgroundMark x1="62705" y1="75738" x2="57702" y2="80186"/>
                        <a14:backgroundMark x1="72468" y1="84513" x2="71164" y2="82814"/>
                        <a14:backgroundMark x1="73499" y1="86332" x2="68860" y2="80590"/>
                        <a14:backgroundMark x1="72862" y1="85119" x2="71225" y2="82814"/>
                        <a14:backgroundMark x1="72862" y1="84513" x2="71559" y2="82895"/>
                        <a14:backgroundMark x1="72013" y1="84027" x2="72589" y2="83502"/>
                        <a14:backgroundMark x1="72468" y1="81763" x2="72256" y2="80307"/>
                        <a14:backgroundMark x1="73044" y1="82046" x2="72589" y2="80914"/>
                        <a14:backgroundMark x1="72135" y1="81440" x2="72468" y2="80226"/>
                        <a14:backgroundMark x1="71619" y1="83421" x2="71043" y2="82370"/>
                        <a14:backgroundMark x1="71680" y1="83138" x2="71104" y2="82289"/>
                        <a14:backgroundMark x1="71104" y1="82895" x2="70012" y2="82046"/>
                        <a14:backgroundMark x1="71225" y1="82734" x2="69951" y2="81844"/>
                        <a14:backgroundMark x1="72771" y1="81844" x2="72650" y2="80671"/>
                        <a14:backgroundMark x1="72408" y1="85281" x2="71225" y2="84432"/>
                        <a14:backgroundMark x1="72256" y1="81359" x2="71377" y2="78609"/>
                        <a14:backgroundMark x1="72771" y1="81601" x2="72195" y2="79782"/>
                        <a14:backgroundMark x1="72347" y1="80833" x2="72256" y2="79701"/>
                        <a14:backgroundMark x1="72589" y1="85200" x2="70649" y2="84877"/>
                        <a14:backgroundMark x1="73802" y1="42863" x2="73802" y2="42863"/>
                        <a14:backgroundMark x1="36719" y1="13587" x2="36719" y2="13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741" y="3659603"/>
            <a:ext cx="4149080" cy="311181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44FBF18-72D6-4051-629E-55B6E8D3995A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Welche Herausforderungen sehen Sie in einer Anpassung der Fortbildungsplanung?</a:t>
            </a:r>
            <a:br>
              <a:rPr lang="de-DE" sz="1800" dirty="0">
                <a:latin typeface="Calibri"/>
                <a:ea typeface="Calibri"/>
                <a:cs typeface="Times New Roman"/>
              </a:rPr>
            </a:br>
            <a:r>
              <a:rPr lang="de-DE" dirty="0">
                <a:latin typeface="Calibri"/>
                <a:cs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9202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Büroausstattung, Schreibwaren, Stift, Bürobedarf enthält.&#10;&#10;Automatisch generierte Beschreibung">
            <a:extLst>
              <a:ext uri="{FF2B5EF4-FFF2-40B4-BE49-F238E27FC236}">
                <a16:creationId xmlns:a16="http://schemas.microsoft.com/office/drawing/2014/main" id="{1F5923B8-DE7E-16DE-8C4E-131AF1117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0012" y1="81035" x2="61734" y2="68136"/>
                        <a14:foregroundMark x1="70437" y1="79782" x2="65616" y2="70966"/>
                        <a14:foregroundMark x1="70437" y1="79499" x2="68466" y2="74727"/>
                        <a14:foregroundMark x1="72207" y1="84278" x2="66768" y2="75981"/>
                        <a14:foregroundMark x1="72135" y1="81884" x2="68769" y2="75414"/>
                        <a14:foregroundMark x1="70887" y1="81808" x2="66555" y2="75859"/>
                        <a14:foregroundMark x1="70558" y1="82693" x2="66343" y2="76425"/>
                        <a14:foregroundMark x1="72013" y1="80752" x2="67829" y2="73878"/>
                        <a14:foregroundMark x1="72774" y1="81519" x2="69193" y2="75698"/>
                        <a14:backgroundMark x1="71255" y1="42135" x2="52304" y2="27699"/>
                        <a14:backgroundMark x1="62705" y1="75738" x2="57702" y2="80186"/>
                        <a14:backgroundMark x1="72468" y1="84513" x2="71164" y2="82814"/>
                        <a14:backgroundMark x1="73499" y1="86332" x2="68860" y2="80590"/>
                        <a14:backgroundMark x1="72862" y1="85119" x2="71225" y2="82814"/>
                        <a14:backgroundMark x1="72862" y1="84513" x2="71559" y2="82895"/>
                        <a14:backgroundMark x1="72013" y1="84027" x2="72589" y2="83502"/>
                        <a14:backgroundMark x1="72468" y1="81763" x2="72256" y2="80307"/>
                        <a14:backgroundMark x1="73044" y1="82046" x2="72589" y2="80914"/>
                        <a14:backgroundMark x1="72135" y1="81440" x2="72468" y2="80226"/>
                        <a14:backgroundMark x1="71619" y1="83421" x2="71043" y2="82370"/>
                        <a14:backgroundMark x1="71680" y1="83138" x2="71104" y2="82289"/>
                        <a14:backgroundMark x1="71104" y1="82895" x2="70012" y2="82046"/>
                        <a14:backgroundMark x1="71225" y1="82734" x2="69951" y2="81844"/>
                        <a14:backgroundMark x1="72771" y1="81844" x2="72650" y2="80671"/>
                        <a14:backgroundMark x1="72408" y1="85281" x2="71225" y2="84432"/>
                        <a14:backgroundMark x1="72256" y1="81359" x2="71377" y2="78609"/>
                        <a14:backgroundMark x1="72771" y1="81601" x2="72195" y2="79782"/>
                        <a14:backgroundMark x1="72347" y1="80833" x2="72256" y2="79701"/>
                        <a14:backgroundMark x1="72589" y1="85200" x2="70649" y2="84877"/>
                        <a14:backgroundMark x1="73802" y1="42863" x2="73802" y2="42863"/>
                        <a14:backgroundMark x1="36719" y1="13587" x2="36719" y2="13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741" y="3659603"/>
            <a:ext cx="4149080" cy="311181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44FBF18-72D6-4051-629E-55B6E8D3995A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dirty="0">
                <a:latin typeface="Calibri"/>
                <a:ea typeface="Calibri"/>
                <a:cs typeface="Calibri"/>
              </a:rPr>
              <a:t>Welche Sichtweise habe Ihre Kollegen?</a:t>
            </a:r>
            <a:br>
              <a:rPr lang="de-DE" sz="1800" dirty="0">
                <a:latin typeface="Calibri"/>
                <a:ea typeface="Calibri"/>
                <a:cs typeface="Times New Roman"/>
              </a:rPr>
            </a:br>
            <a:r>
              <a:rPr lang="de-DE" dirty="0">
                <a:latin typeface="Calibri"/>
                <a:cs typeface="Calibri"/>
              </a:rPr>
              <a:t> </a:t>
            </a:r>
          </a:p>
        </p:txBody>
      </p:sp>
      <p:pic>
        <p:nvPicPr>
          <p:cNvPr id="8" name="Grafik 7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CDFDA743-B042-1347-8DCA-969B942053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90" y="1009650"/>
            <a:ext cx="7772400" cy="5833608"/>
          </a:xfrm>
          <a:prstGeom prst="rect">
            <a:avLst/>
          </a:prstGeom>
        </p:spPr>
      </p:pic>
      <p:pic>
        <p:nvPicPr>
          <p:cNvPr id="4" name="Grafik 3" descr="Ein Bild, das Text, Computer, Screenshot, Frau enthält.&#10;&#10;Automatisch generierte Beschreibung">
            <a:extLst>
              <a:ext uri="{FF2B5EF4-FFF2-40B4-BE49-F238E27FC236}">
                <a16:creationId xmlns:a16="http://schemas.microsoft.com/office/drawing/2014/main" id="{D2CD18EE-2BDE-2BA2-8AE5-8E4E977C7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939" y="1027906"/>
            <a:ext cx="4392488" cy="329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47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268</Words>
  <Application>Microsoft Macintosh PowerPoint</Application>
  <DocSecurity>0</DocSecurity>
  <PresentationFormat>Breitbild</PresentationFormat>
  <Paragraphs>31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Calibri</vt:lpstr>
      <vt:lpstr>Symbol</vt:lpstr>
      <vt:lpstr>Office Theme</vt:lpstr>
      <vt:lpstr>Fortbildungsplanung an die 1:1-Ausstattung anpassen</vt:lpstr>
      <vt:lpstr>Lehrkräfte auf ein neues Unterrichtssetting vorbereiten </vt:lpstr>
      <vt:lpstr>Lehrkräfte auf ein neues Unterrichtssetting vorbereiten  </vt:lpstr>
      <vt:lpstr>PowerPoint-Präsentation</vt:lpstr>
      <vt:lpstr>Lehrkräfte auf neues Unterrichtssetting vorbereiten  </vt:lpstr>
      <vt:lpstr>PowerPoint-Präsentation</vt:lpstr>
      <vt:lpstr>Lehrkräfte auf neues Unterrichtssetting vorbereiten  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Einen Zeitplan erstellen</dc:title>
  <dc:subject/>
  <dc:creator>Debbage-Koller, Michael</dc:creator>
  <cp:keywords/>
  <dc:description/>
  <cp:lastModifiedBy>Viola Bauer</cp:lastModifiedBy>
  <cp:revision>22</cp:revision>
  <dcterms:modified xsi:type="dcterms:W3CDTF">2024-04-04T06:30:46Z</dcterms:modified>
  <cp:category/>
  <dc:identifier/>
  <cp:contentStatus/>
  <dc:language/>
  <cp:version/>
</cp:coreProperties>
</file>