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90" r:id="rId5"/>
    <p:sldId id="260" r:id="rId6"/>
    <p:sldId id="291" r:id="rId7"/>
    <p:sldId id="267" r:id="rId8"/>
    <p:sldId id="268" r:id="rId9"/>
    <p:sldId id="269" r:id="rId10"/>
    <p:sldId id="270" r:id="rId11"/>
    <p:sldId id="292" r:id="rId12"/>
    <p:sldId id="272" r:id="rId13"/>
    <p:sldId id="273" r:id="rId14"/>
    <p:sldId id="293" r:id="rId15"/>
    <p:sldId id="294" r:id="rId16"/>
    <p:sldId id="276" r:id="rId17"/>
    <p:sldId id="295" r:id="rId18"/>
    <p:sldId id="296" r:id="rId19"/>
    <p:sldId id="287" r:id="rId20"/>
    <p:sldId id="288" r:id="rId21"/>
    <p:sldId id="297" r:id="rId22"/>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74" d="100"/>
          <a:sy n="74" d="100"/>
        </p:scale>
        <p:origin x="195" y="51"/>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9FA349F-CC7F-4752-8A74-849790B94C36}" type="datetimeFigureOut">
              <a:rPr lang="de-DE"/>
              <a:t>07.11.2023</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62081E4-CE95-4246-BF1A-907DFECBBEE0}"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a:t>Bitte Seiten auch vorlesen, damit alle wissen, was zu tun ist.</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01082432" name="Folienbildplatzhalter 1"/>
          <p:cNvSpPr>
            <a:spLocks noGrp="1" noRot="1" noChangeAspect="1"/>
          </p:cNvSpPr>
          <p:nvPr>
            <p:ph type="sldImg"/>
          </p:nvPr>
        </p:nvSpPr>
        <p:spPr bwMode="auto"/>
      </p:sp>
      <p:sp>
        <p:nvSpPr>
          <p:cNvPr id="780531309" name="Notizenplatzhalter 2"/>
          <p:cNvSpPr>
            <a:spLocks noGrp="1"/>
          </p:cNvSpPr>
          <p:nvPr>
            <p:ph type="body" idx="1"/>
          </p:nvPr>
        </p:nvSpPr>
        <p:spPr bwMode="auto"/>
        <p:txBody>
          <a:bodyPr/>
          <a:lstStyle/>
          <a:p>
            <a:pPr>
              <a:defRPr/>
            </a:pPr>
            <a:r>
              <a:rPr lang="de-DE"/>
              <a:t>Die Aufgaben zur Netiquette sollen nach dem Abspeichern und Durchlesen der Regeln im Unterrichtsgespräch gemeinsam erarbeitet werden.</a:t>
            </a:r>
            <a:endParaRPr/>
          </a:p>
        </p:txBody>
      </p:sp>
      <p:sp>
        <p:nvSpPr>
          <p:cNvPr id="883038866" name="Foliennummernplatzhalter 3"/>
          <p:cNvSpPr>
            <a:spLocks noGrp="1"/>
          </p:cNvSpPr>
          <p:nvPr>
            <p:ph type="sldNum" sz="quarter" idx="5"/>
          </p:nvPr>
        </p:nvSpPr>
        <p:spPr bwMode="auto"/>
        <p:txBody>
          <a:bodyPr/>
          <a:lstStyle/>
          <a:p>
            <a:pPr>
              <a:defRPr/>
            </a:pPr>
            <a:fld id="{CABE3695-D098-349A-E724-7F7903F32436}"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Übersicht zu den kommenden Inhalten. </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11</a:t>
            </a:fld>
            <a:endParaRPr lang="de-DE"/>
          </a:p>
        </p:txBody>
      </p:sp>
    </p:spTree>
    <p:extLst>
      <p:ext uri="{BB962C8B-B14F-4D97-AF65-F5344CB8AC3E}">
        <p14:creationId xmlns:p14="http://schemas.microsoft.com/office/powerpoint/2010/main" val="421669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Bis hierhin sollten die Kinder am ersten Tag kommen. Die nächste Folie ist dann der Start für den zweiten Tag.</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a:t>Bitte Seiten auch vorlesen, damit alle wissen, was zu tun ist.</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14</a:t>
            </a:fld>
            <a:endParaRPr lang="de-DE"/>
          </a:p>
        </p:txBody>
      </p:sp>
    </p:spTree>
    <p:extLst>
      <p:ext uri="{BB962C8B-B14F-4D97-AF65-F5344CB8AC3E}">
        <p14:creationId xmlns:p14="http://schemas.microsoft.com/office/powerpoint/2010/main" val="362745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Übersicht zu den kommenden Inhalten. </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15</a:t>
            </a:fld>
            <a:endParaRPr lang="de-DE"/>
          </a:p>
        </p:txBody>
      </p:sp>
    </p:spTree>
    <p:extLst>
      <p:ext uri="{BB962C8B-B14F-4D97-AF65-F5344CB8AC3E}">
        <p14:creationId xmlns:p14="http://schemas.microsoft.com/office/powerpoint/2010/main" val="2501584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a:t>Bitte Seiten auch vorlesen, damit alle wissen, was zu tun ist.</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17</a:t>
            </a:fld>
            <a:endParaRPr lang="de-DE"/>
          </a:p>
        </p:txBody>
      </p:sp>
    </p:spTree>
    <p:extLst>
      <p:ext uri="{BB962C8B-B14F-4D97-AF65-F5344CB8AC3E}">
        <p14:creationId xmlns:p14="http://schemas.microsoft.com/office/powerpoint/2010/main" val="4097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Übersicht zu den kommenden Inhalten. </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18</a:t>
            </a:fld>
            <a:endParaRPr lang="de-DE"/>
          </a:p>
        </p:txBody>
      </p:sp>
    </p:spTree>
    <p:extLst>
      <p:ext uri="{BB962C8B-B14F-4D97-AF65-F5344CB8AC3E}">
        <p14:creationId xmlns:p14="http://schemas.microsoft.com/office/powerpoint/2010/main" val="286806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Das Beispielbild wird auf der nächsten Folie vergrößert dargestellt. Für diese Gruppenarbeit sollte inklusive Vorstellen und Besprechen der Ergebnisse ca. eine Doppelstunde eingeplant werden.</a:t>
            </a:r>
          </a:p>
          <a:p>
            <a:pPr>
              <a:defRPr/>
            </a:pPr>
            <a:endParaRPr/>
          </a:p>
          <a:p>
            <a:pPr>
              <a:defRPr/>
            </a:pPr>
            <a:r>
              <a:rPr lang="de-DE"/>
              <a:t>Mögliche Vorgehensweise:</a:t>
            </a:r>
          </a:p>
          <a:p>
            <a:pPr marL="217793" indent="-217793">
              <a:buFont typeface="Arial"/>
              <a:buChar char="–"/>
              <a:defRPr/>
            </a:pPr>
            <a:r>
              <a:rPr lang="de-DE"/>
              <a:t>Erstversion erstellen lassen (ca. 30 Min)</a:t>
            </a:r>
          </a:p>
          <a:p>
            <a:pPr marL="217793" indent="-217793">
              <a:buFont typeface="Arial"/>
              <a:buChar char="–"/>
              <a:defRPr/>
            </a:pPr>
            <a:r>
              <a:rPr lang="de-DE"/>
              <a:t>Zwei Gruppen stellen sich Ergebnisse gegenseitig vor und machen Verbesserungsvorschläge</a:t>
            </a:r>
          </a:p>
          <a:p>
            <a:pPr marL="217793" indent="-217793">
              <a:buFont typeface="Arial"/>
              <a:buChar char="–"/>
              <a:defRPr/>
            </a:pPr>
            <a:r>
              <a:rPr lang="de-DE"/>
              <a:t>Überarbeitung der Ergebnisse ODER Erstellen einer gemeinsamen Version</a:t>
            </a:r>
          </a:p>
          <a:p>
            <a:pPr marL="217793" indent="-217793">
              <a:buFont typeface="Arial"/>
              <a:buChar char="–"/>
              <a:defRPr/>
            </a:pPr>
            <a:r>
              <a:rPr lang="de-DE"/>
              <a:t>Vorstellen aller Ergebnisse in der Klasse, Besprechung im Plenum (Inhalt, Ästhetik, Wirkung, ...)</a:t>
            </a:r>
          </a:p>
          <a:p>
            <a:pPr marL="217793" indent="-217793">
              <a:buFont typeface="Arial"/>
              <a:buChar char="–"/>
              <a:defRPr/>
            </a:pPr>
            <a:r>
              <a:rPr lang="de-DE"/>
              <a:t>Besonders gelungene Ergebnisse digital „einsammeln“ für die Homepage (-&gt; PAR)</a:t>
            </a: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19</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Übersicht zu den kommenden Inhalten. </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21</a:t>
            </a:fld>
            <a:endParaRPr lang="de-DE"/>
          </a:p>
        </p:txBody>
      </p:sp>
    </p:spTree>
    <p:extLst>
      <p:ext uri="{BB962C8B-B14F-4D97-AF65-F5344CB8AC3E}">
        <p14:creationId xmlns:p14="http://schemas.microsoft.com/office/powerpoint/2010/main" val="82107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Übersicht zu den kommenden Inhalten. </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Dies dient nur der kurzen Abfrage. Sollte hier jemand die Fragen nicht mit Ja beantworten können, muss diesen Kindern bei der Lernlandkarte an der ein oder anderen Stelle geholfen werden. Die eingetragenen E-Mailadressen werden zu einem späteren Zeitpunkt kontrolliert.</a:t>
            </a:r>
            <a:endParaRPr/>
          </a:p>
          <a:p>
            <a:pPr>
              <a:defRPr/>
            </a:pPr>
            <a:endParaRPr lang="de-DE"/>
          </a:p>
          <a:p>
            <a:pPr>
              <a:defRPr/>
            </a:pPr>
            <a:r>
              <a:rPr lang="de-DE"/>
              <a:t>Bitte hier nicht zu lange aufhalten lassen.</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Übersicht zu den kommenden Inhalten. </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4</a:t>
            </a:fld>
            <a:endParaRPr lang="de-DE"/>
          </a:p>
        </p:txBody>
      </p:sp>
    </p:spTree>
    <p:extLst>
      <p:ext uri="{BB962C8B-B14F-4D97-AF65-F5344CB8AC3E}">
        <p14:creationId xmlns:p14="http://schemas.microsoft.com/office/powerpoint/2010/main" val="412832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Die Kinder auffordern, diese App zu öffnen und die folgenden Schritte mitzumachen.</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Übersicht zu den kommenden Inhalten. </a:t>
            </a:r>
            <a:endParaRP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6</a:t>
            </a:fld>
            <a:endParaRPr lang="de-DE"/>
          </a:p>
        </p:txBody>
      </p:sp>
    </p:spTree>
    <p:extLst>
      <p:ext uri="{BB962C8B-B14F-4D97-AF65-F5344CB8AC3E}">
        <p14:creationId xmlns:p14="http://schemas.microsoft.com/office/powerpoint/2010/main" val="153206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Hier wird gleich die Internetverbindung geprüft. Die Kinder sollen sich im Klassenkurs der achten Klasse einschreiben. </a:t>
            </a:r>
            <a:endParaRPr/>
          </a:p>
          <a:p>
            <a:pPr>
              <a:defRPr/>
            </a:pPr>
            <a:r>
              <a:rPr lang="de-DE"/>
              <a:t>Internetadresse im Safari-Browser eintippen.</a:t>
            </a:r>
          </a:p>
          <a:p>
            <a:pPr>
              <a:defRPr/>
            </a:pPr>
            <a:endParaRPr/>
          </a:p>
          <a:p>
            <a:pPr>
              <a:defRPr/>
            </a:pPr>
            <a:r>
              <a:rPr lang="de-DE" b="1"/>
              <a:t>Achtung</a:t>
            </a:r>
            <a:r>
              <a:rPr lang="de-DE"/>
              <a:t>:</a:t>
            </a:r>
          </a:p>
          <a:p>
            <a:pPr>
              <a:defRPr/>
            </a:pPr>
            <a:r>
              <a:rPr lang="de-DE"/>
              <a:t>Die Kinder</a:t>
            </a:r>
            <a:r>
              <a:rPr lang="de-DE" sz="1200" b="0" i="0" u="none" strike="noStrike" cap="none" spc="0">
                <a:solidFill>
                  <a:schemeClr val="tx1"/>
                </a:solidFill>
                <a:latin typeface="Calibri"/>
                <a:ea typeface="Arial"/>
                <a:cs typeface="Arial"/>
              </a:rPr>
              <a:t> benötigen ihre Anmeldedaten für mebis</a:t>
            </a:r>
            <a:endParaRPr lang="de-DE"/>
          </a:p>
          <a:p>
            <a:pPr>
              <a:defRPr/>
            </a:pPr>
            <a:r>
              <a:rPr lang="de-DE"/>
              <a:t>Beim Einschreibschlüssel muss die richtige Klasse eingegeben werden.</a:t>
            </a:r>
          </a:p>
        </p:txBody>
      </p:sp>
      <p:sp>
        <p:nvSpPr>
          <p:cNvPr id="4" name="Foliennummernplatzhalter 3"/>
          <p:cNvSpPr>
            <a:spLocks noGrp="1"/>
          </p:cNvSpPr>
          <p:nvPr>
            <p:ph type="sldNum" sz="quarter" idx="5"/>
          </p:nvPr>
        </p:nvSpPr>
        <p:spPr bwMode="auto"/>
        <p:txBody>
          <a:bodyPr/>
          <a:lstStyle/>
          <a:p>
            <a:pPr>
              <a:defRPr/>
            </a:pPr>
            <a:fld id="{A62081E4-CE95-4246-BF1A-907DFECBBEE0}"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28220291" name="Folienbildplatzhalter 1"/>
          <p:cNvSpPr>
            <a:spLocks noGrp="1" noRot="1" noChangeAspect="1"/>
          </p:cNvSpPr>
          <p:nvPr>
            <p:ph type="sldImg"/>
          </p:nvPr>
        </p:nvSpPr>
        <p:spPr bwMode="auto"/>
      </p:sp>
      <p:sp>
        <p:nvSpPr>
          <p:cNvPr id="1314884707" name="Notizenplatzhalter 2"/>
          <p:cNvSpPr>
            <a:spLocks noGrp="1"/>
          </p:cNvSpPr>
          <p:nvPr>
            <p:ph type="body" idx="1"/>
          </p:nvPr>
        </p:nvSpPr>
        <p:spPr bwMode="auto"/>
        <p:txBody>
          <a:bodyPr/>
          <a:lstStyle/>
          <a:p>
            <a:pPr>
              <a:defRPr/>
            </a:pPr>
            <a:r>
              <a:rPr lang="de-DE"/>
              <a:t>Beachten Sie, dass die Datei korrekt abgespeichert wird.</a:t>
            </a:r>
            <a:endParaRPr/>
          </a:p>
        </p:txBody>
      </p:sp>
      <p:sp>
        <p:nvSpPr>
          <p:cNvPr id="509156725" name="Foliennummernplatzhalter 3"/>
          <p:cNvSpPr>
            <a:spLocks noGrp="1"/>
          </p:cNvSpPr>
          <p:nvPr>
            <p:ph type="sldNum" sz="quarter" idx="5"/>
          </p:nvPr>
        </p:nvSpPr>
        <p:spPr bwMode="auto"/>
        <p:txBody>
          <a:bodyPr/>
          <a:lstStyle/>
          <a:p>
            <a:pPr>
              <a:defRPr/>
            </a:pPr>
            <a:fld id="{32174E3C-9F0F-C0A1-39AC-545267B380D8}"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19296332" name="Folienbildplatzhalter 1"/>
          <p:cNvSpPr>
            <a:spLocks noGrp="1" noRot="1" noChangeAspect="1"/>
          </p:cNvSpPr>
          <p:nvPr>
            <p:ph type="sldImg"/>
          </p:nvPr>
        </p:nvSpPr>
        <p:spPr bwMode="auto"/>
      </p:sp>
      <p:sp>
        <p:nvSpPr>
          <p:cNvPr id="134700911" name="Notizenplatzhalter 2"/>
          <p:cNvSpPr>
            <a:spLocks noGrp="1"/>
          </p:cNvSpPr>
          <p:nvPr>
            <p:ph type="body" idx="1"/>
          </p:nvPr>
        </p:nvSpPr>
        <p:spPr bwMode="auto"/>
        <p:txBody>
          <a:bodyPr/>
          <a:lstStyle/>
          <a:p>
            <a:pPr>
              <a:defRPr/>
            </a:pPr>
            <a:r>
              <a:rPr lang="de-DE"/>
              <a:t>Die Aufgaben zur Netiquette sollen nach dem Abspeichern und Durchlesen der Regeln im Unterrichtsgespräch gemeinsam erarbeitet werden.</a:t>
            </a:r>
            <a:endParaRPr/>
          </a:p>
        </p:txBody>
      </p:sp>
      <p:sp>
        <p:nvSpPr>
          <p:cNvPr id="1956010851" name="Foliennummernplatzhalter 3"/>
          <p:cNvSpPr>
            <a:spLocks noGrp="1"/>
          </p:cNvSpPr>
          <p:nvPr>
            <p:ph type="sldNum" sz="quarter" idx="5"/>
          </p:nvPr>
        </p:nvSpPr>
        <p:spPr bwMode="auto"/>
        <p:txBody>
          <a:bodyPr/>
          <a:lstStyle/>
          <a:p>
            <a:pPr>
              <a:defRPr/>
            </a:pPr>
            <a:fld id="{FD7AC56B-6D34-0150-50A2-1699C545BC8A}"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spTree>
      <p:nvGrpSpPr>
        <p:cNvPr id="1" name=""/>
        <p:cNvGrpSpPr/>
        <p:nvPr/>
      </p:nvGrpSpPr>
      <p:grpSpPr bwMode="auto">
        <a:xfrm>
          <a:off x="0" y="0"/>
          <a:ext cx="0" cy="0"/>
          <a:chOff x="0" y="0"/>
          <a:chExt cx="0" cy="0"/>
        </a:xfrm>
      </p:grpSpPr>
      <p:sp>
        <p:nvSpPr>
          <p:cNvPr id="4" name="Rectangle 3"/>
          <p:cNvSpPr/>
          <p:nvPr/>
        </p:nvSpPr>
        <p:spPr bwMode="auto">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8" name="Freeform 57"/>
          <p:cNvSpPr/>
          <p:nvPr/>
        </p:nvSpPr>
        <p:spPr bwMode="auto">
          <a:xfrm>
            <a:off x="4456113" y="31750"/>
            <a:ext cx="0" cy="1587"/>
          </a:xfrm>
          <a:custGeom>
            <a:avLst/>
            <a:gdLst/>
            <a:ahLst/>
            <a:cxnLst/>
            <a:rect l="0" t="0" r="r" b="b"/>
            <a:pathLst>
              <a:path w="2" h="2" extrusionOk="0">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bwMode="auto">
          <a:xfrm>
            <a:off x="855388" y="863068"/>
            <a:ext cx="6007691" cy="4985916"/>
          </a:xfrm>
        </p:spPr>
        <p:txBody>
          <a:bodyPr anchor="ctr">
            <a:noAutofit/>
          </a:bodyPr>
          <a:lstStyle>
            <a:lvl1pPr algn="l">
              <a:lnSpc>
                <a:spcPct val="125000"/>
              </a:lnSpc>
              <a:defRPr sz="6000" b="0" cap="all" spc="150">
                <a:solidFill>
                  <a:schemeClr val="tx1">
                    <a:lumMod val="75000"/>
                    <a:lumOff val="25000"/>
                  </a:schemeClr>
                </a:solidFill>
              </a:defRPr>
            </a:lvl1pPr>
          </a:lstStyle>
          <a:p>
            <a:pPr>
              <a:defRPr/>
            </a:pPr>
            <a:r>
              <a:rPr lang="en-US"/>
              <a:t>Click to edit Master title style</a:t>
            </a:r>
          </a:p>
        </p:txBody>
      </p:sp>
      <p:sp>
        <p:nvSpPr>
          <p:cNvPr id="3" name="Subtitle 2"/>
          <p:cNvSpPr>
            <a:spLocks noGrp="1"/>
          </p:cNvSpPr>
          <p:nvPr>
            <p:ph type="subTitle" idx="1"/>
          </p:nvPr>
        </p:nvSpPr>
        <p:spPr bwMode="auto">
          <a:xfrm>
            <a:off x="8197352" y="863068"/>
            <a:ext cx="3351729" cy="5120069"/>
          </a:xfrm>
        </p:spPr>
        <p:txBody>
          <a:bodyPr anchor="ctr">
            <a:normAutofit/>
          </a:bodyPr>
          <a:lstStyle>
            <a:lvl1pPr marL="0" indent="0" algn="l">
              <a:lnSpc>
                <a:spcPct val="150000"/>
              </a:lnSpc>
              <a:buNone/>
              <a:defRPr sz="2400" b="0" cap="none">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7" name="Rectangle 6"/>
          <p:cNvSpPr/>
          <p:nvPr/>
        </p:nvSpPr>
        <p:spPr bwMode="auto">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 name="Date Placeholder 12"/>
          <p:cNvSpPr>
            <a:spLocks noGrp="1"/>
          </p:cNvSpPr>
          <p:nvPr>
            <p:ph type="dt" sz="half" idx="10"/>
          </p:nvPr>
        </p:nvSpPr>
        <p:spPr bwMode="auto">
          <a:xfrm>
            <a:off x="8197353" y="6309360"/>
            <a:ext cx="2151134" cy="457200"/>
          </a:xfrm>
        </p:spPr>
        <p:txBody>
          <a:bodyPr/>
          <a:lstStyle/>
          <a:p>
            <a:pPr algn="l">
              <a:defRPr/>
            </a:pPr>
            <a:fld id="{0DCFB061-4267-4D9F-8017-6F550D3068DF}" type="datetime1">
              <a:rPr lang="en-US"/>
              <a:t>11/7/2023</a:t>
            </a:fld>
            <a:endParaRPr lang="en-US"/>
          </a:p>
        </p:txBody>
      </p:sp>
      <p:sp>
        <p:nvSpPr>
          <p:cNvPr id="15" name="Footer Placeholder 14"/>
          <p:cNvSpPr>
            <a:spLocks noGrp="1"/>
          </p:cNvSpPr>
          <p:nvPr>
            <p:ph type="ftr" sz="quarter" idx="11"/>
          </p:nvPr>
        </p:nvSpPr>
        <p:spPr bwMode="auto">
          <a:xfrm>
            <a:off x="855388" y="6309360"/>
            <a:ext cx="6007691" cy="457200"/>
          </a:xfrm>
        </p:spPr>
        <p:txBody>
          <a:bodyPr/>
          <a:lstStyle>
            <a:lvl1pPr algn="r">
              <a:defRPr/>
            </a:lvl1pPr>
          </a:lstStyle>
          <a:p>
            <a:pPr algn="l">
              <a:defRPr/>
            </a:pPr>
            <a:endParaRPr lang="en-US"/>
          </a:p>
        </p:txBody>
      </p:sp>
      <p:sp>
        <p:nvSpPr>
          <p:cNvPr id="27" name="Slide Number Placeholder 26"/>
          <p:cNvSpPr>
            <a:spLocks noGrp="1"/>
          </p:cNvSpPr>
          <p:nvPr>
            <p:ph type="sldNum" sz="quarter" idx="12"/>
          </p:nvPr>
        </p:nvSpPr>
        <p:spPr bwMode="auto"/>
        <p:txBody>
          <a:bodyPr/>
          <a:lstStyle/>
          <a:p>
            <a:pPr>
              <a:defRPr/>
            </a:pPr>
            <a:fld id="{FAEF9944-A4F6-4C59-AEBD-678D6480B8EA}" type="slidenum">
              <a:rPr lang="en-US"/>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8141BC61-5547-4A60-8DA1-6699760D9972}" type="datetime1">
              <a:rPr lang="en-US"/>
              <a:t>11/7/2023</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FAEF9944-A4F6-4C59-AEBD-678D6480B8EA}"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9277965" y="507037"/>
            <a:ext cx="1571626" cy="5339932"/>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2933699" y="524373"/>
            <a:ext cx="5959577" cy="5322596"/>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a:xfrm>
            <a:off x="9277965" y="6296615"/>
            <a:ext cx="2505996" cy="365125"/>
          </a:xfrm>
        </p:spPr>
        <p:txBody>
          <a:bodyPr/>
          <a:lstStyle/>
          <a:p>
            <a:pPr>
              <a:defRPr/>
            </a:pPr>
            <a:fld id="{24B9D1C6-60D0-4CD1-8F31-F912522EB041}" type="datetime1">
              <a:rPr lang="en-US"/>
              <a:t>11/7/2023</a:t>
            </a:fld>
            <a:endParaRPr lang="en-US"/>
          </a:p>
        </p:txBody>
      </p:sp>
      <p:sp>
        <p:nvSpPr>
          <p:cNvPr id="5" name="Footer Placeholder 4"/>
          <p:cNvSpPr>
            <a:spLocks noGrp="1"/>
          </p:cNvSpPr>
          <p:nvPr>
            <p:ph type="ftr" sz="quarter" idx="11"/>
          </p:nvPr>
        </p:nvSpPr>
        <p:spPr bwMode="auto">
          <a:xfrm>
            <a:off x="2933699" y="6296615"/>
            <a:ext cx="5959577" cy="365125"/>
          </a:xfrm>
        </p:spPr>
        <p:txBody>
          <a:bodyPr/>
          <a:lstStyle/>
          <a:p>
            <a:pPr>
              <a:defRPr/>
            </a:pPr>
            <a:endParaRPr lang="en-US"/>
          </a:p>
        </p:txBody>
      </p:sp>
      <p:sp>
        <p:nvSpPr>
          <p:cNvPr id="6" name="Slide Number Placeholder 5"/>
          <p:cNvSpPr>
            <a:spLocks noGrp="1"/>
          </p:cNvSpPr>
          <p:nvPr>
            <p:ph type="sldNum" sz="quarter" idx="12"/>
          </p:nvPr>
        </p:nvSpPr>
        <p:spPr bwMode="auto">
          <a:xfrm rot="5400000">
            <a:off x="8734643" y="2853201"/>
            <a:ext cx="5383267" cy="604269"/>
          </a:xfrm>
        </p:spPr>
        <p:txBody>
          <a:bodyPr/>
          <a:lstStyle>
            <a:lvl1pPr algn="l">
              <a:defRPr/>
            </a:lvl1pPr>
          </a:lstStyle>
          <a:p>
            <a:pPr>
              <a:defRPr/>
            </a:pPr>
            <a:fld id="{FAEF9944-A4F6-4C59-AEBD-678D6480B8EA}" type="slidenum">
              <a:rPr lang="en-US"/>
              <a:t>‹Nr.›</a:t>
            </a:fld>
            <a:endParaRPr lang="en-US"/>
          </a:p>
        </p:txBody>
      </p:sp>
      <p:cxnSp>
        <p:nvCxnSpPr>
          <p:cNvPr id="7" name="Straight Connector 6" title="Rule Line"/>
          <p:cNvCxnSpPr>
            <a:cxnSpLocks/>
          </p:cNvCxnSpPr>
          <p:nvPr/>
        </p:nvCxnSpPr>
        <p:spPr bwMode="auto">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47A4ED5C-5A53-433E-8A55-46F54CE81DA5}" type="datetime1">
              <a:rPr lang="en-US"/>
              <a:t>11/7/2023</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FAEF9944-A4F6-4C59-AEBD-678D6480B8EA}"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Section Header">
    <p:spTree>
      <p:nvGrpSpPr>
        <p:cNvPr id="1" name=""/>
        <p:cNvGrpSpPr/>
        <p:nvPr/>
      </p:nvGrpSpPr>
      <p:grpSpPr bwMode="auto">
        <a:xfrm>
          <a:off x="0" y="0"/>
          <a:ext cx="0" cy="0"/>
          <a:chOff x="0" y="0"/>
          <a:chExt cx="0" cy="0"/>
        </a:xfrm>
      </p:grpSpPr>
      <p:sp>
        <p:nvSpPr>
          <p:cNvPr id="4" name="Rectangle 3"/>
          <p:cNvSpPr/>
          <p:nvPr/>
        </p:nvSpPr>
        <p:spPr bwMode="auto">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1"/>
          <p:cNvSpPr>
            <a:spLocks noGrp="1"/>
          </p:cNvSpPr>
          <p:nvPr>
            <p:ph type="title"/>
          </p:nvPr>
        </p:nvSpPr>
        <p:spPr bwMode="auto">
          <a:xfrm>
            <a:off x="795316" y="1406284"/>
            <a:ext cx="10593694" cy="2597841"/>
          </a:xfrm>
        </p:spPr>
        <p:txBody>
          <a:bodyPr anchor="b">
            <a:normAutofit/>
          </a:bodyPr>
          <a:lstStyle>
            <a:lvl1pPr algn="ctr">
              <a:lnSpc>
                <a:spcPct val="125000"/>
              </a:lnSpc>
              <a:defRPr sz="4400">
                <a:solidFill>
                  <a:schemeClr val="tx1">
                    <a:lumMod val="75000"/>
                    <a:lumOff val="25000"/>
                  </a:schemeClr>
                </a:solidFill>
              </a:defRPr>
            </a:lvl1pPr>
          </a:lstStyle>
          <a:p>
            <a:pPr>
              <a:defRPr/>
            </a:pPr>
            <a:r>
              <a:rPr lang="en-US"/>
              <a:t>Click to edit Master title style</a:t>
            </a:r>
          </a:p>
        </p:txBody>
      </p:sp>
      <p:sp>
        <p:nvSpPr>
          <p:cNvPr id="3" name="Text Placeholder 2"/>
          <p:cNvSpPr>
            <a:spLocks noGrp="1"/>
          </p:cNvSpPr>
          <p:nvPr>
            <p:ph type="body" idx="1"/>
          </p:nvPr>
        </p:nvSpPr>
        <p:spPr bwMode="auto">
          <a:xfrm>
            <a:off x="2818312" y="4527856"/>
            <a:ext cx="6559018" cy="1570245"/>
          </a:xfrm>
        </p:spPr>
        <p:txBody>
          <a:bodyPr anchor="t">
            <a:normAutofit/>
          </a:bodyPr>
          <a:lstStyle>
            <a:lvl1pPr marL="0" indent="0" algn="ctr">
              <a:lnSpc>
                <a:spcPct val="130000"/>
              </a:lnSpc>
              <a:spcBef>
                <a:spcPts val="0"/>
              </a:spcBef>
              <a:buNone/>
              <a:defRPr sz="2400" b="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7" name="Date Placeholder 6"/>
          <p:cNvSpPr>
            <a:spLocks noGrp="1"/>
          </p:cNvSpPr>
          <p:nvPr>
            <p:ph type="dt" sz="half" idx="10"/>
          </p:nvPr>
        </p:nvSpPr>
        <p:spPr bwMode="auto"/>
        <p:txBody>
          <a:bodyPr/>
          <a:lstStyle/>
          <a:p>
            <a:pPr>
              <a:defRPr/>
            </a:pPr>
            <a:fld id="{29CABC0C-B6DF-45E9-B954-11C99AA62C3E}" type="datetime1">
              <a:rPr lang="en-US"/>
              <a:t>11/7/2023</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10" name="Slide Number Placeholder 9"/>
          <p:cNvSpPr>
            <a:spLocks noGrp="1"/>
          </p:cNvSpPr>
          <p:nvPr>
            <p:ph type="sldNum" sz="quarter" idx="12"/>
          </p:nvPr>
        </p:nvSpPr>
        <p:spPr bwMode="auto"/>
        <p:txBody>
          <a:bodyPr/>
          <a:lstStyle/>
          <a:p>
            <a:pPr>
              <a:defRPr/>
            </a:pPr>
            <a:fld id="{FAEF9944-A4F6-4C59-AEBD-678D6480B8EA}" type="slidenum">
              <a:rPr lang="en-US"/>
              <a:t>‹Nr.›</a:t>
            </a:fld>
            <a:endParaRPr lang="en-US"/>
          </a:p>
        </p:txBody>
      </p:sp>
      <p:sp>
        <p:nvSpPr>
          <p:cNvPr id="11" name="Rectangle 10"/>
          <p:cNvSpPr/>
          <p:nvPr/>
        </p:nvSpPr>
        <p:spPr bwMode="auto">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sz="half" idx="1" hasCustomPrompt="1"/>
          </p:nvPr>
        </p:nvSpPr>
        <p:spPr bwMode="auto">
          <a:xfrm>
            <a:off x="5376670" y="705114"/>
            <a:ext cx="6172412" cy="2403846"/>
          </a:xfrm>
        </p:spPr>
        <p:txBody>
          <a:bodyPr anchor="b"/>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5376670" y="3749040"/>
            <a:ext cx="6172411" cy="234696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p:txBody>
          <a:bodyPr/>
          <a:lstStyle/>
          <a:p>
            <a:pPr>
              <a:defRPr/>
            </a:pPr>
            <a:fld id="{A4AB71B9-2624-4F21-93EE-35A78B1A0DAD}" type="datetime1">
              <a:rPr lang="en-US"/>
              <a:t>11/7/2023</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FAEF9944-A4F6-4C59-AEBD-678D6480B8EA}" type="slidenum">
              <a:rPr lang="en-US"/>
              <a:t>‹Nr.›</a:t>
            </a:fld>
            <a:endParaRPr lang="en-US"/>
          </a:p>
        </p:txBody>
      </p:sp>
      <p:sp>
        <p:nvSpPr>
          <p:cNvPr id="10" name="Rectangle 9"/>
          <p:cNvSpPr/>
          <p:nvPr/>
        </p:nvSpPr>
        <p:spPr bwMode="auto">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Comparison">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5376667" y="658998"/>
            <a:ext cx="6166422" cy="457200"/>
          </a:xfrm>
        </p:spPr>
        <p:txBody>
          <a:bodyPr anchor="b">
            <a:normAutofit/>
          </a:bodyPr>
          <a:lstStyle>
            <a:lvl1pPr marL="0" indent="0">
              <a:lnSpc>
                <a:spcPct val="130000"/>
              </a:lnSpc>
              <a:buNone/>
              <a:defRPr sz="1800" b="1" cap="all">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5376668" y="1116199"/>
            <a:ext cx="6166422" cy="206212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5376668" y="3623098"/>
            <a:ext cx="6166421" cy="457200"/>
          </a:xfrm>
        </p:spPr>
        <p:txBody>
          <a:bodyPr anchor="b">
            <a:normAutofit/>
          </a:bodyPr>
          <a:lstStyle>
            <a:lvl1pPr marL="0" indent="0">
              <a:lnSpc>
                <a:spcPct val="99000"/>
              </a:lnSpc>
              <a:buNone/>
              <a:defRPr lang="en-US" sz="1800" b="1" cap="all" spc="15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a:lnSpc>
                <a:spcPct val="130000"/>
              </a:lnSpc>
              <a:spcBef>
                <a:spcPts val="930"/>
              </a:spcBef>
              <a:buFont typeface="Corbel"/>
              <a:buNone/>
              <a:defRPr/>
            </a:pPr>
            <a:r>
              <a:rPr lang="en-US"/>
              <a:t>Click to edit Master text styles</a:t>
            </a:r>
            <a:endParaRPr/>
          </a:p>
        </p:txBody>
      </p:sp>
      <p:sp>
        <p:nvSpPr>
          <p:cNvPr id="6" name="Content Placeholder 5"/>
          <p:cNvSpPr>
            <a:spLocks noGrp="1"/>
          </p:cNvSpPr>
          <p:nvPr>
            <p:ph sz="quarter" idx="4"/>
          </p:nvPr>
        </p:nvSpPr>
        <p:spPr bwMode="auto">
          <a:xfrm>
            <a:off x="5376670" y="4102370"/>
            <a:ext cx="6166418" cy="2066544"/>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6"/>
          <p:cNvSpPr>
            <a:spLocks noGrp="1"/>
          </p:cNvSpPr>
          <p:nvPr>
            <p:ph type="dt" sz="half" idx="10"/>
          </p:nvPr>
        </p:nvSpPr>
        <p:spPr bwMode="auto"/>
        <p:txBody>
          <a:bodyPr/>
          <a:lstStyle/>
          <a:p>
            <a:pPr>
              <a:defRPr/>
            </a:pPr>
            <a:fld id="{36D37C2A-BE2E-4840-A907-3254E2916C96}" type="datetime1">
              <a:rPr lang="en-US"/>
              <a:t>11/7/2023</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FAEF9944-A4F6-4C59-AEBD-678D6480B8EA}" type="slidenum">
              <a:rPr lang="en-US"/>
              <a:t>‹Nr.›</a:t>
            </a:fld>
            <a:endParaRPr lang="en-US"/>
          </a:p>
        </p:txBody>
      </p:sp>
      <p:sp>
        <p:nvSpPr>
          <p:cNvPr id="10" name="Title 9"/>
          <p:cNvSpPr>
            <a:spLocks noGrp="1"/>
          </p:cNvSpPr>
          <p:nvPr>
            <p:ph type="title"/>
          </p:nvPr>
        </p:nvSpPr>
        <p:spPr bwMode="auto"/>
        <p:txBody>
          <a:bodyPr/>
          <a:lstStyle/>
          <a:p>
            <a:pPr>
              <a:defRPr/>
            </a:pPr>
            <a:r>
              <a:rPr lang="en-US"/>
              <a:t>Click to edit Master title style</a:t>
            </a:r>
            <a:endParaRPr/>
          </a:p>
        </p:txBody>
      </p:sp>
      <p:sp>
        <p:nvSpPr>
          <p:cNvPr id="12" name="Rectangle 11"/>
          <p:cNvSpPr/>
          <p:nvPr/>
        </p:nvSpPr>
        <p:spPr bwMode="auto">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Date Placeholder 2"/>
          <p:cNvSpPr>
            <a:spLocks noGrp="1"/>
          </p:cNvSpPr>
          <p:nvPr>
            <p:ph type="dt" sz="half" idx="10"/>
          </p:nvPr>
        </p:nvSpPr>
        <p:spPr bwMode="auto"/>
        <p:txBody>
          <a:bodyPr/>
          <a:lstStyle/>
          <a:p>
            <a:pPr>
              <a:defRPr/>
            </a:pPr>
            <a:fld id="{005CD215-1C45-48A0-8534-39FFE8A7C95A}" type="datetime1">
              <a:rPr lang="en-US"/>
              <a:t>11/7/2023</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FAEF9944-A4F6-4C59-AEBD-678D6480B8EA}" type="slidenum">
              <a:rPr lang="en-US"/>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lank">
    <p:bg>
      <p:bgPr>
        <a:solidFill>
          <a:schemeClr val="bg2"/>
        </a:solidFill>
        <a:effectLst/>
      </p:bgPr>
    </p:bg>
    <p:spTree>
      <p:nvGrpSpPr>
        <p:cNvPr id="1" name=""/>
        <p:cNvGrpSpPr/>
        <p:nvPr/>
      </p:nvGrpSpPr>
      <p:grpSpPr bwMode="auto">
        <a:xfrm>
          <a:off x="0" y="0"/>
          <a:ext cx="0" cy="0"/>
          <a:chOff x="0" y="0"/>
          <a:chExt cx="0" cy="0"/>
        </a:xfrm>
      </p:grpSpPr>
      <p:sp>
        <p:nvSpPr>
          <p:cNvPr id="5" name="Date Placeholder 4"/>
          <p:cNvSpPr>
            <a:spLocks noGrp="1"/>
          </p:cNvSpPr>
          <p:nvPr>
            <p:ph type="dt" sz="half" idx="10"/>
          </p:nvPr>
        </p:nvSpPr>
        <p:spPr bwMode="auto"/>
        <p:txBody>
          <a:bodyPr/>
          <a:lstStyle/>
          <a:p>
            <a:pPr>
              <a:defRPr/>
            </a:pPr>
            <a:fld id="{D3363A0F-DEF3-4134-98D0-2E1276938A8B}" type="datetime1">
              <a:rPr lang="en-US"/>
              <a:t>11/7/2023</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FAEF9944-A4F6-4C59-AEBD-678D6480B8EA}" type="slidenum">
              <a:rPr lang="en-US"/>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Content with Caption">
    <p:spTree>
      <p:nvGrpSpPr>
        <p:cNvPr id="1" name=""/>
        <p:cNvGrpSpPr/>
        <p:nvPr/>
      </p:nvGrpSpPr>
      <p:grpSpPr bwMode="auto">
        <a:xfrm>
          <a:off x="0" y="0"/>
          <a:ext cx="0" cy="0"/>
          <a:chOff x="0" y="0"/>
          <a:chExt cx="0" cy="0"/>
        </a:xfrm>
      </p:grpSpPr>
      <p:sp>
        <p:nvSpPr>
          <p:cNvPr id="5" name="Rectangle 4"/>
          <p:cNvSpPr/>
          <p:nvPr/>
        </p:nvSpPr>
        <p:spPr bwMode="auto">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1"/>
          <p:cNvSpPr>
            <a:spLocks noGrp="1"/>
          </p:cNvSpPr>
          <p:nvPr>
            <p:ph type="title"/>
          </p:nvPr>
        </p:nvSpPr>
        <p:spPr bwMode="auto">
          <a:xfrm>
            <a:off x="8753015" y="640079"/>
            <a:ext cx="2796066" cy="2551751"/>
          </a:xfrm>
        </p:spPr>
        <p:txBody>
          <a:bodyPr anchor="b">
            <a:normAutofit/>
          </a:bodyPr>
          <a:lstStyle>
            <a:lvl1pPr algn="l">
              <a:lnSpc>
                <a:spcPct val="135000"/>
              </a:lnSpc>
              <a:defRPr sz="3200"/>
            </a:lvl1pPr>
          </a:lstStyle>
          <a:p>
            <a:pPr>
              <a:defRPr/>
            </a:pPr>
            <a:r>
              <a:rPr lang="en-US"/>
              <a:t>Click to edit Master title style</a:t>
            </a:r>
          </a:p>
        </p:txBody>
      </p:sp>
      <p:sp>
        <p:nvSpPr>
          <p:cNvPr id="3" name="Content Placeholder 2"/>
          <p:cNvSpPr>
            <a:spLocks noGrp="1"/>
          </p:cNvSpPr>
          <p:nvPr>
            <p:ph idx="1"/>
          </p:nvPr>
        </p:nvSpPr>
        <p:spPr bwMode="auto">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hasCustomPrompt="1"/>
          </p:nvPr>
        </p:nvSpPr>
        <p:spPr bwMode="auto">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9" name="Rectangle 8"/>
          <p:cNvSpPr/>
          <p:nvPr/>
        </p:nvSpPr>
        <p:spPr bwMode="auto">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Date Placeholder 9"/>
          <p:cNvSpPr>
            <a:spLocks noGrp="1"/>
          </p:cNvSpPr>
          <p:nvPr>
            <p:ph type="dt" sz="half" idx="10"/>
          </p:nvPr>
        </p:nvSpPr>
        <p:spPr bwMode="auto">
          <a:xfrm>
            <a:off x="8753015" y="6309360"/>
            <a:ext cx="1734206" cy="457200"/>
          </a:xfrm>
        </p:spPr>
        <p:txBody>
          <a:bodyPr/>
          <a:lstStyle>
            <a:lvl1pPr algn="l">
              <a:defRPr/>
            </a:lvl1pPr>
          </a:lstStyle>
          <a:p>
            <a:pPr>
              <a:defRPr/>
            </a:pPr>
            <a:fld id="{61A2E4C8-2960-4ADD-862C-4D9643CB15AC}" type="datetime1">
              <a:rPr lang="en-US"/>
              <a:t>11/7/2023</a:t>
            </a:fld>
            <a:endParaRPr lang="en-US"/>
          </a:p>
        </p:txBody>
      </p:sp>
      <p:sp>
        <p:nvSpPr>
          <p:cNvPr id="11" name="Footer Placeholder 10"/>
          <p:cNvSpPr>
            <a:spLocks noGrp="1"/>
          </p:cNvSpPr>
          <p:nvPr>
            <p:ph type="ftr" sz="quarter" idx="11"/>
          </p:nvPr>
        </p:nvSpPr>
        <p:spPr bwMode="auto">
          <a:xfrm>
            <a:off x="638818" y="6309360"/>
            <a:ext cx="6993867" cy="457200"/>
          </a:xfrm>
        </p:spPr>
        <p:txBody>
          <a:bodyPr/>
          <a:lstStyle/>
          <a:p>
            <a:pPr>
              <a:defRPr/>
            </a:pPr>
            <a:endParaRPr lang="en-US"/>
          </a:p>
        </p:txBody>
      </p:sp>
      <p:sp>
        <p:nvSpPr>
          <p:cNvPr id="12" name="Slide Number Placeholder 11"/>
          <p:cNvSpPr>
            <a:spLocks noGrp="1"/>
          </p:cNvSpPr>
          <p:nvPr>
            <p:ph type="sldNum" sz="quarter" idx="12"/>
          </p:nvPr>
        </p:nvSpPr>
        <p:spPr bwMode="auto"/>
        <p:txBody>
          <a:bodyPr/>
          <a:lstStyle/>
          <a:p>
            <a:pPr>
              <a:defRPr/>
            </a:pPr>
            <a:fld id="{FAEF9944-A4F6-4C59-AEBD-678D6480B8EA}" type="slidenum">
              <a:rPr lang="en-US"/>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834996" y="640079"/>
            <a:ext cx="2714085" cy="2695903"/>
          </a:xfrm>
        </p:spPr>
        <p:txBody>
          <a:bodyPr anchor="b">
            <a:noAutofit/>
          </a:bodyPr>
          <a:lstStyle>
            <a:lvl1pPr algn="l">
              <a:lnSpc>
                <a:spcPct val="104000"/>
              </a:lnSpc>
              <a:defRPr sz="3400"/>
            </a:lvl1pPr>
          </a:lstStyle>
          <a:p>
            <a:pPr>
              <a:defRPr/>
            </a:pPr>
            <a:r>
              <a:rPr lang="en-US"/>
              <a:t>Click to edit Master title style</a:t>
            </a:r>
          </a:p>
        </p:txBody>
      </p:sp>
      <p:sp>
        <p:nvSpPr>
          <p:cNvPr id="3" name="Picture Placeholder 2"/>
          <p:cNvSpPr>
            <a:spLocks noGrp="1" noChangeAspect="1"/>
          </p:cNvSpPr>
          <p:nvPr>
            <p:ph type="pic" idx="1"/>
          </p:nvPr>
        </p:nvSpPr>
        <p:spPr bwMode="auto">
          <a:xfrm>
            <a:off x="0" y="0"/>
            <a:ext cx="8248592" cy="6857999"/>
          </a:xfrm>
          <a:prstGeom prst="rect">
            <a:avLst/>
          </a:prstGeo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p>
        </p:txBody>
      </p:sp>
      <p:sp>
        <p:nvSpPr>
          <p:cNvPr id="4" name="Text Placeholder 3"/>
          <p:cNvSpPr>
            <a:spLocks noGrp="1"/>
          </p:cNvSpPr>
          <p:nvPr>
            <p:ph type="body" sz="half" idx="2" hasCustomPrompt="1"/>
          </p:nvPr>
        </p:nvSpPr>
        <p:spPr bwMode="auto">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9" name="Rectangle 8"/>
          <p:cNvSpPr/>
          <p:nvPr/>
        </p:nvSpPr>
        <p:spPr bwMode="auto">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Date Placeholder 4"/>
          <p:cNvSpPr>
            <a:spLocks noGrp="1"/>
          </p:cNvSpPr>
          <p:nvPr>
            <p:ph type="dt" sz="half" idx="10"/>
          </p:nvPr>
        </p:nvSpPr>
        <p:spPr bwMode="auto">
          <a:xfrm>
            <a:off x="8834997" y="6309360"/>
            <a:ext cx="1645920" cy="457200"/>
          </a:xfrm>
        </p:spPr>
        <p:txBody>
          <a:bodyPr/>
          <a:lstStyle/>
          <a:p>
            <a:pPr>
              <a:defRPr/>
            </a:pPr>
            <a:fld id="{48BDEA15-09CD-4275-A8E0-385C965F48B0}" type="datetime1">
              <a:rPr lang="en-US"/>
              <a:t>11/7/2023</a:t>
            </a:fld>
            <a:endParaRPr lang="en-US"/>
          </a:p>
        </p:txBody>
      </p:sp>
      <p:sp>
        <p:nvSpPr>
          <p:cNvPr id="7" name="Slide Number Placeholder 6"/>
          <p:cNvSpPr>
            <a:spLocks noGrp="1"/>
          </p:cNvSpPr>
          <p:nvPr>
            <p:ph type="sldNum" sz="quarter" idx="12"/>
          </p:nvPr>
        </p:nvSpPr>
        <p:spPr bwMode="auto"/>
        <p:txBody>
          <a:bodyPr/>
          <a:lstStyle/>
          <a:p>
            <a:pPr>
              <a:defRPr/>
            </a:pPr>
            <a:fld id="{FAEF9944-A4F6-4C59-AEBD-678D6480B8EA}" type="slidenum">
              <a:rPr lang="en-US"/>
              <a:t>‹Nr.›</a:t>
            </a:fld>
            <a:endParaRPr lang="en-US"/>
          </a:p>
        </p:txBody>
      </p:sp>
      <p:sp>
        <p:nvSpPr>
          <p:cNvPr id="6" name="Footer Placeholder 5"/>
          <p:cNvSpPr>
            <a:spLocks noGrp="1"/>
          </p:cNvSpPr>
          <p:nvPr>
            <p:ph type="ftr" sz="quarter" idx="11"/>
          </p:nvPr>
        </p:nvSpPr>
        <p:spPr bwMode="auto">
          <a:xfrm>
            <a:off x="640080" y="6309360"/>
            <a:ext cx="4946592" cy="457200"/>
          </a:xfrm>
        </p:spPr>
        <p:txBody>
          <a:bodyPr/>
          <a:lstStyle>
            <a:lvl1pPr>
              <a:defRPr>
                <a:solidFill>
                  <a:srgbClr val="FFFFFF"/>
                </a:solidFill>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bwMode="auto">
        <a:xfrm>
          <a:off x="0" y="0"/>
          <a:ext cx="0" cy="0"/>
          <a:chOff x="0" y="0"/>
          <a:chExt cx="0" cy="0"/>
        </a:xfrm>
      </p:grpSpPr>
      <p:sp>
        <p:nvSpPr>
          <p:cNvPr id="7" name="Rectangle 6"/>
          <p:cNvSpPr/>
          <p:nvPr/>
        </p:nvSpPr>
        <p:spPr bwMode="auto">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Placeholder 1"/>
          <p:cNvSpPr>
            <a:spLocks noGrp="1"/>
          </p:cNvSpPr>
          <p:nvPr>
            <p:ph type="title"/>
          </p:nvPr>
        </p:nvSpPr>
        <p:spPr bwMode="auto">
          <a:xfrm>
            <a:off x="642918" y="705113"/>
            <a:ext cx="3411973" cy="5197498"/>
          </a:xfrm>
          <a:prstGeom prst="rect">
            <a:avLst/>
          </a:prstGeom>
        </p:spPr>
        <p:txBody>
          <a:bodyPr vert="horz" lIns="109728" tIns="109728" rIns="109728" bIns="91440" rtlCol="0" anchor="ctr">
            <a:normAutofit/>
          </a:bodyPr>
          <a:lstStyle/>
          <a:p>
            <a:pPr>
              <a:defRPr/>
            </a:pPr>
            <a:r>
              <a:rPr lang="en-US"/>
              <a:t>Click to edit Master title style</a:t>
            </a:r>
          </a:p>
        </p:txBody>
      </p:sp>
      <p:sp>
        <p:nvSpPr>
          <p:cNvPr id="3" name="Text Placeholder 2"/>
          <p:cNvSpPr>
            <a:spLocks noGrp="1"/>
          </p:cNvSpPr>
          <p:nvPr>
            <p:ph type="body" idx="1"/>
          </p:nvPr>
        </p:nvSpPr>
        <p:spPr bwMode="auto">
          <a:xfrm>
            <a:off x="5376671" y="705113"/>
            <a:ext cx="6172412" cy="5197497"/>
          </a:xfrm>
          <a:prstGeom prst="rect">
            <a:avLst/>
          </a:prstGeom>
        </p:spPr>
        <p:txBody>
          <a:bodyPr vert="horz" lIns="109728" tIns="109728" rIns="109728" bIns="91440" rtlCol="0" anchor="ctr">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642917" y="6309360"/>
            <a:ext cx="3411973" cy="457200"/>
          </a:xfrm>
          <a:prstGeom prst="rect">
            <a:avLst/>
          </a:prstGeom>
        </p:spPr>
        <p:txBody>
          <a:bodyPr vert="horz" lIns="109728" tIns="109728" rIns="109728" bIns="91440" rtlCol="0" anchor="ctr"/>
          <a:lstStyle>
            <a:lvl1pPr algn="l">
              <a:defRPr sz="1200" spc="150">
                <a:solidFill>
                  <a:schemeClr val="tx1">
                    <a:lumMod val="75000"/>
                    <a:lumOff val="25000"/>
                  </a:schemeClr>
                </a:solidFill>
                <a:latin typeface="+mj-lt"/>
              </a:defRPr>
            </a:lvl1pPr>
          </a:lstStyle>
          <a:p>
            <a:pPr>
              <a:defRPr/>
            </a:pPr>
            <a:fld id="{4AF8082C-0922-4249-A612-B415F5231620}" type="datetime1">
              <a:rPr lang="en-US"/>
              <a:t>11/7/2023</a:t>
            </a:fld>
            <a:endParaRPr lang="en-US"/>
          </a:p>
        </p:txBody>
      </p:sp>
      <p:sp>
        <p:nvSpPr>
          <p:cNvPr id="5" name="Footer Placeholder 4"/>
          <p:cNvSpPr>
            <a:spLocks noGrp="1"/>
          </p:cNvSpPr>
          <p:nvPr>
            <p:ph type="ftr" sz="quarter" idx="3"/>
          </p:nvPr>
        </p:nvSpPr>
        <p:spPr bwMode="auto">
          <a:xfrm>
            <a:off x="5376670" y="6309360"/>
            <a:ext cx="4946592" cy="457200"/>
          </a:xfrm>
          <a:prstGeom prst="rect">
            <a:avLst/>
          </a:prstGeom>
        </p:spPr>
        <p:txBody>
          <a:bodyPr vert="horz" lIns="109728" tIns="109728" rIns="109728" bIns="91440" rtlCol="0" anchor="ctr"/>
          <a:lstStyle>
            <a:lvl1pPr algn="l">
              <a:defRPr sz="1200" spc="150">
                <a:solidFill>
                  <a:schemeClr val="tx1">
                    <a:lumMod val="75000"/>
                    <a:lumOff val="25000"/>
                  </a:schemeClr>
                </a:solidFill>
                <a:latin typeface="+mj-lt"/>
              </a:defRPr>
            </a:lvl1pPr>
          </a:lstStyle>
          <a:p>
            <a:pPr>
              <a:defRPr/>
            </a:pPr>
            <a:endParaRPr lang="en-US"/>
          </a:p>
        </p:txBody>
      </p:sp>
      <p:sp>
        <p:nvSpPr>
          <p:cNvPr id="6" name="Slide Number Placeholder 5"/>
          <p:cNvSpPr>
            <a:spLocks noGrp="1"/>
          </p:cNvSpPr>
          <p:nvPr>
            <p:ph type="sldNum" sz="quarter" idx="4"/>
          </p:nvPr>
        </p:nvSpPr>
        <p:spPr bwMode="auto">
          <a:xfrm>
            <a:off x="10569202" y="6309360"/>
            <a:ext cx="979879" cy="457200"/>
          </a:xfrm>
          <a:prstGeom prst="rect">
            <a:avLst/>
          </a:prstGeom>
        </p:spPr>
        <p:txBody>
          <a:bodyPr vert="horz" lIns="109728" tIns="109728" rIns="109728" bIns="91440" rtlCol="0" anchor="b"/>
          <a:lstStyle>
            <a:lvl1pPr algn="r">
              <a:defRPr sz="1600" b="1" spc="150">
                <a:solidFill>
                  <a:schemeClr val="tx1">
                    <a:lumMod val="75000"/>
                    <a:lumOff val="25000"/>
                  </a:schemeClr>
                </a:solidFill>
                <a:latin typeface="+mj-lt"/>
              </a:defRPr>
            </a:lvl1pPr>
          </a:lstStyle>
          <a:p>
            <a:pPr>
              <a:defRPr/>
            </a:pPr>
            <a:fld id="{FAEF9944-A4F6-4C59-AEBD-678D6480B8EA}" type="slidenum">
              <a:rPr lang="en-US"/>
              <a:t>‹Nr.›</a:t>
            </a:fld>
            <a:endParaRPr lang="en-US"/>
          </a:p>
        </p:txBody>
      </p:sp>
      <p:sp>
        <p:nvSpPr>
          <p:cNvPr id="21" name="Rectangle 20"/>
          <p:cNvSpPr/>
          <p:nvPr/>
        </p:nvSpPr>
        <p:spPr bwMode="auto">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a:lnSpc>
          <a:spcPct val="150000"/>
        </a:lnSpc>
        <a:spcBef>
          <a:spcPts val="0"/>
        </a:spcBef>
        <a:buNone/>
        <a:defRPr sz="3600" b="1" spc="150">
          <a:solidFill>
            <a:schemeClr val="tx1">
              <a:lumMod val="75000"/>
              <a:lumOff val="25000"/>
            </a:schemeClr>
          </a:solidFill>
          <a:latin typeface="+mj-lt"/>
          <a:ea typeface="+mj-ea"/>
          <a:cs typeface="+mj-cs"/>
        </a:defRPr>
      </a:lvl1pPr>
    </p:titleStyle>
    <p:bodyStyle>
      <a:lvl1pPr marL="0" indent="0" algn="l" defTabSz="914400">
        <a:lnSpc>
          <a:spcPct val="140000"/>
        </a:lnSpc>
        <a:spcBef>
          <a:spcPts val="930"/>
        </a:spcBef>
        <a:buFont typeface="Corbel"/>
        <a:buNone/>
        <a:defRPr sz="1800" b="1" spc="150">
          <a:solidFill>
            <a:schemeClr val="tx1">
              <a:lumMod val="75000"/>
              <a:lumOff val="25000"/>
            </a:schemeClr>
          </a:solidFill>
          <a:latin typeface="+mn-lt"/>
          <a:ea typeface="+mn-ea"/>
          <a:cs typeface="+mn-cs"/>
        </a:defRPr>
      </a:lvl1pPr>
      <a:lvl2pPr marL="0" indent="0" algn="l" defTabSz="914400">
        <a:lnSpc>
          <a:spcPct val="140000"/>
        </a:lnSpc>
        <a:spcBef>
          <a:spcPts val="930"/>
        </a:spcBef>
        <a:buFont typeface="Corbel"/>
        <a:buNone/>
        <a:defRPr sz="1600" spc="150">
          <a:solidFill>
            <a:schemeClr val="tx1">
              <a:lumMod val="75000"/>
              <a:lumOff val="25000"/>
            </a:schemeClr>
          </a:solidFill>
          <a:latin typeface="+mn-lt"/>
          <a:ea typeface="+mn-ea"/>
          <a:cs typeface="+mn-cs"/>
        </a:defRPr>
      </a:lvl2pPr>
      <a:lvl3pPr marL="0" indent="-320040" algn="l" defTabSz="914400">
        <a:lnSpc>
          <a:spcPct val="140000"/>
        </a:lnSpc>
        <a:spcBef>
          <a:spcPts val="930"/>
        </a:spcBef>
        <a:buFont typeface="Corbel"/>
        <a:buChar char="–"/>
        <a:defRPr sz="1400" i="1" spc="150">
          <a:solidFill>
            <a:schemeClr val="tx1">
              <a:lumMod val="75000"/>
              <a:lumOff val="25000"/>
            </a:schemeClr>
          </a:solidFill>
          <a:latin typeface="+mn-lt"/>
          <a:ea typeface="+mn-ea"/>
          <a:cs typeface="+mn-cs"/>
        </a:defRPr>
      </a:lvl3pPr>
      <a:lvl4pPr marL="0" indent="-320040" algn="l" defTabSz="914400">
        <a:lnSpc>
          <a:spcPct val="140000"/>
        </a:lnSpc>
        <a:spcBef>
          <a:spcPts val="930"/>
        </a:spcBef>
        <a:buFont typeface="Corbel"/>
        <a:buChar char="–"/>
        <a:defRPr sz="1400" spc="150">
          <a:solidFill>
            <a:schemeClr val="tx1">
              <a:lumMod val="75000"/>
              <a:lumOff val="25000"/>
            </a:schemeClr>
          </a:solidFill>
          <a:latin typeface="+mn-lt"/>
          <a:ea typeface="+mn-ea"/>
          <a:cs typeface="+mn-cs"/>
        </a:defRPr>
      </a:lvl4pPr>
      <a:lvl5pPr marL="0" indent="-320040" algn="l" defTabSz="914400">
        <a:lnSpc>
          <a:spcPct val="140000"/>
        </a:lnSpc>
        <a:spcBef>
          <a:spcPts val="930"/>
        </a:spcBef>
        <a:buFont typeface="Corbel"/>
        <a:buChar char="–"/>
        <a:defRPr sz="1400" i="1" spc="150">
          <a:solidFill>
            <a:schemeClr val="tx1">
              <a:lumMod val="75000"/>
              <a:lumOff val="25000"/>
            </a:schemeClr>
          </a:solidFill>
          <a:latin typeface="+mn-lt"/>
          <a:ea typeface="+mn-ea"/>
          <a:cs typeface="+mn-cs"/>
        </a:defRPr>
      </a:lvl5pPr>
      <a:lvl6pPr marL="1920240" indent="-320040" algn="l" defTabSz="914400">
        <a:lnSpc>
          <a:spcPct val="111000"/>
        </a:lnSpc>
        <a:spcBef>
          <a:spcPts val="930"/>
        </a:spcBef>
        <a:buFont typeface="Corbel"/>
        <a:buChar char="–"/>
        <a:defRPr sz="1400">
          <a:solidFill>
            <a:schemeClr val="accent1">
              <a:lumMod val="75000"/>
            </a:schemeClr>
          </a:solidFill>
          <a:latin typeface="+mn-lt"/>
          <a:ea typeface="+mn-ea"/>
          <a:cs typeface="+mn-cs"/>
        </a:defRPr>
      </a:lvl6pPr>
      <a:lvl7pPr marL="2240280" indent="-320040" algn="l" defTabSz="914400">
        <a:lnSpc>
          <a:spcPct val="111000"/>
        </a:lnSpc>
        <a:spcBef>
          <a:spcPts val="930"/>
        </a:spcBef>
        <a:buFont typeface="Corbel"/>
        <a:buChar char="–"/>
        <a:defRPr sz="1400" i="1">
          <a:solidFill>
            <a:schemeClr val="accent1">
              <a:lumMod val="75000"/>
            </a:schemeClr>
          </a:solidFill>
          <a:latin typeface="+mn-lt"/>
          <a:ea typeface="+mn-ea"/>
          <a:cs typeface="+mn-cs"/>
        </a:defRPr>
      </a:lvl7pPr>
      <a:lvl8pPr marL="2560320" indent="-320040" algn="l" defTabSz="914400">
        <a:lnSpc>
          <a:spcPct val="111000"/>
        </a:lnSpc>
        <a:spcBef>
          <a:spcPts val="930"/>
        </a:spcBef>
        <a:buFont typeface="Corbel"/>
        <a:buChar char="–"/>
        <a:defRPr sz="1400">
          <a:solidFill>
            <a:schemeClr val="accent1">
              <a:lumMod val="75000"/>
            </a:schemeClr>
          </a:solidFill>
          <a:latin typeface="+mn-lt"/>
          <a:ea typeface="+mn-ea"/>
          <a:cs typeface="+mn-cs"/>
        </a:defRPr>
      </a:lvl8pPr>
      <a:lvl9pPr marL="2880360" indent="-320040" algn="l" defTabSz="914400">
        <a:lnSpc>
          <a:spcPct val="111000"/>
        </a:lnSpc>
        <a:spcBef>
          <a:spcPts val="930"/>
        </a:spcBef>
        <a:buFont typeface="Corbel"/>
        <a:buChar char="–"/>
        <a:defRPr sz="1400" i="1">
          <a:solidFill>
            <a:schemeClr val="accent1">
              <a:lumMod val="75000"/>
            </a:schemeClr>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bwMode="auto">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9" name="Rectangle 18"/>
          <p:cNvSpPr>
            <a:spLocks noGrp="1" noRot="1" noChangeAspect="1" noMove="1" noResize="1" noEditPoints="1" noAdjustHandles="1" noChangeArrowheads="1" noChangeShapeType="1" noTextEdit="1"/>
          </p:cNvSpPr>
          <p:nvPr/>
        </p:nvSpPr>
        <p:spPr bwMode="auto">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Grafik 4" descr="Ein Bild, das Text, Elektronisches Gerät, Elektronik, Uhr enthält.&#10;&#10;Automatisch generierte Beschreibung"/>
          <p:cNvPicPr>
            <a:picLocks noChangeAspect="1"/>
          </p:cNvPicPr>
          <p:nvPr/>
        </p:nvPicPr>
        <p:blipFill>
          <a:blip r:embed="rId3"/>
          <a:srcRect t="10742" r="-1" b="-1"/>
          <a:stretch/>
        </p:blipFill>
        <p:spPr bwMode="auto">
          <a:xfrm>
            <a:off x="20" y="1074544"/>
            <a:ext cx="7573364" cy="5069861"/>
          </a:xfrm>
          <a:prstGeom prst="rect">
            <a:avLst/>
          </a:prstGeom>
        </p:spPr>
      </p:pic>
      <p:sp>
        <p:nvSpPr>
          <p:cNvPr id="21" name="Rectangle 20"/>
          <p:cNvSpPr>
            <a:spLocks noGrp="1" noRot="1" noChangeAspect="1" noMove="1" noResize="1" noEditPoints="1" noAdjustHandles="1" noChangeArrowheads="1" noChangeShapeType="1" noTextEdit="1"/>
          </p:cNvSpPr>
          <p:nvPr/>
        </p:nvSpPr>
        <p:spPr bwMode="auto">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3" name="Rectangle 22"/>
          <p:cNvSpPr>
            <a:spLocks noGrp="1" noRot="1" noChangeAspect="1" noMove="1" noResize="1" noEditPoints="1" noAdjustHandles="1" noChangeArrowheads="1" noChangeShapeType="1" noTextEdit="1"/>
          </p:cNvSpPr>
          <p:nvPr/>
        </p:nvSpPr>
        <p:spPr bwMode="auto">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el 1"/>
          <p:cNvSpPr>
            <a:spLocks noGrp="1"/>
          </p:cNvSpPr>
          <p:nvPr>
            <p:ph type="ctrTitle"/>
          </p:nvPr>
        </p:nvSpPr>
        <p:spPr bwMode="auto">
          <a:xfrm>
            <a:off x="7803961" y="1330073"/>
            <a:ext cx="4134981" cy="1487225"/>
          </a:xfrm>
        </p:spPr>
        <p:txBody>
          <a:bodyPr anchor="b">
            <a:noAutofit/>
          </a:bodyPr>
          <a:lstStyle/>
          <a:p>
            <a:pPr>
              <a:lnSpc>
                <a:spcPct val="114999"/>
              </a:lnSpc>
              <a:defRPr/>
            </a:pPr>
            <a:r>
              <a:rPr lang="de-DE" sz="2800" b="1" dirty="0">
                <a:solidFill>
                  <a:schemeClr val="bg1"/>
                </a:solidFill>
                <a:latin typeface="Arial"/>
                <a:cs typeface="Arial"/>
              </a:rPr>
              <a:t>Einführungstage </a:t>
            </a:r>
            <a:r>
              <a:rPr lang="de-DE" sz="2800" b="1" dirty="0" err="1">
                <a:solidFill>
                  <a:schemeClr val="bg1"/>
                </a:solidFill>
                <a:latin typeface="Arial"/>
                <a:cs typeface="Arial"/>
              </a:rPr>
              <a:t>Tabletklassen</a:t>
            </a:r>
            <a:endParaRPr dirty="0"/>
          </a:p>
        </p:txBody>
      </p:sp>
      <p:sp>
        <p:nvSpPr>
          <p:cNvPr id="3" name="Untertitel 2"/>
          <p:cNvSpPr>
            <a:spLocks noGrp="1"/>
          </p:cNvSpPr>
          <p:nvPr>
            <p:ph type="subTitle" idx="1"/>
          </p:nvPr>
        </p:nvSpPr>
        <p:spPr bwMode="auto">
          <a:xfrm>
            <a:off x="7983733" y="3176626"/>
            <a:ext cx="3809999" cy="2148759"/>
          </a:xfrm>
        </p:spPr>
        <p:txBody>
          <a:bodyPr anchor="t">
            <a:noAutofit/>
          </a:bodyPr>
          <a:lstStyle/>
          <a:p>
            <a:pPr algn="ctr">
              <a:defRPr/>
            </a:pPr>
            <a:r>
              <a:rPr lang="de-DE" sz="2600" dirty="0">
                <a:solidFill>
                  <a:schemeClr val="bg1"/>
                </a:solidFill>
                <a:latin typeface="Arial"/>
                <a:cs typeface="Arial"/>
              </a:rPr>
              <a:t>Erste Schritte mit</a:t>
            </a:r>
          </a:p>
          <a:p>
            <a:pPr algn="ctr">
              <a:defRPr/>
            </a:pPr>
            <a:r>
              <a:rPr lang="de-DE" sz="2600" dirty="0">
                <a:solidFill>
                  <a:schemeClr val="tx1"/>
                </a:solidFill>
                <a:highlight>
                  <a:srgbClr val="FFFF00"/>
                </a:highlight>
                <a:latin typeface="Arial"/>
                <a:cs typeface="Arial"/>
              </a:rPr>
              <a:t>[Gerät der Schule]</a:t>
            </a:r>
            <a:endParaRPr dirty="0">
              <a:solidFill>
                <a:schemeClr val="tx1"/>
              </a:solidFill>
              <a:highlight>
                <a:srgbClr val="FFFF00"/>
              </a:highlight>
            </a:endParaRPr>
          </a:p>
        </p:txBody>
      </p:sp>
      <p:sp>
        <p:nvSpPr>
          <p:cNvPr id="25" name="Rectangle 24"/>
          <p:cNvSpPr>
            <a:spLocks noGrp="1" noRot="1" noChangeAspect="1" noMove="1" noResize="1" noEditPoints="1" noAdjustHandles="1" noChangeArrowheads="1" noChangeShapeType="1" noTextEdit="1"/>
          </p:cNvSpPr>
          <p:nvPr/>
        </p:nvSpPr>
        <p:spPr bwMode="auto">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7" name="Rectangle 26"/>
          <p:cNvSpPr>
            <a:spLocks noGrp="1" noRot="1" noChangeAspect="1" noMove="1" noResize="1" noEditPoints="1" noAdjustHandles="1" noChangeArrowheads="1" noChangeShapeType="1" noTextEdit="1"/>
          </p:cNvSpPr>
          <p:nvPr/>
        </p:nvSpPr>
        <p:spPr bwMode="auto">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9" name="Rectangle 28"/>
          <p:cNvSpPr>
            <a:spLocks noGrp="1" noRot="1" noChangeAspect="1" noMove="1" noResize="1" noEditPoints="1" noAdjustHandles="1" noChangeArrowheads="1" noChangeShapeType="1" noTextEdit="1"/>
          </p:cNvSpPr>
          <p:nvPr/>
        </p:nvSpPr>
        <p:spPr bwMode="auto">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261298776"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09" y="260507"/>
            <a:ext cx="9453775" cy="6336983"/>
          </a:xfrm>
          <a:prstGeom prst="rect">
            <a:avLst/>
          </a:prstGeom>
        </p:spPr>
      </p:pic>
      <p:sp>
        <p:nvSpPr>
          <p:cNvPr id="1578255355" name="Textfeld 13"/>
          <p:cNvSpPr txBox="1"/>
          <p:nvPr/>
        </p:nvSpPr>
        <p:spPr bwMode="auto">
          <a:xfrm>
            <a:off x="2814635" y="900000"/>
            <a:ext cx="6562724" cy="492442"/>
          </a:xfrm>
          <a:prstGeom prst="rect">
            <a:avLst/>
          </a:prstGeom>
          <a:noFill/>
        </p:spPr>
        <p:txBody>
          <a:bodyPr wrap="square" rtlCol="0">
            <a:spAutoFit/>
          </a:bodyPr>
          <a:lstStyle/>
          <a:p>
            <a:pPr>
              <a:defRPr/>
            </a:pPr>
            <a:r>
              <a:rPr lang="de-DE" sz="2600" b="1">
                <a:solidFill>
                  <a:schemeClr val="bg1"/>
                </a:solidFill>
                <a:latin typeface="Arial Black"/>
                <a:ea typeface="Roboto Bk"/>
              </a:rPr>
              <a:t>2. Netiquette – Regeln im Umgang</a:t>
            </a:r>
            <a:endParaRPr/>
          </a:p>
        </p:txBody>
      </p:sp>
      <p:sp>
        <p:nvSpPr>
          <p:cNvPr id="1965628395" name="Textfeld 2"/>
          <p:cNvSpPr txBox="1"/>
          <p:nvPr/>
        </p:nvSpPr>
        <p:spPr bwMode="auto">
          <a:xfrm>
            <a:off x="2644726" y="1549365"/>
            <a:ext cx="6787806" cy="485067"/>
          </a:xfrm>
          <a:prstGeom prst="rect">
            <a:avLst/>
          </a:prstGeom>
          <a:noFill/>
        </p:spPr>
        <p:txBody>
          <a:bodyPr wrap="square" rtlCol="0">
            <a:spAutoFit/>
          </a:bodyPr>
          <a:lstStyle/>
          <a:p>
            <a:pPr>
              <a:lnSpc>
                <a:spcPct val="113999"/>
              </a:lnSpc>
              <a:spcAft>
                <a:spcPts val="2399"/>
              </a:spcAft>
              <a:defRPr/>
            </a:pPr>
            <a:r>
              <a:rPr lang="de-DE" sz="2400">
                <a:solidFill>
                  <a:schemeClr val="bg1"/>
                </a:solidFill>
                <a:latin typeface="Arial"/>
                <a:ea typeface="Roboto"/>
                <a:cs typeface="Arial"/>
              </a:rPr>
              <a:t>Aufgaben zur Netiquette:</a:t>
            </a:r>
            <a:endParaRPr/>
          </a:p>
        </p:txBody>
      </p:sp>
      <p:sp>
        <p:nvSpPr>
          <p:cNvPr id="407326455" name="Textfeld 5"/>
          <p:cNvSpPr txBox="1"/>
          <p:nvPr/>
        </p:nvSpPr>
        <p:spPr bwMode="auto">
          <a:xfrm>
            <a:off x="2644723" y="2120461"/>
            <a:ext cx="6787806" cy="3844128"/>
          </a:xfrm>
          <a:prstGeom prst="rect">
            <a:avLst/>
          </a:prstGeom>
          <a:solidFill>
            <a:schemeClr val="tx1"/>
          </a:solidFill>
        </p:spPr>
        <p:txBody>
          <a:bodyPr wrap="square" rtlCol="0">
            <a:spAutoFit/>
          </a:bodyPr>
          <a:lstStyle/>
          <a:p>
            <a:pPr marL="457200" indent="-457200">
              <a:lnSpc>
                <a:spcPct val="113999"/>
              </a:lnSpc>
              <a:spcAft>
                <a:spcPts val="2399"/>
              </a:spcAft>
              <a:buFont typeface="+mj-lt"/>
              <a:buAutoNum type="arabicParenBoth" startAt="4"/>
              <a:defRPr/>
            </a:pPr>
            <a:r>
              <a:rPr lang="de-DE" sz="2000">
                <a:solidFill>
                  <a:schemeClr val="bg1"/>
                </a:solidFill>
                <a:latin typeface="Arial"/>
                <a:ea typeface="Roboto"/>
                <a:cs typeface="Arial"/>
              </a:rPr>
              <a:t>Markiere diejenigen Regeln, gegen die in deinem Umfeld schon verstoßen wurde, rot. Überlege, warum sich Schülerinnen und Schüler nicht an diese Regeln halten.</a:t>
            </a:r>
            <a:endParaRPr/>
          </a:p>
          <a:p>
            <a:pPr marL="457200" indent="-457200">
              <a:lnSpc>
                <a:spcPct val="113999"/>
              </a:lnSpc>
              <a:spcAft>
                <a:spcPts val="2399"/>
              </a:spcAft>
              <a:buFont typeface="+mj-lt"/>
              <a:buAutoNum type="arabicParenBoth" startAt="4"/>
              <a:defRPr/>
            </a:pPr>
            <a:r>
              <a:rPr lang="de-DE" sz="2000">
                <a:solidFill>
                  <a:schemeClr val="bg1"/>
                </a:solidFill>
                <a:latin typeface="Arial"/>
                <a:ea typeface="Roboto"/>
                <a:cs typeface="Arial"/>
              </a:rPr>
              <a:t>Erörtere, ob bzw. welche Konsequenzen sich aus der Nichteinhaltung der Regeln ergeben.</a:t>
            </a:r>
            <a:endParaRPr/>
          </a:p>
          <a:p>
            <a:pPr marL="457200" indent="-457200">
              <a:lnSpc>
                <a:spcPct val="113999"/>
              </a:lnSpc>
              <a:spcAft>
                <a:spcPts val="1199"/>
              </a:spcAft>
              <a:buFont typeface="+mj-lt"/>
              <a:buAutoNum type="arabicParenBoth" startAt="4"/>
              <a:defRPr/>
            </a:pPr>
            <a:r>
              <a:rPr lang="de-DE" sz="2000">
                <a:solidFill>
                  <a:schemeClr val="bg1"/>
                </a:solidFill>
                <a:latin typeface="Arial"/>
                <a:ea typeface="Roboto"/>
                <a:cs typeface="Arial"/>
              </a:rPr>
              <a:t>Nimm dazu Stellung, ob bei einem Regelverstoß immer eine Strafe erfolgen sollte.</a:t>
            </a:r>
            <a:endParaRPr/>
          </a:p>
          <a:p>
            <a:pPr>
              <a:lnSpc>
                <a:spcPct val="113999"/>
              </a:lnSpc>
              <a:spcAft>
                <a:spcPts val="2399"/>
              </a:spcAft>
              <a:defRPr/>
            </a:pPr>
            <a:endParaRPr lang="de-DE" sz="1000">
              <a:solidFill>
                <a:schemeClr val="bg1"/>
              </a:solidFill>
              <a:latin typeface="Arial"/>
              <a:ea typeface="Roboto"/>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156990"/>
            <a:ext cx="9453776" cy="6336984"/>
          </a:xfrm>
          <a:prstGeom prst="rect">
            <a:avLst/>
          </a:prstGeom>
        </p:spPr>
      </p:pic>
      <p:sp>
        <p:nvSpPr>
          <p:cNvPr id="11" name="Textfeld 10"/>
          <p:cNvSpPr txBox="1"/>
          <p:nvPr/>
        </p:nvSpPr>
        <p:spPr bwMode="auto">
          <a:xfrm>
            <a:off x="2522339" y="2089972"/>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0. Umgang mit </a:t>
            </a:r>
            <a:r>
              <a:rPr lang="de-DE" sz="2400" b="1" dirty="0" err="1">
                <a:solidFill>
                  <a:schemeClr val="bg1">
                    <a:lumMod val="50000"/>
                  </a:schemeClr>
                </a:solidFill>
                <a:latin typeface="Arial Black"/>
                <a:ea typeface="Roboto Bk"/>
              </a:rPr>
              <a:t>mebis</a:t>
            </a:r>
            <a:endParaRPr sz="2400" dirty="0">
              <a:solidFill>
                <a:schemeClr val="bg1">
                  <a:lumMod val="50000"/>
                </a:schemeClr>
              </a:solidFill>
            </a:endParaRPr>
          </a:p>
        </p:txBody>
      </p:sp>
      <p:sp>
        <p:nvSpPr>
          <p:cNvPr id="12" name="Textfeld 11"/>
          <p:cNvSpPr txBox="1"/>
          <p:nvPr/>
        </p:nvSpPr>
        <p:spPr bwMode="auto">
          <a:xfrm>
            <a:off x="2522341" y="3739015"/>
            <a:ext cx="6562725" cy="461665"/>
          </a:xfrm>
          <a:prstGeom prst="rect">
            <a:avLst/>
          </a:prstGeom>
          <a:noFill/>
        </p:spPr>
        <p:txBody>
          <a:bodyPr wrap="square" rtlCol="0">
            <a:spAutoFit/>
          </a:bodyPr>
          <a:lstStyle>
            <a:defPPr>
              <a:defRPr lang="de-DE"/>
            </a:defPPr>
            <a:lvl1pPr>
              <a:defRPr sz="2600" b="1">
                <a:solidFill>
                  <a:schemeClr val="bg1"/>
                </a:solidFill>
                <a:latin typeface="Arial Black"/>
                <a:ea typeface="Roboto Bk"/>
              </a:defRPr>
            </a:lvl1pPr>
          </a:lstStyle>
          <a:p>
            <a:pPr>
              <a:defRPr/>
            </a:pPr>
            <a:r>
              <a:rPr lang="de-DE" sz="2400" dirty="0"/>
              <a:t>3. Lernlandkarte</a:t>
            </a:r>
            <a:endParaRPr sz="2400" dirty="0"/>
          </a:p>
        </p:txBody>
      </p:sp>
      <p:sp>
        <p:nvSpPr>
          <p:cNvPr id="13" name="Textfeld 12"/>
          <p:cNvSpPr txBox="1"/>
          <p:nvPr/>
        </p:nvSpPr>
        <p:spPr bwMode="auto">
          <a:xfrm>
            <a:off x="2522340" y="2639653"/>
            <a:ext cx="6943713"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1. Ordnerstruktur [Gerät der Schule]</a:t>
            </a:r>
            <a:endParaRPr sz="2400" dirty="0">
              <a:solidFill>
                <a:schemeClr val="bg1">
                  <a:lumMod val="50000"/>
                </a:schemeClr>
              </a:solidFill>
            </a:endParaRPr>
          </a:p>
        </p:txBody>
      </p:sp>
      <p:sp>
        <p:nvSpPr>
          <p:cNvPr id="14" name="Textfeld 13"/>
          <p:cNvSpPr txBox="1"/>
          <p:nvPr/>
        </p:nvSpPr>
        <p:spPr bwMode="auto">
          <a:xfrm>
            <a:off x="2522342" y="3190999"/>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2. Netiquette – Regeln im Umgang</a:t>
            </a:r>
            <a:endParaRPr sz="2400" dirty="0">
              <a:solidFill>
                <a:schemeClr val="bg1">
                  <a:lumMod val="50000"/>
                </a:schemeClr>
              </a:solidFill>
            </a:endParaRPr>
          </a:p>
        </p:txBody>
      </p:sp>
      <p:sp>
        <p:nvSpPr>
          <p:cNvPr id="15" name="Textfeld 14"/>
          <p:cNvSpPr txBox="1"/>
          <p:nvPr/>
        </p:nvSpPr>
        <p:spPr bwMode="auto">
          <a:xfrm>
            <a:off x="3957637" y="808524"/>
            <a:ext cx="4276725" cy="707886"/>
          </a:xfrm>
          <a:prstGeom prst="rect">
            <a:avLst/>
          </a:prstGeom>
          <a:noFill/>
        </p:spPr>
        <p:txBody>
          <a:bodyPr wrap="square" rtlCol="0">
            <a:spAutoFit/>
          </a:bodyPr>
          <a:lstStyle/>
          <a:p>
            <a:pPr algn="ctr">
              <a:defRPr/>
            </a:pPr>
            <a:r>
              <a:rPr lang="de-DE" sz="4000" b="1">
                <a:solidFill>
                  <a:schemeClr val="bg1"/>
                </a:solidFill>
                <a:latin typeface="Arial Black"/>
                <a:ea typeface="Roboto Bk"/>
              </a:rPr>
              <a:t>Ablauf</a:t>
            </a:r>
            <a:endParaRPr/>
          </a:p>
        </p:txBody>
      </p:sp>
      <p:sp>
        <p:nvSpPr>
          <p:cNvPr id="16" name="Textfeld 15"/>
          <p:cNvSpPr txBox="1"/>
          <p:nvPr/>
        </p:nvSpPr>
        <p:spPr bwMode="auto">
          <a:xfrm>
            <a:off x="2522340" y="4287031"/>
            <a:ext cx="7973132"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4. </a:t>
            </a:r>
            <a:r>
              <a:rPr lang="de-DE" sz="2400" b="1" dirty="0">
                <a:highlight>
                  <a:srgbClr val="FFFF00"/>
                </a:highlight>
                <a:latin typeface="Arial Black"/>
                <a:ea typeface="Roboto Bk"/>
              </a:rPr>
              <a:t>[Digitales Heft] – </a:t>
            </a:r>
            <a:r>
              <a:rPr lang="de-DE" sz="2400" b="1" dirty="0">
                <a:solidFill>
                  <a:schemeClr val="bg1"/>
                </a:solidFill>
                <a:latin typeface="Arial Black"/>
                <a:ea typeface="Roboto Bk"/>
              </a:rPr>
              <a:t>Rallye + Ordnerstruktur</a:t>
            </a:r>
            <a:endParaRPr sz="2400" dirty="0"/>
          </a:p>
        </p:txBody>
      </p:sp>
      <p:sp>
        <p:nvSpPr>
          <p:cNvPr id="17" name="Textfeld 16"/>
          <p:cNvSpPr txBox="1"/>
          <p:nvPr/>
        </p:nvSpPr>
        <p:spPr bwMode="auto">
          <a:xfrm>
            <a:off x="2522338" y="4838377"/>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5. kreative Aufgabe zur Netiquette</a:t>
            </a:r>
            <a:endParaRPr sz="2400" dirty="0"/>
          </a:p>
        </p:txBody>
      </p:sp>
    </p:spTree>
    <p:extLst>
      <p:ext uri="{BB962C8B-B14F-4D97-AF65-F5344CB8AC3E}">
        <p14:creationId xmlns:p14="http://schemas.microsoft.com/office/powerpoint/2010/main" val="400630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2"/>
          <a:stretch/>
        </p:blipFill>
        <p:spPr bwMode="auto">
          <a:xfrm>
            <a:off x="1369110" y="260508"/>
            <a:ext cx="9453776" cy="6336984"/>
          </a:xfrm>
          <a:prstGeom prst="rect">
            <a:avLst/>
          </a:prstGeom>
        </p:spPr>
      </p:pic>
      <p:sp>
        <p:nvSpPr>
          <p:cNvPr id="12" name="Textfeld 11"/>
          <p:cNvSpPr txBox="1"/>
          <p:nvPr/>
        </p:nvSpPr>
        <p:spPr bwMode="auto">
          <a:xfrm>
            <a:off x="2814636" y="900000"/>
            <a:ext cx="6562725" cy="492443"/>
          </a:xfrm>
          <a:prstGeom prst="rect">
            <a:avLst/>
          </a:prstGeom>
          <a:noFill/>
        </p:spPr>
        <p:txBody>
          <a:bodyPr wrap="square" rtlCol="0">
            <a:spAutoFit/>
          </a:bodyPr>
          <a:lstStyle/>
          <a:p>
            <a:pPr>
              <a:defRPr/>
            </a:pPr>
            <a:r>
              <a:rPr lang="de-DE" sz="2600" b="1">
                <a:solidFill>
                  <a:schemeClr val="bg1"/>
                </a:solidFill>
                <a:latin typeface="Arial Black"/>
                <a:ea typeface="Roboto Bk"/>
              </a:rPr>
              <a:t>3. Lernlandkarte</a:t>
            </a:r>
            <a:endParaRPr/>
          </a:p>
        </p:txBody>
      </p:sp>
      <p:pic>
        <p:nvPicPr>
          <p:cNvPr id="3" name="Grafik 2" descr="Ein Bild, das Kinderkunst, Darstellung, Kunst, Cartoon enthält.&#10;&#10;Automatisch generierte Beschreibung"/>
          <p:cNvPicPr>
            <a:picLocks noChangeAspect="1"/>
          </p:cNvPicPr>
          <p:nvPr/>
        </p:nvPicPr>
        <p:blipFill>
          <a:blip r:embed="rId3">
            <a:clrChange>
              <a:clrFrom>
                <a:srgbClr val="FEFFFF"/>
              </a:clrFrom>
              <a:clrTo>
                <a:srgbClr val="FEFFFF">
                  <a:alpha val="0"/>
                </a:srgbClr>
              </a:clrTo>
            </a:clrChange>
          </a:blip>
          <a:stretch/>
        </p:blipFill>
        <p:spPr bwMode="auto">
          <a:xfrm>
            <a:off x="6113636" y="900000"/>
            <a:ext cx="3434321" cy="2429297"/>
          </a:xfrm>
          <a:prstGeom prst="rect">
            <a:avLst/>
          </a:prstGeom>
        </p:spPr>
      </p:pic>
      <p:sp>
        <p:nvSpPr>
          <p:cNvPr id="6" name="Textfeld 5"/>
          <p:cNvSpPr txBox="1"/>
          <p:nvPr/>
        </p:nvSpPr>
        <p:spPr bwMode="auto">
          <a:xfrm>
            <a:off x="2814633" y="3583216"/>
            <a:ext cx="6627161" cy="2329013"/>
          </a:xfrm>
          <a:prstGeom prst="rect">
            <a:avLst/>
          </a:prstGeom>
          <a:noFill/>
        </p:spPr>
        <p:txBody>
          <a:bodyPr wrap="square" rtlCol="0">
            <a:spAutoFit/>
          </a:bodyPr>
          <a:lstStyle/>
          <a:p>
            <a:pPr>
              <a:lnSpc>
                <a:spcPct val="113999"/>
              </a:lnSpc>
              <a:spcAft>
                <a:spcPts val="1200"/>
              </a:spcAft>
              <a:defRPr/>
            </a:pPr>
            <a:r>
              <a:rPr lang="de-DE" sz="2400" b="1">
                <a:solidFill>
                  <a:schemeClr val="bg1"/>
                </a:solidFill>
                <a:latin typeface="Arial"/>
                <a:ea typeface="Roboto"/>
                <a:cs typeface="Arial"/>
              </a:rPr>
              <a:t>Im Klassenkurs findest du jetzt eine Schatzkarte</a:t>
            </a:r>
            <a:r>
              <a:rPr lang="de-DE" sz="2400">
                <a:solidFill>
                  <a:schemeClr val="bg1"/>
                </a:solidFill>
                <a:latin typeface="Arial"/>
                <a:ea typeface="Roboto"/>
                <a:cs typeface="Arial"/>
              </a:rPr>
              <a:t>.</a:t>
            </a:r>
            <a:endParaRPr/>
          </a:p>
          <a:p>
            <a:pPr>
              <a:lnSpc>
                <a:spcPct val="113999"/>
              </a:lnSpc>
              <a:spcAft>
                <a:spcPts val="1200"/>
              </a:spcAft>
              <a:defRPr/>
            </a:pPr>
            <a:r>
              <a:rPr lang="de-DE" sz="2400">
                <a:solidFill>
                  <a:schemeClr val="bg1"/>
                </a:solidFill>
                <a:latin typeface="Arial"/>
                <a:ea typeface="Roboto"/>
                <a:cs typeface="Arial"/>
              </a:rPr>
              <a:t>In dieser Aktivität sollst du die nächsten Aufgaben erledigen und so den Umgang mit mebis an deinem Tablet üben.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descr="Ein Bild, das Text, Handschrift, Quittung, Handtuch enthält.&#10;&#10;Automatisch generierte Beschreibung"/>
          <p:cNvPicPr>
            <a:picLocks noChangeAspect="1"/>
          </p:cNvPicPr>
          <p:nvPr/>
        </p:nvPicPr>
        <p:blipFill>
          <a:blip r:embed="rId3"/>
          <a:srcRect l="27195" t="4959" r="41145" b="8751"/>
          <a:stretch/>
        </p:blipFill>
        <p:spPr bwMode="auto">
          <a:xfrm>
            <a:off x="647111" y="-11698"/>
            <a:ext cx="3369213" cy="6852784"/>
          </a:xfrm>
          <a:prstGeom prst="rect">
            <a:avLst/>
          </a:prstGeom>
        </p:spPr>
      </p:pic>
      <p:sp>
        <p:nvSpPr>
          <p:cNvPr id="4" name="Textfeld 3"/>
          <p:cNvSpPr txBox="1"/>
          <p:nvPr/>
        </p:nvSpPr>
        <p:spPr bwMode="auto">
          <a:xfrm>
            <a:off x="4293413" y="773843"/>
            <a:ext cx="7603587" cy="5288948"/>
          </a:xfrm>
          <a:prstGeom prst="rect">
            <a:avLst/>
          </a:prstGeom>
          <a:noFill/>
        </p:spPr>
        <p:txBody>
          <a:bodyPr wrap="square" rtlCol="0">
            <a:spAutoFit/>
          </a:bodyPr>
          <a:lstStyle/>
          <a:p>
            <a:pPr marL="342900" indent="-342900">
              <a:lnSpc>
                <a:spcPct val="113999"/>
              </a:lnSpc>
              <a:spcAft>
                <a:spcPts val="2400"/>
              </a:spcAft>
              <a:buFont typeface="+mj-lt"/>
              <a:buAutoNum type="arabicParenR"/>
              <a:defRPr/>
            </a:pPr>
            <a:r>
              <a:rPr lang="de-DE" sz="2000" dirty="0">
                <a:latin typeface="Arial"/>
                <a:cs typeface="Arial"/>
              </a:rPr>
              <a:t>Geh mit deinen Eltern die </a:t>
            </a:r>
            <a:r>
              <a:rPr lang="de-DE" sz="2000" b="1" dirty="0">
                <a:latin typeface="Arial"/>
                <a:cs typeface="Arial"/>
              </a:rPr>
              <a:t>Einstellungen zur Bildschirmzeit </a:t>
            </a:r>
            <a:r>
              <a:rPr lang="de-DE" sz="2000" dirty="0">
                <a:latin typeface="Arial"/>
                <a:cs typeface="Arial"/>
              </a:rPr>
              <a:t>an deinem Tablet durch. Diskutiert darüber, welche Einstellungen sinnvoll sind, sodass du in der Schule und zuhause bestmöglich konzentriert lernen kannst.</a:t>
            </a:r>
            <a:endParaRPr dirty="0"/>
          </a:p>
          <a:p>
            <a:pPr marL="342900" indent="-342900">
              <a:lnSpc>
                <a:spcPct val="113999"/>
              </a:lnSpc>
              <a:spcAft>
                <a:spcPts val="1200"/>
              </a:spcAft>
              <a:buFont typeface="+mj-lt"/>
              <a:buAutoNum type="arabicParenR"/>
              <a:defRPr/>
            </a:pPr>
            <a:r>
              <a:rPr lang="de-DE" sz="2000" dirty="0">
                <a:latin typeface="Arial"/>
                <a:cs typeface="Arial"/>
              </a:rPr>
              <a:t>Zeige deinen Eltern deinen </a:t>
            </a:r>
            <a:r>
              <a:rPr lang="de-DE" sz="2000" dirty="0" err="1">
                <a:latin typeface="Arial"/>
                <a:cs typeface="Arial"/>
              </a:rPr>
              <a:t>mebis</a:t>
            </a:r>
            <a:r>
              <a:rPr lang="de-DE" sz="2000" dirty="0">
                <a:latin typeface="Arial"/>
                <a:cs typeface="Arial"/>
              </a:rPr>
              <a:t>-Klassenkurs und </a:t>
            </a:r>
            <a:r>
              <a:rPr lang="de-DE" sz="2000" b="1" dirty="0">
                <a:latin typeface="Arial"/>
                <a:cs typeface="Arial"/>
              </a:rPr>
              <a:t>formuliert im Forum gemeinsam einen Beitrag</a:t>
            </a:r>
            <a:r>
              <a:rPr lang="de-DE" sz="2000" dirty="0">
                <a:latin typeface="Arial"/>
                <a:cs typeface="Arial"/>
              </a:rPr>
              <a:t>, in dem ihr notiert, welche </a:t>
            </a:r>
            <a:r>
              <a:rPr lang="de-DE" sz="2000" u="sng" dirty="0">
                <a:latin typeface="Arial"/>
                <a:cs typeface="Arial"/>
              </a:rPr>
              <a:t>drei Regeln </a:t>
            </a:r>
            <a:r>
              <a:rPr lang="de-DE" sz="2000" dirty="0">
                <a:latin typeface="Arial"/>
                <a:cs typeface="Arial"/>
              </a:rPr>
              <a:t>beim Umgang mit dem Tablet bei euch zuhause besonders wichtig sind. </a:t>
            </a:r>
            <a:endParaRPr dirty="0"/>
          </a:p>
          <a:p>
            <a:pPr marL="342900" indent="-342900">
              <a:lnSpc>
                <a:spcPct val="113999"/>
              </a:lnSpc>
              <a:buFont typeface="+mj-lt"/>
              <a:buAutoNum type="arabicParenR" startAt="2"/>
              <a:defRPr/>
            </a:pPr>
            <a:endParaRPr lang="de-DE" dirty="0">
              <a:latin typeface="Arial"/>
              <a:cs typeface="Arial"/>
            </a:endParaRPr>
          </a:p>
          <a:p>
            <a:pPr>
              <a:lnSpc>
                <a:spcPct val="113999"/>
              </a:lnSpc>
              <a:spcAft>
                <a:spcPts val="1800"/>
              </a:spcAft>
              <a:defRPr/>
            </a:pPr>
            <a:r>
              <a:rPr lang="de-DE" sz="2000" b="1" dirty="0">
                <a:latin typeface="Arial"/>
                <a:cs typeface="Arial"/>
              </a:rPr>
              <a:t>Die Hausaufgaben mit hilfreichen Tipps findest du auch als Datei im </a:t>
            </a:r>
            <a:r>
              <a:rPr lang="de-DE" sz="2000" b="1" dirty="0" err="1">
                <a:latin typeface="Arial"/>
                <a:cs typeface="Arial"/>
              </a:rPr>
              <a:t>mebis</a:t>
            </a:r>
            <a:r>
              <a:rPr lang="de-DE" sz="2000" b="1" dirty="0">
                <a:latin typeface="Arial"/>
                <a:cs typeface="Arial"/>
              </a:rPr>
              <a:t>-Klassenkurs.</a:t>
            </a:r>
            <a:endParaRPr dirty="0"/>
          </a:p>
          <a:p>
            <a:pPr>
              <a:lnSpc>
                <a:spcPct val="113999"/>
              </a:lnSpc>
              <a:defRPr/>
            </a:pPr>
            <a:r>
              <a:rPr lang="de-DE" sz="2000" dirty="0">
                <a:latin typeface="Arial"/>
                <a:cs typeface="Arial"/>
              </a:rPr>
              <a:t>Du hast für diese Hausaufgabe eine Woche Zeit, das heißt, der Eintrag im Forum sollte </a:t>
            </a:r>
            <a:r>
              <a:rPr lang="de-DE" sz="2000" dirty="0">
                <a:highlight>
                  <a:srgbClr val="FFFF00"/>
                </a:highlight>
                <a:latin typeface="Arial"/>
                <a:cs typeface="Arial"/>
              </a:rPr>
              <a:t>[Datum] </a:t>
            </a:r>
            <a:r>
              <a:rPr lang="de-DE" sz="2000" dirty="0">
                <a:latin typeface="Arial"/>
                <a:cs typeface="Arial"/>
              </a:rPr>
              <a:t>erledigt sein.</a:t>
            </a:r>
            <a:endParaRPr lang="de-DE"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bwMode="auto">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9" name="Rectangle 18"/>
          <p:cNvSpPr>
            <a:spLocks noGrp="1" noRot="1" noChangeAspect="1" noMove="1" noResize="1" noEditPoints="1" noAdjustHandles="1" noChangeArrowheads="1" noChangeShapeType="1" noTextEdit="1"/>
          </p:cNvSpPr>
          <p:nvPr/>
        </p:nvSpPr>
        <p:spPr bwMode="auto">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Grafik 4" descr="Ein Bild, das Text, Elektronisches Gerät, Elektronik, Uhr enthält.&#10;&#10;Automatisch generierte Beschreibung"/>
          <p:cNvPicPr>
            <a:picLocks noChangeAspect="1"/>
          </p:cNvPicPr>
          <p:nvPr/>
        </p:nvPicPr>
        <p:blipFill>
          <a:blip r:embed="rId3"/>
          <a:srcRect t="10742" r="-1" b="-1"/>
          <a:stretch/>
        </p:blipFill>
        <p:spPr bwMode="auto">
          <a:xfrm>
            <a:off x="20" y="1074544"/>
            <a:ext cx="7573364" cy="5069861"/>
          </a:xfrm>
          <a:prstGeom prst="rect">
            <a:avLst/>
          </a:prstGeom>
        </p:spPr>
      </p:pic>
      <p:sp>
        <p:nvSpPr>
          <p:cNvPr id="21" name="Rectangle 20"/>
          <p:cNvSpPr>
            <a:spLocks noGrp="1" noRot="1" noChangeAspect="1" noMove="1" noResize="1" noEditPoints="1" noAdjustHandles="1" noChangeArrowheads="1" noChangeShapeType="1" noTextEdit="1"/>
          </p:cNvSpPr>
          <p:nvPr/>
        </p:nvSpPr>
        <p:spPr bwMode="auto">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3" name="Rectangle 22"/>
          <p:cNvSpPr>
            <a:spLocks noGrp="1" noRot="1" noChangeAspect="1" noMove="1" noResize="1" noEditPoints="1" noAdjustHandles="1" noChangeArrowheads="1" noChangeShapeType="1" noTextEdit="1"/>
          </p:cNvSpPr>
          <p:nvPr/>
        </p:nvSpPr>
        <p:spPr bwMode="auto">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el 1"/>
          <p:cNvSpPr>
            <a:spLocks noGrp="1"/>
          </p:cNvSpPr>
          <p:nvPr>
            <p:ph type="ctrTitle"/>
          </p:nvPr>
        </p:nvSpPr>
        <p:spPr bwMode="auto">
          <a:xfrm>
            <a:off x="7803961" y="1330073"/>
            <a:ext cx="4134981" cy="1487225"/>
          </a:xfrm>
        </p:spPr>
        <p:txBody>
          <a:bodyPr anchor="b">
            <a:noAutofit/>
          </a:bodyPr>
          <a:lstStyle/>
          <a:p>
            <a:pPr>
              <a:lnSpc>
                <a:spcPct val="114999"/>
              </a:lnSpc>
              <a:defRPr/>
            </a:pPr>
            <a:r>
              <a:rPr lang="de-DE" sz="2800" b="1" dirty="0">
                <a:solidFill>
                  <a:schemeClr val="bg1"/>
                </a:solidFill>
                <a:latin typeface="Arial"/>
                <a:cs typeface="Arial"/>
              </a:rPr>
              <a:t>Einführungstage </a:t>
            </a:r>
            <a:r>
              <a:rPr lang="de-DE" sz="2800" b="1" dirty="0" err="1">
                <a:solidFill>
                  <a:schemeClr val="bg1"/>
                </a:solidFill>
                <a:latin typeface="Arial"/>
                <a:cs typeface="Arial"/>
              </a:rPr>
              <a:t>Tabletklassen</a:t>
            </a:r>
            <a:endParaRPr dirty="0"/>
          </a:p>
        </p:txBody>
      </p:sp>
      <p:sp>
        <p:nvSpPr>
          <p:cNvPr id="3" name="Untertitel 2"/>
          <p:cNvSpPr>
            <a:spLocks noGrp="1"/>
          </p:cNvSpPr>
          <p:nvPr>
            <p:ph type="subTitle" idx="1"/>
          </p:nvPr>
        </p:nvSpPr>
        <p:spPr bwMode="auto">
          <a:xfrm>
            <a:off x="7983733" y="3176626"/>
            <a:ext cx="3809999" cy="2148759"/>
          </a:xfrm>
        </p:spPr>
        <p:txBody>
          <a:bodyPr anchor="t">
            <a:noAutofit/>
          </a:bodyPr>
          <a:lstStyle/>
          <a:p>
            <a:pPr algn="ctr">
              <a:defRPr/>
            </a:pPr>
            <a:r>
              <a:rPr lang="de-DE" sz="2600" dirty="0">
                <a:solidFill>
                  <a:schemeClr val="bg1"/>
                </a:solidFill>
                <a:latin typeface="Arial"/>
                <a:cs typeface="Arial"/>
              </a:rPr>
              <a:t>Erste Schritte mit</a:t>
            </a:r>
          </a:p>
          <a:p>
            <a:pPr algn="ctr">
              <a:defRPr/>
            </a:pPr>
            <a:r>
              <a:rPr lang="de-DE" sz="2600" dirty="0">
                <a:solidFill>
                  <a:schemeClr val="tx1"/>
                </a:solidFill>
                <a:highlight>
                  <a:srgbClr val="FFFF00"/>
                </a:highlight>
                <a:latin typeface="Arial"/>
                <a:cs typeface="Arial"/>
              </a:rPr>
              <a:t>[Gerät der Schule]</a:t>
            </a:r>
          </a:p>
          <a:p>
            <a:pPr algn="ctr">
              <a:defRPr/>
            </a:pPr>
            <a:r>
              <a:rPr lang="de-DE" sz="2600" dirty="0">
                <a:solidFill>
                  <a:schemeClr val="bg1"/>
                </a:solidFill>
                <a:latin typeface="Arial"/>
                <a:cs typeface="Arial"/>
              </a:rPr>
              <a:t>Teil 2</a:t>
            </a:r>
            <a:endParaRPr dirty="0">
              <a:solidFill>
                <a:schemeClr val="bg1"/>
              </a:solidFill>
            </a:endParaRPr>
          </a:p>
        </p:txBody>
      </p:sp>
      <p:sp>
        <p:nvSpPr>
          <p:cNvPr id="25" name="Rectangle 24"/>
          <p:cNvSpPr>
            <a:spLocks noGrp="1" noRot="1" noChangeAspect="1" noMove="1" noResize="1" noEditPoints="1" noAdjustHandles="1" noChangeArrowheads="1" noChangeShapeType="1" noTextEdit="1"/>
          </p:cNvSpPr>
          <p:nvPr/>
        </p:nvSpPr>
        <p:spPr bwMode="auto">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7" name="Rectangle 26"/>
          <p:cNvSpPr>
            <a:spLocks noGrp="1" noRot="1" noChangeAspect="1" noMove="1" noResize="1" noEditPoints="1" noAdjustHandles="1" noChangeArrowheads="1" noChangeShapeType="1" noTextEdit="1"/>
          </p:cNvSpPr>
          <p:nvPr/>
        </p:nvSpPr>
        <p:spPr bwMode="auto">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9" name="Rectangle 28"/>
          <p:cNvSpPr>
            <a:spLocks noGrp="1" noRot="1" noChangeAspect="1" noMove="1" noResize="1" noEditPoints="1" noAdjustHandles="1" noChangeArrowheads="1" noChangeShapeType="1" noTextEdit="1"/>
          </p:cNvSpPr>
          <p:nvPr/>
        </p:nvSpPr>
        <p:spPr bwMode="auto">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extLst>
      <p:ext uri="{BB962C8B-B14F-4D97-AF65-F5344CB8AC3E}">
        <p14:creationId xmlns:p14="http://schemas.microsoft.com/office/powerpoint/2010/main" val="66966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156990"/>
            <a:ext cx="9453776" cy="6336984"/>
          </a:xfrm>
          <a:prstGeom prst="rect">
            <a:avLst/>
          </a:prstGeom>
        </p:spPr>
      </p:pic>
      <p:sp>
        <p:nvSpPr>
          <p:cNvPr id="11" name="Textfeld 10"/>
          <p:cNvSpPr txBox="1"/>
          <p:nvPr/>
        </p:nvSpPr>
        <p:spPr bwMode="auto">
          <a:xfrm>
            <a:off x="2522339" y="2089972"/>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0. Umgang mit </a:t>
            </a:r>
            <a:r>
              <a:rPr lang="de-DE" sz="2400" b="1" dirty="0" err="1">
                <a:solidFill>
                  <a:schemeClr val="bg1">
                    <a:lumMod val="50000"/>
                  </a:schemeClr>
                </a:solidFill>
                <a:latin typeface="Arial Black"/>
                <a:ea typeface="Roboto Bk"/>
              </a:rPr>
              <a:t>mebis</a:t>
            </a:r>
            <a:endParaRPr sz="2400" dirty="0">
              <a:solidFill>
                <a:schemeClr val="bg1">
                  <a:lumMod val="50000"/>
                </a:schemeClr>
              </a:solidFill>
            </a:endParaRPr>
          </a:p>
        </p:txBody>
      </p:sp>
      <p:sp>
        <p:nvSpPr>
          <p:cNvPr id="12" name="Textfeld 11"/>
          <p:cNvSpPr txBox="1"/>
          <p:nvPr/>
        </p:nvSpPr>
        <p:spPr bwMode="auto">
          <a:xfrm>
            <a:off x="2522341" y="3739015"/>
            <a:ext cx="6562725" cy="461665"/>
          </a:xfrm>
          <a:prstGeom prst="rect">
            <a:avLst/>
          </a:prstGeom>
          <a:noFill/>
        </p:spPr>
        <p:txBody>
          <a:bodyPr wrap="square" rtlCol="0">
            <a:spAutoFit/>
          </a:bodyPr>
          <a:lstStyle>
            <a:defPPr>
              <a:defRPr lang="de-DE"/>
            </a:defPPr>
            <a:lvl1pPr>
              <a:defRPr sz="2600" b="1">
                <a:solidFill>
                  <a:schemeClr val="bg1"/>
                </a:solidFill>
                <a:latin typeface="Arial Black"/>
                <a:ea typeface="Roboto Bk"/>
              </a:defRPr>
            </a:lvl1pPr>
          </a:lstStyle>
          <a:p>
            <a:pPr>
              <a:defRPr/>
            </a:pPr>
            <a:r>
              <a:rPr lang="de-DE" sz="2400" dirty="0">
                <a:solidFill>
                  <a:schemeClr val="bg1">
                    <a:lumMod val="50000"/>
                  </a:schemeClr>
                </a:solidFill>
              </a:rPr>
              <a:t>3. Lernlandkarte</a:t>
            </a:r>
            <a:endParaRPr sz="2400" dirty="0">
              <a:solidFill>
                <a:schemeClr val="bg1">
                  <a:lumMod val="50000"/>
                </a:schemeClr>
              </a:solidFill>
            </a:endParaRPr>
          </a:p>
        </p:txBody>
      </p:sp>
      <p:sp>
        <p:nvSpPr>
          <p:cNvPr id="13" name="Textfeld 12"/>
          <p:cNvSpPr txBox="1"/>
          <p:nvPr/>
        </p:nvSpPr>
        <p:spPr bwMode="auto">
          <a:xfrm>
            <a:off x="2522340" y="2639653"/>
            <a:ext cx="6943713"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1. Ordnerstruktur [Gerät der Schule]</a:t>
            </a:r>
            <a:endParaRPr sz="2400" dirty="0">
              <a:solidFill>
                <a:schemeClr val="bg1">
                  <a:lumMod val="50000"/>
                </a:schemeClr>
              </a:solidFill>
            </a:endParaRPr>
          </a:p>
        </p:txBody>
      </p:sp>
      <p:sp>
        <p:nvSpPr>
          <p:cNvPr id="14" name="Textfeld 13"/>
          <p:cNvSpPr txBox="1"/>
          <p:nvPr/>
        </p:nvSpPr>
        <p:spPr bwMode="auto">
          <a:xfrm>
            <a:off x="2522342" y="3190999"/>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2. Netiquette – Regeln im Umgang</a:t>
            </a:r>
            <a:endParaRPr sz="2400" dirty="0">
              <a:solidFill>
                <a:schemeClr val="bg1">
                  <a:lumMod val="50000"/>
                </a:schemeClr>
              </a:solidFill>
            </a:endParaRPr>
          </a:p>
        </p:txBody>
      </p:sp>
      <p:sp>
        <p:nvSpPr>
          <p:cNvPr id="15" name="Textfeld 14"/>
          <p:cNvSpPr txBox="1"/>
          <p:nvPr/>
        </p:nvSpPr>
        <p:spPr bwMode="auto">
          <a:xfrm>
            <a:off x="3957637" y="808524"/>
            <a:ext cx="4276725" cy="707886"/>
          </a:xfrm>
          <a:prstGeom prst="rect">
            <a:avLst/>
          </a:prstGeom>
          <a:noFill/>
        </p:spPr>
        <p:txBody>
          <a:bodyPr wrap="square" rtlCol="0">
            <a:spAutoFit/>
          </a:bodyPr>
          <a:lstStyle/>
          <a:p>
            <a:pPr algn="ctr">
              <a:defRPr/>
            </a:pPr>
            <a:r>
              <a:rPr lang="de-DE" sz="4000" b="1">
                <a:solidFill>
                  <a:schemeClr val="bg1"/>
                </a:solidFill>
                <a:latin typeface="Arial Black"/>
                <a:ea typeface="Roboto Bk"/>
              </a:rPr>
              <a:t>Ablauf</a:t>
            </a:r>
            <a:endParaRPr/>
          </a:p>
        </p:txBody>
      </p:sp>
      <p:sp>
        <p:nvSpPr>
          <p:cNvPr id="16" name="Textfeld 15"/>
          <p:cNvSpPr txBox="1"/>
          <p:nvPr/>
        </p:nvSpPr>
        <p:spPr bwMode="auto">
          <a:xfrm>
            <a:off x="2522340" y="4287031"/>
            <a:ext cx="7973132"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4. </a:t>
            </a:r>
            <a:r>
              <a:rPr lang="de-DE" sz="2400" b="1" dirty="0">
                <a:highlight>
                  <a:srgbClr val="FFFF00"/>
                </a:highlight>
                <a:latin typeface="Arial Black"/>
                <a:ea typeface="Roboto Bk"/>
              </a:rPr>
              <a:t>[Digitales Heft] – </a:t>
            </a:r>
            <a:r>
              <a:rPr lang="de-DE" sz="2400" b="1" dirty="0">
                <a:solidFill>
                  <a:schemeClr val="bg1"/>
                </a:solidFill>
                <a:latin typeface="Arial Black"/>
                <a:ea typeface="Roboto Bk"/>
              </a:rPr>
              <a:t>Rallye + Ordnerstruktur</a:t>
            </a:r>
            <a:endParaRPr sz="2400" dirty="0"/>
          </a:p>
        </p:txBody>
      </p:sp>
      <p:sp>
        <p:nvSpPr>
          <p:cNvPr id="17" name="Textfeld 16"/>
          <p:cNvSpPr txBox="1"/>
          <p:nvPr/>
        </p:nvSpPr>
        <p:spPr bwMode="auto">
          <a:xfrm>
            <a:off x="2522338" y="4838377"/>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5. kreative Aufgabe zur Netiquette</a:t>
            </a:r>
            <a:endParaRPr sz="2400" dirty="0"/>
          </a:p>
        </p:txBody>
      </p:sp>
    </p:spTree>
    <p:extLst>
      <p:ext uri="{BB962C8B-B14F-4D97-AF65-F5344CB8AC3E}">
        <p14:creationId xmlns:p14="http://schemas.microsoft.com/office/powerpoint/2010/main" val="263878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2"/>
          <a:stretch/>
        </p:blipFill>
        <p:spPr bwMode="auto">
          <a:xfrm>
            <a:off x="1426619" y="392779"/>
            <a:ext cx="9453776" cy="6336984"/>
          </a:xfrm>
          <a:prstGeom prst="rect">
            <a:avLst/>
          </a:prstGeom>
        </p:spPr>
      </p:pic>
      <p:sp>
        <p:nvSpPr>
          <p:cNvPr id="5" name="Textfeld 4">
            <a:extLst>
              <a:ext uri="{FF2B5EF4-FFF2-40B4-BE49-F238E27FC236}">
                <a16:creationId xmlns:a16="http://schemas.microsoft.com/office/drawing/2014/main" id="{9CDDFE43-0C14-4F61-938E-132D44B8E586}"/>
              </a:ext>
            </a:extLst>
          </p:cNvPr>
          <p:cNvSpPr txBox="1"/>
          <p:nvPr/>
        </p:nvSpPr>
        <p:spPr>
          <a:xfrm>
            <a:off x="3047997" y="3084217"/>
            <a:ext cx="6211019" cy="954107"/>
          </a:xfrm>
          <a:prstGeom prst="rect">
            <a:avLst/>
          </a:prstGeom>
          <a:noFill/>
        </p:spPr>
        <p:txBody>
          <a:bodyPr wrap="square" rtlCol="0">
            <a:spAutoFit/>
          </a:bodyPr>
          <a:lstStyle/>
          <a:p>
            <a:pPr algn="ctr"/>
            <a:r>
              <a:rPr lang="de-DE" sz="2800" dirty="0">
                <a:highlight>
                  <a:srgbClr val="FFFF00"/>
                </a:highlight>
              </a:rPr>
              <a:t>[Folien zum digitalen Heft der Schule]</a:t>
            </a:r>
            <a:endParaRPr lang="de-DE" dirty="0">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bwMode="auto">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9" name="Rectangle 18"/>
          <p:cNvSpPr>
            <a:spLocks noGrp="1" noRot="1" noChangeAspect="1" noMove="1" noResize="1" noEditPoints="1" noAdjustHandles="1" noChangeArrowheads="1" noChangeShapeType="1" noTextEdit="1"/>
          </p:cNvSpPr>
          <p:nvPr/>
        </p:nvSpPr>
        <p:spPr bwMode="auto">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Grafik 4" descr="Ein Bild, das Text, Elektronisches Gerät, Elektronik, Uhr enthält.&#10;&#10;Automatisch generierte Beschreibung"/>
          <p:cNvPicPr>
            <a:picLocks noChangeAspect="1"/>
          </p:cNvPicPr>
          <p:nvPr/>
        </p:nvPicPr>
        <p:blipFill>
          <a:blip r:embed="rId3"/>
          <a:srcRect t="10742" r="-1" b="-1"/>
          <a:stretch/>
        </p:blipFill>
        <p:spPr bwMode="auto">
          <a:xfrm>
            <a:off x="20" y="1074544"/>
            <a:ext cx="7573364" cy="5069861"/>
          </a:xfrm>
          <a:prstGeom prst="rect">
            <a:avLst/>
          </a:prstGeom>
        </p:spPr>
      </p:pic>
      <p:sp>
        <p:nvSpPr>
          <p:cNvPr id="21" name="Rectangle 20"/>
          <p:cNvSpPr>
            <a:spLocks noGrp="1" noRot="1" noChangeAspect="1" noMove="1" noResize="1" noEditPoints="1" noAdjustHandles="1" noChangeArrowheads="1" noChangeShapeType="1" noTextEdit="1"/>
          </p:cNvSpPr>
          <p:nvPr/>
        </p:nvSpPr>
        <p:spPr bwMode="auto">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3" name="Rectangle 22"/>
          <p:cNvSpPr>
            <a:spLocks noGrp="1" noRot="1" noChangeAspect="1" noMove="1" noResize="1" noEditPoints="1" noAdjustHandles="1" noChangeArrowheads="1" noChangeShapeType="1" noTextEdit="1"/>
          </p:cNvSpPr>
          <p:nvPr/>
        </p:nvSpPr>
        <p:spPr bwMode="auto">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el 1"/>
          <p:cNvSpPr>
            <a:spLocks noGrp="1"/>
          </p:cNvSpPr>
          <p:nvPr>
            <p:ph type="ctrTitle"/>
          </p:nvPr>
        </p:nvSpPr>
        <p:spPr bwMode="auto">
          <a:xfrm>
            <a:off x="7803961" y="1330073"/>
            <a:ext cx="4134981" cy="1487225"/>
          </a:xfrm>
        </p:spPr>
        <p:txBody>
          <a:bodyPr anchor="b">
            <a:noAutofit/>
          </a:bodyPr>
          <a:lstStyle/>
          <a:p>
            <a:pPr>
              <a:lnSpc>
                <a:spcPct val="114999"/>
              </a:lnSpc>
              <a:defRPr/>
            </a:pPr>
            <a:r>
              <a:rPr lang="de-DE" sz="2800" b="1" dirty="0">
                <a:solidFill>
                  <a:schemeClr val="bg1"/>
                </a:solidFill>
                <a:latin typeface="Arial"/>
                <a:cs typeface="Arial"/>
              </a:rPr>
              <a:t>Einführungstage </a:t>
            </a:r>
            <a:r>
              <a:rPr lang="de-DE" sz="2800" b="1" dirty="0" err="1">
                <a:solidFill>
                  <a:schemeClr val="bg1"/>
                </a:solidFill>
                <a:latin typeface="Arial"/>
                <a:cs typeface="Arial"/>
              </a:rPr>
              <a:t>Tabletklassen</a:t>
            </a:r>
            <a:endParaRPr dirty="0"/>
          </a:p>
        </p:txBody>
      </p:sp>
      <p:sp>
        <p:nvSpPr>
          <p:cNvPr id="3" name="Untertitel 2"/>
          <p:cNvSpPr>
            <a:spLocks noGrp="1"/>
          </p:cNvSpPr>
          <p:nvPr>
            <p:ph type="subTitle" idx="1"/>
          </p:nvPr>
        </p:nvSpPr>
        <p:spPr bwMode="auto">
          <a:xfrm>
            <a:off x="7983733" y="3176626"/>
            <a:ext cx="3809999" cy="2148759"/>
          </a:xfrm>
        </p:spPr>
        <p:txBody>
          <a:bodyPr anchor="t">
            <a:noAutofit/>
          </a:bodyPr>
          <a:lstStyle/>
          <a:p>
            <a:pPr algn="ctr">
              <a:defRPr/>
            </a:pPr>
            <a:r>
              <a:rPr lang="de-DE" sz="2600" dirty="0">
                <a:solidFill>
                  <a:schemeClr val="bg1"/>
                </a:solidFill>
                <a:latin typeface="Arial"/>
                <a:cs typeface="Arial"/>
              </a:rPr>
              <a:t>Erste Schritte mit</a:t>
            </a:r>
          </a:p>
          <a:p>
            <a:pPr algn="ctr">
              <a:defRPr/>
            </a:pPr>
            <a:r>
              <a:rPr lang="de-DE" sz="2600" dirty="0">
                <a:solidFill>
                  <a:schemeClr val="tx1"/>
                </a:solidFill>
                <a:highlight>
                  <a:srgbClr val="FFFF00"/>
                </a:highlight>
                <a:latin typeface="Arial"/>
                <a:cs typeface="Arial"/>
              </a:rPr>
              <a:t>[Gerät der Schule]</a:t>
            </a:r>
          </a:p>
          <a:p>
            <a:pPr algn="ctr">
              <a:defRPr/>
            </a:pPr>
            <a:r>
              <a:rPr lang="de-DE" sz="2600" dirty="0">
                <a:solidFill>
                  <a:schemeClr val="bg1"/>
                </a:solidFill>
                <a:latin typeface="Arial"/>
                <a:cs typeface="Arial"/>
              </a:rPr>
              <a:t>Teil 3</a:t>
            </a:r>
            <a:endParaRPr dirty="0">
              <a:solidFill>
                <a:schemeClr val="bg1"/>
              </a:solidFill>
            </a:endParaRPr>
          </a:p>
        </p:txBody>
      </p:sp>
      <p:sp>
        <p:nvSpPr>
          <p:cNvPr id="25" name="Rectangle 24"/>
          <p:cNvSpPr>
            <a:spLocks noGrp="1" noRot="1" noChangeAspect="1" noMove="1" noResize="1" noEditPoints="1" noAdjustHandles="1" noChangeArrowheads="1" noChangeShapeType="1" noTextEdit="1"/>
          </p:cNvSpPr>
          <p:nvPr/>
        </p:nvSpPr>
        <p:spPr bwMode="auto">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7" name="Rectangle 26"/>
          <p:cNvSpPr>
            <a:spLocks noGrp="1" noRot="1" noChangeAspect="1" noMove="1" noResize="1" noEditPoints="1" noAdjustHandles="1" noChangeArrowheads="1" noChangeShapeType="1" noTextEdit="1"/>
          </p:cNvSpPr>
          <p:nvPr/>
        </p:nvSpPr>
        <p:spPr bwMode="auto">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9" name="Rectangle 28"/>
          <p:cNvSpPr>
            <a:spLocks noGrp="1" noRot="1" noChangeAspect="1" noMove="1" noResize="1" noEditPoints="1" noAdjustHandles="1" noChangeArrowheads="1" noChangeShapeType="1" noTextEdit="1"/>
          </p:cNvSpPr>
          <p:nvPr/>
        </p:nvSpPr>
        <p:spPr bwMode="auto">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extLst>
      <p:ext uri="{BB962C8B-B14F-4D97-AF65-F5344CB8AC3E}">
        <p14:creationId xmlns:p14="http://schemas.microsoft.com/office/powerpoint/2010/main" val="386263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156990"/>
            <a:ext cx="9453776" cy="6336984"/>
          </a:xfrm>
          <a:prstGeom prst="rect">
            <a:avLst/>
          </a:prstGeom>
        </p:spPr>
      </p:pic>
      <p:sp>
        <p:nvSpPr>
          <p:cNvPr id="11" name="Textfeld 10"/>
          <p:cNvSpPr txBox="1"/>
          <p:nvPr/>
        </p:nvSpPr>
        <p:spPr bwMode="auto">
          <a:xfrm>
            <a:off x="2522339" y="2089972"/>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0. Umgang mit </a:t>
            </a:r>
            <a:r>
              <a:rPr lang="de-DE" sz="2400" b="1" dirty="0" err="1">
                <a:solidFill>
                  <a:schemeClr val="bg1">
                    <a:lumMod val="50000"/>
                  </a:schemeClr>
                </a:solidFill>
                <a:latin typeface="Arial Black"/>
                <a:ea typeface="Roboto Bk"/>
              </a:rPr>
              <a:t>mebis</a:t>
            </a:r>
            <a:endParaRPr sz="2400" dirty="0">
              <a:solidFill>
                <a:schemeClr val="bg1">
                  <a:lumMod val="50000"/>
                </a:schemeClr>
              </a:solidFill>
            </a:endParaRPr>
          </a:p>
        </p:txBody>
      </p:sp>
      <p:sp>
        <p:nvSpPr>
          <p:cNvPr id="12" name="Textfeld 11"/>
          <p:cNvSpPr txBox="1"/>
          <p:nvPr/>
        </p:nvSpPr>
        <p:spPr bwMode="auto">
          <a:xfrm>
            <a:off x="2522341" y="3739015"/>
            <a:ext cx="6562725" cy="461665"/>
          </a:xfrm>
          <a:prstGeom prst="rect">
            <a:avLst/>
          </a:prstGeom>
          <a:noFill/>
        </p:spPr>
        <p:txBody>
          <a:bodyPr wrap="square" rtlCol="0">
            <a:spAutoFit/>
          </a:bodyPr>
          <a:lstStyle>
            <a:defPPr>
              <a:defRPr lang="de-DE"/>
            </a:defPPr>
            <a:lvl1pPr>
              <a:defRPr sz="2600" b="1">
                <a:solidFill>
                  <a:schemeClr val="bg1"/>
                </a:solidFill>
                <a:latin typeface="Arial Black"/>
                <a:ea typeface="Roboto Bk"/>
              </a:defRPr>
            </a:lvl1pPr>
          </a:lstStyle>
          <a:p>
            <a:pPr>
              <a:defRPr/>
            </a:pPr>
            <a:r>
              <a:rPr lang="de-DE" sz="2400" dirty="0">
                <a:solidFill>
                  <a:schemeClr val="bg1">
                    <a:lumMod val="50000"/>
                  </a:schemeClr>
                </a:solidFill>
              </a:rPr>
              <a:t>3. Lernlandkarte</a:t>
            </a:r>
            <a:endParaRPr sz="2400" dirty="0">
              <a:solidFill>
                <a:schemeClr val="bg1">
                  <a:lumMod val="50000"/>
                </a:schemeClr>
              </a:solidFill>
            </a:endParaRPr>
          </a:p>
        </p:txBody>
      </p:sp>
      <p:sp>
        <p:nvSpPr>
          <p:cNvPr id="13" name="Textfeld 12"/>
          <p:cNvSpPr txBox="1"/>
          <p:nvPr/>
        </p:nvSpPr>
        <p:spPr bwMode="auto">
          <a:xfrm>
            <a:off x="2522340" y="2639653"/>
            <a:ext cx="6943713"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1. Ordnerstruktur [Gerät der Schule]</a:t>
            </a:r>
            <a:endParaRPr sz="2400" dirty="0">
              <a:solidFill>
                <a:schemeClr val="bg1">
                  <a:lumMod val="50000"/>
                </a:schemeClr>
              </a:solidFill>
            </a:endParaRPr>
          </a:p>
        </p:txBody>
      </p:sp>
      <p:sp>
        <p:nvSpPr>
          <p:cNvPr id="14" name="Textfeld 13"/>
          <p:cNvSpPr txBox="1"/>
          <p:nvPr/>
        </p:nvSpPr>
        <p:spPr bwMode="auto">
          <a:xfrm>
            <a:off x="2522342" y="3190999"/>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2. Netiquette – Regeln im Umgang</a:t>
            </a:r>
            <a:endParaRPr sz="2400" dirty="0">
              <a:solidFill>
                <a:schemeClr val="bg1">
                  <a:lumMod val="50000"/>
                </a:schemeClr>
              </a:solidFill>
            </a:endParaRPr>
          </a:p>
        </p:txBody>
      </p:sp>
      <p:sp>
        <p:nvSpPr>
          <p:cNvPr id="15" name="Textfeld 14"/>
          <p:cNvSpPr txBox="1"/>
          <p:nvPr/>
        </p:nvSpPr>
        <p:spPr bwMode="auto">
          <a:xfrm>
            <a:off x="3957637" y="808524"/>
            <a:ext cx="4276725" cy="707886"/>
          </a:xfrm>
          <a:prstGeom prst="rect">
            <a:avLst/>
          </a:prstGeom>
          <a:noFill/>
        </p:spPr>
        <p:txBody>
          <a:bodyPr wrap="square" rtlCol="0">
            <a:spAutoFit/>
          </a:bodyPr>
          <a:lstStyle/>
          <a:p>
            <a:pPr algn="ctr">
              <a:defRPr/>
            </a:pPr>
            <a:r>
              <a:rPr lang="de-DE" sz="4000" b="1">
                <a:solidFill>
                  <a:schemeClr val="bg1"/>
                </a:solidFill>
                <a:latin typeface="Arial Black"/>
                <a:ea typeface="Roboto Bk"/>
              </a:rPr>
              <a:t>Ablauf</a:t>
            </a:r>
            <a:endParaRPr/>
          </a:p>
        </p:txBody>
      </p:sp>
      <p:sp>
        <p:nvSpPr>
          <p:cNvPr id="16" name="Textfeld 15"/>
          <p:cNvSpPr txBox="1"/>
          <p:nvPr/>
        </p:nvSpPr>
        <p:spPr bwMode="auto">
          <a:xfrm>
            <a:off x="2522340" y="4287031"/>
            <a:ext cx="7973132"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4. [Digitales Heft] – Rallye + Ordnerstruktur</a:t>
            </a:r>
            <a:endParaRPr sz="2400" dirty="0">
              <a:solidFill>
                <a:schemeClr val="bg1">
                  <a:lumMod val="50000"/>
                </a:schemeClr>
              </a:solidFill>
            </a:endParaRPr>
          </a:p>
        </p:txBody>
      </p:sp>
      <p:sp>
        <p:nvSpPr>
          <p:cNvPr id="17" name="Textfeld 16"/>
          <p:cNvSpPr txBox="1"/>
          <p:nvPr/>
        </p:nvSpPr>
        <p:spPr bwMode="auto">
          <a:xfrm>
            <a:off x="2522338" y="4838377"/>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5. kreative Aufgabe zur Netiquette</a:t>
            </a:r>
            <a:endParaRPr sz="2400" dirty="0"/>
          </a:p>
        </p:txBody>
      </p:sp>
    </p:spTree>
    <p:extLst>
      <p:ext uri="{BB962C8B-B14F-4D97-AF65-F5344CB8AC3E}">
        <p14:creationId xmlns:p14="http://schemas.microsoft.com/office/powerpoint/2010/main" val="66810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260508"/>
            <a:ext cx="9453776" cy="6336984"/>
          </a:xfrm>
          <a:prstGeom prst="rect">
            <a:avLst/>
          </a:prstGeom>
        </p:spPr>
      </p:pic>
      <p:sp>
        <p:nvSpPr>
          <p:cNvPr id="17" name="Textfeld 16"/>
          <p:cNvSpPr txBox="1"/>
          <p:nvPr/>
        </p:nvSpPr>
        <p:spPr bwMode="auto">
          <a:xfrm>
            <a:off x="2814636" y="900000"/>
            <a:ext cx="6562725" cy="492443"/>
          </a:xfrm>
          <a:prstGeom prst="rect">
            <a:avLst/>
          </a:prstGeom>
          <a:noFill/>
        </p:spPr>
        <p:txBody>
          <a:bodyPr wrap="square" rtlCol="0">
            <a:spAutoFit/>
          </a:bodyPr>
          <a:lstStyle/>
          <a:p>
            <a:pPr>
              <a:defRPr/>
            </a:pPr>
            <a:r>
              <a:rPr lang="de-DE" sz="2600" b="1">
                <a:solidFill>
                  <a:schemeClr val="bg1"/>
                </a:solidFill>
                <a:latin typeface="Arial Black"/>
                <a:ea typeface="Roboto Bk"/>
              </a:rPr>
              <a:t>5. kreative Aufgabe zur Netiquette</a:t>
            </a:r>
            <a:endParaRPr/>
          </a:p>
        </p:txBody>
      </p:sp>
      <p:sp>
        <p:nvSpPr>
          <p:cNvPr id="5" name="Textfeld 4"/>
          <p:cNvSpPr txBox="1"/>
          <p:nvPr/>
        </p:nvSpPr>
        <p:spPr bwMode="auto">
          <a:xfrm>
            <a:off x="2478155" y="1563635"/>
            <a:ext cx="7213141" cy="2623452"/>
          </a:xfrm>
          <a:prstGeom prst="rect">
            <a:avLst/>
          </a:prstGeom>
          <a:noFill/>
        </p:spPr>
        <p:txBody>
          <a:bodyPr wrap="square" rtlCol="0">
            <a:spAutoFit/>
          </a:bodyPr>
          <a:lstStyle/>
          <a:p>
            <a:pPr>
              <a:spcAft>
                <a:spcPts val="1200"/>
              </a:spcAft>
              <a:defRPr/>
            </a:pPr>
            <a:r>
              <a:rPr lang="de-DE" b="1">
                <a:solidFill>
                  <a:schemeClr val="bg1"/>
                </a:solidFill>
                <a:latin typeface="Arial"/>
                <a:cs typeface="Arial"/>
              </a:rPr>
              <a:t>Gruppenarbeit: </a:t>
            </a:r>
            <a:r>
              <a:rPr lang="de-DE">
                <a:solidFill>
                  <a:schemeClr val="bg1"/>
                </a:solidFill>
                <a:latin typeface="Arial"/>
                <a:cs typeface="Arial"/>
              </a:rPr>
              <a:t>(2 bis 3 Personen)</a:t>
            </a:r>
            <a:endParaRPr/>
          </a:p>
          <a:p>
            <a:pPr>
              <a:lnSpc>
                <a:spcPct val="113999"/>
              </a:lnSpc>
              <a:spcAft>
                <a:spcPts val="600"/>
              </a:spcAft>
              <a:defRPr/>
            </a:pPr>
            <a:r>
              <a:rPr lang="de-DE">
                <a:solidFill>
                  <a:schemeClr val="bg1"/>
                </a:solidFill>
                <a:latin typeface="Arial"/>
                <a:cs typeface="Arial"/>
              </a:rPr>
              <a:t>Erstellt eine Bildfolge oder einen Comic, in dem du die wichtigsten Regeln (mind. 2!) veranschaulichst. Du kannst dabei selbst Bilder zeichnen und/oder sie mit deinem Tablet machen. </a:t>
            </a:r>
            <a:endParaRPr/>
          </a:p>
          <a:p>
            <a:pPr>
              <a:lnSpc>
                <a:spcPct val="113999"/>
              </a:lnSpc>
              <a:spcAft>
                <a:spcPts val="1200"/>
              </a:spcAft>
              <a:defRPr/>
            </a:pPr>
            <a:r>
              <a:rPr lang="de-DE" b="1">
                <a:solidFill>
                  <a:schemeClr val="bg1"/>
                </a:solidFill>
                <a:latin typeface="Arial"/>
                <a:cs typeface="Arial"/>
              </a:rPr>
              <a:t>Denk aber daran, selbst die Regeln bei der Erstellung auch zu befolgen! </a:t>
            </a:r>
            <a:endParaRPr/>
          </a:p>
          <a:p>
            <a:pPr>
              <a:lnSpc>
                <a:spcPct val="113999"/>
              </a:lnSpc>
              <a:defRPr/>
            </a:pPr>
            <a:r>
              <a:rPr lang="de-DE">
                <a:solidFill>
                  <a:schemeClr val="bg1"/>
                </a:solidFill>
                <a:latin typeface="Arial"/>
                <a:cs typeface="Arial"/>
              </a:rPr>
              <a:t>Beispiel aus dem letzten Schuljahr zur Orientierung:</a:t>
            </a:r>
            <a:endParaRPr/>
          </a:p>
        </p:txBody>
      </p:sp>
      <p:pic>
        <p:nvPicPr>
          <p:cNvPr id="8" name="Grafik 7"/>
          <p:cNvPicPr>
            <a:picLocks noChangeAspect="1"/>
          </p:cNvPicPr>
          <p:nvPr/>
        </p:nvPicPr>
        <p:blipFill>
          <a:blip r:embed="rId4"/>
          <a:srcRect l="1620" t="32353" r="22460" b="24450"/>
          <a:stretch/>
        </p:blipFill>
        <p:spPr bwMode="auto">
          <a:xfrm>
            <a:off x="3689451" y="4245690"/>
            <a:ext cx="4813093" cy="1825775"/>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156990"/>
            <a:ext cx="9453776" cy="6336984"/>
          </a:xfrm>
          <a:prstGeom prst="rect">
            <a:avLst/>
          </a:prstGeom>
        </p:spPr>
      </p:pic>
      <p:sp>
        <p:nvSpPr>
          <p:cNvPr id="11" name="Textfeld 10"/>
          <p:cNvSpPr txBox="1"/>
          <p:nvPr/>
        </p:nvSpPr>
        <p:spPr bwMode="auto">
          <a:xfrm>
            <a:off x="2522339" y="2089972"/>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0. Umgang mit </a:t>
            </a:r>
            <a:r>
              <a:rPr lang="de-DE" sz="2400" b="1" dirty="0" err="1">
                <a:solidFill>
                  <a:schemeClr val="bg1"/>
                </a:solidFill>
                <a:latin typeface="Arial Black"/>
                <a:ea typeface="Roboto Bk"/>
              </a:rPr>
              <a:t>mebis</a:t>
            </a:r>
            <a:endParaRPr sz="2400" dirty="0"/>
          </a:p>
        </p:txBody>
      </p:sp>
      <p:sp>
        <p:nvSpPr>
          <p:cNvPr id="12" name="Textfeld 11"/>
          <p:cNvSpPr txBox="1"/>
          <p:nvPr/>
        </p:nvSpPr>
        <p:spPr bwMode="auto">
          <a:xfrm>
            <a:off x="2522341" y="3739015"/>
            <a:ext cx="6562725" cy="461665"/>
          </a:xfrm>
          <a:prstGeom prst="rect">
            <a:avLst/>
          </a:prstGeom>
          <a:noFill/>
        </p:spPr>
        <p:txBody>
          <a:bodyPr wrap="square" rtlCol="0">
            <a:spAutoFit/>
          </a:bodyPr>
          <a:lstStyle>
            <a:defPPr>
              <a:defRPr lang="de-DE"/>
            </a:defPPr>
            <a:lvl1pPr>
              <a:defRPr sz="2600" b="1">
                <a:solidFill>
                  <a:schemeClr val="bg1"/>
                </a:solidFill>
                <a:latin typeface="Arial Black"/>
                <a:ea typeface="Roboto Bk"/>
              </a:defRPr>
            </a:lvl1pPr>
          </a:lstStyle>
          <a:p>
            <a:pPr>
              <a:defRPr/>
            </a:pPr>
            <a:r>
              <a:rPr lang="de-DE" sz="2400" dirty="0"/>
              <a:t>3. Lernlandkarte</a:t>
            </a:r>
            <a:endParaRPr sz="2400" dirty="0"/>
          </a:p>
        </p:txBody>
      </p:sp>
      <p:sp>
        <p:nvSpPr>
          <p:cNvPr id="13" name="Textfeld 12"/>
          <p:cNvSpPr txBox="1"/>
          <p:nvPr/>
        </p:nvSpPr>
        <p:spPr bwMode="auto">
          <a:xfrm>
            <a:off x="2522340" y="2639653"/>
            <a:ext cx="6943713"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1. Ordnerstruktur </a:t>
            </a:r>
            <a:r>
              <a:rPr lang="de-DE" sz="2400" b="1" dirty="0">
                <a:highlight>
                  <a:srgbClr val="FFFF00"/>
                </a:highlight>
                <a:latin typeface="Arial Black"/>
                <a:ea typeface="Roboto Bk"/>
              </a:rPr>
              <a:t>[Gerät der Schule]</a:t>
            </a:r>
            <a:endParaRPr sz="2400" dirty="0">
              <a:highlight>
                <a:srgbClr val="FFFF00"/>
              </a:highlight>
            </a:endParaRPr>
          </a:p>
        </p:txBody>
      </p:sp>
      <p:sp>
        <p:nvSpPr>
          <p:cNvPr id="14" name="Textfeld 13"/>
          <p:cNvSpPr txBox="1"/>
          <p:nvPr/>
        </p:nvSpPr>
        <p:spPr bwMode="auto">
          <a:xfrm>
            <a:off x="2522342" y="3190999"/>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2. Netiquette – Regeln im Umgang</a:t>
            </a:r>
            <a:endParaRPr sz="2400" dirty="0"/>
          </a:p>
        </p:txBody>
      </p:sp>
      <p:sp>
        <p:nvSpPr>
          <p:cNvPr id="15" name="Textfeld 14"/>
          <p:cNvSpPr txBox="1"/>
          <p:nvPr/>
        </p:nvSpPr>
        <p:spPr bwMode="auto">
          <a:xfrm>
            <a:off x="3957637" y="808524"/>
            <a:ext cx="4276725" cy="707886"/>
          </a:xfrm>
          <a:prstGeom prst="rect">
            <a:avLst/>
          </a:prstGeom>
          <a:noFill/>
        </p:spPr>
        <p:txBody>
          <a:bodyPr wrap="square" rtlCol="0">
            <a:spAutoFit/>
          </a:bodyPr>
          <a:lstStyle/>
          <a:p>
            <a:pPr algn="ctr">
              <a:defRPr/>
            </a:pPr>
            <a:r>
              <a:rPr lang="de-DE" sz="4000" b="1">
                <a:solidFill>
                  <a:schemeClr val="bg1"/>
                </a:solidFill>
                <a:latin typeface="Arial Black"/>
                <a:ea typeface="Roboto Bk"/>
              </a:rPr>
              <a:t>Ablauf</a:t>
            </a:r>
            <a:endParaRPr/>
          </a:p>
        </p:txBody>
      </p:sp>
      <p:sp>
        <p:nvSpPr>
          <p:cNvPr id="16" name="Textfeld 15"/>
          <p:cNvSpPr txBox="1"/>
          <p:nvPr/>
        </p:nvSpPr>
        <p:spPr bwMode="auto">
          <a:xfrm>
            <a:off x="2522340" y="4287031"/>
            <a:ext cx="7973132"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4. </a:t>
            </a:r>
            <a:r>
              <a:rPr lang="de-DE" sz="2400" b="1" dirty="0">
                <a:highlight>
                  <a:srgbClr val="FFFF00"/>
                </a:highlight>
                <a:latin typeface="Arial Black"/>
                <a:ea typeface="Roboto Bk"/>
              </a:rPr>
              <a:t>[Digitales Heft] – </a:t>
            </a:r>
            <a:r>
              <a:rPr lang="de-DE" sz="2400" b="1" dirty="0">
                <a:solidFill>
                  <a:schemeClr val="bg1"/>
                </a:solidFill>
                <a:latin typeface="Arial Black"/>
                <a:ea typeface="Roboto Bk"/>
              </a:rPr>
              <a:t>Rallye + Ordnerstruktur</a:t>
            </a:r>
            <a:endParaRPr sz="2400" dirty="0"/>
          </a:p>
        </p:txBody>
      </p:sp>
      <p:sp>
        <p:nvSpPr>
          <p:cNvPr id="17" name="Textfeld 16"/>
          <p:cNvSpPr txBox="1"/>
          <p:nvPr/>
        </p:nvSpPr>
        <p:spPr bwMode="auto">
          <a:xfrm>
            <a:off x="2522338" y="4838377"/>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5. kreative Aufgabe zur Netiquette</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2"/>
          <a:stretch/>
        </p:blipFill>
        <p:spPr bwMode="auto">
          <a:xfrm>
            <a:off x="1369110" y="260508"/>
            <a:ext cx="9453776" cy="6336984"/>
          </a:xfrm>
          <a:prstGeom prst="rect">
            <a:avLst/>
          </a:prstGeom>
        </p:spPr>
      </p:pic>
      <p:pic>
        <p:nvPicPr>
          <p:cNvPr id="8" name="Grafik 7"/>
          <p:cNvPicPr>
            <a:picLocks noChangeAspect="1"/>
          </p:cNvPicPr>
          <p:nvPr/>
        </p:nvPicPr>
        <p:blipFill>
          <a:blip r:embed="rId3"/>
          <a:srcRect l="1620" t="32353" r="22460" b="24450"/>
          <a:stretch/>
        </p:blipFill>
        <p:spPr bwMode="auto">
          <a:xfrm>
            <a:off x="310612" y="1234399"/>
            <a:ext cx="11570776" cy="4389201"/>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156990"/>
            <a:ext cx="9453776" cy="6336984"/>
          </a:xfrm>
          <a:prstGeom prst="rect">
            <a:avLst/>
          </a:prstGeom>
        </p:spPr>
      </p:pic>
      <p:sp>
        <p:nvSpPr>
          <p:cNvPr id="11" name="Textfeld 10"/>
          <p:cNvSpPr txBox="1"/>
          <p:nvPr/>
        </p:nvSpPr>
        <p:spPr bwMode="auto">
          <a:xfrm>
            <a:off x="2522339" y="2089972"/>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0. Umgang mit </a:t>
            </a:r>
            <a:r>
              <a:rPr lang="de-DE" sz="2400" b="1" dirty="0" err="1">
                <a:solidFill>
                  <a:schemeClr val="bg1">
                    <a:lumMod val="50000"/>
                  </a:schemeClr>
                </a:solidFill>
                <a:latin typeface="Arial Black"/>
                <a:ea typeface="Roboto Bk"/>
              </a:rPr>
              <a:t>mebis</a:t>
            </a:r>
            <a:endParaRPr sz="2400" dirty="0">
              <a:solidFill>
                <a:schemeClr val="bg1">
                  <a:lumMod val="50000"/>
                </a:schemeClr>
              </a:solidFill>
            </a:endParaRPr>
          </a:p>
        </p:txBody>
      </p:sp>
      <p:sp>
        <p:nvSpPr>
          <p:cNvPr id="12" name="Textfeld 11"/>
          <p:cNvSpPr txBox="1"/>
          <p:nvPr/>
        </p:nvSpPr>
        <p:spPr bwMode="auto">
          <a:xfrm>
            <a:off x="2522341" y="3739015"/>
            <a:ext cx="6562725" cy="461665"/>
          </a:xfrm>
          <a:prstGeom prst="rect">
            <a:avLst/>
          </a:prstGeom>
          <a:noFill/>
        </p:spPr>
        <p:txBody>
          <a:bodyPr wrap="square" rtlCol="0">
            <a:spAutoFit/>
          </a:bodyPr>
          <a:lstStyle>
            <a:defPPr>
              <a:defRPr lang="de-DE"/>
            </a:defPPr>
            <a:lvl1pPr>
              <a:defRPr sz="2600" b="1">
                <a:solidFill>
                  <a:schemeClr val="bg1"/>
                </a:solidFill>
                <a:latin typeface="Arial Black"/>
                <a:ea typeface="Roboto Bk"/>
              </a:defRPr>
            </a:lvl1pPr>
          </a:lstStyle>
          <a:p>
            <a:pPr>
              <a:defRPr/>
            </a:pPr>
            <a:r>
              <a:rPr lang="de-DE" sz="2400" dirty="0">
                <a:solidFill>
                  <a:schemeClr val="bg1">
                    <a:lumMod val="50000"/>
                  </a:schemeClr>
                </a:solidFill>
              </a:rPr>
              <a:t>3. Lernlandkarte</a:t>
            </a:r>
            <a:endParaRPr sz="2400" dirty="0">
              <a:solidFill>
                <a:schemeClr val="bg1">
                  <a:lumMod val="50000"/>
                </a:schemeClr>
              </a:solidFill>
            </a:endParaRPr>
          </a:p>
        </p:txBody>
      </p:sp>
      <p:sp>
        <p:nvSpPr>
          <p:cNvPr id="13" name="Textfeld 12"/>
          <p:cNvSpPr txBox="1"/>
          <p:nvPr/>
        </p:nvSpPr>
        <p:spPr bwMode="auto">
          <a:xfrm>
            <a:off x="2522340" y="2639653"/>
            <a:ext cx="6943713"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1. Ordnerstruktur [Gerät der Schule]</a:t>
            </a:r>
            <a:endParaRPr sz="2400" dirty="0">
              <a:solidFill>
                <a:schemeClr val="bg1">
                  <a:lumMod val="50000"/>
                </a:schemeClr>
              </a:solidFill>
            </a:endParaRPr>
          </a:p>
        </p:txBody>
      </p:sp>
      <p:sp>
        <p:nvSpPr>
          <p:cNvPr id="14" name="Textfeld 13"/>
          <p:cNvSpPr txBox="1"/>
          <p:nvPr/>
        </p:nvSpPr>
        <p:spPr bwMode="auto">
          <a:xfrm>
            <a:off x="2522342" y="3190999"/>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2. Netiquette – Regeln im Umgang</a:t>
            </a:r>
            <a:endParaRPr sz="2400" dirty="0">
              <a:solidFill>
                <a:schemeClr val="bg1">
                  <a:lumMod val="50000"/>
                </a:schemeClr>
              </a:solidFill>
            </a:endParaRPr>
          </a:p>
        </p:txBody>
      </p:sp>
      <p:sp>
        <p:nvSpPr>
          <p:cNvPr id="15" name="Textfeld 14"/>
          <p:cNvSpPr txBox="1"/>
          <p:nvPr/>
        </p:nvSpPr>
        <p:spPr bwMode="auto">
          <a:xfrm>
            <a:off x="3957637" y="808524"/>
            <a:ext cx="4276725" cy="707886"/>
          </a:xfrm>
          <a:prstGeom prst="rect">
            <a:avLst/>
          </a:prstGeom>
          <a:noFill/>
        </p:spPr>
        <p:txBody>
          <a:bodyPr wrap="square" rtlCol="0">
            <a:spAutoFit/>
          </a:bodyPr>
          <a:lstStyle/>
          <a:p>
            <a:pPr algn="ctr">
              <a:defRPr/>
            </a:pPr>
            <a:r>
              <a:rPr lang="de-DE" sz="4000" b="1">
                <a:solidFill>
                  <a:schemeClr val="bg1"/>
                </a:solidFill>
                <a:latin typeface="Arial Black"/>
                <a:ea typeface="Roboto Bk"/>
              </a:rPr>
              <a:t>Ablauf</a:t>
            </a:r>
            <a:endParaRPr/>
          </a:p>
        </p:txBody>
      </p:sp>
      <p:sp>
        <p:nvSpPr>
          <p:cNvPr id="16" name="Textfeld 15"/>
          <p:cNvSpPr txBox="1"/>
          <p:nvPr/>
        </p:nvSpPr>
        <p:spPr bwMode="auto">
          <a:xfrm>
            <a:off x="2522340" y="4287031"/>
            <a:ext cx="7973132"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4. [Digitales Heft] – Rallye + Ordnerstruktur</a:t>
            </a:r>
            <a:endParaRPr sz="2400" dirty="0">
              <a:solidFill>
                <a:schemeClr val="bg1">
                  <a:lumMod val="50000"/>
                </a:schemeClr>
              </a:solidFill>
            </a:endParaRPr>
          </a:p>
        </p:txBody>
      </p:sp>
      <p:sp>
        <p:nvSpPr>
          <p:cNvPr id="17" name="Textfeld 16"/>
          <p:cNvSpPr txBox="1"/>
          <p:nvPr/>
        </p:nvSpPr>
        <p:spPr bwMode="auto">
          <a:xfrm>
            <a:off x="2522338" y="4838377"/>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5. kreative Aufgabe zur Netiquette</a:t>
            </a:r>
            <a:endParaRPr sz="2400" dirty="0">
              <a:solidFill>
                <a:schemeClr val="bg1">
                  <a:lumMod val="50000"/>
                </a:schemeClr>
              </a:solidFill>
            </a:endParaRPr>
          </a:p>
        </p:txBody>
      </p:sp>
      <p:sp>
        <p:nvSpPr>
          <p:cNvPr id="18" name="Textfeld 17">
            <a:extLst>
              <a:ext uri="{FF2B5EF4-FFF2-40B4-BE49-F238E27FC236}">
                <a16:creationId xmlns:a16="http://schemas.microsoft.com/office/drawing/2014/main" id="{7B67412B-F976-40B3-8830-6339DD54C629}"/>
              </a:ext>
            </a:extLst>
          </p:cNvPr>
          <p:cNvSpPr txBox="1"/>
          <p:nvPr/>
        </p:nvSpPr>
        <p:spPr bwMode="auto">
          <a:xfrm>
            <a:off x="3169993" y="1600199"/>
            <a:ext cx="5995725" cy="4663798"/>
          </a:xfrm>
          <a:prstGeom prst="rect">
            <a:avLst/>
          </a:prstGeom>
          <a:noFill/>
        </p:spPr>
        <p:txBody>
          <a:bodyPr wrap="square" rtlCol="0">
            <a:spAutoFit/>
          </a:bodyPr>
          <a:lstStyle/>
          <a:p>
            <a:pPr>
              <a:defRPr/>
            </a:pPr>
            <a:r>
              <a:rPr lang="de-DE" sz="30000" dirty="0">
                <a:solidFill>
                  <a:srgbClr val="FF0000"/>
                </a:solidFill>
                <a:latin typeface="Abyssinica SIL"/>
                <a:ea typeface="Abyssinica SIL"/>
                <a:cs typeface="Abyssinica SIL"/>
              </a:rPr>
              <a:t>✔</a:t>
            </a:r>
            <a:endParaRPr lang="de-DE" sz="30000" dirty="0">
              <a:solidFill>
                <a:srgbClr val="FF0000"/>
              </a:solidFill>
            </a:endParaRPr>
          </a:p>
        </p:txBody>
      </p:sp>
    </p:spTree>
    <p:extLst>
      <p:ext uri="{BB962C8B-B14F-4D97-AF65-F5344CB8AC3E}">
        <p14:creationId xmlns:p14="http://schemas.microsoft.com/office/powerpoint/2010/main" val="5695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260508"/>
            <a:ext cx="9453776" cy="6336984"/>
          </a:xfrm>
          <a:prstGeom prst="rect">
            <a:avLst/>
          </a:prstGeom>
        </p:spPr>
      </p:pic>
      <p:sp>
        <p:nvSpPr>
          <p:cNvPr id="11" name="Textfeld 10"/>
          <p:cNvSpPr txBox="1"/>
          <p:nvPr/>
        </p:nvSpPr>
        <p:spPr bwMode="auto">
          <a:xfrm>
            <a:off x="2814636" y="900000"/>
            <a:ext cx="6562725" cy="492443"/>
          </a:xfrm>
          <a:prstGeom prst="rect">
            <a:avLst/>
          </a:prstGeom>
          <a:noFill/>
        </p:spPr>
        <p:txBody>
          <a:bodyPr wrap="square" rtlCol="0">
            <a:spAutoFit/>
          </a:bodyPr>
          <a:lstStyle/>
          <a:p>
            <a:pPr>
              <a:defRPr/>
            </a:pPr>
            <a:r>
              <a:rPr lang="de-DE" sz="2600" b="1">
                <a:solidFill>
                  <a:schemeClr val="bg1"/>
                </a:solidFill>
                <a:latin typeface="Arial Black"/>
                <a:ea typeface="Roboto Bk"/>
              </a:rPr>
              <a:t>0. Umgang mit mebis</a:t>
            </a:r>
            <a:endParaRPr/>
          </a:p>
        </p:txBody>
      </p:sp>
      <p:sp>
        <p:nvSpPr>
          <p:cNvPr id="2" name="Textfeld 1"/>
          <p:cNvSpPr txBox="1"/>
          <p:nvPr/>
        </p:nvSpPr>
        <p:spPr bwMode="auto">
          <a:xfrm>
            <a:off x="2593569" y="2031935"/>
            <a:ext cx="7004856" cy="3283528"/>
          </a:xfrm>
          <a:prstGeom prst="rect">
            <a:avLst/>
          </a:prstGeom>
          <a:noFill/>
        </p:spPr>
        <p:txBody>
          <a:bodyPr wrap="square" rtlCol="0">
            <a:spAutoFit/>
          </a:bodyPr>
          <a:lstStyle/>
          <a:p>
            <a:pPr>
              <a:lnSpc>
                <a:spcPct val="120000"/>
              </a:lnSpc>
              <a:spcAft>
                <a:spcPts val="1200"/>
              </a:spcAft>
              <a:defRPr/>
            </a:pPr>
            <a:r>
              <a:rPr lang="de-DE" sz="2200" dirty="0">
                <a:solidFill>
                  <a:schemeClr val="bg1"/>
                </a:solidFill>
                <a:latin typeface="Arial"/>
                <a:ea typeface="Roboto"/>
                <a:cs typeface="Arial"/>
              </a:rPr>
              <a:t>Folgende Fragen zu </a:t>
            </a:r>
            <a:r>
              <a:rPr lang="de-DE" sz="2200" dirty="0" err="1">
                <a:solidFill>
                  <a:schemeClr val="bg1"/>
                </a:solidFill>
                <a:latin typeface="Arial"/>
                <a:ea typeface="Roboto"/>
                <a:cs typeface="Arial"/>
              </a:rPr>
              <a:t>mebis</a:t>
            </a:r>
            <a:r>
              <a:rPr lang="de-DE" sz="2200" dirty="0">
                <a:solidFill>
                  <a:schemeClr val="bg1"/>
                </a:solidFill>
                <a:latin typeface="Arial"/>
                <a:ea typeface="Roboto"/>
                <a:cs typeface="Arial"/>
              </a:rPr>
              <a:t> solltest du alle mit „</a:t>
            </a:r>
            <a:r>
              <a:rPr lang="de-DE" sz="2200" b="1" dirty="0">
                <a:solidFill>
                  <a:schemeClr val="bg1"/>
                </a:solidFill>
                <a:latin typeface="Arial"/>
                <a:ea typeface="Roboto"/>
                <a:cs typeface="Arial"/>
              </a:rPr>
              <a:t>Ja</a:t>
            </a:r>
            <a:r>
              <a:rPr lang="de-DE" sz="2200" dirty="0">
                <a:solidFill>
                  <a:schemeClr val="bg1"/>
                </a:solidFill>
                <a:latin typeface="Arial"/>
                <a:ea typeface="Roboto"/>
                <a:cs typeface="Arial"/>
              </a:rPr>
              <a:t>“ beantworten können:</a:t>
            </a:r>
            <a:endParaRPr dirty="0"/>
          </a:p>
          <a:p>
            <a:pPr marL="342900" indent="-342900">
              <a:lnSpc>
                <a:spcPct val="120000"/>
              </a:lnSpc>
              <a:spcAft>
                <a:spcPts val="600"/>
              </a:spcAft>
              <a:buFont typeface="Wingdings"/>
              <a:buChar char="ü"/>
              <a:defRPr/>
            </a:pPr>
            <a:r>
              <a:rPr lang="de-DE" sz="2200" dirty="0">
                <a:solidFill>
                  <a:schemeClr val="bg1"/>
                </a:solidFill>
                <a:latin typeface="Arial"/>
                <a:ea typeface="Roboto"/>
                <a:cs typeface="Arial"/>
              </a:rPr>
              <a:t>Kennst du deine Anmeldedaten?</a:t>
            </a:r>
            <a:endParaRPr dirty="0"/>
          </a:p>
          <a:p>
            <a:pPr marL="342900" indent="-342900">
              <a:lnSpc>
                <a:spcPct val="120000"/>
              </a:lnSpc>
              <a:spcAft>
                <a:spcPts val="600"/>
              </a:spcAft>
              <a:buFont typeface="Wingdings"/>
              <a:buChar char="ü"/>
              <a:defRPr/>
            </a:pPr>
            <a:r>
              <a:rPr lang="de-DE" sz="2200" dirty="0">
                <a:solidFill>
                  <a:schemeClr val="bg1"/>
                </a:solidFill>
                <a:latin typeface="Arial"/>
                <a:ea typeface="Roboto"/>
                <a:cs typeface="Arial"/>
              </a:rPr>
              <a:t>Hast du eine korrekte E-Mail Adresse in deinem Profil eintragen?</a:t>
            </a:r>
            <a:endParaRPr dirty="0"/>
          </a:p>
          <a:p>
            <a:pPr marL="342900" indent="-342900">
              <a:lnSpc>
                <a:spcPct val="120000"/>
              </a:lnSpc>
              <a:spcAft>
                <a:spcPts val="600"/>
              </a:spcAft>
              <a:buFont typeface="Wingdings"/>
              <a:buChar char="ü"/>
              <a:defRPr/>
            </a:pPr>
            <a:r>
              <a:rPr lang="de-DE" sz="2200" dirty="0">
                <a:solidFill>
                  <a:schemeClr val="bg1"/>
                </a:solidFill>
                <a:latin typeface="Arial"/>
                <a:ea typeface="Roboto"/>
                <a:cs typeface="Arial"/>
              </a:rPr>
              <a:t>Kannst du Aufgaben abgeben?</a:t>
            </a:r>
            <a:endParaRPr dirty="0"/>
          </a:p>
          <a:p>
            <a:pPr marL="342900" indent="-342900">
              <a:lnSpc>
                <a:spcPct val="120000"/>
              </a:lnSpc>
              <a:spcAft>
                <a:spcPts val="600"/>
              </a:spcAft>
              <a:buFont typeface="Wingdings"/>
              <a:buChar char="ü"/>
              <a:defRPr/>
            </a:pPr>
            <a:r>
              <a:rPr lang="de-DE" sz="2200" dirty="0">
                <a:solidFill>
                  <a:schemeClr val="bg1"/>
                </a:solidFill>
                <a:latin typeface="Arial"/>
                <a:ea typeface="Roboto"/>
                <a:cs typeface="Arial"/>
              </a:rPr>
              <a:t>Kannst du Dateien hoch- bzw. runterladen?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156990"/>
            <a:ext cx="9453776" cy="6336984"/>
          </a:xfrm>
          <a:prstGeom prst="rect">
            <a:avLst/>
          </a:prstGeom>
        </p:spPr>
      </p:pic>
      <p:sp>
        <p:nvSpPr>
          <p:cNvPr id="11" name="Textfeld 10"/>
          <p:cNvSpPr txBox="1"/>
          <p:nvPr/>
        </p:nvSpPr>
        <p:spPr bwMode="auto">
          <a:xfrm>
            <a:off x="2522339" y="2089972"/>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0. Umgang mit </a:t>
            </a:r>
            <a:r>
              <a:rPr lang="de-DE" sz="2400" b="1" dirty="0" err="1">
                <a:solidFill>
                  <a:schemeClr val="bg1">
                    <a:lumMod val="50000"/>
                  </a:schemeClr>
                </a:solidFill>
                <a:latin typeface="Arial Black"/>
                <a:ea typeface="Roboto Bk"/>
              </a:rPr>
              <a:t>mebis</a:t>
            </a:r>
            <a:endParaRPr sz="2400" dirty="0">
              <a:solidFill>
                <a:schemeClr val="bg1">
                  <a:lumMod val="50000"/>
                </a:schemeClr>
              </a:solidFill>
            </a:endParaRPr>
          </a:p>
        </p:txBody>
      </p:sp>
      <p:sp>
        <p:nvSpPr>
          <p:cNvPr id="12" name="Textfeld 11"/>
          <p:cNvSpPr txBox="1"/>
          <p:nvPr/>
        </p:nvSpPr>
        <p:spPr bwMode="auto">
          <a:xfrm>
            <a:off x="2522341" y="3739015"/>
            <a:ext cx="6562725" cy="461665"/>
          </a:xfrm>
          <a:prstGeom prst="rect">
            <a:avLst/>
          </a:prstGeom>
          <a:noFill/>
        </p:spPr>
        <p:txBody>
          <a:bodyPr wrap="square" rtlCol="0">
            <a:spAutoFit/>
          </a:bodyPr>
          <a:lstStyle>
            <a:defPPr>
              <a:defRPr lang="de-DE"/>
            </a:defPPr>
            <a:lvl1pPr>
              <a:defRPr sz="2600" b="1">
                <a:solidFill>
                  <a:schemeClr val="bg1"/>
                </a:solidFill>
                <a:latin typeface="Arial Black"/>
                <a:ea typeface="Roboto Bk"/>
              </a:defRPr>
            </a:lvl1pPr>
          </a:lstStyle>
          <a:p>
            <a:pPr>
              <a:defRPr/>
            </a:pPr>
            <a:r>
              <a:rPr lang="de-DE" sz="2400" dirty="0"/>
              <a:t>3. Lernlandkarte</a:t>
            </a:r>
            <a:endParaRPr sz="2400" dirty="0"/>
          </a:p>
        </p:txBody>
      </p:sp>
      <p:sp>
        <p:nvSpPr>
          <p:cNvPr id="13" name="Textfeld 12"/>
          <p:cNvSpPr txBox="1"/>
          <p:nvPr/>
        </p:nvSpPr>
        <p:spPr bwMode="auto">
          <a:xfrm>
            <a:off x="2522340" y="2639653"/>
            <a:ext cx="6943713"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1. Ordnerstruktur </a:t>
            </a:r>
            <a:r>
              <a:rPr lang="de-DE" sz="2400" b="1" dirty="0">
                <a:highlight>
                  <a:srgbClr val="FFFF00"/>
                </a:highlight>
                <a:latin typeface="Arial Black"/>
                <a:ea typeface="Roboto Bk"/>
              </a:rPr>
              <a:t>[Gerät der Schule]</a:t>
            </a:r>
            <a:endParaRPr sz="2400" dirty="0">
              <a:highlight>
                <a:srgbClr val="FFFF00"/>
              </a:highlight>
            </a:endParaRPr>
          </a:p>
        </p:txBody>
      </p:sp>
      <p:sp>
        <p:nvSpPr>
          <p:cNvPr id="14" name="Textfeld 13"/>
          <p:cNvSpPr txBox="1"/>
          <p:nvPr/>
        </p:nvSpPr>
        <p:spPr bwMode="auto">
          <a:xfrm>
            <a:off x="2522342" y="3190999"/>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2. Netiquette – Regeln im Umgang</a:t>
            </a:r>
            <a:endParaRPr sz="2400" dirty="0"/>
          </a:p>
        </p:txBody>
      </p:sp>
      <p:sp>
        <p:nvSpPr>
          <p:cNvPr id="15" name="Textfeld 14"/>
          <p:cNvSpPr txBox="1"/>
          <p:nvPr/>
        </p:nvSpPr>
        <p:spPr bwMode="auto">
          <a:xfrm>
            <a:off x="3957637" y="808524"/>
            <a:ext cx="4276725" cy="707886"/>
          </a:xfrm>
          <a:prstGeom prst="rect">
            <a:avLst/>
          </a:prstGeom>
          <a:noFill/>
        </p:spPr>
        <p:txBody>
          <a:bodyPr wrap="square" rtlCol="0">
            <a:spAutoFit/>
          </a:bodyPr>
          <a:lstStyle/>
          <a:p>
            <a:pPr algn="ctr">
              <a:defRPr/>
            </a:pPr>
            <a:r>
              <a:rPr lang="de-DE" sz="4000" b="1">
                <a:solidFill>
                  <a:schemeClr val="bg1"/>
                </a:solidFill>
                <a:latin typeface="Arial Black"/>
                <a:ea typeface="Roboto Bk"/>
              </a:rPr>
              <a:t>Ablauf</a:t>
            </a:r>
            <a:endParaRPr/>
          </a:p>
        </p:txBody>
      </p:sp>
      <p:sp>
        <p:nvSpPr>
          <p:cNvPr id="16" name="Textfeld 15"/>
          <p:cNvSpPr txBox="1"/>
          <p:nvPr/>
        </p:nvSpPr>
        <p:spPr bwMode="auto">
          <a:xfrm>
            <a:off x="2522340" y="4287031"/>
            <a:ext cx="7973132"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4. </a:t>
            </a:r>
            <a:r>
              <a:rPr lang="de-DE" sz="2400" b="1" dirty="0">
                <a:highlight>
                  <a:srgbClr val="FFFF00"/>
                </a:highlight>
                <a:latin typeface="Arial Black"/>
                <a:ea typeface="Roboto Bk"/>
              </a:rPr>
              <a:t>[Digitales Heft] – </a:t>
            </a:r>
            <a:r>
              <a:rPr lang="de-DE" sz="2400" b="1" dirty="0">
                <a:solidFill>
                  <a:schemeClr val="bg1"/>
                </a:solidFill>
                <a:latin typeface="Arial Black"/>
                <a:ea typeface="Roboto Bk"/>
              </a:rPr>
              <a:t>Rallye + Ordnerstruktur</a:t>
            </a:r>
            <a:endParaRPr sz="2400" dirty="0"/>
          </a:p>
        </p:txBody>
      </p:sp>
      <p:sp>
        <p:nvSpPr>
          <p:cNvPr id="17" name="Textfeld 16"/>
          <p:cNvSpPr txBox="1"/>
          <p:nvPr/>
        </p:nvSpPr>
        <p:spPr bwMode="auto">
          <a:xfrm>
            <a:off x="2522338" y="4838377"/>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5. kreative Aufgabe zur Netiquette</a:t>
            </a:r>
            <a:endParaRPr sz="2400" dirty="0"/>
          </a:p>
        </p:txBody>
      </p:sp>
    </p:spTree>
    <p:extLst>
      <p:ext uri="{BB962C8B-B14F-4D97-AF65-F5344CB8AC3E}">
        <p14:creationId xmlns:p14="http://schemas.microsoft.com/office/powerpoint/2010/main" val="117471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260508"/>
            <a:ext cx="9453776" cy="6336984"/>
          </a:xfrm>
          <a:prstGeom prst="rect">
            <a:avLst/>
          </a:prstGeom>
        </p:spPr>
      </p:pic>
      <p:sp>
        <p:nvSpPr>
          <p:cNvPr id="3" name="Textfeld 2"/>
          <p:cNvSpPr txBox="1"/>
          <p:nvPr/>
        </p:nvSpPr>
        <p:spPr bwMode="auto">
          <a:xfrm>
            <a:off x="2904226" y="2875002"/>
            <a:ext cx="6751608" cy="1015663"/>
          </a:xfrm>
          <a:prstGeom prst="rect">
            <a:avLst/>
          </a:prstGeom>
          <a:noFill/>
        </p:spPr>
        <p:txBody>
          <a:bodyPr wrap="square" rtlCol="0">
            <a:spAutoFit/>
          </a:bodyPr>
          <a:lstStyle/>
          <a:p>
            <a:pPr algn="ctr">
              <a:defRPr/>
            </a:pPr>
            <a:r>
              <a:rPr lang="de-DE" sz="3000" b="1" dirty="0">
                <a:highlight>
                  <a:srgbClr val="FFFF00"/>
                </a:highlight>
                <a:latin typeface="Arial Black"/>
                <a:ea typeface="Roboto"/>
              </a:rPr>
              <a:t>[Folien zur Ordnerstruktur der Schule]</a:t>
            </a:r>
            <a:endParaRPr dirty="0">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156990"/>
            <a:ext cx="9453776" cy="6336984"/>
          </a:xfrm>
          <a:prstGeom prst="rect">
            <a:avLst/>
          </a:prstGeom>
        </p:spPr>
      </p:pic>
      <p:sp>
        <p:nvSpPr>
          <p:cNvPr id="11" name="Textfeld 10"/>
          <p:cNvSpPr txBox="1"/>
          <p:nvPr/>
        </p:nvSpPr>
        <p:spPr bwMode="auto">
          <a:xfrm>
            <a:off x="2522339" y="2089972"/>
            <a:ext cx="6562725"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0. Umgang mit </a:t>
            </a:r>
            <a:r>
              <a:rPr lang="de-DE" sz="2400" b="1" dirty="0" err="1">
                <a:solidFill>
                  <a:schemeClr val="bg1">
                    <a:lumMod val="50000"/>
                  </a:schemeClr>
                </a:solidFill>
                <a:latin typeface="Arial Black"/>
                <a:ea typeface="Roboto Bk"/>
              </a:rPr>
              <a:t>mebis</a:t>
            </a:r>
            <a:endParaRPr sz="2400" dirty="0">
              <a:solidFill>
                <a:schemeClr val="bg1">
                  <a:lumMod val="50000"/>
                </a:schemeClr>
              </a:solidFill>
            </a:endParaRPr>
          </a:p>
        </p:txBody>
      </p:sp>
      <p:sp>
        <p:nvSpPr>
          <p:cNvPr id="12" name="Textfeld 11"/>
          <p:cNvSpPr txBox="1"/>
          <p:nvPr/>
        </p:nvSpPr>
        <p:spPr bwMode="auto">
          <a:xfrm>
            <a:off x="2522341" y="3739015"/>
            <a:ext cx="6562725" cy="461665"/>
          </a:xfrm>
          <a:prstGeom prst="rect">
            <a:avLst/>
          </a:prstGeom>
          <a:noFill/>
        </p:spPr>
        <p:txBody>
          <a:bodyPr wrap="square" rtlCol="0">
            <a:spAutoFit/>
          </a:bodyPr>
          <a:lstStyle>
            <a:defPPr>
              <a:defRPr lang="de-DE"/>
            </a:defPPr>
            <a:lvl1pPr>
              <a:defRPr sz="2600" b="1">
                <a:solidFill>
                  <a:schemeClr val="bg1"/>
                </a:solidFill>
                <a:latin typeface="Arial Black"/>
                <a:ea typeface="Roboto Bk"/>
              </a:defRPr>
            </a:lvl1pPr>
          </a:lstStyle>
          <a:p>
            <a:pPr>
              <a:defRPr/>
            </a:pPr>
            <a:r>
              <a:rPr lang="de-DE" sz="2400" dirty="0"/>
              <a:t>3. Lernlandkarte</a:t>
            </a:r>
            <a:endParaRPr sz="2400" dirty="0"/>
          </a:p>
        </p:txBody>
      </p:sp>
      <p:sp>
        <p:nvSpPr>
          <p:cNvPr id="13" name="Textfeld 12"/>
          <p:cNvSpPr txBox="1"/>
          <p:nvPr/>
        </p:nvSpPr>
        <p:spPr bwMode="auto">
          <a:xfrm>
            <a:off x="2522340" y="2639653"/>
            <a:ext cx="6943713" cy="461665"/>
          </a:xfrm>
          <a:prstGeom prst="rect">
            <a:avLst/>
          </a:prstGeom>
          <a:noFill/>
        </p:spPr>
        <p:txBody>
          <a:bodyPr wrap="square" rtlCol="0">
            <a:spAutoFit/>
          </a:bodyPr>
          <a:lstStyle/>
          <a:p>
            <a:pPr>
              <a:defRPr/>
            </a:pPr>
            <a:r>
              <a:rPr lang="de-DE" sz="2400" b="1" dirty="0">
                <a:solidFill>
                  <a:schemeClr val="bg1">
                    <a:lumMod val="50000"/>
                  </a:schemeClr>
                </a:solidFill>
                <a:latin typeface="Arial Black"/>
                <a:ea typeface="Roboto Bk"/>
              </a:rPr>
              <a:t>1. Ordnerstruktur [Gerät der Schule]</a:t>
            </a:r>
            <a:endParaRPr sz="2400" dirty="0">
              <a:solidFill>
                <a:schemeClr val="bg1">
                  <a:lumMod val="50000"/>
                </a:schemeClr>
              </a:solidFill>
            </a:endParaRPr>
          </a:p>
        </p:txBody>
      </p:sp>
      <p:sp>
        <p:nvSpPr>
          <p:cNvPr id="14" name="Textfeld 13"/>
          <p:cNvSpPr txBox="1"/>
          <p:nvPr/>
        </p:nvSpPr>
        <p:spPr bwMode="auto">
          <a:xfrm>
            <a:off x="2522342" y="3190999"/>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2. Netiquette – Regeln im Umgang</a:t>
            </a:r>
            <a:endParaRPr sz="2400" dirty="0"/>
          </a:p>
        </p:txBody>
      </p:sp>
      <p:sp>
        <p:nvSpPr>
          <p:cNvPr id="15" name="Textfeld 14"/>
          <p:cNvSpPr txBox="1"/>
          <p:nvPr/>
        </p:nvSpPr>
        <p:spPr bwMode="auto">
          <a:xfrm>
            <a:off x="3957637" y="808524"/>
            <a:ext cx="4276725" cy="707886"/>
          </a:xfrm>
          <a:prstGeom prst="rect">
            <a:avLst/>
          </a:prstGeom>
          <a:noFill/>
        </p:spPr>
        <p:txBody>
          <a:bodyPr wrap="square" rtlCol="0">
            <a:spAutoFit/>
          </a:bodyPr>
          <a:lstStyle/>
          <a:p>
            <a:pPr algn="ctr">
              <a:defRPr/>
            </a:pPr>
            <a:r>
              <a:rPr lang="de-DE" sz="4000" b="1">
                <a:solidFill>
                  <a:schemeClr val="bg1"/>
                </a:solidFill>
                <a:latin typeface="Arial Black"/>
                <a:ea typeface="Roboto Bk"/>
              </a:rPr>
              <a:t>Ablauf</a:t>
            </a:r>
            <a:endParaRPr/>
          </a:p>
        </p:txBody>
      </p:sp>
      <p:sp>
        <p:nvSpPr>
          <p:cNvPr id="16" name="Textfeld 15"/>
          <p:cNvSpPr txBox="1"/>
          <p:nvPr/>
        </p:nvSpPr>
        <p:spPr bwMode="auto">
          <a:xfrm>
            <a:off x="2522340" y="4287031"/>
            <a:ext cx="7973132"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4. </a:t>
            </a:r>
            <a:r>
              <a:rPr lang="de-DE" sz="2400" b="1" dirty="0">
                <a:highlight>
                  <a:srgbClr val="FFFF00"/>
                </a:highlight>
                <a:latin typeface="Arial Black"/>
                <a:ea typeface="Roboto Bk"/>
              </a:rPr>
              <a:t>[Digitales Heft] – </a:t>
            </a:r>
            <a:r>
              <a:rPr lang="de-DE" sz="2400" b="1" dirty="0">
                <a:solidFill>
                  <a:schemeClr val="bg1"/>
                </a:solidFill>
                <a:latin typeface="Arial Black"/>
                <a:ea typeface="Roboto Bk"/>
              </a:rPr>
              <a:t>Rallye + Ordnerstruktur</a:t>
            </a:r>
            <a:endParaRPr sz="2400" dirty="0"/>
          </a:p>
        </p:txBody>
      </p:sp>
      <p:sp>
        <p:nvSpPr>
          <p:cNvPr id="17" name="Textfeld 16"/>
          <p:cNvSpPr txBox="1"/>
          <p:nvPr/>
        </p:nvSpPr>
        <p:spPr bwMode="auto">
          <a:xfrm>
            <a:off x="2522338" y="4838377"/>
            <a:ext cx="6562725" cy="461665"/>
          </a:xfrm>
          <a:prstGeom prst="rect">
            <a:avLst/>
          </a:prstGeom>
          <a:noFill/>
        </p:spPr>
        <p:txBody>
          <a:bodyPr wrap="square" rtlCol="0">
            <a:spAutoFit/>
          </a:bodyPr>
          <a:lstStyle/>
          <a:p>
            <a:pPr>
              <a:defRPr/>
            </a:pPr>
            <a:r>
              <a:rPr lang="de-DE" sz="2400" b="1" dirty="0">
                <a:solidFill>
                  <a:schemeClr val="bg1"/>
                </a:solidFill>
                <a:latin typeface="Arial Black"/>
                <a:ea typeface="Roboto Bk"/>
              </a:rPr>
              <a:t>5. kreative Aufgabe zur Netiquette</a:t>
            </a:r>
            <a:endParaRPr sz="2400" dirty="0"/>
          </a:p>
        </p:txBody>
      </p:sp>
    </p:spTree>
    <p:extLst>
      <p:ext uri="{BB962C8B-B14F-4D97-AF65-F5344CB8AC3E}">
        <p14:creationId xmlns:p14="http://schemas.microsoft.com/office/powerpoint/2010/main" val="399783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10" y="260508"/>
            <a:ext cx="9453776" cy="6336984"/>
          </a:xfrm>
          <a:prstGeom prst="rect">
            <a:avLst/>
          </a:prstGeom>
        </p:spPr>
      </p:pic>
      <p:sp>
        <p:nvSpPr>
          <p:cNvPr id="14" name="Textfeld 13"/>
          <p:cNvSpPr txBox="1"/>
          <p:nvPr/>
        </p:nvSpPr>
        <p:spPr bwMode="auto">
          <a:xfrm>
            <a:off x="2814636" y="900000"/>
            <a:ext cx="6562725" cy="492443"/>
          </a:xfrm>
          <a:prstGeom prst="rect">
            <a:avLst/>
          </a:prstGeom>
          <a:noFill/>
        </p:spPr>
        <p:txBody>
          <a:bodyPr wrap="square" rtlCol="0">
            <a:spAutoFit/>
          </a:bodyPr>
          <a:lstStyle/>
          <a:p>
            <a:pPr>
              <a:defRPr/>
            </a:pPr>
            <a:r>
              <a:rPr lang="de-DE" sz="2600" b="1">
                <a:solidFill>
                  <a:schemeClr val="bg1"/>
                </a:solidFill>
                <a:latin typeface="Arial Black"/>
                <a:ea typeface="Roboto Bk"/>
              </a:rPr>
              <a:t>2. Netiquette – Regeln im Umgang</a:t>
            </a:r>
            <a:endParaRPr/>
          </a:p>
        </p:txBody>
      </p:sp>
      <p:sp>
        <p:nvSpPr>
          <p:cNvPr id="2" name="Textfeld 1"/>
          <p:cNvSpPr txBox="1"/>
          <p:nvPr/>
        </p:nvSpPr>
        <p:spPr bwMode="auto">
          <a:xfrm>
            <a:off x="2644723" y="1619111"/>
            <a:ext cx="7094248" cy="4252289"/>
          </a:xfrm>
          <a:prstGeom prst="rect">
            <a:avLst/>
          </a:prstGeom>
          <a:solidFill>
            <a:schemeClr val="tx1"/>
          </a:solidFill>
        </p:spPr>
        <p:txBody>
          <a:bodyPr wrap="square" rtlCol="0">
            <a:spAutoFit/>
          </a:bodyPr>
          <a:lstStyle/>
          <a:p>
            <a:pPr>
              <a:lnSpc>
                <a:spcPct val="113999"/>
              </a:lnSpc>
              <a:spcAft>
                <a:spcPts val="1200"/>
              </a:spcAft>
              <a:defRPr/>
            </a:pPr>
            <a:r>
              <a:rPr lang="de-DE" sz="2200" dirty="0" err="1">
                <a:solidFill>
                  <a:schemeClr val="bg1"/>
                </a:solidFill>
                <a:latin typeface="Arial"/>
                <a:ea typeface="Roboto"/>
                <a:cs typeface="Arial"/>
              </a:rPr>
              <a:t>mebis</a:t>
            </a:r>
            <a:r>
              <a:rPr lang="de-DE" sz="2200" dirty="0">
                <a:solidFill>
                  <a:schemeClr val="bg1"/>
                </a:solidFill>
                <a:latin typeface="Arial"/>
                <a:ea typeface="Roboto"/>
                <a:cs typeface="Arial"/>
              </a:rPr>
              <a:t> ist am FMG die Plattform zum Austausch von Dateien und zum Arbeiten. Jede Jahrgangsstufe hat deshalb einen eigenen Kurs. Um sich in diesem einzuschreiben, geht man wie folgt vor:</a:t>
            </a:r>
            <a:endParaRPr dirty="0"/>
          </a:p>
          <a:p>
            <a:pPr>
              <a:lnSpc>
                <a:spcPct val="113999"/>
              </a:lnSpc>
              <a:spcAft>
                <a:spcPts val="600"/>
              </a:spcAft>
              <a:defRPr/>
            </a:pPr>
            <a:r>
              <a:rPr lang="de-DE" sz="2200" dirty="0">
                <a:solidFill>
                  <a:schemeClr val="bg1"/>
                </a:solidFill>
                <a:latin typeface="Arial"/>
                <a:ea typeface="Roboto"/>
                <a:cs typeface="Arial"/>
              </a:rPr>
              <a:t>(A) Browser öffnen</a:t>
            </a:r>
            <a:endParaRPr dirty="0"/>
          </a:p>
          <a:p>
            <a:pPr>
              <a:lnSpc>
                <a:spcPct val="113999"/>
              </a:lnSpc>
              <a:spcAft>
                <a:spcPts val="600"/>
              </a:spcAft>
              <a:defRPr/>
            </a:pPr>
            <a:r>
              <a:rPr lang="de-DE" sz="2200" dirty="0">
                <a:solidFill>
                  <a:schemeClr val="bg1"/>
                </a:solidFill>
                <a:latin typeface="Arial"/>
                <a:ea typeface="Roboto"/>
                <a:cs typeface="Arial"/>
              </a:rPr>
              <a:t>(B) Adresse eingeben: </a:t>
            </a:r>
            <a:r>
              <a:rPr lang="de-DE" sz="2400" b="1" dirty="0" err="1">
                <a:solidFill>
                  <a:schemeClr val="bg1"/>
                </a:solidFill>
                <a:latin typeface="Arial"/>
                <a:ea typeface="Roboto"/>
                <a:cs typeface="Arial"/>
              </a:rPr>
              <a:t>mebis.link</a:t>
            </a:r>
            <a:r>
              <a:rPr lang="de-DE" sz="2400" b="1" dirty="0">
                <a:solidFill>
                  <a:schemeClr val="bg1"/>
                </a:solidFill>
                <a:latin typeface="Arial"/>
                <a:ea typeface="Roboto"/>
                <a:cs typeface="Arial"/>
              </a:rPr>
              <a:t>/fmg_8</a:t>
            </a:r>
          </a:p>
          <a:p>
            <a:pPr>
              <a:lnSpc>
                <a:spcPct val="113999"/>
              </a:lnSpc>
              <a:spcAft>
                <a:spcPts val="600"/>
              </a:spcAft>
              <a:defRPr/>
            </a:pPr>
            <a:r>
              <a:rPr lang="de-DE" sz="2200" dirty="0">
                <a:solidFill>
                  <a:schemeClr val="bg1"/>
                </a:solidFill>
                <a:latin typeface="Arial"/>
                <a:ea typeface="Roboto"/>
                <a:cs typeface="Arial"/>
              </a:rPr>
              <a:t>(C) Anmeldedaten bei </a:t>
            </a:r>
            <a:r>
              <a:rPr lang="de-DE" sz="2200" dirty="0" err="1">
                <a:solidFill>
                  <a:schemeClr val="bg1"/>
                </a:solidFill>
                <a:latin typeface="Arial"/>
                <a:ea typeface="Roboto"/>
                <a:cs typeface="Arial"/>
              </a:rPr>
              <a:t>mebis</a:t>
            </a:r>
            <a:r>
              <a:rPr lang="de-DE" sz="2200" dirty="0">
                <a:solidFill>
                  <a:schemeClr val="bg1"/>
                </a:solidFill>
                <a:latin typeface="Arial"/>
                <a:ea typeface="Roboto"/>
                <a:cs typeface="Arial"/>
              </a:rPr>
              <a:t> eingeben</a:t>
            </a:r>
            <a:endParaRPr dirty="0"/>
          </a:p>
          <a:p>
            <a:pPr>
              <a:lnSpc>
                <a:spcPct val="113999"/>
              </a:lnSpc>
              <a:spcAft>
                <a:spcPts val="2400"/>
              </a:spcAft>
              <a:defRPr/>
            </a:pPr>
            <a:r>
              <a:rPr lang="de-DE" sz="2200" dirty="0">
                <a:solidFill>
                  <a:schemeClr val="bg1"/>
                </a:solidFill>
                <a:latin typeface="Arial"/>
                <a:ea typeface="Roboto"/>
                <a:cs typeface="Arial"/>
              </a:rPr>
              <a:t>(D) angegebenen Einschreibschlüssel verwenden</a:t>
            </a:r>
            <a:endParaRPr dirty="0"/>
          </a:p>
          <a:p>
            <a:pPr algn="r">
              <a:lnSpc>
                <a:spcPct val="113999"/>
              </a:lnSpc>
              <a:spcAft>
                <a:spcPts val="2400"/>
              </a:spcAft>
              <a:defRPr/>
            </a:pPr>
            <a:r>
              <a:rPr lang="de-DE" sz="2200" dirty="0">
                <a:solidFill>
                  <a:schemeClr val="bg1"/>
                </a:solidFill>
                <a:latin typeface="Arial"/>
                <a:ea typeface="Roboto"/>
                <a:cs typeface="Arial"/>
              </a:rPr>
              <a:t>geschafft!?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2147152643"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09" y="260507"/>
            <a:ext cx="9453775" cy="6336983"/>
          </a:xfrm>
          <a:prstGeom prst="rect">
            <a:avLst/>
          </a:prstGeom>
        </p:spPr>
      </p:pic>
      <p:sp>
        <p:nvSpPr>
          <p:cNvPr id="870914755" name="Textfeld 13"/>
          <p:cNvSpPr txBox="1"/>
          <p:nvPr/>
        </p:nvSpPr>
        <p:spPr bwMode="auto">
          <a:xfrm>
            <a:off x="2814635" y="900000"/>
            <a:ext cx="6562724" cy="492442"/>
          </a:xfrm>
          <a:prstGeom prst="rect">
            <a:avLst/>
          </a:prstGeom>
          <a:noFill/>
        </p:spPr>
        <p:txBody>
          <a:bodyPr wrap="square" rtlCol="0">
            <a:spAutoFit/>
          </a:bodyPr>
          <a:lstStyle/>
          <a:p>
            <a:pPr>
              <a:defRPr/>
            </a:pPr>
            <a:r>
              <a:rPr lang="de-DE" sz="2600" b="1">
                <a:solidFill>
                  <a:schemeClr val="bg1"/>
                </a:solidFill>
                <a:latin typeface="Arial Black"/>
                <a:ea typeface="Roboto Bk"/>
              </a:rPr>
              <a:t>2. Netiquette – Regeln im Umgang</a:t>
            </a:r>
            <a:endParaRPr/>
          </a:p>
        </p:txBody>
      </p:sp>
      <p:sp>
        <p:nvSpPr>
          <p:cNvPr id="55026425" name="Textfeld 6"/>
          <p:cNvSpPr txBox="1"/>
          <p:nvPr/>
        </p:nvSpPr>
        <p:spPr bwMode="auto">
          <a:xfrm>
            <a:off x="2644722" y="1619110"/>
            <a:ext cx="6152877" cy="3376529"/>
          </a:xfrm>
          <a:prstGeom prst="rect">
            <a:avLst/>
          </a:prstGeom>
          <a:solidFill>
            <a:schemeClr val="tx1"/>
          </a:solidFill>
        </p:spPr>
        <p:txBody>
          <a:bodyPr wrap="square">
            <a:spAutoFit/>
          </a:bodyPr>
          <a:lstStyle/>
          <a:p>
            <a:pPr>
              <a:lnSpc>
                <a:spcPct val="113999"/>
              </a:lnSpc>
              <a:spcAft>
                <a:spcPts val="2399"/>
              </a:spcAft>
              <a:defRPr/>
            </a:pPr>
            <a:r>
              <a:rPr lang="de-DE" sz="2200">
                <a:solidFill>
                  <a:schemeClr val="bg1"/>
                </a:solidFill>
                <a:latin typeface="Arial"/>
                <a:ea typeface="Roboto"/>
                <a:cs typeface="Arial"/>
              </a:rPr>
              <a:t>Unter „Einführungstage“ findest du das Icon </a:t>
            </a:r>
            <a:br>
              <a:rPr lang="de-DE" sz="2200">
                <a:solidFill>
                  <a:schemeClr val="bg1"/>
                </a:solidFill>
                <a:latin typeface="Arial"/>
                <a:ea typeface="Roboto"/>
                <a:cs typeface="Arial"/>
              </a:rPr>
            </a:br>
            <a:r>
              <a:rPr lang="de-DE" sz="2200">
                <a:solidFill>
                  <a:schemeClr val="bg1"/>
                </a:solidFill>
                <a:latin typeface="Arial"/>
                <a:ea typeface="Roboto"/>
                <a:cs typeface="Arial"/>
              </a:rPr>
              <a:t>„</a:t>
            </a:r>
            <a:r>
              <a:rPr lang="de-DE" sz="2200" b="1">
                <a:solidFill>
                  <a:schemeClr val="bg1"/>
                </a:solidFill>
                <a:latin typeface="Arial"/>
                <a:ea typeface="Roboto"/>
                <a:cs typeface="Arial"/>
              </a:rPr>
              <a:t>Tablet-Netiquette</a:t>
            </a:r>
            <a:r>
              <a:rPr lang="de-DE" sz="2200">
                <a:solidFill>
                  <a:schemeClr val="bg1"/>
                </a:solidFill>
                <a:latin typeface="Arial"/>
                <a:ea typeface="Roboto"/>
                <a:cs typeface="Arial"/>
              </a:rPr>
              <a:t>“.</a:t>
            </a:r>
            <a:endParaRPr/>
          </a:p>
          <a:p>
            <a:pPr>
              <a:lnSpc>
                <a:spcPct val="113999"/>
              </a:lnSpc>
              <a:spcAft>
                <a:spcPts val="1199"/>
              </a:spcAft>
              <a:defRPr/>
            </a:pPr>
            <a:r>
              <a:rPr lang="de-DE" sz="2200">
                <a:solidFill>
                  <a:schemeClr val="bg1"/>
                </a:solidFill>
                <a:latin typeface="Arial"/>
                <a:ea typeface="Roboto"/>
                <a:cs typeface="Arial"/>
              </a:rPr>
              <a:t> Lade die hier verlinkte Datei herunter und speichere sie im Ordner </a:t>
            </a:r>
            <a:r>
              <a:rPr lang="de-DE" sz="2200" b="1">
                <a:solidFill>
                  <a:schemeClr val="bg1"/>
                </a:solidFill>
                <a:latin typeface="Arial"/>
                <a:ea typeface="Roboto"/>
                <a:cs typeface="Arial"/>
              </a:rPr>
              <a:t>Start_Tabletklasse</a:t>
            </a:r>
            <a:r>
              <a:rPr lang="de-DE" sz="2200">
                <a:solidFill>
                  <a:schemeClr val="bg1"/>
                </a:solidFill>
                <a:latin typeface="Arial"/>
                <a:ea typeface="Roboto"/>
                <a:cs typeface="Arial"/>
              </a:rPr>
              <a:t>“ in der Dateien-App auf deinem IPad.</a:t>
            </a:r>
            <a:endParaRPr/>
          </a:p>
          <a:p>
            <a:pPr>
              <a:lnSpc>
                <a:spcPct val="113999"/>
              </a:lnSpc>
              <a:spcAft>
                <a:spcPts val="1199"/>
              </a:spcAft>
              <a:defRPr/>
            </a:pPr>
            <a:endParaRPr lang="de-DE" sz="2200">
              <a:solidFill>
                <a:schemeClr val="bg1"/>
              </a:solidFill>
              <a:latin typeface="Arial"/>
              <a:ea typeface="Roboto"/>
              <a:cs typeface="Arial"/>
            </a:endParaRPr>
          </a:p>
          <a:p>
            <a:pPr>
              <a:lnSpc>
                <a:spcPct val="113999"/>
              </a:lnSpc>
              <a:defRPr/>
            </a:pPr>
            <a:r>
              <a:rPr lang="de-DE" sz="2200">
                <a:solidFill>
                  <a:schemeClr val="bg1"/>
                </a:solidFill>
                <a:latin typeface="Arial"/>
                <a:ea typeface="Roboto"/>
                <a:cs typeface="Arial"/>
              </a:rPr>
              <a:t>Lies dir die Regeln gut durch.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bwMode="auto">
        <a:xfrm>
          <a:off x="0" y="0"/>
          <a:ext cx="0" cy="0"/>
          <a:chOff x="0" y="0"/>
          <a:chExt cx="0" cy="0"/>
        </a:xfrm>
      </p:grpSpPr>
      <p:pic>
        <p:nvPicPr>
          <p:cNvPr id="1483547840" name="Grafik 9" descr="Ein Bild, das Gerät, Smartphone, Elektronisches Gerät, Kommunikationsgerät enthält.&#10;&#10;Automatisch generierte Beschreibung"/>
          <p:cNvPicPr>
            <a:picLocks noChangeAspect="1"/>
          </p:cNvPicPr>
          <p:nvPr/>
        </p:nvPicPr>
        <p:blipFill>
          <a:blip r:embed="rId3"/>
          <a:stretch/>
        </p:blipFill>
        <p:spPr bwMode="auto">
          <a:xfrm>
            <a:off x="1369109" y="260507"/>
            <a:ext cx="9453775" cy="6336983"/>
          </a:xfrm>
          <a:prstGeom prst="rect">
            <a:avLst/>
          </a:prstGeom>
        </p:spPr>
      </p:pic>
      <p:sp>
        <p:nvSpPr>
          <p:cNvPr id="199610271" name="Textfeld 13"/>
          <p:cNvSpPr txBox="1"/>
          <p:nvPr/>
        </p:nvSpPr>
        <p:spPr bwMode="auto">
          <a:xfrm>
            <a:off x="2814635" y="900000"/>
            <a:ext cx="6562724" cy="492442"/>
          </a:xfrm>
          <a:prstGeom prst="rect">
            <a:avLst/>
          </a:prstGeom>
          <a:noFill/>
        </p:spPr>
        <p:txBody>
          <a:bodyPr wrap="square" rtlCol="0">
            <a:spAutoFit/>
          </a:bodyPr>
          <a:lstStyle/>
          <a:p>
            <a:pPr>
              <a:defRPr/>
            </a:pPr>
            <a:r>
              <a:rPr lang="de-DE" sz="2600" b="1">
                <a:solidFill>
                  <a:schemeClr val="bg1"/>
                </a:solidFill>
                <a:latin typeface="Arial Black"/>
                <a:ea typeface="Roboto Bk"/>
              </a:rPr>
              <a:t>2. Netiquette – Regeln im Umgang</a:t>
            </a:r>
            <a:endParaRPr/>
          </a:p>
        </p:txBody>
      </p:sp>
      <p:sp>
        <p:nvSpPr>
          <p:cNvPr id="1127904237" name="Textfeld 2"/>
          <p:cNvSpPr txBox="1"/>
          <p:nvPr/>
        </p:nvSpPr>
        <p:spPr bwMode="auto">
          <a:xfrm>
            <a:off x="2644726" y="1549365"/>
            <a:ext cx="6787806" cy="485067"/>
          </a:xfrm>
          <a:prstGeom prst="rect">
            <a:avLst/>
          </a:prstGeom>
          <a:noFill/>
        </p:spPr>
        <p:txBody>
          <a:bodyPr wrap="square" rtlCol="0">
            <a:spAutoFit/>
          </a:bodyPr>
          <a:lstStyle/>
          <a:p>
            <a:pPr>
              <a:lnSpc>
                <a:spcPct val="113999"/>
              </a:lnSpc>
              <a:spcAft>
                <a:spcPts val="2399"/>
              </a:spcAft>
              <a:defRPr/>
            </a:pPr>
            <a:r>
              <a:rPr lang="de-DE" sz="2400">
                <a:solidFill>
                  <a:schemeClr val="bg1"/>
                </a:solidFill>
                <a:latin typeface="Arial"/>
                <a:ea typeface="Roboto"/>
                <a:cs typeface="Arial"/>
              </a:rPr>
              <a:t>Aufgaben zur Netiquette:</a:t>
            </a:r>
            <a:endParaRPr/>
          </a:p>
        </p:txBody>
      </p:sp>
      <p:sp>
        <p:nvSpPr>
          <p:cNvPr id="1376460988" name="Textfeld 3"/>
          <p:cNvSpPr txBox="1"/>
          <p:nvPr/>
        </p:nvSpPr>
        <p:spPr bwMode="auto">
          <a:xfrm>
            <a:off x="2644725" y="2097882"/>
            <a:ext cx="6787806" cy="3491210"/>
          </a:xfrm>
          <a:prstGeom prst="rect">
            <a:avLst/>
          </a:prstGeom>
          <a:solidFill>
            <a:schemeClr val="tx1"/>
          </a:solidFill>
        </p:spPr>
        <p:txBody>
          <a:bodyPr wrap="square" rtlCol="0">
            <a:spAutoFit/>
          </a:bodyPr>
          <a:lstStyle/>
          <a:p>
            <a:pPr marL="457200" indent="-457200">
              <a:lnSpc>
                <a:spcPct val="113999"/>
              </a:lnSpc>
              <a:spcAft>
                <a:spcPts val="2399"/>
              </a:spcAft>
              <a:buFont typeface="+mj-lt"/>
              <a:buAutoNum type="arabicParenBoth"/>
              <a:defRPr/>
            </a:pPr>
            <a:r>
              <a:rPr lang="de-DE" sz="2000">
                <a:solidFill>
                  <a:schemeClr val="bg1"/>
                </a:solidFill>
                <a:latin typeface="Arial"/>
                <a:ea typeface="Roboto"/>
                <a:cs typeface="Arial"/>
              </a:rPr>
              <a:t>Begründe die Notwendigkeit der einzelnen Regeln anhand von passenden Beispielen.</a:t>
            </a:r>
            <a:endParaRPr/>
          </a:p>
          <a:p>
            <a:pPr marL="457200" indent="-457200">
              <a:lnSpc>
                <a:spcPct val="113999"/>
              </a:lnSpc>
              <a:spcAft>
                <a:spcPts val="2399"/>
              </a:spcAft>
              <a:buFont typeface="+mj-lt"/>
              <a:buAutoNum type="arabicParenBoth"/>
              <a:defRPr/>
            </a:pPr>
            <a:r>
              <a:rPr lang="de-DE" sz="2000">
                <a:solidFill>
                  <a:schemeClr val="bg1"/>
                </a:solidFill>
                <a:latin typeface="Arial"/>
                <a:ea typeface="Roboto"/>
                <a:cs typeface="Arial"/>
              </a:rPr>
              <a:t>Erläutere anhand eines Beispiels, inwieweit sich durch das Arbeiten mit dem Tablet Unterricht verändert und daher neue bzw. spezifische Regeln nötig sind.</a:t>
            </a:r>
            <a:endParaRPr/>
          </a:p>
          <a:p>
            <a:pPr marL="457200" indent="-457200">
              <a:lnSpc>
                <a:spcPct val="113999"/>
              </a:lnSpc>
              <a:spcAft>
                <a:spcPts val="2399"/>
              </a:spcAft>
              <a:buFont typeface="+mj-lt"/>
              <a:buAutoNum type="arabicParenBoth"/>
              <a:defRPr/>
            </a:pPr>
            <a:r>
              <a:rPr lang="de-DE" sz="2000">
                <a:solidFill>
                  <a:schemeClr val="bg1"/>
                </a:solidFill>
                <a:latin typeface="Arial"/>
                <a:ea typeface="Roboto"/>
                <a:cs typeface="Arial"/>
              </a:rPr>
              <a:t>Regeln schützen Dinge, die uns wichtig sind. Gehe die einzelnen Regeln durch und nenne die Werte, die sie schützen.</a:t>
            </a:r>
            <a:endParaRPr/>
          </a:p>
        </p:txBody>
      </p:sp>
    </p:spTree>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Arial"/>
        <a:cs typeface="Arial"/>
      </a:majorFont>
      <a:minorFont>
        <a:latin typeface="Meiryo"/>
        <a:ea typeface="Arial"/>
        <a:cs typeface="Arial"/>
      </a:minorFont>
    </a:fontScheme>
    <a:fmtScheme name="Feathered">
      <a:fillStyleLst>
        <a:solidFill>
          <a:schemeClr val="phClr"/>
        </a:solidFill>
        <a:solidFill>
          <a:schemeClr val="phClr">
            <a:tint val="67000"/>
            <a:satMod val="105000"/>
          </a:schemeClr>
        </a:solidFill>
        <a:gradFill>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1207</Words>
  <Application>Microsoft Office PowerPoint</Application>
  <DocSecurity>0</DocSecurity>
  <PresentationFormat>Breitbild</PresentationFormat>
  <Paragraphs>154</Paragraphs>
  <Slides>21</Slides>
  <Notes>18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Meiryo</vt:lpstr>
      <vt:lpstr>Abyssinica SIL</vt:lpstr>
      <vt:lpstr>Arial</vt:lpstr>
      <vt:lpstr>Arial Black</vt:lpstr>
      <vt:lpstr>Calibri</vt:lpstr>
      <vt:lpstr>Corbel</vt:lpstr>
      <vt:lpstr>Wingdings</vt:lpstr>
      <vt:lpstr>ShojiVTI</vt:lpstr>
      <vt:lpstr>Einführungstage Tabletklassen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Einführungstage Tabletklassen</vt:lpstr>
      <vt:lpstr>PowerPoint-Präsentation</vt:lpstr>
      <vt:lpstr>PowerPoint-Präsentation</vt:lpstr>
      <vt:lpstr>Einführungstage Tabletklassen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Einführungstage Tabletklassen</dc:title>
  <dc:subject/>
  <dc:creator>Matthias Grossmann</dc:creator>
  <cp:keywords/>
  <dc:description/>
  <cp:lastModifiedBy>Christina Kurzweil</cp:lastModifiedBy>
  <cp:revision>15</cp:revision>
  <dcterms:created xsi:type="dcterms:W3CDTF">2023-07-14T18:14:21Z</dcterms:created>
  <dcterms:modified xsi:type="dcterms:W3CDTF">2023-11-07T10:41:31Z</dcterms:modified>
  <cp:category/>
  <dc:identifier/>
  <cp:contentStatus/>
  <dc:language/>
  <cp:version/>
</cp:coreProperties>
</file>