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5A9D9"/>
    <a:srgbClr val="CAECF8"/>
    <a:srgbClr val="0871B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97" autoAdjust="0"/>
    <p:restoredTop sz="94660"/>
  </p:normalViewPr>
  <p:slideViewPr>
    <p:cSldViewPr snapToGrid="0">
      <p:cViewPr varScale="1">
        <p:scale>
          <a:sx n="118" d="100"/>
          <a:sy n="118" d="100"/>
        </p:scale>
        <p:origin x="288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6FA6BEF-EF78-4974-B7A0-CC629E02C9F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8A23955B-A99B-47A4-B006-DF2A968D967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B6A18E2-4313-49EF-B568-2A9C3A7EC2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4A735-C0CA-481E-8FA0-5BCC8FAAA71A}" type="datetimeFigureOut">
              <a:rPr lang="de-DE" smtClean="0"/>
              <a:t>17.12.23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87BFE7E-BFF6-479F-9D28-F93E57A4F3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48BD71C-E2F3-4596-AA03-FCFC65CC8C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2859F-6C3E-4304-B0B0-0419488D7E2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98332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4F3F8BD-B047-413A-B563-2949F1BA85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13B90BA1-436C-48B4-A453-A44CA06410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A9CDB19-6132-444D-B533-6F2702C802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4A735-C0CA-481E-8FA0-5BCC8FAAA71A}" type="datetimeFigureOut">
              <a:rPr lang="de-DE" smtClean="0"/>
              <a:t>17.12.23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B5A14C8-6D2A-45FD-BF55-68C13B01B1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A684E99-E1A8-4776-B503-CF75954EDF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2859F-6C3E-4304-B0B0-0419488D7E2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52418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940BDCD0-2874-4091-A8D6-7A017071725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8167BEF2-5E3C-4481-A8AC-30434DCC6F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B43088A-7B25-44F3-9E3F-91D5EA4DCA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4A735-C0CA-481E-8FA0-5BCC8FAAA71A}" type="datetimeFigureOut">
              <a:rPr lang="de-DE" smtClean="0"/>
              <a:t>17.12.23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4B8667D-132D-4C68-9022-DD6064443D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4594DBF-9851-4071-8856-FB189D2C3E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2859F-6C3E-4304-B0B0-0419488D7E2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794439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E8E1D41-CD18-453C-B74A-7FD9BADC6C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AAEE63B-4BD6-46A3-9F21-6F052ABB4E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9A91B56-31BB-4C0D-9C6B-95CB0E06A8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4A735-C0CA-481E-8FA0-5BCC8FAAA71A}" type="datetimeFigureOut">
              <a:rPr lang="de-DE" smtClean="0"/>
              <a:t>17.12.23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4F56E44-1F49-4967-872E-5BBDA4EEB7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D45F5AA-6F5D-4266-BE49-5A2CAAC5BB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2859F-6C3E-4304-B0B0-0419488D7E2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733528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67639B4-5E35-4695-91F8-6F894AF044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27FC521A-675C-4E30-9F39-2F93BAC1D0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4443988-F482-4AB1-AF51-015278A07B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4A735-C0CA-481E-8FA0-5BCC8FAAA71A}" type="datetimeFigureOut">
              <a:rPr lang="de-DE" smtClean="0"/>
              <a:t>17.12.23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18AF4F9-7B11-48BF-AAE0-75EAAF1C2C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3A1C9D2-DDE4-4D6A-A7D0-45B1061098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2859F-6C3E-4304-B0B0-0419488D7E2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263961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8A4ED63-7397-4581-BF03-675529A199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D06544E-7593-456C-8942-EE9AF8AD064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370D6B3B-0319-4133-90C5-7FE06EADB1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CB622348-3D5F-441E-8094-38753A68EE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4A735-C0CA-481E-8FA0-5BCC8FAAA71A}" type="datetimeFigureOut">
              <a:rPr lang="de-DE" smtClean="0"/>
              <a:t>17.12.23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FA70E962-C175-4BC9-BCBA-0CD4182FAF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99959225-5EBB-4604-9F96-4499AADF6D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2859F-6C3E-4304-B0B0-0419488D7E2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893618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2E2F57C-DD7D-485A-891C-FECB1B0F7D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01E1C8E8-729E-4E1F-87FC-2334C29452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B04D49CB-D0B2-4796-89F9-FB1FF39A819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7020805D-262E-4E8F-9DC1-796B5A2C389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ECFFD0AE-B3D6-4CDD-AEF6-597C0186204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5631CAAF-5281-4CD2-97B1-3B89D7E386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4A735-C0CA-481E-8FA0-5BCC8FAAA71A}" type="datetimeFigureOut">
              <a:rPr lang="de-DE" smtClean="0"/>
              <a:t>17.12.23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B8C00716-A169-47F9-8367-FBC6E9965E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9488A007-D81B-4031-9D91-8F10E8A75A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2859F-6C3E-4304-B0B0-0419488D7E2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846856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7E56220-229C-42F4-8ABD-71505F7B0F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8FF79853-05C7-4EFF-94B3-68858DCFB8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4A735-C0CA-481E-8FA0-5BCC8FAAA71A}" type="datetimeFigureOut">
              <a:rPr lang="de-DE" smtClean="0"/>
              <a:t>17.12.23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F73EBF48-A3CD-40C1-B028-85A3B16FC3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967216BE-2B5E-4093-A62C-40A68D8908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2859F-6C3E-4304-B0B0-0419488D7E2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422290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09D73E07-8DC7-4861-8756-B486E301C4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4A735-C0CA-481E-8FA0-5BCC8FAAA71A}" type="datetimeFigureOut">
              <a:rPr lang="de-DE" smtClean="0"/>
              <a:t>17.12.23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B1B82063-68FE-4CCF-8B1E-468544B84E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C47A363A-559B-4D9A-899E-91B87A5DB4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2859F-6C3E-4304-B0B0-0419488D7E2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596526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BD407D3-F760-4869-9F1E-2C86A51F3C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FBB6A66-13DC-43B7-A9BD-D2404EC58E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4B8BB473-DA35-4C36-AC00-78BA6DF9AC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08671C5E-4F0F-47CC-AB43-335FF8C80B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4A735-C0CA-481E-8FA0-5BCC8FAAA71A}" type="datetimeFigureOut">
              <a:rPr lang="de-DE" smtClean="0"/>
              <a:t>17.12.23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C298C64B-20A3-4F64-B2DC-6A595BD568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7B174E86-B93D-4473-BA90-82E579019A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2859F-6C3E-4304-B0B0-0419488D7E2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271752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FC61EB9-F1B8-4907-88DC-C09F680955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0F36DB95-D55F-4B31-99AD-EA0EB969A71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5D75400D-8752-4696-A4B9-DF2ECACC919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4C9E6DBD-F54A-420F-9DF2-B0E9D82EB1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4A735-C0CA-481E-8FA0-5BCC8FAAA71A}" type="datetimeFigureOut">
              <a:rPr lang="de-DE" smtClean="0"/>
              <a:t>17.12.23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AE703D58-B3A7-455B-A096-71CAA6A933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AFB7BA46-657C-4070-ABFF-848553E2DD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2859F-6C3E-4304-B0B0-0419488D7E2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317211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3A9C7E0A-0242-4F01-8E61-F525C48144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084D30E9-24F6-4BF7-9A1A-91A0D4CD87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7C96DB1-33D5-42DB-A1A6-CEE23503D03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74A735-C0CA-481E-8FA0-5BCC8FAAA71A}" type="datetimeFigureOut">
              <a:rPr lang="de-DE" smtClean="0"/>
              <a:t>17.12.23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AE4DA76-CC4C-48AB-99CF-4B60299898D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E215B33-61C8-4363-A9C5-5A89F47F2C9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E2859F-6C3E-4304-B0B0-0419488D7E2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627484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e 4">
            <a:extLst>
              <a:ext uri="{FF2B5EF4-FFF2-40B4-BE49-F238E27FC236}">
                <a16:creationId xmlns:a16="http://schemas.microsoft.com/office/drawing/2014/main" id="{1DBB8588-FDD1-4BF3-A1B1-F5495E6678A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9470745"/>
              </p:ext>
            </p:extLst>
          </p:nvPr>
        </p:nvGraphicFramePr>
        <p:xfrm>
          <a:off x="86061" y="173520"/>
          <a:ext cx="12027050" cy="64944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23184">
                  <a:extLst>
                    <a:ext uri="{9D8B030D-6E8A-4147-A177-3AD203B41FA5}">
                      <a16:colId xmlns:a16="http://schemas.microsoft.com/office/drawing/2014/main" val="1910538186"/>
                    </a:ext>
                  </a:extLst>
                </a:gridCol>
                <a:gridCol w="8903866">
                  <a:extLst>
                    <a:ext uri="{9D8B030D-6E8A-4147-A177-3AD203B41FA5}">
                      <a16:colId xmlns:a16="http://schemas.microsoft.com/office/drawing/2014/main" val="3733205313"/>
                    </a:ext>
                  </a:extLst>
                </a:gridCol>
              </a:tblGrid>
              <a:tr h="428910">
                <a:tc>
                  <a:txBody>
                    <a:bodyPr/>
                    <a:lstStyle/>
                    <a:p>
                      <a:r>
                        <a:rPr lang="de-DE" sz="1800" dirty="0">
                          <a:solidFill>
                            <a:schemeClr val="tx1"/>
                          </a:solidFill>
                          <a:latin typeface="Atkinson Hyperlegible" pitchFamily="2" charset="0"/>
                        </a:rPr>
                        <a:t>Bereiche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800" dirty="0">
                          <a:solidFill>
                            <a:schemeClr val="tx1"/>
                          </a:solidFill>
                          <a:latin typeface="Atkinson Hyperlegible" pitchFamily="2" charset="0"/>
                        </a:rPr>
                        <a:t>Inhalte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0733589"/>
                  </a:ext>
                </a:extLst>
              </a:tr>
              <a:tr h="682280">
                <a:tc>
                  <a:txBody>
                    <a:bodyPr/>
                    <a:lstStyle/>
                    <a:p>
                      <a:r>
                        <a:rPr lang="de-DE" sz="1800" b="1" dirty="0">
                          <a:solidFill>
                            <a:schemeClr val="tx1"/>
                          </a:solidFill>
                          <a:latin typeface="Atkinson Hyperlegible" pitchFamily="2" charset="0"/>
                        </a:rPr>
                        <a:t>Regeln zur Gerätenutzung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de-DE" sz="1600" dirty="0">
                          <a:latin typeface="Atkinson Hyperlegible" pitchFamily="2" charset="0"/>
                        </a:rPr>
                        <a:t>Verständigung über Nutzungs- und Kommunikationsregeln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de-DE" sz="1600" dirty="0">
                          <a:latin typeface="Atkinson Hyperlegible" pitchFamily="2" charset="0"/>
                        </a:rPr>
                        <a:t>Sensibilisierung der Lernenden für die Sinnhaftigkeit dieser Regeln</a:t>
                      </a: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endParaRPr lang="de-DE" sz="1600" dirty="0">
                        <a:latin typeface="Atkinson Hyperlegible" pitchFamily="2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0185268"/>
                  </a:ext>
                </a:extLst>
              </a:tr>
              <a:tr h="726433">
                <a:tc>
                  <a:txBody>
                    <a:bodyPr/>
                    <a:lstStyle/>
                    <a:p>
                      <a:r>
                        <a:rPr lang="de-DE" sz="1800" b="1" dirty="0">
                          <a:solidFill>
                            <a:schemeClr val="tx1"/>
                          </a:solidFill>
                          <a:latin typeface="Atkinson Hyperlegible" pitchFamily="2" charset="0"/>
                        </a:rPr>
                        <a:t>Gerätebedienung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de-DE" sz="1600" dirty="0">
                          <a:latin typeface="Atkinson Hyperlegible" pitchFamily="2" charset="0"/>
                        </a:rPr>
                        <a:t>Sicherstellen wichtiger Zugänge/ Anmeldungen (z. B. Lernplattform, E-Mail und Schulbücher)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de-DE" sz="1600" dirty="0">
                          <a:latin typeface="Atkinson Hyperlegible" pitchFamily="2" charset="0"/>
                        </a:rPr>
                        <a:t>Vermittlung grundlegender Bedienkompetenzen und Informationen zu wichtigen Systemeinstellungen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de-DE" sz="1600" dirty="0">
                          <a:latin typeface="Atkinson Hyperlegible" pitchFamily="2" charset="0"/>
                        </a:rPr>
                        <a:t>Einarbeitung in die wichtigen Anwendungen (Apps) des Schulalltags</a:t>
                      </a: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endParaRPr lang="de-DE" sz="1600" dirty="0">
                        <a:latin typeface="Atkinson Hyperlegible" pitchFamily="2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8822478"/>
                  </a:ext>
                </a:extLst>
              </a:tr>
              <a:tr h="922695">
                <a:tc>
                  <a:txBody>
                    <a:bodyPr/>
                    <a:lstStyle/>
                    <a:p>
                      <a:r>
                        <a:rPr lang="de-DE" sz="1800" b="1" dirty="0">
                          <a:solidFill>
                            <a:schemeClr val="tx1"/>
                          </a:solidFill>
                          <a:latin typeface="Atkinson Hyperlegible" pitchFamily="2" charset="0"/>
                        </a:rPr>
                        <a:t>Lernorganisation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de-DE" sz="1600" dirty="0">
                          <a:latin typeface="Atkinson Hyperlegible" pitchFamily="2" charset="0"/>
                        </a:rPr>
                        <a:t>Einführung in den schulischen Workflow (Dateien speichern, Inhalte projizieren, Dateien einreichen)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de-DE" sz="1600" dirty="0">
                          <a:latin typeface="Atkinson Hyperlegible" pitchFamily="2" charset="0"/>
                        </a:rPr>
                        <a:t>Organisation der digitalen Heftführung (falls verwendet)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de-DE" sz="1600" dirty="0">
                          <a:latin typeface="Atkinson Hyperlegible" pitchFamily="2" charset="0"/>
                        </a:rPr>
                        <a:t>Tipps zur Führung eines digitalen Hausaufgabenheftes (falls verwendet)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de-DE" sz="1600" dirty="0">
                          <a:latin typeface="Atkinson Hyperlegible" pitchFamily="2" charset="0"/>
                        </a:rPr>
                        <a:t>Tipps zur Selbstorganisation im Schulalltag 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de-DE" sz="1600" dirty="0">
                          <a:latin typeface="Atkinson Hyperlegible" pitchFamily="2" charset="0"/>
                        </a:rPr>
                        <a:t>Einführung in das kollaborative Arbeiten (z. B. Dateien teilen, gemeinsam an einem Dokument arbeiten)</a:t>
                      </a: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endParaRPr lang="de-DE" sz="1600" dirty="0">
                        <a:latin typeface="Atkinson Hyperlegible" pitchFamily="2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1628589"/>
                  </a:ext>
                </a:extLst>
              </a:tr>
              <a:tr h="764602">
                <a:tc>
                  <a:txBody>
                    <a:bodyPr/>
                    <a:lstStyle/>
                    <a:p>
                      <a:r>
                        <a:rPr lang="de-DE" sz="1800" b="1" dirty="0">
                          <a:solidFill>
                            <a:schemeClr val="tx1"/>
                          </a:solidFill>
                          <a:latin typeface="Atkinson Hyperlegible" pitchFamily="2" charset="0"/>
                        </a:rPr>
                        <a:t>Problemlösung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de-DE" sz="1600" dirty="0">
                          <a:latin typeface="Atkinson Hyperlegible" pitchFamily="2" charset="0"/>
                        </a:rPr>
                        <a:t>Benennung von Ansprechpersonen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de-DE" sz="1600" dirty="0">
                          <a:latin typeface="Atkinson Hyperlegible" pitchFamily="2" charset="0"/>
                        </a:rPr>
                        <a:t>Vorstellung weiterer Unterstützungsangebote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endParaRPr lang="de-DE" sz="1600" dirty="0">
                        <a:latin typeface="Atkinson Hyperlegible" pitchFamily="2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1683052"/>
                  </a:ext>
                </a:extLst>
              </a:tr>
              <a:tr h="922695">
                <a:tc>
                  <a:txBody>
                    <a:bodyPr/>
                    <a:lstStyle/>
                    <a:p>
                      <a:r>
                        <a:rPr lang="de-DE" sz="1800" b="1" dirty="0">
                          <a:solidFill>
                            <a:schemeClr val="tx1"/>
                          </a:solidFill>
                          <a:latin typeface="Atkinson Hyperlegible" pitchFamily="2" charset="0"/>
                        </a:rPr>
                        <a:t>Medienerziehung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de-DE" sz="1600" dirty="0">
                          <a:latin typeface="Atkinson Hyperlegible" pitchFamily="2" charset="0"/>
                        </a:rPr>
                        <a:t>Datenschutz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de-DE" sz="1600" dirty="0">
                          <a:latin typeface="Atkinson Hyperlegible" pitchFamily="2" charset="0"/>
                        </a:rPr>
                        <a:t>Urheberrecht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de-DE" sz="1600" dirty="0">
                          <a:latin typeface="Atkinson Hyperlegible" pitchFamily="2" charset="0"/>
                        </a:rPr>
                        <a:t>Selbstkritische Mediennutzung </a:t>
                      </a: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endParaRPr lang="de-DE" sz="1600" dirty="0">
                        <a:latin typeface="Atkinson Hyperlegible" pitchFamily="2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09322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414868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123</Words>
  <Application>Microsoft Macintosh PowerPoint</Application>
  <PresentationFormat>Breitbild</PresentationFormat>
  <Paragraphs>22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7" baseType="lpstr">
      <vt:lpstr>Arial</vt:lpstr>
      <vt:lpstr>Atkinson Hyperlegible</vt:lpstr>
      <vt:lpstr>Calibri</vt:lpstr>
      <vt:lpstr>Calibri Light</vt:lpstr>
      <vt:lpstr>Wingdings</vt:lpstr>
      <vt:lpstr>Office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Christina Kurzweil</dc:creator>
  <cp:lastModifiedBy>Viola Bauer</cp:lastModifiedBy>
  <cp:revision>8</cp:revision>
  <dcterms:created xsi:type="dcterms:W3CDTF">2023-11-07T08:55:40Z</dcterms:created>
  <dcterms:modified xsi:type="dcterms:W3CDTF">2023-12-17T21:09:59Z</dcterms:modified>
</cp:coreProperties>
</file>