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334" r:id="rId2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9pPr>
  </p:defaultTextStyle>
  <p:extLst>
    <p:ext uri="{EFAFB233-063F-42B5-8137-9DF3F51BA10A}">
      <p15:sldGuideLst xmlns:p15="http://schemas.microsoft.com/office/powerpoint/2012/main">
        <p15:guide id="1" orient="horz" pos="4320" userDrawn="1">
          <p15:clr>
            <a:srgbClr val="A4A3A4"/>
          </p15:clr>
        </p15:guide>
        <p15:guide id="2" pos="76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26EA9"/>
    <a:srgbClr val="CBF1FB"/>
    <a:srgbClr val="941100"/>
    <a:srgbClr val="8EC656"/>
    <a:srgbClr val="0FAED9"/>
    <a:srgbClr val="A5C249"/>
    <a:srgbClr val="0FAF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389" autoAdjust="0"/>
    <p:restoredTop sz="94088" autoAdjust="0"/>
  </p:normalViewPr>
  <p:slideViewPr>
    <p:cSldViewPr snapToGrid="0">
      <p:cViewPr varScale="1">
        <p:scale>
          <a:sx n="55" d="100"/>
          <a:sy n="55" d="100"/>
        </p:scale>
        <p:origin x="872" y="208"/>
      </p:cViewPr>
      <p:guideLst>
        <p:guide orient="horz" pos="4320"/>
        <p:guide pos="76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9" name="Shape 14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or:in und Datum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1340" y="11859862"/>
            <a:ext cx="21971003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Autor:in und Datum</a:t>
            </a:r>
          </a:p>
        </p:txBody>
      </p:sp>
      <p:sp>
        <p:nvSpPr>
          <p:cNvPr id="12" name="Titel der Präsentation"/>
          <p:cNvSpPr txBox="1">
            <a:spLocks noGrp="1"/>
          </p:cNvSpPr>
          <p:nvPr>
            <p:ph type="title" hasCustomPrompt="1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Titel der Präsentation</a:t>
            </a:r>
          </a:p>
        </p:txBody>
      </p:sp>
      <p:sp>
        <p:nvSpPr>
          <p:cNvPr id="13" name="Textebene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1342" y="7223190"/>
            <a:ext cx="21971001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Präsentationsuntertitel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4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Quellenangab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2430025" y="10675453"/>
            <a:ext cx="202000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Quellenangabe</a:t>
            </a:r>
          </a:p>
        </p:txBody>
      </p:sp>
      <p:sp>
        <p:nvSpPr>
          <p:cNvPr id="116" name="Textebene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/>
          <a:lstStyle>
            <a:lvl1pPr marL="638923" indent="-469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127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4445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9017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1358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„Bemerkenswert“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7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- 3 Stü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alatschüssel mit gebratenem Reis, gekochten Eiern und Stäbchen"/>
          <p:cNvSpPr>
            <a:spLocks noGrp="1"/>
          </p:cNvSpPr>
          <p:nvPr>
            <p:ph type="pic" sz="quarter" idx="21"/>
          </p:nvPr>
        </p:nvSpPr>
        <p:spPr>
          <a:xfrm>
            <a:off x="15760700" y="1016000"/>
            <a:ext cx="7439099" cy="594967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5" name="Schüssel mit Lachsfrikadellen, Salat und Hummus "/>
          <p:cNvSpPr>
            <a:spLocks noGrp="1"/>
          </p:cNvSpPr>
          <p:nvPr>
            <p:ph type="pic" sz="half" idx="22"/>
          </p:nvPr>
        </p:nvSpPr>
        <p:spPr>
          <a:xfrm>
            <a:off x="13500100" y="3978275"/>
            <a:ext cx="10439400" cy="121501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6" name="Schüssel mit Pappardelle, Petersilienbutter, gerösteten Haselnüssen und geriebenem Parmesan"/>
          <p:cNvSpPr>
            <a:spLocks noGrp="1"/>
          </p:cNvSpPr>
          <p:nvPr>
            <p:ph type="pic" idx="23"/>
          </p:nvPr>
        </p:nvSpPr>
        <p:spPr>
          <a:xfrm>
            <a:off x="-139700" y="495300"/>
            <a:ext cx="16611600" cy="124587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7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&amp;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Avocados und Limonen"/>
          <p:cNvSpPr>
            <a:spLocks noGrp="1"/>
          </p:cNvSpPr>
          <p:nvPr>
            <p:ph type="pic" idx="21"/>
          </p:nvPr>
        </p:nvSpPr>
        <p:spPr>
          <a:xfrm>
            <a:off x="-1155700" y="-1295400"/>
            <a:ext cx="26746200" cy="1601893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2" name="Titel der Präsentation"/>
          <p:cNvSpPr txBox="1">
            <a:spLocks noGrp="1"/>
          </p:cNvSpPr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Titel der Präsentation</a:t>
            </a:r>
          </a:p>
        </p:txBody>
      </p:sp>
      <p:sp>
        <p:nvSpPr>
          <p:cNvPr id="23" name="Autor:in und Datum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Autor:in und Datum</a:t>
            </a:r>
          </a:p>
        </p:txBody>
      </p:sp>
      <p:sp>
        <p:nvSpPr>
          <p:cNvPr id="24" name="Textebene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11609910"/>
            <a:ext cx="21971000" cy="1116952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Präsentationsuntertitel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25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&amp; Punk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Folientitel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Folientitel</a:t>
            </a:r>
          </a:p>
        </p:txBody>
      </p:sp>
      <p:sp>
        <p:nvSpPr>
          <p:cNvPr id="43" name="Folien-Untertitel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Folien-Untertitel</a:t>
            </a:r>
          </a:p>
        </p:txBody>
      </p:sp>
      <p:sp>
        <p:nvSpPr>
          <p:cNvPr id="44" name="Textebene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 für Folienpunkt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5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unk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ebene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r>
              <a:t>Text für Folienpunkt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3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, Punkte &amp;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Folien-Untertitel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Folien-Untertitel</a:t>
            </a:r>
          </a:p>
        </p:txBody>
      </p:sp>
      <p:sp>
        <p:nvSpPr>
          <p:cNvPr id="61" name="Textebene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r>
              <a:t>Text für Folienpunkt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2" name="Schüssel mit Pappardelle, Petersilienbutter, gerösteten Haselnüssen und geriebenem Parmesan"/>
          <p:cNvSpPr>
            <a:spLocks noGrp="1"/>
          </p:cNvSpPr>
          <p:nvPr>
            <p:ph type="pic" idx="22"/>
          </p:nvPr>
        </p:nvSpPr>
        <p:spPr>
          <a:xfrm>
            <a:off x="12192000" y="-407266"/>
            <a:ext cx="10916874" cy="1455583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3" name="Folientitel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r>
              <a:t>Folientitel</a:t>
            </a:r>
          </a:p>
        </p:txBody>
      </p:sp>
      <p:sp>
        <p:nvSpPr>
          <p:cNvPr id="64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Folientitel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4949"/>
          </a:xfrm>
          <a:prstGeom prst="rect">
            <a:avLst/>
          </a:prstGeom>
        </p:spPr>
        <p:txBody>
          <a:bodyPr/>
          <a:lstStyle/>
          <a:p>
            <a:r>
              <a:t>Folientitel</a:t>
            </a:r>
          </a:p>
        </p:txBody>
      </p:sp>
      <p:sp>
        <p:nvSpPr>
          <p:cNvPr id="80" name="Folien-Untertitel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Folien-Untertitel</a:t>
            </a:r>
          </a:p>
        </p:txBody>
      </p:sp>
      <p:sp>
        <p:nvSpPr>
          <p:cNvPr id="81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Agenda-Titel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5100"/>
          </a:xfrm>
          <a:prstGeom prst="rect">
            <a:avLst/>
          </a:prstGeom>
        </p:spPr>
        <p:txBody>
          <a:bodyPr/>
          <a:lstStyle/>
          <a:p>
            <a:r>
              <a:t>Agenda-Titel</a:t>
            </a:r>
          </a:p>
        </p:txBody>
      </p:sp>
      <p:sp>
        <p:nvSpPr>
          <p:cNvPr id="89" name="Agenda-Untertitel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Agenda-Untertitel</a:t>
            </a:r>
          </a:p>
        </p:txBody>
      </p:sp>
      <p:sp>
        <p:nvSpPr>
          <p:cNvPr id="90" name="Textebene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1pPr>
            <a:lvl2pPr marL="0" indent="4572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2pPr>
            <a:lvl3pPr marL="0" indent="9144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3pPr>
            <a:lvl4pPr marL="0" indent="13716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4pPr>
            <a:lvl5pPr marL="0" indent="18288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5pPr>
          </a:lstStyle>
          <a:p>
            <a:r>
              <a:t>Agendathemen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1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ufstell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extebene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Aufstellung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9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akt (groß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Textebene 1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1075927"/>
            <a:ext cx="21971000" cy="7241584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5pPr>
          </a:lstStyle>
          <a:p>
            <a:r>
              <a:t>100 %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07" name="Fakte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Fakten</a:t>
            </a:r>
          </a:p>
        </p:txBody>
      </p:sp>
      <p:sp>
        <p:nvSpPr>
          <p:cNvPr id="108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titel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Folientitel</a:t>
            </a:r>
          </a:p>
        </p:txBody>
      </p:sp>
      <p:sp>
        <p:nvSpPr>
          <p:cNvPr id="3" name="Textebene 1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Text für Folienpunkt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" name="Foliennumm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3" r:id="rId12"/>
  </p:sldLayoutIdLst>
  <p:transition spd="med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33CD535A-BF38-DDD1-23C4-ACC631DDEA5D}"/>
              </a:ext>
            </a:extLst>
          </p:cNvPr>
          <p:cNvSpPr txBox="1"/>
          <p:nvPr/>
        </p:nvSpPr>
        <p:spPr>
          <a:xfrm>
            <a:off x="7319329" y="5213530"/>
            <a:ext cx="8826499" cy="47192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de-DE" b="0" i="0" u="none" strike="noStrike" cap="none" spc="0" normalizeH="0" baseline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FillTx/>
                <a:latin typeface="PT Sans" panose="020B0503020203020204" pitchFamily="34" charset="77"/>
                <a:sym typeface="Helvetica Neue"/>
              </a:rPr>
              <a:t>Unterstützungsbedarf bei der Inbetriebnahme des Gerätes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270AD0EF-B371-BCED-A9DD-D3254AFFCC46}"/>
              </a:ext>
            </a:extLst>
          </p:cNvPr>
          <p:cNvSpPr txBox="1"/>
          <p:nvPr/>
        </p:nvSpPr>
        <p:spPr>
          <a:xfrm>
            <a:off x="8853054" y="3845108"/>
            <a:ext cx="6483927" cy="47192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de-DE" b="0" i="0" u="none" strike="noStrike" cap="none" spc="0" normalizeH="0" baseline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FillTx/>
                <a:latin typeface="PT Sans" panose="020B0503020203020204" pitchFamily="34" charset="77"/>
                <a:sym typeface="Helvetica Neue"/>
              </a:rPr>
              <a:t>Unterstützungsbedarf bei der Gerätebeschaffung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3950061E-1E52-7F73-32E1-01A43A2C187A}"/>
              </a:ext>
            </a:extLst>
          </p:cNvPr>
          <p:cNvSpPr txBox="1"/>
          <p:nvPr/>
        </p:nvSpPr>
        <p:spPr>
          <a:xfrm>
            <a:off x="7925953" y="6397845"/>
            <a:ext cx="7882084" cy="47192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r>
              <a:rPr kumimoji="0" lang="de-DE" b="0" i="0" u="none" strike="noStrike" cap="none" spc="0" normalizeH="0" baseline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FillTx/>
                <a:latin typeface="PT Sans" panose="020B0503020203020204" pitchFamily="34" charset="77"/>
                <a:sym typeface="Helvetica Neue"/>
              </a:rPr>
              <a:t>Unterstützungsbedarf bei der Wartung des Gerätes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79C370C2-579A-8CC0-DB96-3AB6775F2656}"/>
              </a:ext>
            </a:extLst>
          </p:cNvPr>
          <p:cNvSpPr txBox="1"/>
          <p:nvPr/>
        </p:nvSpPr>
        <p:spPr>
          <a:xfrm>
            <a:off x="6422072" y="7581441"/>
            <a:ext cx="10889846" cy="84125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de-DE" b="0" i="0" u="none" strike="noStrike" cap="none" spc="0" normalizeH="0" baseline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FillTx/>
                <a:latin typeface="PT Sans" panose="020B0503020203020204" pitchFamily="34" charset="77"/>
                <a:sym typeface="Helvetica Neue"/>
              </a:rPr>
              <a:t>Unterstützungswunsch bei der </a:t>
            </a:r>
            <a:r>
              <a:rPr lang="de-DE" dirty="0">
                <a:solidFill>
                  <a:schemeClr val="tx1">
                    <a:lumMod val="75000"/>
                    <a:lumOff val="25000"/>
                  </a:schemeClr>
                </a:solidFill>
                <a:latin typeface="PT Sans" panose="020B0503020203020204" pitchFamily="34" charset="77"/>
              </a:rPr>
              <a:t>Regulierung der Gerätenutzung des schulischen Gerätes auch außerhalb der Schule</a:t>
            </a:r>
            <a:endParaRPr kumimoji="0" lang="de-DE" b="0" i="0" u="none" strike="noStrike" cap="none" spc="0" normalizeH="0" baseline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FillTx/>
              <a:latin typeface="PT Sans" panose="020B0503020203020204" pitchFamily="34" charset="77"/>
              <a:sym typeface="Helvetica Neue"/>
            </a:endParaRP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D5A41037-BE67-5A62-4045-AB2313383EEE}"/>
              </a:ext>
            </a:extLst>
          </p:cNvPr>
          <p:cNvSpPr txBox="1"/>
          <p:nvPr/>
        </p:nvSpPr>
        <p:spPr>
          <a:xfrm>
            <a:off x="6287655" y="10558108"/>
            <a:ext cx="10889846" cy="47192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lvl="0"/>
            <a:r>
              <a:rPr kumimoji="0" lang="de-DE" b="0" i="0" u="none" strike="noStrike" cap="none" spc="0" normalizeH="0" baseline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FillTx/>
                <a:latin typeface="PT Sans" panose="020B0503020203020204" pitchFamily="34" charset="77"/>
                <a:sym typeface="Helvetica Neue"/>
              </a:rPr>
              <a:t>Unterstützungsbedarf bei der</a:t>
            </a:r>
            <a:r>
              <a:rPr lang="de-DE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PT Sans" panose="020B0503020203020204" pitchFamily="34" charset="77"/>
                <a:ea typeface="Times New Roman" panose="02020603050405020304" pitchFamily="18" charset="0"/>
                <a:cs typeface="Times New Roman" panose="02020603050405020304" pitchFamily="18" charset="0"/>
              </a:rPr>
              <a:t> Begleitung beim digital gestützten Lernen zu Hause </a:t>
            </a:r>
          </a:p>
        </p:txBody>
      </p:sp>
      <p:cxnSp>
        <p:nvCxnSpPr>
          <p:cNvPr id="9" name="Gerade Verbindung 8">
            <a:extLst>
              <a:ext uri="{FF2B5EF4-FFF2-40B4-BE49-F238E27FC236}">
                <a16:creationId xmlns:a16="http://schemas.microsoft.com/office/drawing/2014/main" id="{A7D91DA1-8743-7502-23F0-753395B08D3D}"/>
              </a:ext>
            </a:extLst>
          </p:cNvPr>
          <p:cNvCxnSpPr>
            <a:cxnSpLocks/>
          </p:cNvCxnSpPr>
          <p:nvPr/>
        </p:nvCxnSpPr>
        <p:spPr>
          <a:xfrm>
            <a:off x="6287655" y="3843962"/>
            <a:ext cx="10889847" cy="0"/>
          </a:xfrm>
          <a:prstGeom prst="line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0" name="Dreieck 9">
            <a:extLst>
              <a:ext uri="{FF2B5EF4-FFF2-40B4-BE49-F238E27FC236}">
                <a16:creationId xmlns:a16="http://schemas.microsoft.com/office/drawing/2014/main" id="{02F236ED-5377-4C50-046F-2228582BC3D2}"/>
              </a:ext>
            </a:extLst>
          </p:cNvPr>
          <p:cNvSpPr/>
          <p:nvPr/>
        </p:nvSpPr>
        <p:spPr>
          <a:xfrm rot="10800000">
            <a:off x="11980719" y="3345197"/>
            <a:ext cx="727362" cy="515571"/>
          </a:xfrm>
          <a:prstGeom prst="triangle">
            <a:avLst/>
          </a:prstGeom>
          <a:solidFill>
            <a:schemeClr val="tx1">
              <a:lumMod val="75000"/>
              <a:lumOff val="2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cxnSp>
        <p:nvCxnSpPr>
          <p:cNvPr id="11" name="Gerade Verbindung 10">
            <a:extLst>
              <a:ext uri="{FF2B5EF4-FFF2-40B4-BE49-F238E27FC236}">
                <a16:creationId xmlns:a16="http://schemas.microsoft.com/office/drawing/2014/main" id="{F96AE57E-8883-FE7F-BDFD-B23A14BAD405}"/>
              </a:ext>
            </a:extLst>
          </p:cNvPr>
          <p:cNvCxnSpPr>
            <a:cxnSpLocks/>
          </p:cNvCxnSpPr>
          <p:nvPr/>
        </p:nvCxnSpPr>
        <p:spPr>
          <a:xfrm>
            <a:off x="6287655" y="5121338"/>
            <a:ext cx="10889847" cy="9991"/>
          </a:xfrm>
          <a:prstGeom prst="line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2" name="Dreieck 11">
            <a:extLst>
              <a:ext uri="{FF2B5EF4-FFF2-40B4-BE49-F238E27FC236}">
                <a16:creationId xmlns:a16="http://schemas.microsoft.com/office/drawing/2014/main" id="{3F3A6FFE-FBD3-74D0-F882-86BC887A5DF2}"/>
              </a:ext>
            </a:extLst>
          </p:cNvPr>
          <p:cNvSpPr/>
          <p:nvPr/>
        </p:nvSpPr>
        <p:spPr>
          <a:xfrm rot="10800000">
            <a:off x="11987646" y="4680613"/>
            <a:ext cx="713508" cy="453620"/>
          </a:xfrm>
          <a:prstGeom prst="triangle">
            <a:avLst/>
          </a:prstGeom>
          <a:solidFill>
            <a:schemeClr val="tx1">
              <a:lumMod val="75000"/>
              <a:lumOff val="2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cxnSp>
        <p:nvCxnSpPr>
          <p:cNvPr id="13" name="Gerade Verbindung 12">
            <a:extLst>
              <a:ext uri="{FF2B5EF4-FFF2-40B4-BE49-F238E27FC236}">
                <a16:creationId xmlns:a16="http://schemas.microsoft.com/office/drawing/2014/main" id="{2FC2BC17-4F72-198D-E509-D89913480863}"/>
              </a:ext>
            </a:extLst>
          </p:cNvPr>
          <p:cNvCxnSpPr>
            <a:cxnSpLocks/>
          </p:cNvCxnSpPr>
          <p:nvPr/>
        </p:nvCxnSpPr>
        <p:spPr>
          <a:xfrm flipV="1">
            <a:off x="6287655" y="6371006"/>
            <a:ext cx="10889847" cy="1"/>
          </a:xfrm>
          <a:prstGeom prst="line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4" name="Dreieck 13">
            <a:extLst>
              <a:ext uri="{FF2B5EF4-FFF2-40B4-BE49-F238E27FC236}">
                <a16:creationId xmlns:a16="http://schemas.microsoft.com/office/drawing/2014/main" id="{A5FA4710-B8E0-3FBB-4248-81754DCBA67D}"/>
              </a:ext>
            </a:extLst>
          </p:cNvPr>
          <p:cNvSpPr/>
          <p:nvPr/>
        </p:nvSpPr>
        <p:spPr>
          <a:xfrm rot="10800000">
            <a:off x="11953010" y="5872242"/>
            <a:ext cx="782780" cy="506086"/>
          </a:xfrm>
          <a:prstGeom prst="triangle">
            <a:avLst/>
          </a:prstGeom>
          <a:solidFill>
            <a:schemeClr val="tx1">
              <a:lumMod val="75000"/>
              <a:lumOff val="2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cxnSp>
        <p:nvCxnSpPr>
          <p:cNvPr id="15" name="Gerade Verbindung 14">
            <a:extLst>
              <a:ext uri="{FF2B5EF4-FFF2-40B4-BE49-F238E27FC236}">
                <a16:creationId xmlns:a16="http://schemas.microsoft.com/office/drawing/2014/main" id="{CD7A4DAC-EC10-8031-380F-856FB9717633}"/>
              </a:ext>
            </a:extLst>
          </p:cNvPr>
          <p:cNvCxnSpPr>
            <a:cxnSpLocks/>
          </p:cNvCxnSpPr>
          <p:nvPr/>
        </p:nvCxnSpPr>
        <p:spPr>
          <a:xfrm>
            <a:off x="6287655" y="7555322"/>
            <a:ext cx="10889847" cy="45569"/>
          </a:xfrm>
          <a:prstGeom prst="line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6" name="Dreieck 15">
            <a:extLst>
              <a:ext uri="{FF2B5EF4-FFF2-40B4-BE49-F238E27FC236}">
                <a16:creationId xmlns:a16="http://schemas.microsoft.com/office/drawing/2014/main" id="{F6F2817E-DDFE-8E90-4A5B-DA26DA61544F}"/>
              </a:ext>
            </a:extLst>
          </p:cNvPr>
          <p:cNvSpPr/>
          <p:nvPr/>
        </p:nvSpPr>
        <p:spPr>
          <a:xfrm rot="10800000">
            <a:off x="11991108" y="7056558"/>
            <a:ext cx="706584" cy="515568"/>
          </a:xfrm>
          <a:prstGeom prst="triangle">
            <a:avLst/>
          </a:prstGeom>
          <a:solidFill>
            <a:schemeClr val="tx1">
              <a:lumMod val="75000"/>
              <a:lumOff val="2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cxnSp>
        <p:nvCxnSpPr>
          <p:cNvPr id="17" name="Gerade Verbindung 16">
            <a:extLst>
              <a:ext uri="{FF2B5EF4-FFF2-40B4-BE49-F238E27FC236}">
                <a16:creationId xmlns:a16="http://schemas.microsoft.com/office/drawing/2014/main" id="{56D9BA1C-A3CF-6B67-B466-A4135EEF1E0F}"/>
              </a:ext>
            </a:extLst>
          </p:cNvPr>
          <p:cNvCxnSpPr>
            <a:cxnSpLocks/>
          </p:cNvCxnSpPr>
          <p:nvPr/>
        </p:nvCxnSpPr>
        <p:spPr>
          <a:xfrm flipV="1">
            <a:off x="6287655" y="9050518"/>
            <a:ext cx="10889847" cy="22985"/>
          </a:xfrm>
          <a:prstGeom prst="line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8" name="Dreieck 17">
            <a:extLst>
              <a:ext uri="{FF2B5EF4-FFF2-40B4-BE49-F238E27FC236}">
                <a16:creationId xmlns:a16="http://schemas.microsoft.com/office/drawing/2014/main" id="{BB787EB5-BBD3-49C0-36F4-827282E6C273}"/>
              </a:ext>
            </a:extLst>
          </p:cNvPr>
          <p:cNvSpPr/>
          <p:nvPr/>
        </p:nvSpPr>
        <p:spPr>
          <a:xfrm rot="10800000">
            <a:off x="11953010" y="8551752"/>
            <a:ext cx="782781" cy="465323"/>
          </a:xfrm>
          <a:prstGeom prst="triangle">
            <a:avLst/>
          </a:prstGeom>
          <a:solidFill>
            <a:schemeClr val="tx1">
              <a:lumMod val="75000"/>
              <a:lumOff val="2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26ADD883-F41B-5B39-F54B-1F42AD09DFB4}"/>
              </a:ext>
            </a:extLst>
          </p:cNvPr>
          <p:cNvSpPr txBox="1"/>
          <p:nvPr/>
        </p:nvSpPr>
        <p:spPr>
          <a:xfrm>
            <a:off x="4188039" y="6205486"/>
            <a:ext cx="1724718" cy="47192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de-DE" dirty="0">
                <a:latin typeface="PT Sans" panose="020B0503020203020204" pitchFamily="34" charset="77"/>
              </a:rPr>
              <a:t>niedrig</a:t>
            </a:r>
            <a:endParaRPr kumimoji="0" lang="de-DE" sz="2400" b="0" i="0" u="none" strike="noStrike" cap="none" spc="0" normalizeH="0" baseline="0" dirty="0">
              <a:ln>
                <a:noFill/>
              </a:ln>
              <a:solidFill>
                <a:srgbClr val="5E5E5E"/>
              </a:solidFill>
              <a:effectLst/>
              <a:uFillTx/>
              <a:latin typeface="PT Sans" panose="020B0503020203020204" pitchFamily="34" charset="77"/>
              <a:sym typeface="Helvetica Neue"/>
            </a:endParaRP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38C10404-A7D9-38E3-6E25-FE7C2D128A61}"/>
              </a:ext>
            </a:extLst>
          </p:cNvPr>
          <p:cNvSpPr txBox="1"/>
          <p:nvPr/>
        </p:nvSpPr>
        <p:spPr>
          <a:xfrm>
            <a:off x="4188039" y="3611424"/>
            <a:ext cx="1724718" cy="47192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de-DE" dirty="0">
                <a:latin typeface="PT Sans" panose="020B0503020203020204" pitchFamily="34" charset="77"/>
              </a:rPr>
              <a:t>niedrig</a:t>
            </a:r>
            <a:endParaRPr kumimoji="0" lang="de-DE" sz="2400" b="0" i="0" u="none" strike="noStrike" cap="none" spc="0" normalizeH="0" baseline="0" dirty="0">
              <a:ln>
                <a:noFill/>
              </a:ln>
              <a:solidFill>
                <a:srgbClr val="5E5E5E"/>
              </a:solidFill>
              <a:effectLst/>
              <a:uFillTx/>
              <a:latin typeface="PT Sans" panose="020B0503020203020204" pitchFamily="34" charset="77"/>
              <a:sym typeface="Helvetica Neue"/>
            </a:endParaRP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6D4D10A8-1F4A-1088-564F-74FE5D016D64}"/>
              </a:ext>
            </a:extLst>
          </p:cNvPr>
          <p:cNvSpPr txBox="1"/>
          <p:nvPr/>
        </p:nvSpPr>
        <p:spPr>
          <a:xfrm>
            <a:off x="4188039" y="7372532"/>
            <a:ext cx="1724718" cy="47192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de-DE" dirty="0">
                <a:latin typeface="PT Sans" panose="020B0503020203020204" pitchFamily="34" charset="77"/>
              </a:rPr>
              <a:t>niedrig</a:t>
            </a:r>
            <a:endParaRPr kumimoji="0" lang="de-DE" sz="2400" b="0" i="0" u="none" strike="noStrike" cap="none" spc="0" normalizeH="0" baseline="0" dirty="0">
              <a:ln>
                <a:noFill/>
              </a:ln>
              <a:solidFill>
                <a:srgbClr val="5E5E5E"/>
              </a:solidFill>
              <a:effectLst/>
              <a:uFillTx/>
              <a:latin typeface="PT Sans" panose="020B0503020203020204" pitchFamily="34" charset="77"/>
              <a:sym typeface="Helvetica Neue"/>
            </a:endParaRP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BFDD7FD0-5535-B156-26EF-6CE13AE8F1EC}"/>
              </a:ext>
            </a:extLst>
          </p:cNvPr>
          <p:cNvSpPr txBox="1"/>
          <p:nvPr/>
        </p:nvSpPr>
        <p:spPr>
          <a:xfrm>
            <a:off x="4188039" y="9073476"/>
            <a:ext cx="1724718" cy="47192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de-DE" dirty="0">
                <a:latin typeface="PT Sans" panose="020B0503020203020204" pitchFamily="34" charset="77"/>
              </a:rPr>
              <a:t>niedrig</a:t>
            </a:r>
            <a:endParaRPr kumimoji="0" lang="de-DE" sz="2400" b="0" i="0" u="none" strike="noStrike" cap="none" spc="0" normalizeH="0" baseline="0" dirty="0">
              <a:ln>
                <a:noFill/>
              </a:ln>
              <a:solidFill>
                <a:srgbClr val="5E5E5E"/>
              </a:solidFill>
              <a:effectLst/>
              <a:uFillTx/>
              <a:latin typeface="PT Sans" panose="020B0503020203020204" pitchFamily="34" charset="77"/>
              <a:sym typeface="Helvetica Neue"/>
            </a:endParaRP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2C89AF71-1ECA-6CCF-C160-385E7DE4A907}"/>
              </a:ext>
            </a:extLst>
          </p:cNvPr>
          <p:cNvSpPr txBox="1"/>
          <p:nvPr/>
        </p:nvSpPr>
        <p:spPr>
          <a:xfrm>
            <a:off x="4188039" y="4885376"/>
            <a:ext cx="1724718" cy="47192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de-DE" dirty="0">
                <a:latin typeface="PT Sans" panose="020B0503020203020204" pitchFamily="34" charset="77"/>
              </a:rPr>
              <a:t>niedrig</a:t>
            </a:r>
            <a:endParaRPr kumimoji="0" lang="de-DE" sz="2400" b="0" i="0" u="none" strike="noStrike" cap="none" spc="0" normalizeH="0" baseline="0" dirty="0">
              <a:ln>
                <a:noFill/>
              </a:ln>
              <a:solidFill>
                <a:srgbClr val="5E5E5E"/>
              </a:solidFill>
              <a:effectLst/>
              <a:uFillTx/>
              <a:latin typeface="PT Sans" panose="020B0503020203020204" pitchFamily="34" charset="77"/>
              <a:sym typeface="Helvetica Neue"/>
            </a:endParaRP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50EA9724-0BE7-68E8-4760-ABE86A9D197A}"/>
              </a:ext>
            </a:extLst>
          </p:cNvPr>
          <p:cNvSpPr txBox="1"/>
          <p:nvPr/>
        </p:nvSpPr>
        <p:spPr>
          <a:xfrm>
            <a:off x="17177503" y="4851387"/>
            <a:ext cx="1724718" cy="47192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de-DE" dirty="0">
                <a:latin typeface="PT Sans" panose="020B0503020203020204" pitchFamily="34" charset="77"/>
              </a:rPr>
              <a:t>hoch</a:t>
            </a:r>
            <a:endParaRPr kumimoji="0" lang="de-DE" sz="2400" b="0" i="0" u="none" strike="noStrike" cap="none" spc="0" normalizeH="0" baseline="0" dirty="0">
              <a:ln>
                <a:noFill/>
              </a:ln>
              <a:solidFill>
                <a:srgbClr val="5E5E5E"/>
              </a:solidFill>
              <a:effectLst/>
              <a:uFillTx/>
              <a:latin typeface="PT Sans" panose="020B0503020203020204" pitchFamily="34" charset="77"/>
              <a:sym typeface="Helvetica Neue"/>
            </a:endParaRP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8FF7D114-0D02-DE87-A94D-CCBD9982D694}"/>
              </a:ext>
            </a:extLst>
          </p:cNvPr>
          <p:cNvSpPr txBox="1"/>
          <p:nvPr/>
        </p:nvSpPr>
        <p:spPr>
          <a:xfrm>
            <a:off x="17177503" y="3847386"/>
            <a:ext cx="1724718" cy="47192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de-DE" dirty="0">
                <a:latin typeface="PT Sans" panose="020B0503020203020204" pitchFamily="34" charset="77"/>
              </a:rPr>
              <a:t>hoch</a:t>
            </a:r>
            <a:endParaRPr kumimoji="0" lang="de-DE" sz="2400" b="0" i="0" u="none" strike="noStrike" cap="none" spc="0" normalizeH="0" baseline="0" dirty="0">
              <a:ln>
                <a:noFill/>
              </a:ln>
              <a:solidFill>
                <a:srgbClr val="5E5E5E"/>
              </a:solidFill>
              <a:effectLst/>
              <a:uFillTx/>
              <a:latin typeface="PT Sans" panose="020B0503020203020204" pitchFamily="34" charset="77"/>
              <a:sym typeface="Helvetica Neue"/>
            </a:endParaRP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7D53A829-EE0B-ED0E-C2B3-06798A37D879}"/>
              </a:ext>
            </a:extLst>
          </p:cNvPr>
          <p:cNvSpPr txBox="1"/>
          <p:nvPr/>
        </p:nvSpPr>
        <p:spPr>
          <a:xfrm>
            <a:off x="17177503" y="6135044"/>
            <a:ext cx="1724718" cy="47192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de-DE" dirty="0">
                <a:latin typeface="PT Sans" panose="020B0503020203020204" pitchFamily="34" charset="77"/>
              </a:rPr>
              <a:t>hoch</a:t>
            </a:r>
            <a:endParaRPr kumimoji="0" lang="de-DE" sz="2400" b="0" i="0" u="none" strike="noStrike" cap="none" spc="0" normalizeH="0" baseline="0" dirty="0">
              <a:ln>
                <a:noFill/>
              </a:ln>
              <a:solidFill>
                <a:srgbClr val="5E5E5E"/>
              </a:solidFill>
              <a:effectLst/>
              <a:uFillTx/>
              <a:latin typeface="PT Sans" panose="020B0503020203020204" pitchFamily="34" charset="77"/>
              <a:sym typeface="Helvetica Neue"/>
            </a:endParaRPr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085F7B71-8E3B-9288-0F2A-740C7DF2DFD0}"/>
              </a:ext>
            </a:extLst>
          </p:cNvPr>
          <p:cNvSpPr txBox="1"/>
          <p:nvPr/>
        </p:nvSpPr>
        <p:spPr>
          <a:xfrm>
            <a:off x="17177503" y="7364929"/>
            <a:ext cx="1724718" cy="47192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de-DE" dirty="0">
                <a:latin typeface="PT Sans" panose="020B0503020203020204" pitchFamily="34" charset="77"/>
              </a:rPr>
              <a:t>hoch</a:t>
            </a:r>
            <a:endParaRPr kumimoji="0" lang="de-DE" sz="2400" b="0" i="0" u="none" strike="noStrike" cap="none" spc="0" normalizeH="0" baseline="0" dirty="0">
              <a:ln>
                <a:noFill/>
              </a:ln>
              <a:solidFill>
                <a:srgbClr val="5E5E5E"/>
              </a:solidFill>
              <a:effectLst/>
              <a:uFillTx/>
              <a:latin typeface="PT Sans" panose="020B0503020203020204" pitchFamily="34" charset="77"/>
              <a:sym typeface="Helvetica Neue"/>
            </a:endParaRPr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84D32897-1EEA-E20F-1B49-7938BBA3F8B6}"/>
              </a:ext>
            </a:extLst>
          </p:cNvPr>
          <p:cNvSpPr txBox="1"/>
          <p:nvPr/>
        </p:nvSpPr>
        <p:spPr>
          <a:xfrm>
            <a:off x="17177503" y="9067885"/>
            <a:ext cx="1724718" cy="47192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de-DE" dirty="0">
                <a:latin typeface="PT Sans" panose="020B0503020203020204" pitchFamily="34" charset="77"/>
              </a:rPr>
              <a:t>hoch</a:t>
            </a:r>
            <a:endParaRPr kumimoji="0" lang="de-DE" sz="2400" b="0" i="0" u="none" strike="noStrike" cap="none" spc="0" normalizeH="0" baseline="0" dirty="0">
              <a:ln>
                <a:noFill/>
              </a:ln>
              <a:solidFill>
                <a:srgbClr val="5E5E5E"/>
              </a:solidFill>
              <a:effectLst/>
              <a:uFillTx/>
              <a:latin typeface="PT Sans" panose="020B0503020203020204" pitchFamily="34" charset="77"/>
              <a:sym typeface="Helvetica Neue"/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BAC5BDCB-68C2-34CB-0052-1B5485A86804}"/>
              </a:ext>
            </a:extLst>
          </p:cNvPr>
          <p:cNvSpPr txBox="1"/>
          <p:nvPr/>
        </p:nvSpPr>
        <p:spPr>
          <a:xfrm>
            <a:off x="6422073" y="2721664"/>
            <a:ext cx="11130328" cy="47192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r>
              <a:rPr lang="de-DE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 Neue" panose="02000503000000020004" pitchFamily="2" charset="0"/>
              </a:rPr>
              <a:t>Informationsbedarf hinsichtlich der Implementierung einer 1:1-Ausstattung</a:t>
            </a:r>
          </a:p>
        </p:txBody>
      </p:sp>
      <p:cxnSp>
        <p:nvCxnSpPr>
          <p:cNvPr id="8" name="Gerade Verbindung 7">
            <a:extLst>
              <a:ext uri="{FF2B5EF4-FFF2-40B4-BE49-F238E27FC236}">
                <a16:creationId xmlns:a16="http://schemas.microsoft.com/office/drawing/2014/main" id="{DD96381B-BB1B-69A6-B10A-2288E08C3069}"/>
              </a:ext>
            </a:extLst>
          </p:cNvPr>
          <p:cNvCxnSpPr>
            <a:cxnSpLocks/>
          </p:cNvCxnSpPr>
          <p:nvPr/>
        </p:nvCxnSpPr>
        <p:spPr>
          <a:xfrm flipV="1">
            <a:off x="6287655" y="2663040"/>
            <a:ext cx="10889847" cy="3931"/>
          </a:xfrm>
          <a:prstGeom prst="line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23" name="Dreieck 22">
            <a:extLst>
              <a:ext uri="{FF2B5EF4-FFF2-40B4-BE49-F238E27FC236}">
                <a16:creationId xmlns:a16="http://schemas.microsoft.com/office/drawing/2014/main" id="{575BF514-3A50-A3BF-1E8C-D0C1022861A7}"/>
              </a:ext>
            </a:extLst>
          </p:cNvPr>
          <p:cNvSpPr/>
          <p:nvPr/>
        </p:nvSpPr>
        <p:spPr>
          <a:xfrm rot="10800000">
            <a:off x="11968018" y="2262513"/>
            <a:ext cx="752764" cy="413946"/>
          </a:xfrm>
          <a:prstGeom prst="triangle">
            <a:avLst/>
          </a:prstGeom>
          <a:solidFill>
            <a:schemeClr val="tx1">
              <a:lumMod val="75000"/>
              <a:lumOff val="2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B83F5E1E-80C1-3868-585A-43C8F6BC615B}"/>
              </a:ext>
            </a:extLst>
          </p:cNvPr>
          <p:cNvSpPr txBox="1"/>
          <p:nvPr/>
        </p:nvSpPr>
        <p:spPr>
          <a:xfrm>
            <a:off x="4188039" y="2427078"/>
            <a:ext cx="1724718" cy="47192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de-DE" dirty="0">
                <a:latin typeface="PT Sans" panose="020B0503020203020204" pitchFamily="34" charset="77"/>
              </a:rPr>
              <a:t>niedrig</a:t>
            </a:r>
            <a:endParaRPr kumimoji="0" lang="de-DE" sz="2400" b="0" i="0" u="none" strike="noStrike" cap="none" spc="0" normalizeH="0" baseline="0" dirty="0">
              <a:ln>
                <a:noFill/>
              </a:ln>
              <a:solidFill>
                <a:srgbClr val="5E5E5E"/>
              </a:solidFill>
              <a:effectLst/>
              <a:uFillTx/>
              <a:latin typeface="PT Sans" panose="020B0503020203020204" pitchFamily="34" charset="77"/>
              <a:sym typeface="Helvetica Neue"/>
            </a:endParaRPr>
          </a:p>
        </p:txBody>
      </p:sp>
      <p:sp>
        <p:nvSpPr>
          <p:cNvPr id="31" name="Textfeld 30">
            <a:extLst>
              <a:ext uri="{FF2B5EF4-FFF2-40B4-BE49-F238E27FC236}">
                <a16:creationId xmlns:a16="http://schemas.microsoft.com/office/drawing/2014/main" id="{C0BE0766-0EE3-5758-1AC1-BA0DF11310E1}"/>
              </a:ext>
            </a:extLst>
          </p:cNvPr>
          <p:cNvSpPr txBox="1"/>
          <p:nvPr/>
        </p:nvSpPr>
        <p:spPr>
          <a:xfrm>
            <a:off x="17177503" y="2462663"/>
            <a:ext cx="1724718" cy="47192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de-DE" dirty="0">
                <a:latin typeface="PT Sans" panose="020B0503020203020204" pitchFamily="34" charset="77"/>
              </a:rPr>
              <a:t>hoch</a:t>
            </a:r>
            <a:endParaRPr kumimoji="0" lang="de-DE" sz="2400" b="0" i="0" u="none" strike="noStrike" cap="none" spc="0" normalizeH="0" baseline="0" dirty="0">
              <a:ln>
                <a:noFill/>
              </a:ln>
              <a:solidFill>
                <a:srgbClr val="5E5E5E"/>
              </a:solidFill>
              <a:effectLst/>
              <a:uFillTx/>
              <a:latin typeface="PT Sans" panose="020B0503020203020204" pitchFamily="34" charset="77"/>
              <a:sym typeface="Helvetica Neue"/>
            </a:endParaRPr>
          </a:p>
        </p:txBody>
      </p:sp>
      <p:cxnSp>
        <p:nvCxnSpPr>
          <p:cNvPr id="32" name="Gerade Verbindung 31">
            <a:extLst>
              <a:ext uri="{FF2B5EF4-FFF2-40B4-BE49-F238E27FC236}">
                <a16:creationId xmlns:a16="http://schemas.microsoft.com/office/drawing/2014/main" id="{A4C51BB5-BD0B-07A9-72CD-65CE8C35C376}"/>
              </a:ext>
            </a:extLst>
          </p:cNvPr>
          <p:cNvCxnSpPr>
            <a:cxnSpLocks/>
          </p:cNvCxnSpPr>
          <p:nvPr/>
        </p:nvCxnSpPr>
        <p:spPr>
          <a:xfrm flipV="1">
            <a:off x="6287655" y="10418076"/>
            <a:ext cx="10889847" cy="33442"/>
          </a:xfrm>
          <a:prstGeom prst="line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33" name="Dreieck 32">
            <a:extLst>
              <a:ext uri="{FF2B5EF4-FFF2-40B4-BE49-F238E27FC236}">
                <a16:creationId xmlns:a16="http://schemas.microsoft.com/office/drawing/2014/main" id="{5663AB62-162A-35AF-4152-D1C7571952DB}"/>
              </a:ext>
            </a:extLst>
          </p:cNvPr>
          <p:cNvSpPr/>
          <p:nvPr/>
        </p:nvSpPr>
        <p:spPr>
          <a:xfrm rot="10800000">
            <a:off x="11970328" y="9936032"/>
            <a:ext cx="748145" cy="482043"/>
          </a:xfrm>
          <a:prstGeom prst="triangle">
            <a:avLst/>
          </a:prstGeom>
          <a:solidFill>
            <a:schemeClr val="tx1">
              <a:lumMod val="75000"/>
              <a:lumOff val="2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B9682477-E4BE-E64B-66DE-4E9D64BDA16D}"/>
              </a:ext>
            </a:extLst>
          </p:cNvPr>
          <p:cNvSpPr txBox="1"/>
          <p:nvPr/>
        </p:nvSpPr>
        <p:spPr>
          <a:xfrm>
            <a:off x="7338291" y="9152799"/>
            <a:ext cx="9582728" cy="47192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lvl="0"/>
            <a:r>
              <a:rPr kumimoji="0" lang="de-DE" b="0" i="0" u="none" strike="noStrike" cap="none" spc="0" normalizeH="0" baseline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FillTx/>
                <a:latin typeface="PT Sans" panose="020B0503020203020204" pitchFamily="34" charset="77"/>
                <a:sym typeface="Helvetica Neue"/>
              </a:rPr>
              <a:t>Allgemeiner Unterstützungsbedarf </a:t>
            </a:r>
            <a:r>
              <a:rPr lang="de-DE" dirty="0">
                <a:solidFill>
                  <a:schemeClr val="tx1">
                    <a:lumMod val="75000"/>
                    <a:lumOff val="25000"/>
                  </a:schemeClr>
                </a:solidFill>
                <a:latin typeface="PT Sans" panose="020B0503020203020204" pitchFamily="34" charset="77"/>
              </a:rPr>
              <a:t>im Bereich der Medienerziehung</a:t>
            </a:r>
            <a:endParaRPr lang="de-DE" dirty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PT Sans" panose="020B0503020203020204" pitchFamily="34" charset="77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6" name="Grafik 35">
            <a:extLst>
              <a:ext uri="{FF2B5EF4-FFF2-40B4-BE49-F238E27FC236}">
                <a16:creationId xmlns:a16="http://schemas.microsoft.com/office/drawing/2014/main" id="{B2095D29-28AB-253D-60F0-42B29A4177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86798" y="10556867"/>
            <a:ext cx="1727200" cy="660400"/>
          </a:xfrm>
          <a:prstGeom prst="rect">
            <a:avLst/>
          </a:prstGeom>
        </p:spPr>
      </p:pic>
      <p:sp>
        <p:nvSpPr>
          <p:cNvPr id="37" name="Textfeld 36">
            <a:extLst>
              <a:ext uri="{FF2B5EF4-FFF2-40B4-BE49-F238E27FC236}">
                <a16:creationId xmlns:a16="http://schemas.microsoft.com/office/drawing/2014/main" id="{C5198110-0FE8-60B9-6649-A2AEAB19FD0B}"/>
              </a:ext>
            </a:extLst>
          </p:cNvPr>
          <p:cNvSpPr txBox="1"/>
          <p:nvPr/>
        </p:nvSpPr>
        <p:spPr>
          <a:xfrm>
            <a:off x="17177503" y="10438744"/>
            <a:ext cx="1724718" cy="47192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de-DE" dirty="0">
                <a:latin typeface="PT Sans" panose="020B0503020203020204" pitchFamily="34" charset="77"/>
              </a:rPr>
              <a:t>hoch</a:t>
            </a:r>
            <a:endParaRPr kumimoji="0" lang="de-DE" sz="2400" b="0" i="0" u="none" strike="noStrike" cap="none" spc="0" normalizeH="0" baseline="0" dirty="0">
              <a:ln>
                <a:noFill/>
              </a:ln>
              <a:solidFill>
                <a:srgbClr val="5E5E5E"/>
              </a:solidFill>
              <a:effectLst/>
              <a:uFillTx/>
              <a:latin typeface="PT Sans" panose="020B0503020203020204" pitchFamily="34" charset="77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99513203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21_BasicWhite">
  <a:themeElements>
    <a:clrScheme name="Benutzerdefiniert 3">
      <a:dk1>
        <a:srgbClr val="000000"/>
      </a:dk1>
      <a:lt1>
        <a:srgbClr val="FFFFFF"/>
      </a:lt1>
      <a:dk2>
        <a:srgbClr val="17406D"/>
      </a:dk2>
      <a:lt2>
        <a:srgbClr val="DBEFF9"/>
      </a:lt2>
      <a:accent1>
        <a:srgbClr val="226EA8"/>
      </a:accent1>
      <a:accent2>
        <a:srgbClr val="0FAE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4C4C4B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64</Words>
  <Application>Microsoft Macintosh PowerPoint</Application>
  <PresentationFormat>Benutzerdefiniert</PresentationFormat>
  <Paragraphs>20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Helvetica Neue</vt:lpstr>
      <vt:lpstr>Helvetica Neue Medium</vt:lpstr>
      <vt:lpstr>PT Sans</vt:lpstr>
      <vt:lpstr>21_BasicWhite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Schenke, Nikolaus</dc:creator>
  <cp:lastModifiedBy>Viola Bauer</cp:lastModifiedBy>
  <cp:revision>60</cp:revision>
  <cp:lastPrinted>2023-05-09T19:42:32Z</cp:lastPrinted>
  <dcterms:modified xsi:type="dcterms:W3CDTF">2023-09-11T18:35:21Z</dcterms:modified>
</cp:coreProperties>
</file>