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32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ca Paar" initials="A" lastIdx="2" clrIdx="0">
    <p:extLst>
      <p:ext uri="{19B8F6BF-5375-455C-9EA6-DF929625EA0E}">
        <p15:presenceInfo xmlns:p15="http://schemas.microsoft.com/office/powerpoint/2012/main" userId="Anca Paa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B2"/>
    <a:srgbClr val="00DA6B"/>
    <a:srgbClr val="1F69EF"/>
    <a:srgbClr val="D9D9D9"/>
    <a:srgbClr val="01B6CD"/>
    <a:srgbClr val="009DFF"/>
    <a:srgbClr val="FFC000"/>
    <a:srgbClr val="A7421D"/>
    <a:srgbClr val="FFFFFF"/>
    <a:srgbClr val="DB39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56"/>
    <p:restoredTop sz="95788"/>
  </p:normalViewPr>
  <p:slideViewPr>
    <p:cSldViewPr snapToGrid="0">
      <p:cViewPr varScale="1">
        <p:scale>
          <a:sx n="114" d="100"/>
          <a:sy n="114" d="100"/>
        </p:scale>
        <p:origin x="232" y="17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AA777D-5201-2E4E-8E22-C3CD2CE30146}" type="datetimeFigureOut">
              <a:rPr lang="de-DE" smtClean="0"/>
              <a:t>15.01.23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40F047-9677-0148-AF9A-11578CCA5A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6504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Storytelling: ist das Erzählen von Geschichten. So werden Informationen vermittelt – und Emotionen. Gute Geschichten begeistern, fesseln und reißen mit.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A3C196-A8A6-45C1-BD98-033B32D9EC8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7664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E40640-09EB-A08E-49D1-CE18C48749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8C222AA-A86B-531F-B688-1E26679F12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DC6AF3D-D44D-1BFA-E469-1EBAF93C5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41F9-6021-AF43-BF28-C95701471E91}" type="datetimeFigureOut">
              <a:rPr lang="de-DE" smtClean="0"/>
              <a:t>15.01.23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BCB9783-0505-95E7-9479-64119795A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2DBD472-C405-4B16-10A9-C1B1F8C0E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B259-E65B-5B44-91C0-7CF6064676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9520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A844AC-2843-9F47-7D5E-91E897C2C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B7FFC01-05B1-3F44-ABAF-9EFC0F92E8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FA98DB-5D1B-5FA8-37ED-F92AAED9D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41F9-6021-AF43-BF28-C95701471E91}" type="datetimeFigureOut">
              <a:rPr lang="de-DE" smtClean="0"/>
              <a:t>15.01.23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A6ED57-85CE-8FC8-7BD2-500C9526A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34BB9E-9804-EAF9-1F74-F1B9E6E05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B259-E65B-5B44-91C0-7CF6064676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1881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431591A-544D-877F-96F2-1E5C2F5A4B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6B81528-F13C-9F91-4612-E681985254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D4AF201-BA08-F417-A852-25D1BDAA7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41F9-6021-AF43-BF28-C95701471E91}" type="datetimeFigureOut">
              <a:rPr lang="de-DE" smtClean="0"/>
              <a:t>15.01.23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3F71806-A62C-9F90-A694-778BD5C1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6F874A0-22A1-CCD9-4C17-A709E1765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B259-E65B-5B44-91C0-7CF6064676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82015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4111802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D55F50-4F25-EAE2-9D87-F8D307857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4FDB8A-FF86-F385-2020-E2EF460DC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66DC100-F85F-AEAE-A33E-DEE36FE70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41F9-6021-AF43-BF28-C95701471E91}" type="datetimeFigureOut">
              <a:rPr lang="de-DE" smtClean="0"/>
              <a:t>15.01.23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3F76733-D448-33E3-2097-D29842CB5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EFF1CAC-1610-1081-CD1D-5FECEC533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B259-E65B-5B44-91C0-7CF6064676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4111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C374B3-1E3E-A8CD-7EDF-015C158C3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B0D27C7-D12A-891D-4F36-51168169FE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3732F0C-3A23-C110-241C-AE0ADBC6A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41F9-6021-AF43-BF28-C95701471E91}" type="datetimeFigureOut">
              <a:rPr lang="de-DE" smtClean="0"/>
              <a:t>15.01.23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ECD4780-519D-A15D-B277-8E054D2E3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9B1B031-B6CC-6A7F-C008-B4B791683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B259-E65B-5B44-91C0-7CF6064676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2907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9707D1-F2FC-263C-6228-489089FB6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A35A4C-18CD-FDEC-8E91-0BE7620FB0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19DBA93-A407-E74A-D6C3-367649E52F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43D5AE9-F3F7-EAA2-6ABA-DEFCEE634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41F9-6021-AF43-BF28-C95701471E91}" type="datetimeFigureOut">
              <a:rPr lang="de-DE" smtClean="0"/>
              <a:t>15.01.23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B826E7B-EAA3-74EA-B4AF-41F7C08C3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F2A2CE-1C5C-9648-E3F0-D7C6F3DAF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B259-E65B-5B44-91C0-7CF6064676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9047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3072A8-FEFD-5815-A90D-4CB9A973E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C8ABCA6-CDE8-B614-6E57-B379C2E034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DEA80FF-ADB2-8D6D-DF8A-5CD5F4EDEC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6CE6DA2-9D68-0160-B22F-E5B79DF8B3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52139F3-7D9E-E5DC-3E6A-1A5910301C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AD16CC6-C489-B3C2-48F9-8734A02BA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41F9-6021-AF43-BF28-C95701471E91}" type="datetimeFigureOut">
              <a:rPr lang="de-DE" smtClean="0"/>
              <a:t>15.01.23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2A581F4-B012-0ACE-62C8-4542EEE0F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48D7509-3A82-A316-1658-F4DFCBB58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B259-E65B-5B44-91C0-7CF6064676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7113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32F56C-856E-78BE-732C-FA5F33216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755D974-BD0F-5FCA-4411-F05B3D8D1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41F9-6021-AF43-BF28-C95701471E91}" type="datetimeFigureOut">
              <a:rPr lang="de-DE" smtClean="0"/>
              <a:t>15.01.23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CF7035C-E6CC-7331-AD5D-039903DDC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7147B6E-E122-A9EE-DE94-BEA74330B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B259-E65B-5B44-91C0-7CF6064676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5266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A4B5256-6626-8B05-528F-B6D3A654E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41F9-6021-AF43-BF28-C95701471E91}" type="datetimeFigureOut">
              <a:rPr lang="de-DE" smtClean="0"/>
              <a:t>15.01.23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E7207CD-A71D-FC42-6D7D-E69D91688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FFBA6B4-983C-3499-9B7B-7B88ED602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B259-E65B-5B44-91C0-7CF6064676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2974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97822D-BC6F-0C2B-629D-4CC827F74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D5EA233-2CCC-80E6-CBC3-016ACC9D3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3C7F7F1-C0F7-900B-DDC8-B8694CC612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1086E28-0260-A7EE-4A96-8EF6D1A31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41F9-6021-AF43-BF28-C95701471E91}" type="datetimeFigureOut">
              <a:rPr lang="de-DE" smtClean="0"/>
              <a:t>15.01.23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3B0F95E-C6B4-385A-C352-2061402EE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0D41E21-9E67-B1D7-FCD7-930F5739C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B259-E65B-5B44-91C0-7CF6064676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948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3E802D-B6BB-85AD-181A-A6C201AF1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3BA19E3-194C-2EAF-6486-233004D71C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82461CA-45DB-680C-8AE7-BC452B985C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F49958E-50D0-3FC3-F151-25A160B27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F41F9-6021-AF43-BF28-C95701471E91}" type="datetimeFigureOut">
              <a:rPr lang="de-DE" smtClean="0"/>
              <a:t>15.01.23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AE38CFB-001B-FD1C-B045-FF1EE8F2F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509D06A-7841-B556-5ABC-86BD4FE67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B259-E65B-5B44-91C0-7CF6064676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2827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9D5E11F-32A8-94C7-697C-6BC01D1B3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A0871D2-648A-613A-0160-A3C764B2B3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579982B-A9FB-773C-1C09-178A12FB51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F41F9-6021-AF43-BF28-C95701471E91}" type="datetimeFigureOut">
              <a:rPr lang="de-DE" smtClean="0"/>
              <a:t>15.01.23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CEF1EC3-8383-C0EB-B76C-89C1308B07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4366D07-3518-1707-6FFD-BA769EB78B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9B259-E65B-5B44-91C0-7CF6064676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4181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onut 77">
            <a:extLst>
              <a:ext uri="{FF2B5EF4-FFF2-40B4-BE49-F238E27FC236}">
                <a16:creationId xmlns:a16="http://schemas.microsoft.com/office/drawing/2014/main" id="{6A2A80F3-B3FE-45BC-8E3A-75CF9ED28C61}"/>
              </a:ext>
            </a:extLst>
          </p:cNvPr>
          <p:cNvSpPr/>
          <p:nvPr/>
        </p:nvSpPr>
        <p:spPr>
          <a:xfrm>
            <a:off x="4538968" y="2354812"/>
            <a:ext cx="3114206" cy="3114206"/>
          </a:xfrm>
          <a:prstGeom prst="donut">
            <a:avLst>
              <a:gd name="adj" fmla="val 3785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7C31877-D68C-4DD4-A9BC-488919006090}"/>
              </a:ext>
            </a:extLst>
          </p:cNvPr>
          <p:cNvSpPr/>
          <p:nvPr/>
        </p:nvSpPr>
        <p:spPr>
          <a:xfrm>
            <a:off x="5210503" y="3026348"/>
            <a:ext cx="1877561" cy="1771134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bg2">
                  <a:lumMod val="25000"/>
                </a:schemeClr>
              </a:solidFill>
              <a:latin typeface="+mj-lt"/>
            </a:endParaRPr>
          </a:p>
        </p:txBody>
      </p:sp>
      <p:sp>
        <p:nvSpPr>
          <p:cNvPr id="5" name="Donut 26">
            <a:extLst>
              <a:ext uri="{FF2B5EF4-FFF2-40B4-BE49-F238E27FC236}">
                <a16:creationId xmlns:a16="http://schemas.microsoft.com/office/drawing/2014/main" id="{3CA1CD67-7A18-41B8-942A-9DB99ED2B9EA}"/>
              </a:ext>
            </a:extLst>
          </p:cNvPr>
          <p:cNvSpPr/>
          <p:nvPr/>
        </p:nvSpPr>
        <p:spPr>
          <a:xfrm>
            <a:off x="4187858" y="2003702"/>
            <a:ext cx="3816424" cy="3816424"/>
          </a:xfrm>
          <a:prstGeom prst="donut">
            <a:avLst>
              <a:gd name="adj" fmla="val 378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  <a:latin typeface="+mj-lt"/>
            </a:endParaRP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CCB1CC73-85F7-46B8-9E0A-84B8B35CFEDA}"/>
              </a:ext>
            </a:extLst>
          </p:cNvPr>
          <p:cNvGrpSpPr/>
          <p:nvPr/>
        </p:nvGrpSpPr>
        <p:grpSpPr>
          <a:xfrm>
            <a:off x="744892" y="1527174"/>
            <a:ext cx="3181189" cy="1976570"/>
            <a:chOff x="2286624" y="4291352"/>
            <a:chExt cx="2642121" cy="1976570"/>
          </a:xfrm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6D4937F4-CB2F-4FA5-9118-2E5DE4B4848B}"/>
                </a:ext>
              </a:extLst>
            </p:cNvPr>
            <p:cNvSpPr txBox="1"/>
            <p:nvPr/>
          </p:nvSpPr>
          <p:spPr>
            <a:xfrm>
              <a:off x="2286624" y="4698262"/>
              <a:ext cx="2642121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193675">
                <a:buFont typeface="Arial" panose="020B0604020202020204" pitchFamily="34" charset="0"/>
                <a:buChar char="•"/>
              </a:pPr>
              <a:r>
                <a:rPr lang="de-DE" altLang="ko-KR" sz="1200" dirty="0">
                  <a:latin typeface="Atkinson Hyperlegible" pitchFamily="2" charset="77"/>
                  <a:cs typeface="Arial" pitchFamily="34" charset="0"/>
                </a:rPr>
                <a:t>Einheitliche Plattform zur Organisation und Zusammenarbeit z.B. Arbeitskreise, Umfragen usw.</a:t>
              </a:r>
            </a:p>
            <a:p>
              <a:pPr marL="285750" indent="-193675">
                <a:buFont typeface="Arial" panose="020B0604020202020204" pitchFamily="34" charset="0"/>
                <a:buChar char="•"/>
              </a:pPr>
              <a:r>
                <a:rPr lang="de-DE" altLang="ko-KR" sz="1200" dirty="0">
                  <a:latin typeface="Atkinson Hyperlegible" pitchFamily="2" charset="77"/>
                  <a:cs typeface="Arial" pitchFamily="34" charset="0"/>
                </a:rPr>
                <a:t>Sicherung und Bereitstellung von Unterrichtsmaterial</a:t>
              </a:r>
            </a:p>
            <a:p>
              <a:pPr marL="285750" indent="-193675">
                <a:buFont typeface="Arial" panose="020B0604020202020204" pitchFamily="34" charset="0"/>
                <a:buChar char="•"/>
              </a:pPr>
              <a:r>
                <a:rPr lang="de-DE" altLang="ko-KR" sz="1200" dirty="0">
                  <a:latin typeface="Atkinson Hyperlegible" pitchFamily="2" charset="77"/>
                  <a:cs typeface="Arial" pitchFamily="34" charset="0"/>
                </a:rPr>
                <a:t>Datenschutz und Datensicherheit</a:t>
              </a:r>
            </a:p>
            <a:p>
              <a:pPr marL="285750" indent="-193675">
                <a:buFont typeface="Arial" panose="020B0604020202020204" pitchFamily="34" charset="0"/>
                <a:buChar char="•"/>
              </a:pPr>
              <a:r>
                <a:rPr lang="de-DE" altLang="ko-KR" sz="1200" dirty="0">
                  <a:latin typeface="Atkinson Hyperlegible" pitchFamily="2" charset="77"/>
                  <a:cs typeface="Arial" pitchFamily="34" charset="0"/>
                </a:rPr>
                <a:t>Unterstützung der intra- und innerschulischen Kooperation 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B95FC159-31A2-4F0D-943D-E60FD13F13A1}"/>
                </a:ext>
              </a:extLst>
            </p:cNvPr>
            <p:cNvSpPr txBox="1"/>
            <p:nvPr/>
          </p:nvSpPr>
          <p:spPr>
            <a:xfrm>
              <a:off x="2322220" y="4291352"/>
              <a:ext cx="258648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altLang="ko-KR" sz="2000" b="1" dirty="0">
                  <a:solidFill>
                    <a:srgbClr val="00DA6B"/>
                  </a:solidFill>
                  <a:latin typeface="+mj-lt"/>
                  <a:cs typeface="Arial" pitchFamily="34" charset="0"/>
                </a:rPr>
                <a:t> </a:t>
              </a:r>
              <a:r>
                <a:rPr lang="de-DE" altLang="ko-KR" sz="2000" b="1" dirty="0">
                  <a:solidFill>
                    <a:srgbClr val="00DA6B"/>
                  </a:solidFill>
                  <a:latin typeface="Atkinson Hyperlegible" pitchFamily="2" charset="77"/>
                  <a:cs typeface="Arial" pitchFamily="34" charset="0"/>
                </a:rPr>
                <a:t>SCHULE</a:t>
              </a: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EA4A787F-E711-42AD-8C50-DF843A8EECF7}"/>
              </a:ext>
            </a:extLst>
          </p:cNvPr>
          <p:cNvGrpSpPr/>
          <p:nvPr/>
        </p:nvGrpSpPr>
        <p:grpSpPr>
          <a:xfrm>
            <a:off x="8527836" y="2413187"/>
            <a:ext cx="3816424" cy="2899150"/>
            <a:chOff x="2551705" y="4283314"/>
            <a:chExt cx="3196890" cy="2899150"/>
          </a:xfrm>
        </p:grpSpPr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0234DAE0-E797-4631-9A89-A5F62E57BC40}"/>
                </a:ext>
              </a:extLst>
            </p:cNvPr>
            <p:cNvSpPr txBox="1"/>
            <p:nvPr/>
          </p:nvSpPr>
          <p:spPr>
            <a:xfrm>
              <a:off x="2566147" y="4689474"/>
              <a:ext cx="2650128" cy="24929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de-DE" sz="1200" dirty="0">
                  <a:latin typeface="Atkinson Hyperlegible" pitchFamily="2" charset="77"/>
                </a:rPr>
                <a:t>Organisation und zeitlich</a:t>
              </a:r>
              <a:r>
                <a:rPr lang="de-DE" sz="1200" strike="sngStrike" dirty="0">
                  <a:latin typeface="Atkinson Hyperlegible" pitchFamily="2" charset="77"/>
                </a:rPr>
                <a:t>e</a:t>
              </a:r>
              <a:r>
                <a:rPr lang="de-DE" sz="1200" dirty="0">
                  <a:latin typeface="Atkinson Hyperlegible" pitchFamily="2" charset="77"/>
                </a:rPr>
                <a:t> gesteuerte Bereitstellung von Lerninhalten und Lernwegen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de-DE" altLang="ko-KR" sz="1200" dirty="0">
                  <a:latin typeface="Atkinson Hyperlegible" pitchFamily="2" charset="77"/>
                  <a:cs typeface="Arial" pitchFamily="34" charset="0"/>
                </a:rPr>
                <a:t>Automatisierung bei Lernstandskontrollen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de-DE" altLang="ko-KR" sz="1200" dirty="0">
                  <a:latin typeface="Atkinson Hyperlegible" pitchFamily="2" charset="77"/>
                  <a:cs typeface="Arial" pitchFamily="34" charset="0"/>
                </a:rPr>
                <a:t>Überblick über die Lernaktivitäten der Lernenden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de-DE" altLang="ko-KR" sz="1200" dirty="0">
                  <a:latin typeface="Atkinson Hyperlegible" pitchFamily="2" charset="77"/>
                  <a:cs typeface="Arial" pitchFamily="34" charset="0"/>
                </a:rPr>
                <a:t>Kommunikation mit Lerngruppen und einzelnen Lernenden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de-DE" altLang="ko-KR" sz="1200" dirty="0">
                  <a:latin typeface="Atkinson Hyperlegible" pitchFamily="2" charset="77"/>
                  <a:cs typeface="Arial" pitchFamily="34" charset="0"/>
                </a:rPr>
                <a:t>Binnendifferenzierung innerhalb der Lerngruppe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de-DE" altLang="ko-KR" sz="1200" dirty="0">
                  <a:latin typeface="Atkinson Hyperlegible" pitchFamily="2" charset="77"/>
                  <a:cs typeface="Arial" pitchFamily="34" charset="0"/>
                </a:rPr>
                <a:t>Weiterverwendung der Kurse über Jahre und Lerngruppen hinweg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95D2FB7C-A254-482B-BD64-128C0ADE7650}"/>
                </a:ext>
              </a:extLst>
            </p:cNvPr>
            <p:cNvSpPr txBox="1"/>
            <p:nvPr/>
          </p:nvSpPr>
          <p:spPr>
            <a:xfrm>
              <a:off x="2551705" y="4283314"/>
              <a:ext cx="31968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altLang="ko-KR" sz="2000" b="1" dirty="0">
                  <a:solidFill>
                    <a:srgbClr val="1F69EF"/>
                  </a:solidFill>
                  <a:latin typeface="Atkinson Hyperlegible" pitchFamily="2" charset="77"/>
                  <a:cs typeface="Arial" pitchFamily="34" charset="0"/>
                </a:rPr>
                <a:t>LEHRENDE</a:t>
              </a:r>
            </a:p>
          </p:txBody>
        </p:sp>
      </p:grpSp>
      <p:sp>
        <p:nvSpPr>
          <p:cNvPr id="123" name="Oval 84">
            <a:extLst>
              <a:ext uri="{FF2B5EF4-FFF2-40B4-BE49-F238E27FC236}">
                <a16:creationId xmlns:a16="http://schemas.microsoft.com/office/drawing/2014/main" id="{21219321-9880-9849-AE20-732FF4F0835B}"/>
              </a:ext>
            </a:extLst>
          </p:cNvPr>
          <p:cNvSpPr/>
          <p:nvPr/>
        </p:nvSpPr>
        <p:spPr>
          <a:xfrm>
            <a:off x="7224591" y="3548905"/>
            <a:ext cx="1008298" cy="10080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latin typeface="+mj-lt"/>
            </a:endParaRPr>
          </a:p>
        </p:txBody>
      </p:sp>
      <p:sp>
        <p:nvSpPr>
          <p:cNvPr id="17" name="Oval 84">
            <a:extLst>
              <a:ext uri="{FF2B5EF4-FFF2-40B4-BE49-F238E27FC236}">
                <a16:creationId xmlns:a16="http://schemas.microsoft.com/office/drawing/2014/main" id="{495FCF19-EA36-7D97-1B38-27AF25B5FD90}"/>
              </a:ext>
            </a:extLst>
          </p:cNvPr>
          <p:cNvSpPr/>
          <p:nvPr/>
        </p:nvSpPr>
        <p:spPr>
          <a:xfrm>
            <a:off x="3860713" y="4185912"/>
            <a:ext cx="1008298" cy="10080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latin typeface="+mj-lt"/>
            </a:endParaRPr>
          </a:p>
        </p:txBody>
      </p:sp>
      <p:sp>
        <p:nvSpPr>
          <p:cNvPr id="15" name="Oval 84">
            <a:extLst>
              <a:ext uri="{FF2B5EF4-FFF2-40B4-BE49-F238E27FC236}">
                <a16:creationId xmlns:a16="http://schemas.microsoft.com/office/drawing/2014/main" id="{9C915F0C-0C85-B727-97CE-A544DCDE8E16}"/>
              </a:ext>
            </a:extLst>
          </p:cNvPr>
          <p:cNvSpPr/>
          <p:nvPr/>
        </p:nvSpPr>
        <p:spPr>
          <a:xfrm>
            <a:off x="4982954" y="1609962"/>
            <a:ext cx="1008298" cy="10080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latin typeface="+mj-lt"/>
            </a:endParaRPr>
          </a:p>
        </p:txBody>
      </p:sp>
      <p:grpSp>
        <p:nvGrpSpPr>
          <p:cNvPr id="55" name="Group 65">
            <a:extLst>
              <a:ext uri="{FF2B5EF4-FFF2-40B4-BE49-F238E27FC236}">
                <a16:creationId xmlns:a16="http://schemas.microsoft.com/office/drawing/2014/main" id="{083ED8EE-DC3A-5FD5-C35C-C0879B6C70EE}"/>
              </a:ext>
            </a:extLst>
          </p:cNvPr>
          <p:cNvGrpSpPr/>
          <p:nvPr/>
        </p:nvGrpSpPr>
        <p:grpSpPr>
          <a:xfrm>
            <a:off x="773221" y="3903406"/>
            <a:ext cx="3528946" cy="2191697"/>
            <a:chOff x="1889965" y="4285413"/>
            <a:chExt cx="2971770" cy="2004982"/>
          </a:xfrm>
        </p:grpSpPr>
        <p:sp>
          <p:nvSpPr>
            <p:cNvPr id="56" name="TextBox 66">
              <a:extLst>
                <a:ext uri="{FF2B5EF4-FFF2-40B4-BE49-F238E27FC236}">
                  <a16:creationId xmlns:a16="http://schemas.microsoft.com/office/drawing/2014/main" id="{20C305FF-B309-FF29-51C1-3E1FA2A6FE87}"/>
                </a:ext>
              </a:extLst>
            </p:cNvPr>
            <p:cNvSpPr txBox="1"/>
            <p:nvPr/>
          </p:nvSpPr>
          <p:spPr>
            <a:xfrm>
              <a:off x="1889965" y="4685523"/>
              <a:ext cx="2691156" cy="1604872"/>
            </a:xfrm>
            <a:prstGeom prst="rect">
              <a:avLst/>
            </a:prstGeom>
            <a:noFill/>
          </p:spPr>
          <p:txBody>
            <a:bodyPr wrap="square" rIns="0" rtlCol="0">
              <a:spAutoFit/>
            </a:bodyPr>
            <a:lstStyle/>
            <a:p>
              <a:pPr marL="285750" indent="-193675">
                <a:buFont typeface="Arial" panose="020B0604020202020204" pitchFamily="34" charset="0"/>
                <a:buChar char="•"/>
              </a:pPr>
              <a:r>
                <a:rPr lang="de-DE" altLang="ko-KR" sz="1200" dirty="0">
                  <a:latin typeface="Atkinson Hyperlegible" pitchFamily="2" charset="77"/>
                  <a:cs typeface="Arial" pitchFamily="34" charset="0"/>
                </a:rPr>
                <a:t>Mediengestütztes Lernen</a:t>
              </a:r>
            </a:p>
            <a:p>
              <a:pPr marL="285750" indent="-193675">
                <a:buFont typeface="Arial" panose="020B0604020202020204" pitchFamily="34" charset="0"/>
                <a:buChar char="•"/>
              </a:pPr>
              <a:r>
                <a:rPr lang="de-DE" altLang="ko-KR" sz="1200" dirty="0">
                  <a:latin typeface="Atkinson Hyperlegible" pitchFamily="2" charset="77"/>
                  <a:cs typeface="Arial" pitchFamily="34" charset="0"/>
                </a:rPr>
                <a:t>Selbstgesteuertes Lernen</a:t>
              </a:r>
            </a:p>
            <a:p>
              <a:pPr marL="285750" indent="-193675">
                <a:buFont typeface="Arial" panose="020B0604020202020204" pitchFamily="34" charset="0"/>
                <a:buChar char="•"/>
              </a:pPr>
              <a:r>
                <a:rPr lang="de-DE" altLang="ko-KR" sz="1200" dirty="0">
                  <a:latin typeface="Atkinson Hyperlegible" pitchFamily="2" charset="77"/>
                  <a:cs typeface="Arial" pitchFamily="34" charset="0"/>
                </a:rPr>
                <a:t>Individualisierter Lernweg und Lerntempo</a:t>
              </a:r>
            </a:p>
            <a:p>
              <a:pPr marL="285750" indent="-193675">
                <a:buFont typeface="Arial" panose="020B0604020202020204" pitchFamily="34" charset="0"/>
                <a:buChar char="•"/>
              </a:pPr>
              <a:r>
                <a:rPr lang="de-DE" altLang="ko-KR" sz="1200" dirty="0">
                  <a:latin typeface="Atkinson Hyperlegible" pitchFamily="2" charset="77"/>
                  <a:cs typeface="Arial" pitchFamily="34" charset="0"/>
                </a:rPr>
                <a:t>Automatisiertes oder persönliches Feedback zum eigenen Lernstand</a:t>
              </a:r>
            </a:p>
            <a:p>
              <a:pPr marL="285750" indent="-193675">
                <a:buFont typeface="Arial" panose="020B0604020202020204" pitchFamily="34" charset="0"/>
                <a:buChar char="•"/>
              </a:pPr>
              <a:r>
                <a:rPr lang="de-DE" altLang="ko-KR" sz="1200" dirty="0">
                  <a:latin typeface="Atkinson Hyperlegible" pitchFamily="2" charset="77"/>
                  <a:cs typeface="Arial" pitchFamily="34" charset="0"/>
                </a:rPr>
                <a:t>Wiederholung von Lerninhalten (aus vergangenen Jahrgangsstufen)</a:t>
              </a:r>
            </a:p>
            <a:p>
              <a:pPr marL="285750" indent="-193675">
                <a:buFont typeface="Arial" panose="020B0604020202020204" pitchFamily="34" charset="0"/>
                <a:buChar char="•"/>
              </a:pPr>
              <a:r>
                <a:rPr lang="de-DE" sz="1200" i="0" u="none" strike="noStrike" dirty="0">
                  <a:effectLst/>
                  <a:latin typeface="Atkinson Hyperlegible" pitchFamily="2" charset="77"/>
                </a:rPr>
                <a:t>Kollaboratives Arbeiten</a:t>
              </a:r>
              <a:endParaRPr lang="de-DE" altLang="ko-KR" sz="1200" dirty="0">
                <a:latin typeface="Atkinson Hyperlegible" pitchFamily="2" charset="77"/>
                <a:cs typeface="Arial" pitchFamily="34" charset="0"/>
              </a:endParaRPr>
            </a:p>
          </p:txBody>
        </p:sp>
        <p:sp>
          <p:nvSpPr>
            <p:cNvPr id="72" name="TextBox 67">
              <a:extLst>
                <a:ext uri="{FF2B5EF4-FFF2-40B4-BE49-F238E27FC236}">
                  <a16:creationId xmlns:a16="http://schemas.microsoft.com/office/drawing/2014/main" id="{C62450F8-7CFE-30FD-C55F-405432CA8F08}"/>
                </a:ext>
              </a:extLst>
            </p:cNvPr>
            <p:cNvSpPr txBox="1"/>
            <p:nvPr/>
          </p:nvSpPr>
          <p:spPr>
            <a:xfrm>
              <a:off x="1960658" y="4285413"/>
              <a:ext cx="2901077" cy="366024"/>
            </a:xfrm>
            <a:prstGeom prst="rect">
              <a:avLst/>
            </a:prstGeom>
            <a:noFill/>
          </p:spPr>
          <p:txBody>
            <a:bodyPr wrap="square" rIns="0" rtlCol="0">
              <a:spAutoFit/>
            </a:bodyPr>
            <a:lstStyle/>
            <a:p>
              <a:r>
                <a:rPr lang="de-DE" altLang="ko-KR" sz="2000" b="1" dirty="0">
                  <a:solidFill>
                    <a:srgbClr val="00CCB2"/>
                  </a:solidFill>
                  <a:latin typeface="Atkinson Hyperlegible" pitchFamily="2" charset="77"/>
                  <a:cs typeface="Arial" pitchFamily="34" charset="0"/>
                </a:rPr>
                <a:t>LERNENDEN</a:t>
              </a:r>
            </a:p>
          </p:txBody>
        </p:sp>
      </p:grpSp>
      <p:pic>
        <p:nvPicPr>
          <p:cNvPr id="76" name="Grafik 75" descr="Lehrer mit einfarbiger Füllung">
            <a:extLst>
              <a:ext uri="{FF2B5EF4-FFF2-40B4-BE49-F238E27FC236}">
                <a16:creationId xmlns:a16="http://schemas.microsoft.com/office/drawing/2014/main" id="{D1F0331C-5EED-4383-8FD4-E40C6C733B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352547" y="3680726"/>
            <a:ext cx="796395" cy="796395"/>
          </a:xfrm>
          <a:prstGeom prst="rect">
            <a:avLst/>
          </a:prstGeom>
        </p:spPr>
      </p:pic>
      <p:pic>
        <p:nvPicPr>
          <p:cNvPr id="7" name="Grafik 6" descr="Schulgebäude mit einfarbiger Füllung">
            <a:extLst>
              <a:ext uri="{FF2B5EF4-FFF2-40B4-BE49-F238E27FC236}">
                <a16:creationId xmlns:a16="http://schemas.microsoft.com/office/drawing/2014/main" id="{00FF873C-A6A5-CF15-4836-D9733107327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007078" y="1609641"/>
            <a:ext cx="914400" cy="914400"/>
          </a:xfrm>
          <a:prstGeom prst="rect">
            <a:avLst/>
          </a:prstGeom>
        </p:spPr>
      </p:pic>
      <p:pic>
        <p:nvPicPr>
          <p:cNvPr id="9" name="Grafik 8" descr="Schuljunge Silhouette">
            <a:extLst>
              <a:ext uri="{FF2B5EF4-FFF2-40B4-BE49-F238E27FC236}">
                <a16:creationId xmlns:a16="http://schemas.microsoft.com/office/drawing/2014/main" id="{3F600795-09F9-668C-A85C-FB42A8A8F44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891389" y="4232712"/>
            <a:ext cx="914400" cy="914400"/>
          </a:xfrm>
          <a:prstGeom prst="rect">
            <a:avLst/>
          </a:prstGeom>
        </p:spPr>
      </p:pic>
      <p:sp>
        <p:nvSpPr>
          <p:cNvPr id="20" name="Textplatzhalter 74">
            <a:extLst>
              <a:ext uri="{FF2B5EF4-FFF2-40B4-BE49-F238E27FC236}">
                <a16:creationId xmlns:a16="http://schemas.microsoft.com/office/drawing/2014/main" id="{F3C64353-6955-4B42-9CDE-03768C76D4E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23529" y="339509"/>
            <a:ext cx="11573197" cy="724247"/>
          </a:xfrm>
        </p:spPr>
        <p:txBody>
          <a:bodyPr>
            <a:normAutofit/>
          </a:bodyPr>
          <a:lstStyle/>
          <a:p>
            <a:r>
              <a:rPr lang="de-DE" sz="4000" dirty="0">
                <a:latin typeface="Atkinson Hyperlegible" pitchFamily="2" charset="77"/>
              </a:rPr>
              <a:t>Anwendungsgebiete einer Lernplattform</a:t>
            </a:r>
          </a:p>
        </p:txBody>
      </p:sp>
    </p:spTree>
    <p:extLst>
      <p:ext uri="{BB962C8B-B14F-4D97-AF65-F5344CB8AC3E}">
        <p14:creationId xmlns:p14="http://schemas.microsoft.com/office/powerpoint/2010/main" val="2395954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</Words>
  <Application>Microsoft Macintosh PowerPoint</Application>
  <PresentationFormat>Breitbild</PresentationFormat>
  <Paragraphs>22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Atkinson Hyperlegible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Anca Paar</dc:creator>
  <cp:lastModifiedBy>Viola Bauer</cp:lastModifiedBy>
  <cp:revision>21</cp:revision>
  <dcterms:created xsi:type="dcterms:W3CDTF">2022-11-28T13:58:42Z</dcterms:created>
  <dcterms:modified xsi:type="dcterms:W3CDTF">2023-01-15T19:07:38Z</dcterms:modified>
</cp:coreProperties>
</file>