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A9E"/>
    <a:srgbClr val="92BE7C"/>
    <a:srgbClr val="7AB457"/>
    <a:srgbClr val="659C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b5ddf8c959d67f3" providerId="LiveId" clId="{F0D8CA7F-D62E-48F7-851D-5E2B57EC1413}"/>
    <pc:docChg chg="modSld">
      <pc:chgData name="" userId="9b5ddf8c959d67f3" providerId="LiveId" clId="{F0D8CA7F-D62E-48F7-851D-5E2B57EC1413}" dt="2022-10-20T07:02:41.880" v="472" actId="20577"/>
      <pc:docMkLst>
        <pc:docMk/>
      </pc:docMkLst>
      <pc:sldChg chg="modSp">
        <pc:chgData name="" userId="9b5ddf8c959d67f3" providerId="LiveId" clId="{F0D8CA7F-D62E-48F7-851D-5E2B57EC1413}" dt="2022-10-20T07:02:41.880" v="472" actId="20577"/>
        <pc:sldMkLst>
          <pc:docMk/>
          <pc:sldMk cId="150044543" sldId="256"/>
        </pc:sldMkLst>
        <pc:spChg chg="mod">
          <ac:chgData name="" userId="9b5ddf8c959d67f3" providerId="LiveId" clId="{F0D8CA7F-D62E-48F7-851D-5E2B57EC1413}" dt="2022-10-20T07:02:34.862" v="471" actId="1076"/>
          <ac:spMkLst>
            <pc:docMk/>
            <pc:sldMk cId="150044543" sldId="256"/>
            <ac:spMk id="50" creationId="{7F53622B-3EE3-4A25-B995-1B646198F273}"/>
          </ac:spMkLst>
        </pc:spChg>
        <pc:spChg chg="mod">
          <ac:chgData name="" userId="9b5ddf8c959d67f3" providerId="LiveId" clId="{F0D8CA7F-D62E-48F7-851D-5E2B57EC1413}" dt="2022-10-20T07:01:58.543" v="465" actId="1076"/>
          <ac:spMkLst>
            <pc:docMk/>
            <pc:sldMk cId="150044543" sldId="256"/>
            <ac:spMk id="51" creationId="{90B028CC-8FA7-4A40-B26B-C76BC017A7AC}"/>
          </ac:spMkLst>
        </pc:spChg>
        <pc:spChg chg="mod">
          <ac:chgData name="" userId="9b5ddf8c959d67f3" providerId="LiveId" clId="{F0D8CA7F-D62E-48F7-851D-5E2B57EC1413}" dt="2022-10-20T07:01:50.965" v="464" actId="1076"/>
          <ac:spMkLst>
            <pc:docMk/>
            <pc:sldMk cId="150044543" sldId="256"/>
            <ac:spMk id="52" creationId="{CAEB078C-D570-43FC-8CC5-2557FB350D52}"/>
          </ac:spMkLst>
        </pc:spChg>
        <pc:spChg chg="mod">
          <ac:chgData name="" userId="9b5ddf8c959d67f3" providerId="LiveId" clId="{F0D8CA7F-D62E-48F7-851D-5E2B57EC1413}" dt="2022-10-20T07:02:41.880" v="472" actId="20577"/>
          <ac:spMkLst>
            <pc:docMk/>
            <pc:sldMk cId="150044543" sldId="256"/>
            <ac:spMk id="53" creationId="{2727BA00-F56E-4459-8122-116E16DF4B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FC782-2EF9-FCBF-49CE-BCD263E4C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75D8EB-58D5-B4C8-3836-5A9A87E42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A0768B-7CC8-0BFA-BD21-DD9C4460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D7D633-A6AF-7D9E-C14B-AF5158B7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CAAC87-6C34-15B4-A112-D75F90A3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85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E6CF01-0CC5-4805-E3FF-889E07DC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A1998E-B229-3614-9B96-41407A924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6D812D-DE78-5347-F4DD-1630B12B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BDC001-3CE2-1478-A8CD-9842C01B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D67485-723D-EC1A-6916-0CD75802F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32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766013E-ECE3-FED5-5293-6C8BD6175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0BB3F1-283E-6579-5730-4E61D20A3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F381C6-1871-3573-C416-96EAB8F5A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B5753E-342E-640C-7D31-3A0992E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9B9344-120E-5142-12D6-CC1462CF6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42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42036-3D6F-3E9A-3ED4-27D269B7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471013-E052-6C50-CD11-450109A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0E5D14-6A4B-2B9D-101F-223A4478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B8B92D-1F51-8BD0-27D7-5773821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3AFB62-8725-8320-3F28-4A5B7E25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63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FE6D4-DC8A-430C-3AA3-2C99573E0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202E88-D5FB-ACFD-5231-BBC0E46AA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32FC23-B517-028B-BF70-762E1CFF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26FBF-70C0-58E7-637C-CCC334D5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8A454-8CC0-3C3C-DA8B-9584AF74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11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4A915-87CE-BCD7-93BF-48EC89D6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066B4F-6C72-7DB6-4CB4-E6C472D25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4DB1C4-9474-079E-BB13-A4C6D5F41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E292EC-1E1E-6FE2-4049-EF8FE6F0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363A6C-61D3-5190-E727-9A33094A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C8F43A-06B2-0AE8-74C2-B532E7C2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0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637A7-4C28-28CB-167E-3608EFF92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DD333E-4ACD-E309-FF33-079F7EAEA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E77E6C-E08E-6878-72FF-FADA64314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4ED553-8425-57B2-C500-4A0028B8E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EF9E25-D864-29AB-6DC8-D5897934A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2E29E2C-09F1-99A8-05CA-4015CE391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1FBB11A-8E89-7AD6-DB69-8A2C1221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B028A8-15CA-3544-9700-01F584FA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44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1694CD-EC31-BDDB-743E-EB0E35D0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20A8F6-655F-B9B8-37E2-F8222D927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A066DC-0EA2-AF2B-3EF9-BA8F8F48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D731F7-F091-7921-208A-96140504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24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C31997A-2619-E679-1742-DC3CB6794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F6CD7E-BAD8-A634-E76F-00FC0526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02F16CB-27C0-D466-DACA-46D40DB9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10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82F7C-9318-C7A3-D6D2-DE74B3C6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D7B39C-F489-3830-1E16-0D200F5F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598973-8DFD-477E-1C8E-ED43D8ECD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059E6B-AECC-BA66-1F1C-B2AC060A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1E1DCB4-4FE2-FCD5-E6AE-ED8A83C35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79F2E4-234A-72EB-3009-33B344CA1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61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80B488-68ED-EBBD-FCAD-5306981B0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8E2967-ED00-ED7A-7D3F-6D8C29E63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E6F936-ACEB-9E5B-B893-0BE9B69C6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0DAB1D-9465-49D3-E9B1-999829FB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9E9E1A-1A76-1CDF-A1F0-7C645B55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34F87E-6BDC-F67E-9608-9D3AEBC4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16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67DE50-9CCC-864A-B92A-9FD06EB4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5844E1-40A7-F987-0312-D338AFEA3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85B42D-6064-80BC-01D1-50004EFCC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4F2C9-2A8A-4052-9004-8FB9AD389D56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EC7EB4-8FDA-46F2-CD7A-2ABE6915D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0F5FF8-E26E-F06C-DDAA-8FB6F7E3B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CB22-56B6-46E1-B012-72B4FFA00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1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feil: Chevron 49">
            <a:extLst>
              <a:ext uri="{FF2B5EF4-FFF2-40B4-BE49-F238E27FC236}">
                <a16:creationId xmlns:a16="http://schemas.microsoft.com/office/drawing/2014/main" id="{7F53622B-3EE3-4A25-B995-1B646198F273}"/>
              </a:ext>
            </a:extLst>
          </p:cNvPr>
          <p:cNvSpPr/>
          <p:nvPr/>
        </p:nvSpPr>
        <p:spPr>
          <a:xfrm>
            <a:off x="-1" y="0"/>
            <a:ext cx="3060000" cy="6858000"/>
          </a:xfrm>
          <a:prstGeom prst="chevron">
            <a:avLst>
              <a:gd name="adj" fmla="val 10424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b="1" dirty="0"/>
          </a:p>
          <a:p>
            <a:r>
              <a:rPr lang="de-DE" b="1" dirty="0">
                <a:solidFill>
                  <a:schemeClr val="tx1"/>
                </a:solidFill>
              </a:rPr>
              <a:t>Regeleinführung</a:t>
            </a:r>
          </a:p>
          <a:p>
            <a:r>
              <a:rPr lang="de-DE" b="1" dirty="0">
                <a:solidFill>
                  <a:schemeClr val="tx1"/>
                </a:solidFill>
              </a:rPr>
              <a:t>Grundeinrichtung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Regeln für die Nutzung digitaler Geräte</a:t>
            </a:r>
          </a:p>
          <a:p>
            <a:r>
              <a:rPr lang="de-DE" dirty="0">
                <a:solidFill>
                  <a:schemeClr val="tx1"/>
                </a:solidFill>
              </a:rPr>
              <a:t>in der Schule und ggf. zuhause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Zugänge (E-Mail, Schulbücher, Konten)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WLAN-Einstellungen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Datum bzw. Zeitraum</a:t>
            </a:r>
          </a:p>
        </p:txBody>
      </p:sp>
      <p:sp>
        <p:nvSpPr>
          <p:cNvPr id="51" name="Pfeil: Chevron 50">
            <a:extLst>
              <a:ext uri="{FF2B5EF4-FFF2-40B4-BE49-F238E27FC236}">
                <a16:creationId xmlns:a16="http://schemas.microsoft.com/office/drawing/2014/main" id="{90B028CC-8FA7-4A40-B26B-C76BC017A7AC}"/>
              </a:ext>
            </a:extLst>
          </p:cNvPr>
          <p:cNvSpPr/>
          <p:nvPr/>
        </p:nvSpPr>
        <p:spPr>
          <a:xfrm>
            <a:off x="2988483" y="-10699"/>
            <a:ext cx="3060000" cy="6858000"/>
          </a:xfrm>
          <a:prstGeom prst="chevron">
            <a:avLst>
              <a:gd name="adj" fmla="val 1042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b="1" dirty="0"/>
          </a:p>
          <a:p>
            <a:r>
              <a:rPr lang="de-DE" b="1" dirty="0">
                <a:solidFill>
                  <a:schemeClr val="tx1"/>
                </a:solidFill>
              </a:rPr>
              <a:t>Grundlagenschulung</a:t>
            </a:r>
          </a:p>
          <a:p>
            <a:r>
              <a:rPr lang="de-DE" b="1" dirty="0">
                <a:solidFill>
                  <a:schemeClr val="tx1"/>
                </a:solidFill>
              </a:rPr>
              <a:t>Basiskompetenzen</a:t>
            </a:r>
          </a:p>
          <a:p>
            <a:endParaRPr lang="de-DE" b="1" dirty="0">
              <a:solidFill>
                <a:schemeClr val="tx1"/>
              </a:solidFill>
            </a:endParaRPr>
          </a:p>
          <a:p>
            <a:endParaRPr lang="de-DE" b="1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Grundlagen der Gerätebedienung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Nutzung der Lernplattform/ Dateienablage: Öffnen von Dateien und Einreichen von Arbeitsprodukten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Digitale Heftführung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Bildschirm teilen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Datum bzw. Zeitraum</a:t>
            </a:r>
            <a:endParaRPr lang="de-DE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52" name="Pfeil: Chevron 51">
            <a:extLst>
              <a:ext uri="{FF2B5EF4-FFF2-40B4-BE49-F238E27FC236}">
                <a16:creationId xmlns:a16="http://schemas.microsoft.com/office/drawing/2014/main" id="{CAEB078C-D570-43FC-8CC5-2557FB350D52}"/>
              </a:ext>
            </a:extLst>
          </p:cNvPr>
          <p:cNvSpPr/>
          <p:nvPr/>
        </p:nvSpPr>
        <p:spPr>
          <a:xfrm>
            <a:off x="5998868" y="-19164"/>
            <a:ext cx="3060000" cy="6858000"/>
          </a:xfrm>
          <a:prstGeom prst="chevron">
            <a:avLst>
              <a:gd name="adj" fmla="val 10424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b="1" dirty="0"/>
          </a:p>
          <a:p>
            <a:endParaRPr lang="de-DE" b="1" dirty="0">
              <a:solidFill>
                <a:schemeClr val="tx1"/>
              </a:solidFill>
            </a:endParaRPr>
          </a:p>
          <a:p>
            <a:r>
              <a:rPr lang="de-DE" b="1" dirty="0">
                <a:solidFill>
                  <a:schemeClr val="tx1"/>
                </a:solidFill>
              </a:rPr>
              <a:t>Medienerziehung</a:t>
            </a:r>
          </a:p>
          <a:p>
            <a:endParaRPr lang="de-DE" b="1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Medienkonsum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Datenschutz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Urheberrecht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…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Datum bzw. Zeitraum</a:t>
            </a:r>
          </a:p>
        </p:txBody>
      </p:sp>
      <p:sp>
        <p:nvSpPr>
          <p:cNvPr id="53" name="Pfeil: Chevron 52">
            <a:extLst>
              <a:ext uri="{FF2B5EF4-FFF2-40B4-BE49-F238E27FC236}">
                <a16:creationId xmlns:a16="http://schemas.microsoft.com/office/drawing/2014/main" id="{2727BA00-F56E-4459-8122-116E16DF4BA7}"/>
              </a:ext>
            </a:extLst>
          </p:cNvPr>
          <p:cNvSpPr/>
          <p:nvPr/>
        </p:nvSpPr>
        <p:spPr>
          <a:xfrm>
            <a:off x="8962332" y="-10698"/>
            <a:ext cx="3060000" cy="6857999"/>
          </a:xfrm>
          <a:prstGeom prst="chevron">
            <a:avLst>
              <a:gd name="adj" fmla="val 10424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b="1" dirty="0"/>
          </a:p>
          <a:p>
            <a:r>
              <a:rPr lang="de-DE" b="1" dirty="0">
                <a:solidFill>
                  <a:schemeClr val="tx1"/>
                </a:solidFill>
              </a:rPr>
              <a:t>Weiterführende</a:t>
            </a:r>
          </a:p>
          <a:p>
            <a:r>
              <a:rPr lang="de-DE" b="1" dirty="0">
                <a:solidFill>
                  <a:schemeClr val="tx1"/>
                </a:solidFill>
              </a:rPr>
              <a:t>Anwendungen</a:t>
            </a:r>
          </a:p>
          <a:p>
            <a:endParaRPr lang="de-DE" b="1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Schulung weiterer Programme bzw. Apps</a:t>
            </a:r>
          </a:p>
          <a:p>
            <a:r>
              <a:rPr lang="de-DE" dirty="0">
                <a:solidFill>
                  <a:schemeClr val="tx1"/>
                </a:solidFill>
              </a:rPr>
              <a:t>z.B. 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Videoschnitt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Fachspezifische Anwendungen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Kollaboratives Arbeiten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…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Datum bzw. Zeitraum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982E878-A033-4EBE-9D9F-91AC9C67BC5C}"/>
              </a:ext>
            </a:extLst>
          </p:cNvPr>
          <p:cNvSpPr/>
          <p:nvPr/>
        </p:nvSpPr>
        <p:spPr>
          <a:xfrm>
            <a:off x="-1" y="1221026"/>
            <a:ext cx="12155498" cy="175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1AB66B89-BDCF-4562-AC4D-2F793B406CA8}"/>
              </a:ext>
            </a:extLst>
          </p:cNvPr>
          <p:cNvSpPr/>
          <p:nvPr/>
        </p:nvSpPr>
        <p:spPr>
          <a:xfrm>
            <a:off x="36502" y="5461760"/>
            <a:ext cx="12155498" cy="175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04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0AC73EAA-AD79-4116-D5DE-7A81791DE5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322442"/>
              </p:ext>
            </p:extLst>
          </p:nvPr>
        </p:nvGraphicFramePr>
        <p:xfrm>
          <a:off x="643467" y="439838"/>
          <a:ext cx="10905067" cy="6207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3986">
                  <a:extLst>
                    <a:ext uri="{9D8B030D-6E8A-4147-A177-3AD203B41FA5}">
                      <a16:colId xmlns:a16="http://schemas.microsoft.com/office/drawing/2014/main" val="2300088568"/>
                    </a:ext>
                  </a:extLst>
                </a:gridCol>
                <a:gridCol w="8921081">
                  <a:extLst>
                    <a:ext uri="{9D8B030D-6E8A-4147-A177-3AD203B41FA5}">
                      <a16:colId xmlns:a16="http://schemas.microsoft.com/office/drawing/2014/main" val="843614880"/>
                    </a:ext>
                  </a:extLst>
                </a:gridCol>
              </a:tblGrid>
              <a:tr h="315635">
                <a:tc>
                  <a:txBody>
                    <a:bodyPr/>
                    <a:lstStyle/>
                    <a:p>
                      <a:pPr marL="540385"/>
                      <a:r>
                        <a:rPr lang="de-DE" sz="1800" dirty="0">
                          <a:effectLst/>
                        </a:rPr>
                        <a:t>Bereiche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540385"/>
                      <a:r>
                        <a:rPr lang="de-DE" sz="1800" dirty="0">
                          <a:effectLst/>
                        </a:rPr>
                        <a:t>Inhalte 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7349"/>
                  </a:ext>
                </a:extLst>
              </a:tr>
              <a:tr h="894591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Regeln zur Gerätenutzung</a:t>
                      </a:r>
                    </a:p>
                    <a:p>
                      <a:pPr marL="540385"/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Verständigung über Nutzungs- und Kommunikationsregeln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Sensibilisierung der Lernenden für die Sinnhaftigkeit dieser Regeln </a:t>
                      </a:r>
                      <a:endParaRPr lang="de-DE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561025"/>
                  </a:ext>
                </a:extLst>
              </a:tr>
              <a:tr h="1288345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Gerätebedienung</a:t>
                      </a:r>
                    </a:p>
                    <a:p>
                      <a:pPr marL="540385"/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Sicherstellen wichtiger Zugänge/Anmeldungen (z. B. Lernplattform, E-Mail, Schulbücher)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Vermittlung grundlegender Bedienkompetenzen und Informationen zu wichtigen Systemeinstellungen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Einarbeitung in die wichtigen Anwendungen (Apps) des Schulalltags </a:t>
                      </a:r>
                      <a:endParaRPr lang="de-DE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374853"/>
                  </a:ext>
                </a:extLst>
              </a:tr>
              <a:tr h="1192788">
                <a:tc>
                  <a:txBody>
                    <a:bodyPr/>
                    <a:lstStyle/>
                    <a:p>
                      <a:pPr marL="539750" indent="-447675">
                        <a:tabLst/>
                      </a:pPr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Lernorganisation</a:t>
                      </a:r>
                      <a:r>
                        <a:rPr lang="de-DE" dirty="0">
                          <a:effectLst/>
                        </a:rPr>
                        <a:t> </a:t>
                      </a:r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Einführung in den schulischen Workflow (Dateien speichern, Inhalte projizieren, Dateien einreichen)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Organisation der digitalen Heftführung (falls verwendet)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Tipps zur Führung eines digitalen Hausaufgabenheftes (falls verwendet)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Tipps zur Selbstorganisation im Schulalltag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Einführung in das kollaborative Arbeiten (z. B. Dateien teilen, gemeinsam an einem Dokument arbeiten) </a:t>
                      </a:r>
                      <a:endParaRPr lang="de-DE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987435"/>
                  </a:ext>
                </a:extLst>
              </a:tr>
              <a:tr h="596394">
                <a:tc>
                  <a:txBody>
                    <a:bodyPr/>
                    <a:lstStyle/>
                    <a:p>
                      <a:pPr marL="539750" indent="-447675">
                        <a:tabLst/>
                      </a:pPr>
                      <a:r>
                        <a:rPr lang="de-DE" sz="1800" dirty="0">
                          <a:effectLst/>
                        </a:rPr>
                        <a:t>Problemlösung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Benennung von Ansprechpersonen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Vorstellung weiterer Unterstützungsangebote </a:t>
                      </a:r>
                      <a:endParaRPr lang="de-DE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288647"/>
                  </a:ext>
                </a:extLst>
              </a:tr>
              <a:tr h="1192788">
                <a:tc>
                  <a:txBody>
                    <a:bodyPr/>
                    <a:lstStyle/>
                    <a:p>
                      <a:pPr marL="539750" indent="-447675">
                        <a:tabLst/>
                      </a:pPr>
                      <a:r>
                        <a:rPr lang="de-DE" sz="1800" dirty="0">
                          <a:effectLst/>
                        </a:rPr>
                        <a:t>Medienerziehung</a:t>
                      </a:r>
                    </a:p>
                    <a:p>
                      <a:pPr marL="540385"/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solidFill>
                          <a:srgbClr val="404040"/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Datenschutz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Urheberrecht</a:t>
                      </a:r>
                    </a:p>
                    <a:p>
                      <a:pPr marL="342900" lvl="0" indent="-342900">
                        <a:buFont typeface="Symbol" pitchFamily="2" charset="2"/>
                        <a:buChar char=""/>
                      </a:pPr>
                      <a:r>
                        <a:rPr lang="de-DE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Selbstkritische Mediennutzung …</a:t>
                      </a:r>
                      <a:endParaRPr lang="de-DE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PT Sans" panose="020B050302020302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61" marR="85961" marT="0" marB="0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075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970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Macintosh PowerPoint</Application>
  <PresentationFormat>Breitbild</PresentationFormat>
  <Paragraphs>106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PT Sans</vt:lpstr>
      <vt:lpstr>Symbol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Daniela Lehmann</dc:creator>
  <cp:lastModifiedBy>Viola Bauer</cp:lastModifiedBy>
  <cp:revision>14</cp:revision>
  <dcterms:created xsi:type="dcterms:W3CDTF">2022-10-10T17:20:09Z</dcterms:created>
  <dcterms:modified xsi:type="dcterms:W3CDTF">2023-09-13T07:59:24Z</dcterms:modified>
</cp:coreProperties>
</file>