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28"/>
  </p:notesMasterIdLst>
  <p:sldIdLst>
    <p:sldId id="302" r:id="rId7"/>
    <p:sldId id="304" r:id="rId8"/>
    <p:sldId id="303" r:id="rId9"/>
    <p:sldId id="305" r:id="rId10"/>
    <p:sldId id="323" r:id="rId11"/>
    <p:sldId id="324" r:id="rId12"/>
    <p:sldId id="332" r:id="rId13"/>
    <p:sldId id="333" r:id="rId14"/>
    <p:sldId id="334" r:id="rId15"/>
    <p:sldId id="335" r:id="rId16"/>
    <p:sldId id="337" r:id="rId17"/>
    <p:sldId id="321" r:id="rId18"/>
    <p:sldId id="322" r:id="rId19"/>
    <p:sldId id="306" r:id="rId20"/>
    <p:sldId id="320" r:id="rId21"/>
    <p:sldId id="314" r:id="rId22"/>
    <p:sldId id="315" r:id="rId23"/>
    <p:sldId id="316" r:id="rId24"/>
    <p:sldId id="317" r:id="rId25"/>
    <p:sldId id="318" r:id="rId26"/>
    <p:sldId id="319" r:id="rId27"/>
  </p:sldIdLst>
  <p:sldSz cx="12192000" cy="6858000"/>
  <p:notesSz cx="6858000" cy="91440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D524441-67FF-4518-83FB-CD5FAAAE2F50}">
          <p14:sldIdLst>
            <p14:sldId id="302"/>
            <p14:sldId id="304"/>
            <p14:sldId id="303"/>
            <p14:sldId id="305"/>
            <p14:sldId id="323"/>
            <p14:sldId id="324"/>
            <p14:sldId id="332"/>
            <p14:sldId id="333"/>
            <p14:sldId id="334"/>
            <p14:sldId id="335"/>
            <p14:sldId id="337"/>
            <p14:sldId id="321"/>
            <p14:sldId id="322"/>
          </p14:sldIdLst>
        </p14:section>
        <p14:section name="Leere Folien" id="{D3D59C39-C240-43D7-B116-AB0A9AB0E4C7}">
          <p14:sldIdLst>
            <p14:sldId id="306"/>
            <p14:sldId id="320"/>
            <p14:sldId id="314"/>
            <p14:sldId id="315"/>
            <p14:sldId id="316"/>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91" autoAdjust="0"/>
    <p:restoredTop sz="66744" autoAdjust="0"/>
  </p:normalViewPr>
  <p:slideViewPr>
    <p:cSldViewPr snapToGrid="0" showGuides="1">
      <p:cViewPr varScale="1">
        <p:scale>
          <a:sx n="77" d="100"/>
          <a:sy n="77" d="100"/>
        </p:scale>
        <p:origin x="2304" y="78"/>
      </p:cViewPr>
      <p:guideLst>
        <p:guide pos="3840"/>
        <p:guide orient="horz" pos="1049"/>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sexualisierte_inhalt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sexualisierte_inhalte-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bis.bycs.de/beitrag/sexualisierte_inhalte-elter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sexualisierte_inhal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Titelfolie </a:t>
            </a:r>
            <a:r>
              <a:rPr lang="de-DE" b="1" baseline="0" dirty="0" smtClean="0"/>
              <a:t>Problematische Körperbilder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Unterstützend können Sie den </a:t>
            </a:r>
            <a:r>
              <a:rPr lang="de-DE" sz="1100" u="sng" baseline="0" dirty="0" smtClean="0">
                <a:latin typeface="Arial" panose="020B0604020202020204" pitchFamily="34" charset="0"/>
                <a:cs typeface="Arial" panose="020B0604020202020204" pitchFamily="34" charset="0"/>
              </a:rPr>
              <a:t>Leitfaden zur Durchführung eines medienpädagogischen Elternabends zum Thema „Sexualisierte Inhalte“</a:t>
            </a:r>
            <a:r>
              <a:rPr lang="de-DE" sz="1100" dirty="0" smtClean="0">
                <a:latin typeface="Arial" panose="020B0604020202020204" pitchFamily="34" charset="0"/>
                <a:cs typeface="Arial" panose="020B0604020202020204" pitchFamily="34" charset="0"/>
              </a:rPr>
              <a:t> </a:t>
            </a:r>
            <a:r>
              <a:rPr lang="de-DE" sz="1100" baseline="0" dirty="0" smtClean="0">
                <a:latin typeface="Arial" panose="020B0604020202020204" pitchFamily="34" charset="0"/>
                <a:cs typeface="Arial" panose="020B0604020202020204" pitchFamily="34" charset="0"/>
              </a:rPr>
              <a:t>im mebis Magazin nutzen. </a:t>
            </a:r>
            <a:r>
              <a:rPr lang="de-DE" sz="1100" kern="1200" dirty="0" smtClean="0">
                <a:solidFill>
                  <a:schemeClr val="tx1"/>
                </a:solidFill>
                <a:effectLst/>
                <a:latin typeface="Arial" panose="020B0604020202020204" pitchFamily="34" charset="0"/>
                <a:ea typeface="+mn-ea"/>
                <a:cs typeface="Arial" panose="020B0604020202020204" pitchFamily="34" charset="0"/>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„Sexualisierte Inhalte“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https://mebis.bycs.de/beitrag/sexualisierte_inhalte</a:t>
            </a:r>
            <a:r>
              <a:rPr lang="de-DE" sz="1100" b="1" baseline="0" dirty="0" smtClean="0">
                <a:latin typeface="Arial" panose="020B0604020202020204" pitchFamily="34" charset="0"/>
                <a:cs typeface="Arial" panose="020B0604020202020204" pitchFamily="34" charset="0"/>
              </a:rPr>
              <a:t> </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a:t>
            </a:r>
            <a:r>
              <a:rPr lang="de-DE" sz="1100" i="0" kern="1200" smtClean="0">
                <a:solidFill>
                  <a:schemeClr val="tx1"/>
                </a:solidFill>
                <a:effectLst/>
                <a:latin typeface="Arial" panose="020B0604020202020204" pitchFamily="34" charset="0"/>
                <a:ea typeface="+mn-ea"/>
                <a:cs typeface="Arial" panose="020B0604020202020204" pitchFamily="34" charset="0"/>
              </a:rPr>
              <a:t>Diese finden Sie im mebis Magazin unter folgendem Link:</a:t>
            </a:r>
            <a:r>
              <a:rPr lang="de-DE" sz="1100" i="1" kern="1200" smtClean="0">
                <a:solidFill>
                  <a:schemeClr val="tx1"/>
                </a:solidFill>
                <a:effectLst/>
                <a:latin typeface="Arial" panose="020B0604020202020204" pitchFamily="34" charset="0"/>
                <a:ea typeface="+mn-ea"/>
                <a:cs typeface="Arial" panose="020B0604020202020204" pitchFamily="34" charset="0"/>
              </a:rPr>
              <a:t/>
            </a:r>
            <a:br>
              <a:rPr lang="de-DE" sz="1100" i="1" kern="1200" smtClean="0">
                <a:solidFill>
                  <a:schemeClr val="tx1"/>
                </a:solidFill>
                <a:effectLst/>
                <a:latin typeface="Arial" panose="020B0604020202020204" pitchFamily="34" charset="0"/>
                <a:ea typeface="+mn-ea"/>
                <a:cs typeface="Arial" panose="020B0604020202020204" pitchFamily="34" charset="0"/>
              </a:rPr>
            </a:br>
            <a:r>
              <a:rPr lang="de-DE" sz="1100" b="1" i="0" u="sng" kern="1200" smtClean="0">
                <a:solidFill>
                  <a:schemeClr val="tx1"/>
                </a:solidFill>
                <a:effectLst/>
                <a:latin typeface="Arial" panose="020B0604020202020204" pitchFamily="34" charset="0"/>
                <a:ea typeface="+mn-ea"/>
                <a:cs typeface="Arial" panose="020B0604020202020204" pitchFamily="34" charset="0"/>
                <a:hlinkClick r:id="rId4"/>
              </a:rPr>
              <a:t>https://mebis.bycs.de/beitrag/sexualisierte_inhalte-eltern</a:t>
            </a:r>
            <a:r>
              <a:rPr lang="de-DE" sz="1100" b="1" i="0" u="sng" kern="1200" smtClean="0">
                <a:solidFill>
                  <a:schemeClr val="tx1"/>
                </a:solidFill>
                <a:effectLst/>
                <a:latin typeface="Arial" panose="020B0604020202020204" pitchFamily="34" charset="0"/>
                <a:ea typeface="+mn-ea"/>
                <a:cs typeface="Arial" panose="020B0604020202020204" pitchFamily="34" charset="0"/>
              </a:rPr>
              <a:t> </a:t>
            </a: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406522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972177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Handlungstipps zu </a:t>
            </a:r>
            <a:r>
              <a:rPr lang="de-DE" b="1" baseline="0" dirty="0" smtClean="0"/>
              <a:t>Problematischen Körperbildern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r>
              <a:rPr lang="de-DE" baseline="0" dirty="0" smtClean="0"/>
              <a:t/>
            </a:r>
            <a:br>
              <a:rPr lang="de-DE" baseline="0" dirty="0" smtClean="0"/>
            </a:br>
            <a:r>
              <a:rPr lang="de-DE" baseline="0" dirty="0" smtClean="0">
                <a:hlinkClick r:id="rId3"/>
              </a:rPr>
              <a:t>https://mebis.bycs.de/beitrag/sexualisierte_inhalte-eltern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a:t>
            </a:r>
            <a:r>
              <a:rPr lang="de-DE" baseline="0" smtClean="0"/>
              <a:t>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r>
              <a:rPr lang="de-DE" dirty="0" smtClean="0"/>
              <a:t/>
            </a:r>
            <a:br>
              <a:rPr lang="de-DE" dirty="0" smtClean="0"/>
            </a:b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770107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Weitere Informationen für Eltern</a:t>
            </a:r>
            <a:endParaRPr lang="de-DE" b="1" baseline="0"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2797326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Impressum</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3236483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150140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4143732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16</a:t>
            </a:fld>
            <a:endParaRPr lang="de-DE"/>
          </a:p>
        </p:txBody>
      </p:sp>
    </p:spTree>
    <p:extLst>
      <p:ext uri="{BB962C8B-B14F-4D97-AF65-F5344CB8AC3E}">
        <p14:creationId xmlns:p14="http://schemas.microsoft.com/office/powerpoint/2010/main" val="1947099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17</a:t>
            </a:fld>
            <a:endParaRPr lang="de-DE"/>
          </a:p>
        </p:txBody>
      </p:sp>
    </p:spTree>
    <p:extLst>
      <p:ext uri="{BB962C8B-B14F-4D97-AF65-F5344CB8AC3E}">
        <p14:creationId xmlns:p14="http://schemas.microsoft.com/office/powerpoint/2010/main" val="71533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 Einstiegsclip „</a:t>
            </a:r>
            <a:r>
              <a:rPr lang="de-DE" b="1" baseline="0" dirty="0" err="1" smtClean="0"/>
              <a:t>Sexting</a:t>
            </a:r>
            <a:r>
              <a:rPr lang="de-DE" b="1" baseline="0" dirty="0" smtClean="0"/>
              <a:t>, </a:t>
            </a:r>
            <a:r>
              <a:rPr lang="de-DE" b="1" baseline="0" dirty="0" err="1" smtClean="0"/>
              <a:t>Nudes</a:t>
            </a:r>
            <a:r>
              <a:rPr lang="de-DE" b="1" baseline="0" dirty="0" smtClean="0"/>
              <a:t>, Pornos – Wie umgehen mit sexualisierten Inhalten im Netz?“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https://mebis.bycs.de/beitrag/sexualisierte_inhalte</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202619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Titelfolie </a:t>
            </a:r>
            <a:r>
              <a:rPr lang="de-DE" b="1" baseline="0" dirty="0" smtClean="0"/>
              <a:t>Problematische Körperbilder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56100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Impulsfragen</a:t>
            </a: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a:r>
            <a:br>
              <a:rPr lang="de-DE" dirty="0" smtClean="0"/>
            </a:br>
            <a:r>
              <a:rPr lang="de-DE" dirty="0" smtClean="0"/>
              <a:t>Weitere</a:t>
            </a:r>
            <a:r>
              <a:rPr lang="de-DE" baseline="0" dirty="0" smtClean="0"/>
              <a:t> mögliche Einstiegsfragen:</a:t>
            </a:r>
          </a:p>
          <a:p>
            <a:pPr marL="171450" indent="-171450">
              <a:buFont typeface="Arial" panose="020B0604020202020204" pitchFamily="34" charset="0"/>
              <a:buChar char="•"/>
            </a:pPr>
            <a:r>
              <a:rPr lang="de-DE" dirty="0" smtClean="0"/>
              <a:t>Hat ihr Kind auch Vorbilder, die Ihrer Meinung nach problematische Körperbilder vermitteln?</a:t>
            </a:r>
          </a:p>
          <a:p>
            <a:pPr marL="171450" indent="-171450">
              <a:buFont typeface="Arial" panose="020B0604020202020204" pitchFamily="34" charset="0"/>
              <a:buChar char="•"/>
            </a:pPr>
            <a:r>
              <a:rPr lang="de-DE" dirty="0" smtClean="0"/>
              <a:t>Kennen Sie die Bewegung Body </a:t>
            </a:r>
            <a:r>
              <a:rPr lang="de-DE" dirty="0" err="1" smtClean="0"/>
              <a:t>Positivity</a:t>
            </a:r>
            <a:r>
              <a:rPr lang="de-DE" dirty="0" smtClean="0"/>
              <a:t> bzw. Body </a:t>
            </a:r>
            <a:r>
              <a:rPr lang="de-DE" dirty="0" err="1" smtClean="0"/>
              <a:t>Neutrality</a:t>
            </a:r>
            <a:r>
              <a:rPr lang="de-DE" dirty="0" smtClean="0"/>
              <a:t> und was halten Sie davon?</a:t>
            </a:r>
          </a:p>
          <a:p>
            <a:pPr marL="171450" indent="-171450">
              <a:buFont typeface="Arial" panose="020B0604020202020204" pitchFamily="34" charset="0"/>
              <a:buChar char="•"/>
            </a:pP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5087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„Merle will so sein wie…“ </a:t>
            </a:r>
            <a:r>
              <a:rPr lang="de-DE" baseline="0" dirty="0" smtClean="0"/>
              <a:t>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95659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42718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68059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22034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551161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3">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BBAB203F-BA24-0BD6-E70B-7FE11184047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9167DD-E7BE-9F44-3FD3-1F8C3A7BA00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9167DD-E7BE-9F44-3FD3-1F8C3A7BA00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8989144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9" name="Freihandform: Form 28">
            <a:extLst>
              <a:ext uri="{FF2B5EF4-FFF2-40B4-BE49-F238E27FC236}">
                <a16:creationId xmlns:a16="http://schemas.microsoft.com/office/drawing/2014/main" id="{8F0CBA1A-E681-E0AC-F6A3-72241BD0CEFC}"/>
              </a:ext>
            </a:extLst>
          </p:cNvPr>
          <p:cNvSpPr/>
          <p:nvPr/>
        </p:nvSpPr>
        <p:spPr>
          <a:xfrm>
            <a:off x="6127731" y="5994989"/>
            <a:ext cx="585985" cy="863011"/>
          </a:xfrm>
          <a:custGeom>
            <a:avLst/>
            <a:gdLst>
              <a:gd name="connsiteX0" fmla="*/ 0 w 585985"/>
              <a:gd name="connsiteY0" fmla="*/ 0 h 863011"/>
              <a:gd name="connsiteX1" fmla="*/ 430018 w 585985"/>
              <a:gd name="connsiteY1" fmla="*/ 0 h 863011"/>
              <a:gd name="connsiteX2" fmla="*/ 436292 w 585985"/>
              <a:gd name="connsiteY2" fmla="*/ 0 h 863011"/>
              <a:gd name="connsiteX3" fmla="*/ 445615 w 585985"/>
              <a:gd name="connsiteY3" fmla="*/ 0 h 863011"/>
              <a:gd name="connsiteX4" fmla="*/ 451889 w 585985"/>
              <a:gd name="connsiteY4" fmla="*/ 0 h 863011"/>
              <a:gd name="connsiteX5" fmla="*/ 461211 w 585985"/>
              <a:gd name="connsiteY5" fmla="*/ 3168 h 863011"/>
              <a:gd name="connsiteX6" fmla="*/ 467486 w 585985"/>
              <a:gd name="connsiteY6" fmla="*/ 3168 h 863011"/>
              <a:gd name="connsiteX7" fmla="*/ 476808 w 585985"/>
              <a:gd name="connsiteY7" fmla="*/ 6275 h 863011"/>
              <a:gd name="connsiteX8" fmla="*/ 483083 w 585985"/>
              <a:gd name="connsiteY8" fmla="*/ 9382 h 863011"/>
              <a:gd name="connsiteX9" fmla="*/ 489297 w 585985"/>
              <a:gd name="connsiteY9" fmla="*/ 9382 h 863011"/>
              <a:gd name="connsiteX10" fmla="*/ 498679 w 585985"/>
              <a:gd name="connsiteY10" fmla="*/ 12490 h 863011"/>
              <a:gd name="connsiteX11" fmla="*/ 504894 w 585985"/>
              <a:gd name="connsiteY11" fmla="*/ 15597 h 863011"/>
              <a:gd name="connsiteX12" fmla="*/ 511109 w 585985"/>
              <a:gd name="connsiteY12" fmla="*/ 21871 h 863011"/>
              <a:gd name="connsiteX13" fmla="*/ 517384 w 585985"/>
              <a:gd name="connsiteY13" fmla="*/ 24979 h 863011"/>
              <a:gd name="connsiteX14" fmla="*/ 523598 w 585985"/>
              <a:gd name="connsiteY14" fmla="*/ 28087 h 863011"/>
              <a:gd name="connsiteX15" fmla="*/ 529873 w 585985"/>
              <a:gd name="connsiteY15" fmla="*/ 31194 h 863011"/>
              <a:gd name="connsiteX16" fmla="*/ 536087 w 585985"/>
              <a:gd name="connsiteY16" fmla="*/ 37468 h 863011"/>
              <a:gd name="connsiteX17" fmla="*/ 539195 w 585985"/>
              <a:gd name="connsiteY17" fmla="*/ 40576 h 863011"/>
              <a:gd name="connsiteX18" fmla="*/ 545469 w 585985"/>
              <a:gd name="connsiteY18" fmla="*/ 46790 h 863011"/>
              <a:gd name="connsiteX19" fmla="*/ 551684 w 585985"/>
              <a:gd name="connsiteY19" fmla="*/ 53065 h 863011"/>
              <a:gd name="connsiteX20" fmla="*/ 554792 w 585985"/>
              <a:gd name="connsiteY20" fmla="*/ 56173 h 863011"/>
              <a:gd name="connsiteX21" fmla="*/ 561066 w 585985"/>
              <a:gd name="connsiteY21" fmla="*/ 62387 h 863011"/>
              <a:gd name="connsiteX22" fmla="*/ 564174 w 585985"/>
              <a:gd name="connsiteY22" fmla="*/ 68662 h 863011"/>
              <a:gd name="connsiteX23" fmla="*/ 567281 w 585985"/>
              <a:gd name="connsiteY23" fmla="*/ 74877 h 863011"/>
              <a:gd name="connsiteX24" fmla="*/ 570388 w 585985"/>
              <a:gd name="connsiteY24" fmla="*/ 81092 h 863011"/>
              <a:gd name="connsiteX25" fmla="*/ 573556 w 585985"/>
              <a:gd name="connsiteY25" fmla="*/ 87366 h 863011"/>
              <a:gd name="connsiteX26" fmla="*/ 576663 w 585985"/>
              <a:gd name="connsiteY26" fmla="*/ 93582 h 863011"/>
              <a:gd name="connsiteX27" fmla="*/ 579771 w 585985"/>
              <a:gd name="connsiteY27" fmla="*/ 99796 h 863011"/>
              <a:gd name="connsiteX28" fmla="*/ 582877 w 585985"/>
              <a:gd name="connsiteY28" fmla="*/ 109178 h 863011"/>
              <a:gd name="connsiteX29" fmla="*/ 582877 w 585985"/>
              <a:gd name="connsiteY29" fmla="*/ 115393 h 863011"/>
              <a:gd name="connsiteX30" fmla="*/ 585985 w 585985"/>
              <a:gd name="connsiteY30" fmla="*/ 121667 h 863011"/>
              <a:gd name="connsiteX31" fmla="*/ 585985 w 585985"/>
              <a:gd name="connsiteY31" fmla="*/ 127882 h 863011"/>
              <a:gd name="connsiteX32" fmla="*/ 585985 w 585985"/>
              <a:gd name="connsiteY32" fmla="*/ 137264 h 863011"/>
              <a:gd name="connsiteX33" fmla="*/ 585985 w 585985"/>
              <a:gd name="connsiteY33" fmla="*/ 143479 h 863011"/>
              <a:gd name="connsiteX34" fmla="*/ 585985 w 585985"/>
              <a:gd name="connsiteY34" fmla="*/ 863011 h 863011"/>
              <a:gd name="connsiteX35" fmla="*/ 4157 w 585985"/>
              <a:gd name="connsiteY35" fmla="*/ 863011 h 8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1">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1"/>
                </a:lnTo>
                <a:lnTo>
                  <a:pt x="4157" y="863011"/>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37" name="Freihandform: Form 36">
            <a:extLst>
              <a:ext uri="{FF2B5EF4-FFF2-40B4-BE49-F238E27FC236}">
                <a16:creationId xmlns:a16="http://schemas.microsoft.com/office/drawing/2014/main" id="{F6078C46-F036-F2BE-4342-BB31F56B002B}"/>
              </a:ext>
            </a:extLst>
          </p:cNvPr>
          <p:cNvSpPr/>
          <p:nvPr/>
        </p:nvSpPr>
        <p:spPr>
          <a:xfrm>
            <a:off x="5478283" y="5994989"/>
            <a:ext cx="654766" cy="863011"/>
          </a:xfrm>
          <a:custGeom>
            <a:avLst/>
            <a:gdLst>
              <a:gd name="connsiteX0" fmla="*/ 134156 w 654766"/>
              <a:gd name="connsiteY0" fmla="*/ 0 h 863011"/>
              <a:gd name="connsiteX1" fmla="*/ 140431 w 654766"/>
              <a:gd name="connsiteY1" fmla="*/ 0 h 863011"/>
              <a:gd name="connsiteX2" fmla="*/ 149753 w 654766"/>
              <a:gd name="connsiteY2" fmla="*/ 0 h 863011"/>
              <a:gd name="connsiteX3" fmla="*/ 156029 w 654766"/>
              <a:gd name="connsiteY3" fmla="*/ 0 h 863011"/>
              <a:gd name="connsiteX4" fmla="*/ 649449 w 654766"/>
              <a:gd name="connsiteY4" fmla="*/ 0 h 863011"/>
              <a:gd name="connsiteX5" fmla="*/ 654766 w 654766"/>
              <a:gd name="connsiteY5" fmla="*/ 863011 h 863011"/>
              <a:gd name="connsiteX6" fmla="*/ 0 w 654766"/>
              <a:gd name="connsiteY6" fmla="*/ 863011 h 863011"/>
              <a:gd name="connsiteX7" fmla="*/ 0 w 654766"/>
              <a:gd name="connsiteY7" fmla="*/ 143479 h 863011"/>
              <a:gd name="connsiteX8" fmla="*/ 0 w 654766"/>
              <a:gd name="connsiteY8" fmla="*/ 137264 h 863011"/>
              <a:gd name="connsiteX9" fmla="*/ 0 w 654766"/>
              <a:gd name="connsiteY9" fmla="*/ 127882 h 863011"/>
              <a:gd name="connsiteX10" fmla="*/ 0 w 654766"/>
              <a:gd name="connsiteY10" fmla="*/ 121667 h 863011"/>
              <a:gd name="connsiteX11" fmla="*/ 3168 w 654766"/>
              <a:gd name="connsiteY11" fmla="*/ 115393 h 863011"/>
              <a:gd name="connsiteX12" fmla="*/ 3168 w 654766"/>
              <a:gd name="connsiteY12" fmla="*/ 109178 h 863011"/>
              <a:gd name="connsiteX13" fmla="*/ 6275 w 654766"/>
              <a:gd name="connsiteY13" fmla="*/ 99796 h 863011"/>
              <a:gd name="connsiteX14" fmla="*/ 9382 w 654766"/>
              <a:gd name="connsiteY14" fmla="*/ 93582 h 863011"/>
              <a:gd name="connsiteX15" fmla="*/ 12489 w 654766"/>
              <a:gd name="connsiteY15" fmla="*/ 87366 h 863011"/>
              <a:gd name="connsiteX16" fmla="*/ 15597 w 654766"/>
              <a:gd name="connsiteY16" fmla="*/ 81092 h 863011"/>
              <a:gd name="connsiteX17" fmla="*/ 18765 w 654766"/>
              <a:gd name="connsiteY17" fmla="*/ 74877 h 863011"/>
              <a:gd name="connsiteX18" fmla="*/ 21871 w 654766"/>
              <a:gd name="connsiteY18" fmla="*/ 68662 h 863011"/>
              <a:gd name="connsiteX19" fmla="*/ 28086 w 654766"/>
              <a:gd name="connsiteY19" fmla="*/ 62387 h 863011"/>
              <a:gd name="connsiteX20" fmla="*/ 31194 w 654766"/>
              <a:gd name="connsiteY20" fmla="*/ 56173 h 863011"/>
              <a:gd name="connsiteX21" fmla="*/ 34361 w 654766"/>
              <a:gd name="connsiteY21" fmla="*/ 53065 h 863011"/>
              <a:gd name="connsiteX22" fmla="*/ 40576 w 654766"/>
              <a:gd name="connsiteY22" fmla="*/ 46790 h 863011"/>
              <a:gd name="connsiteX23" fmla="*/ 46790 w 654766"/>
              <a:gd name="connsiteY23" fmla="*/ 40576 h 863011"/>
              <a:gd name="connsiteX24" fmla="*/ 49958 w 654766"/>
              <a:gd name="connsiteY24" fmla="*/ 37468 h 863011"/>
              <a:gd name="connsiteX25" fmla="*/ 56173 w 654766"/>
              <a:gd name="connsiteY25" fmla="*/ 31194 h 863011"/>
              <a:gd name="connsiteX26" fmla="*/ 62387 w 654766"/>
              <a:gd name="connsiteY26" fmla="*/ 28087 h 863011"/>
              <a:gd name="connsiteX27" fmla="*/ 68662 w 654766"/>
              <a:gd name="connsiteY27" fmla="*/ 24979 h 863011"/>
              <a:gd name="connsiteX28" fmla="*/ 74877 w 654766"/>
              <a:gd name="connsiteY28" fmla="*/ 21871 h 863011"/>
              <a:gd name="connsiteX29" fmla="*/ 81152 w 654766"/>
              <a:gd name="connsiteY29" fmla="*/ 15597 h 863011"/>
              <a:gd name="connsiteX30" fmla="*/ 90474 w 654766"/>
              <a:gd name="connsiteY30" fmla="*/ 12490 h 863011"/>
              <a:gd name="connsiteX31" fmla="*/ 96748 w 654766"/>
              <a:gd name="connsiteY31" fmla="*/ 9382 h 863011"/>
              <a:gd name="connsiteX32" fmla="*/ 102963 w 654766"/>
              <a:gd name="connsiteY32" fmla="*/ 9382 h 863011"/>
              <a:gd name="connsiteX33" fmla="*/ 109237 w 654766"/>
              <a:gd name="connsiteY33" fmla="*/ 6275 h 863011"/>
              <a:gd name="connsiteX34" fmla="*/ 118560 w 654766"/>
              <a:gd name="connsiteY34" fmla="*/ 3168 h 863011"/>
              <a:gd name="connsiteX35" fmla="*/ 124834 w 654766"/>
              <a:gd name="connsiteY35" fmla="*/ 3168 h 8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1">
                <a:moveTo>
                  <a:pt x="134156" y="0"/>
                </a:moveTo>
                <a:lnTo>
                  <a:pt x="140431" y="0"/>
                </a:lnTo>
                <a:lnTo>
                  <a:pt x="149753" y="0"/>
                </a:lnTo>
                <a:lnTo>
                  <a:pt x="156029" y="0"/>
                </a:lnTo>
                <a:lnTo>
                  <a:pt x="649449" y="0"/>
                </a:lnTo>
                <a:lnTo>
                  <a:pt x="654766" y="863011"/>
                </a:lnTo>
                <a:lnTo>
                  <a:pt x="0" y="863011"/>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1"/>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21" name="Freihandform: Form 20">
            <a:extLst>
              <a:ext uri="{FF2B5EF4-FFF2-40B4-BE49-F238E27FC236}">
                <a16:creationId xmlns:a16="http://schemas.microsoft.com/office/drawing/2014/main" id="{E4422F72-0064-567C-706C-01C86DC72359}"/>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1" name="Foliennummernplatzhalter 5">
            <a:extLst>
              <a:ext uri="{FF2B5EF4-FFF2-40B4-BE49-F238E27FC236}">
                <a16:creationId xmlns:a16="http://schemas.microsoft.com/office/drawing/2014/main" id="{62DC6433-639B-0521-06F2-A496A588CF8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FD4D1344-820F-A467-92A4-ADFE7E0357F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9D23036F-9516-B841-765B-B1D5B01D44F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3"/>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1400">
                <a:solidFill>
                  <a:schemeClr val="tx1">
                    <a:lumMod val="75000"/>
                    <a:lumOff val="25000"/>
                  </a:schemeClr>
                </a:solidFill>
              </a:defRPr>
            </a:lvl1pPr>
            <a:lvl2pPr marL="540000" indent="-270000">
              <a:lnSpc>
                <a:spcPct val="110000"/>
              </a:lnSpc>
              <a:spcBef>
                <a:spcPts val="1500"/>
              </a:spcBef>
              <a:buClr>
                <a:schemeClr val="accent3"/>
              </a:buClr>
              <a:defRPr sz="1400">
                <a:solidFill>
                  <a:schemeClr val="tx1">
                    <a:lumMod val="75000"/>
                    <a:lumOff val="25000"/>
                  </a:schemeClr>
                </a:solidFill>
              </a:defRPr>
            </a:lvl2pPr>
            <a:lvl3pPr marL="810000" indent="-270000">
              <a:lnSpc>
                <a:spcPct val="110000"/>
              </a:lnSpc>
              <a:spcBef>
                <a:spcPts val="1500"/>
              </a:spcBef>
              <a:buClr>
                <a:schemeClr val="accent3"/>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23567B06-4405-9FE8-BA36-EF77E666107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3">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542013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3"/>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AB64D3F-29B2-E01C-D036-89001E8DE4F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3"/>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AB64D3F-29B2-E01C-D036-89001E8DE4F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951116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4E1C5A17-3FBA-FF69-5039-B4DBB612296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ABD609F9-D1FC-CFD9-8614-8AAE035956A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2A73E047-9E09-B0CA-78A5-C512954B65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2A73E047-9E09-B0CA-78A5-C512954B65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26718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AA59CBB0-AB77-C0F6-C598-448B081F937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emf"/><Relationship Id="rId2" Type="http://schemas.openxmlformats.org/officeDocument/2006/relationships/slideLayout" Target="../slideLayouts/slideLayout6.xml"/><Relationship Id="rId16" Type="http://schemas.openxmlformats.org/officeDocument/2006/relationships/oleObject" Target="../embeddings/oleObject3.bin"/><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4.xml"/><Relationship Id="rId10" Type="http://schemas.openxmlformats.org/officeDocument/2006/relationships/slideLayout" Target="../slideLayouts/slideLayout14.xml"/><Relationship Id="rId19" Type="http://schemas.openxmlformats.org/officeDocument/2006/relationships/image" Target="../media/image9.sv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49"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 id="214748367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73"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3"/>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97" name="think-cell Folie" r:id="rId16" imgW="7772400" imgH="10058400" progId="TCLayout.ActiveDocument.1">
                  <p:embed/>
                </p:oleObj>
              </mc:Choice>
              <mc:Fallback>
                <p:oleObj name="think-cell Folie" r:id="rId16" imgW="7772400" imgH="10058400" progId="TCLayout.ActiveDocument.1">
                  <p:embed/>
                  <p:pic>
                    <p:nvPicPr>
                      <p:cNvPr id="0" name=""/>
                      <p:cNvPicPr/>
                      <p:nvPr/>
                    </p:nvPicPr>
                    <p:blipFill>
                      <a:blip r:embed="rId17"/>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3"/>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
        <p:nvSpPr>
          <p:cNvPr id="3" name="Freihandform: Form 2">
            <a:extLst>
              <a:ext uri="{FF2B5EF4-FFF2-40B4-BE49-F238E27FC236}">
                <a16:creationId xmlns:a16="http://schemas.microsoft.com/office/drawing/2014/main" id="{99DF418E-330C-95F3-EF99-9D78611CF846}"/>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57B4B18B-17CB-3FF4-6495-EE765CC2F59C}"/>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0817CAE1-25BE-2424-990B-3DFC4AC9B786}"/>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7546EE0A-A10F-5771-4757-F7E31546EBDE}"/>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Freihandform: Form 9">
            <a:extLst>
              <a:ext uri="{FF2B5EF4-FFF2-40B4-BE49-F238E27FC236}">
                <a16:creationId xmlns:a16="http://schemas.microsoft.com/office/drawing/2014/main" id="{51E5D05C-B8D3-0865-6488-4C7B8DC5CB6A}"/>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ABB47EDA-C2AC-491F-A1C0-B0AAAFE10413}"/>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71" r:id="rId4"/>
    <p:sldLayoutId id="2147483662" r:id="rId5"/>
    <p:sldLayoutId id="2147483651" r:id="rId6"/>
    <p:sldLayoutId id="2147483663" r:id="rId7"/>
    <p:sldLayoutId id="2147483672" r:id="rId8"/>
    <p:sldLayoutId id="2147483664" r:id="rId9"/>
    <p:sldLayoutId id="2147483665" r:id="rId10"/>
    <p:sldLayoutId id="2147483666" r:id="rId11"/>
    <p:sldLayoutId id="214748366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0.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hyperlink" Target="https://mebis.bycs.de/assets/uploads/posts/9/a/4/8/3/9ff43a87-ab8e-4967-8fe5-394e3190b32a/handlungstipps-problematische-korperbilder.pdf"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hyperlink" Target="http://www.stmas.bayern.de/erziehungsberatung/stellen" TargetMode="Externa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p:txBody>
          <a:bodyPr/>
          <a:lstStyle/>
          <a:p>
            <a:r>
              <a:rPr lang="de-DE" dirty="0">
                <a:latin typeface="Segoe UI" panose="020B0502040204020203" pitchFamily="34" charset="0"/>
                <a:cs typeface="Segoe UI" panose="020B0502040204020203" pitchFamily="34" charset="0"/>
              </a:rPr>
              <a:t>Sexualisierte Inhalte</a:t>
            </a:r>
          </a:p>
        </p:txBody>
      </p:sp>
      <p:sp>
        <p:nvSpPr>
          <p:cNvPr id="4" name="Textfeld 3"/>
          <p:cNvSpPr txBox="1"/>
          <p:nvPr/>
        </p:nvSpPr>
        <p:spPr>
          <a:xfrm>
            <a:off x="550863" y="4987762"/>
            <a:ext cx="4813617" cy="830997"/>
          </a:xfrm>
          <a:prstGeom prst="rect">
            <a:avLst/>
          </a:prstGeom>
          <a:noFill/>
        </p:spPr>
        <p:txBody>
          <a:bodyPr wrap="square" lIns="0" rIns="0" rtlCol="0">
            <a:spAutoFit/>
          </a:bodyPr>
          <a:lstStyle/>
          <a:p>
            <a:r>
              <a:rPr lang="de-DE" sz="2400" b="1" dirty="0" smtClean="0">
                <a:solidFill>
                  <a:schemeClr val="accent3"/>
                </a:solidFill>
              </a:rPr>
              <a:t>Thema:</a:t>
            </a:r>
            <a:br>
              <a:rPr lang="de-DE" sz="2400" b="1" dirty="0" smtClean="0">
                <a:solidFill>
                  <a:schemeClr val="accent3"/>
                </a:solidFill>
              </a:rPr>
            </a:br>
            <a:r>
              <a:rPr lang="de-DE" sz="2400" b="1" dirty="0" smtClean="0">
                <a:solidFill>
                  <a:schemeClr val="accent3"/>
                </a:solidFill>
              </a:rPr>
              <a:t>Problematische Körperbilder</a:t>
            </a:r>
            <a:endParaRPr lang="de-DE" sz="2400" b="1" dirty="0">
              <a:solidFill>
                <a:schemeClr val="accent3"/>
              </a:solidFill>
            </a:endParaRPr>
          </a:p>
        </p:txBody>
      </p:sp>
      <p:pic>
        <p:nvPicPr>
          <p:cNvPr id="8" name="Grafik 7">
            <a:extLst>
              <a:ext uri="{FF2B5EF4-FFF2-40B4-BE49-F238E27FC236}">
                <a16:creationId xmlns:a16="http://schemas.microsoft.com/office/drawing/2014/main" id="{5BC8A29A-AB98-E3A7-62CD-DE30A7EA08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5068266" y="1396176"/>
            <a:ext cx="8114487" cy="6065895"/>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10</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157" t="65301" r="2080" b="1652"/>
          <a:stretch/>
        </p:blipFill>
        <p:spPr>
          <a:xfrm>
            <a:off x="554327" y="1665288"/>
            <a:ext cx="9535828" cy="4643437"/>
          </a:xfrm>
          <a:prstGeom prst="rect">
            <a:avLst/>
          </a:prstGeom>
        </p:spPr>
      </p:pic>
    </p:spTree>
    <p:extLst>
      <p:ext uri="{BB962C8B-B14F-4D97-AF65-F5344CB8AC3E}">
        <p14:creationId xmlns:p14="http://schemas.microsoft.com/office/powerpoint/2010/main" val="2179809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648230" y="2766764"/>
            <a:ext cx="3513138" cy="615553"/>
          </a:xfrm>
        </p:spPr>
        <p:txBody>
          <a:bodyPr/>
          <a:lstStyle/>
          <a:p>
            <a:r>
              <a:rPr lang="de-DE" dirty="0">
                <a:latin typeface="Segoe UI" panose="020B0502040204020203" pitchFamily="34" charset="0"/>
                <a:cs typeface="Segoe UI" panose="020B0502040204020203" pitchFamily="34" charset="0"/>
              </a:rPr>
              <a:t>Interesse zeigen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und </a:t>
            </a:r>
            <a:r>
              <a:rPr lang="de-DE" dirty="0">
                <a:latin typeface="Segoe UI" panose="020B0502040204020203" pitchFamily="34" charset="0"/>
                <a:cs typeface="Segoe UI" panose="020B0502040204020203" pitchFamily="34" charset="0"/>
              </a:rPr>
              <a:t>offen 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861774"/>
          </a:xfrm>
        </p:spPr>
        <p:txBody>
          <a:bodyPr/>
          <a:lstStyle/>
          <a:p>
            <a:r>
              <a:rPr lang="de-DE" sz="2800" b="1" spc="100" dirty="0" smtClean="0">
                <a:latin typeface="Segoe UI" panose="020B0502040204020203" pitchFamily="34" charset="0"/>
                <a:cs typeface="Segoe UI" panose="020B0502040204020203" pitchFamily="34" charset="0"/>
              </a:rPr>
              <a:t>HANDLUNGSTIPPS </a:t>
            </a:r>
            <a:br>
              <a:rPr lang="de-DE" sz="2800" b="1" spc="100" dirty="0" smtClean="0">
                <a:latin typeface="Segoe UI" panose="020B0502040204020203" pitchFamily="34" charset="0"/>
                <a:cs typeface="Segoe UI" panose="020B0502040204020203" pitchFamily="34" charset="0"/>
              </a:rPr>
            </a:br>
            <a:r>
              <a:rPr lang="de-DE" sz="2800" b="1" spc="100" dirty="0" smtClean="0">
                <a:latin typeface="Segoe UI" panose="020B0502040204020203" pitchFamily="34" charset="0"/>
                <a:cs typeface="Segoe UI" panose="020B0502040204020203" pitchFamily="34" charset="0"/>
              </a:rPr>
              <a:t>zu </a:t>
            </a:r>
            <a:r>
              <a:rPr lang="de-DE" dirty="0" smtClean="0"/>
              <a:t>Problematischen Körperbildern </a:t>
            </a:r>
            <a:endParaRPr lang="de-DE" sz="2800" b="1" spc="100" dirty="0">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013700" y="2766764"/>
            <a:ext cx="3513138" cy="615553"/>
          </a:xfrm>
        </p:spPr>
        <p:txBody>
          <a:bodyPr/>
          <a:lstStyle/>
          <a:p>
            <a:r>
              <a:rPr lang="de-DE" dirty="0">
                <a:latin typeface="Segoe UI" panose="020B0502040204020203" pitchFamily="34" charset="0"/>
                <a:cs typeface="Segoe UI" panose="020B0502040204020203" pitchFamily="34" charset="0"/>
              </a:rPr>
              <a:t>Schönheitsideale </a:t>
            </a:r>
            <a:r>
              <a:rPr lang="de-DE" dirty="0" smtClean="0">
                <a:latin typeface="Segoe UI" panose="020B0502040204020203" pitchFamily="34" charset="0"/>
                <a:cs typeface="Segoe UI" panose="020B0502040204020203" pitchFamily="34" charset="0"/>
              </a:rPr>
              <a:t>thematisieren und Alternativen </a:t>
            </a:r>
            <a:r>
              <a:rPr lang="de-DE" dirty="0">
                <a:latin typeface="Segoe UI" panose="020B0502040204020203" pitchFamily="34" charset="0"/>
                <a:cs typeface="Segoe UI" panose="020B0502040204020203" pitchFamily="34" charset="0"/>
              </a:rPr>
              <a:t>anbieten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115300" y="4064524"/>
            <a:ext cx="3525838" cy="923330"/>
          </a:xfrm>
        </p:spPr>
        <p:txBody>
          <a:bodyPr/>
          <a:lstStyle/>
          <a:p>
            <a:r>
              <a:rPr lang="de-DE" dirty="0">
                <a:latin typeface="Segoe UI" panose="020B0502040204020203" pitchFamily="34" charset="0"/>
                <a:cs typeface="Segoe UI" panose="020B0502040204020203" pitchFamily="34" charset="0"/>
              </a:rPr>
              <a:t>Problematische Körper- und </a:t>
            </a:r>
            <a:r>
              <a:rPr lang="de-DE" dirty="0" smtClean="0">
                <a:latin typeface="Segoe UI" panose="020B0502040204020203" pitchFamily="34" charset="0"/>
                <a:cs typeface="Segoe UI" panose="020B0502040204020203" pitchFamily="34" charset="0"/>
              </a:rPr>
              <a:t>Rollenbilder in </a:t>
            </a:r>
            <a:r>
              <a:rPr lang="de-DE" dirty="0">
                <a:latin typeface="Segoe UI" panose="020B0502040204020203" pitchFamily="34" charset="0"/>
                <a:cs typeface="Segoe UI" panose="020B0502040204020203" pitchFamily="34" charset="0"/>
              </a:rPr>
              <a:t>den Medien besprechen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615553"/>
          </a:xfrm>
        </p:spPr>
        <p:txBody>
          <a:bodyPr/>
          <a:lstStyle/>
          <a:p>
            <a:r>
              <a:rPr lang="de-DE" dirty="0">
                <a:latin typeface="Segoe UI" panose="020B0502040204020203" pitchFamily="34" charset="0"/>
                <a:cs typeface="Segoe UI" panose="020B0502040204020203" pitchFamily="34" charset="0"/>
              </a:rPr>
              <a:t>Sich </a:t>
            </a:r>
            <a:r>
              <a:rPr lang="de-DE" dirty="0" smtClean="0">
                <a:latin typeface="Segoe UI" panose="020B0502040204020203" pitchFamily="34" charset="0"/>
                <a:cs typeface="Segoe UI" panose="020B0502040204020203" pitchFamily="34" charset="0"/>
              </a:rPr>
              <a:t>Hilfe</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suchen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4327" y="4149834"/>
            <a:ext cx="3525837" cy="615553"/>
          </a:xfrm>
        </p:spPr>
        <p:txBody>
          <a:bodyPr/>
          <a:lstStyle/>
          <a:p>
            <a:r>
              <a:rPr lang="de-DE" dirty="0">
                <a:latin typeface="Segoe UI" panose="020B0502040204020203" pitchFamily="34" charset="0"/>
                <a:cs typeface="Segoe UI" panose="020B0502040204020203" pitchFamily="34" charset="0"/>
              </a:rPr>
              <a:t>Inszenierung von Körpern in den Medien besprechen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243899"/>
            <a:ext cx="4000625" cy="615553"/>
          </a:xfrm>
        </p:spPr>
        <p:txBody>
          <a:bodyPr/>
          <a:lstStyle/>
          <a:p>
            <a:r>
              <a:rPr lang="de-DE" dirty="0">
                <a:latin typeface="Segoe UI" panose="020B0502040204020203" pitchFamily="34" charset="0"/>
                <a:cs typeface="Segoe UI" panose="020B0502040204020203" pitchFamily="34" charset="0"/>
              </a:rPr>
              <a:t>Selbstwertgefühl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stärken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11</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386552" y="26245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6888515" y="26245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pic>
        <p:nvPicPr>
          <p:cNvPr id="54" name="Grafik 53">
            <a:hlinkClick r:id="rId5"/>
          </p:cNvPr>
          <p:cNvPicPr>
            <a:picLocks noChangeAspect="1"/>
          </p:cNvPicPr>
          <p:nvPr/>
        </p:nvPicPr>
        <p:blipFill>
          <a:blip r:embed="rId6"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38307" y="5569853"/>
            <a:ext cx="232964" cy="231144"/>
          </a:xfrm>
          <a:prstGeom prst="rect">
            <a:avLst/>
          </a:prstGeom>
        </p:spPr>
      </p:pic>
      <p:sp>
        <p:nvSpPr>
          <p:cNvPr id="55" name="Abgerundetes Rechteck 54"/>
          <p:cNvSpPr/>
          <p:nvPr/>
        </p:nvSpPr>
        <p:spPr>
          <a:xfrm>
            <a:off x="10962331" y="5399998"/>
            <a:ext cx="1085467" cy="109482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pic>
        <p:nvPicPr>
          <p:cNvPr id="9" name="Grafik 8">
            <a:hlinkClick r:id="rId7"/>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36493" y="5483010"/>
            <a:ext cx="928800" cy="928800"/>
          </a:xfrm>
          <a:prstGeom prst="rect">
            <a:avLst/>
          </a:prstGeom>
        </p:spPr>
      </p:pic>
    </p:spTree>
    <p:extLst>
      <p:ext uri="{BB962C8B-B14F-4D97-AF65-F5344CB8AC3E}">
        <p14:creationId xmlns:p14="http://schemas.microsoft.com/office/powerpoint/2010/main" val="149707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P spid="20" grpId="0" build="p"/>
      <p:bldP spid="21" grpId="0" build="p"/>
      <p:bldP spid="22" grpId="0" build="p"/>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a:xfrm>
            <a:off x="556650" y="778589"/>
            <a:ext cx="9209813" cy="430887"/>
          </a:xfrm>
        </p:spPr>
        <p:txBody>
          <a:bodyPr/>
          <a:lstStyle/>
          <a:p>
            <a:r>
              <a:rPr lang="de-DE" dirty="0">
                <a:latin typeface="Segoe UI" panose="020B0502040204020203" pitchFamily="34" charset="0"/>
                <a:cs typeface="Segoe UI" panose="020B0502040204020203" pitchFamily="34" charset="0"/>
              </a:rPr>
              <a:t>Weitere Informationen Für </a:t>
            </a:r>
            <a:r>
              <a:rPr lang="de-DE" dirty="0" smtClean="0">
                <a:latin typeface="Segoe UI" panose="020B0502040204020203" pitchFamily="34" charset="0"/>
                <a:cs typeface="Segoe UI" panose="020B0502040204020203" pitchFamily="34" charset="0"/>
              </a:rPr>
              <a:t>Eltern</a:t>
            </a:r>
            <a:endParaRPr lang="de-DE" dirty="0" smtClean="0"/>
          </a:p>
        </p:txBody>
      </p:sp>
      <p:sp>
        <p:nvSpPr>
          <p:cNvPr id="10" name="Textplatzhalter 9"/>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a:t>
            </a:r>
            <a:r>
              <a:rPr lang="de-DE" b="1" dirty="0" smtClean="0">
                <a:solidFill>
                  <a:schemeClr val="accent1"/>
                </a:solidFill>
              </a:rPr>
              <a:t>Familie</a:t>
            </a:r>
          </a:p>
          <a:p>
            <a:pPr>
              <a:buClr>
                <a:schemeClr val="accent4"/>
              </a:buClr>
            </a:pPr>
            <a:r>
              <a:rPr lang="de-DE" b="1" dirty="0" err="1" smtClean="0">
                <a:solidFill>
                  <a:schemeClr val="accent4"/>
                </a:solidFill>
              </a:rPr>
              <a:t>Social</a:t>
            </a:r>
            <a:r>
              <a:rPr lang="de-DE" b="1" dirty="0" smtClean="0">
                <a:solidFill>
                  <a:schemeClr val="accent4"/>
                </a:solidFill>
              </a:rPr>
              <a:t> Media</a:t>
            </a:r>
            <a:endParaRPr lang="de-DE" b="1" dirty="0">
              <a:solidFill>
                <a:schemeClr val="accent4"/>
              </a:solidFill>
            </a:endParaRP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6"/>
              </a:buClr>
            </a:pPr>
            <a:r>
              <a:rPr lang="de-DE" b="1" dirty="0" smtClean="0">
                <a:solidFill>
                  <a:schemeClr val="accent6"/>
                </a:solidFill>
              </a:rPr>
              <a:t>Medien </a:t>
            </a:r>
            <a:r>
              <a:rPr lang="de-DE" b="1" dirty="0">
                <a:solidFill>
                  <a:schemeClr val="accent6"/>
                </a:solidFill>
              </a:rPr>
              <a:t>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a:p>
            <a:endParaRPr lang="de-DE" dirty="0"/>
          </a:p>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12</a:t>
            </a:fld>
            <a:endParaRPr lang="de-DE" dirty="0"/>
          </a:p>
        </p:txBody>
      </p:sp>
      <p:grpSp>
        <p:nvGrpSpPr>
          <p:cNvPr id="11"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2"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16" name="Abgerundetes Rechteck 15"/>
          <p:cNvSpPr/>
          <p:nvPr/>
        </p:nvSpPr>
        <p:spPr>
          <a:xfrm>
            <a:off x="8795340" y="2500404"/>
            <a:ext cx="2393360" cy="2349500"/>
          </a:xfrm>
          <a:prstGeom prst="roundRect">
            <a:avLst/>
          </a:prstGeom>
          <a:solidFill>
            <a:schemeClr val="accent3">
              <a:alpha val="30196"/>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chemeClr val="accent2">
              <a:alpha val="30196"/>
            </a:schemeClr>
          </a:solidFill>
          <a:ln>
            <a:solidFill>
              <a:schemeClr val="accent3"/>
            </a:solidFill>
          </a:ln>
        </p:spPr>
      </p:pic>
    </p:spTree>
    <p:extLst>
      <p:ext uri="{BB962C8B-B14F-4D97-AF65-F5344CB8AC3E}">
        <p14:creationId xmlns:p14="http://schemas.microsoft.com/office/powerpoint/2010/main" val="3683481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Impressum</a:t>
            </a:r>
            <a:endParaRPr lang="de-DE" dirty="0"/>
          </a:p>
        </p:txBody>
      </p:sp>
      <p:sp>
        <p:nvSpPr>
          <p:cNvPr id="10" name="Textplatzhalter 9"/>
          <p:cNvSpPr>
            <a:spLocks noGrp="1"/>
          </p:cNvSpPr>
          <p:nvPr>
            <p:ph type="body" sz="quarter" idx="13"/>
          </p:nvPr>
        </p:nvSpPr>
        <p:spPr/>
        <p:txBody>
          <a:bodyPr/>
          <a:lstStyle/>
          <a:p>
            <a:pPr marL="0" indent="0">
              <a:buNone/>
            </a:pPr>
            <a:r>
              <a:rPr lang="de-DE" dirty="0"/>
              <a:t>Die vorliegende Präsentationsvorlage kann von der jeweiligen Lehrkraft textlich und grafisch individuell angepasst werden. </a:t>
            </a:r>
          </a:p>
          <a:p>
            <a:pPr marL="0" indent="0">
              <a:buNone/>
            </a:pPr>
            <a:endParaRPr lang="de-DE" b="1" dirty="0"/>
          </a:p>
          <a:p>
            <a:pPr marL="0" indent="0">
              <a:buNone/>
            </a:pPr>
            <a:r>
              <a:rPr lang="de-DE" b="1" dirty="0"/>
              <a:t>Konzeption und Redaktion der Präsentation: </a:t>
            </a:r>
            <a:r>
              <a:rPr lang="de-DE" dirty="0"/>
              <a:t>BLM Stiftung Medienpädagogik Bayern </a:t>
            </a:r>
          </a:p>
          <a:p>
            <a:pPr marL="0" indent="0">
              <a:buNone/>
            </a:pPr>
            <a:r>
              <a:rPr lang="de-DE" b="1" dirty="0"/>
              <a:t>Satz und Layout der 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und </a:t>
            </a:r>
            <a:r>
              <a:rPr lang="de-DE" dirty="0" smtClean="0"/>
              <a:t>Kultus. </a:t>
            </a:r>
            <a:endParaRPr lang="de-DE" dirty="0"/>
          </a:p>
          <a:p>
            <a:pPr marL="0" indent="0">
              <a:buClr>
                <a:schemeClr val="accent1"/>
              </a:buClr>
              <a:buNone/>
            </a:pPr>
            <a:endParaRPr lang="de-DE" dirty="0"/>
          </a:p>
          <a:p>
            <a:endParaRPr lang="de-DE" dirty="0"/>
          </a:p>
          <a:p>
            <a:endParaRPr lang="de-DE" dirty="0"/>
          </a:p>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13</a:t>
            </a:fld>
            <a:endParaRPr lang="de-DE" dirty="0"/>
          </a:p>
        </p:txBody>
      </p:sp>
      <p:grpSp>
        <p:nvGrpSpPr>
          <p:cNvPr id="11"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2"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16" name="Grafik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7" name="Grafik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164730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3" name="Foliennummernplatzhalter 5">
            <a:extLst>
              <a:ext uri="{FF2B5EF4-FFF2-40B4-BE49-F238E27FC236}">
                <a16:creationId xmlns:a16="http://schemas.microsoft.com/office/drawing/2014/main" id="{49C064EA-25C9-7C94-267A-0F37D7EFA8F4}"/>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14</a:t>
            </a:fld>
            <a:endParaRPr lang="de-DE" dirty="0"/>
          </a:p>
        </p:txBody>
      </p:sp>
      <p:grpSp>
        <p:nvGrpSpPr>
          <p:cNvPr id="2" name="Grafik 13">
            <a:extLst>
              <a:ext uri="{FF2B5EF4-FFF2-40B4-BE49-F238E27FC236}">
                <a16:creationId xmlns:a16="http://schemas.microsoft.com/office/drawing/2014/main" id="{A610E2C6-EC3D-CF13-47D7-CE1C1CBF58B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A7310505-472E-EBB9-A28D-7D73212346E4}"/>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532ECDDF-2362-5E5A-25D6-2B9B1C66E974}"/>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F18CFBF8-05C3-6993-94DE-2CBDE0D45144}"/>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1AFCC31-08BE-C541-CFE1-F880F5EECAC1}"/>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15</a:t>
            </a:fld>
            <a:endParaRPr lang="de-DE" dirty="0">
              <a:solidFill>
                <a:schemeClr val="accent2"/>
              </a:solidFill>
            </a:endParaRPr>
          </a:p>
        </p:txBody>
      </p:sp>
    </p:spTree>
    <p:extLst>
      <p:ext uri="{BB962C8B-B14F-4D97-AF65-F5344CB8AC3E}">
        <p14:creationId xmlns:p14="http://schemas.microsoft.com/office/powerpoint/2010/main" val="11421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B8EE2ADD-0A27-55B0-70A9-34325FF44F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16</a:t>
            </a:fld>
            <a:endParaRPr lang="de-DE" dirty="0"/>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17</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9"/>
          </p:nvPr>
        </p:nvSpPr>
        <p:spPr/>
        <p:txBody>
          <a:bodyPr/>
          <a:lstStyle/>
          <a:p>
            <a:endParaRPr lang="de-DE"/>
          </a:p>
        </p:txBody>
      </p:sp>
      <p:sp>
        <p:nvSpPr>
          <p:cNvPr id="10" name="Textplatzhalter 9"/>
          <p:cNvSpPr>
            <a:spLocks noGrp="1"/>
          </p:cNvSpPr>
          <p:nvPr>
            <p:ph type="body" sz="quarter" idx="17"/>
          </p:nvPr>
        </p:nvSpPr>
        <p:spPr/>
        <p:txBody>
          <a:bodyPr/>
          <a:lstStyle/>
          <a:p>
            <a:endParaRPr lang="de-DE"/>
          </a:p>
        </p:txBody>
      </p:sp>
      <p:sp>
        <p:nvSpPr>
          <p:cNvPr id="11" name="Textplatzhalter 10"/>
          <p:cNvSpPr>
            <a:spLocks noGrp="1"/>
          </p:cNvSpPr>
          <p:nvPr>
            <p:ph type="body" sz="quarter" idx="18"/>
          </p:nvPr>
        </p:nvSpPr>
        <p:spPr/>
        <p:txBody>
          <a:bodyPr/>
          <a:lstStyle/>
          <a:p>
            <a:endParaRPr lang="de-DE"/>
          </a:p>
        </p:txBody>
      </p:sp>
      <p:sp>
        <p:nvSpPr>
          <p:cNvPr id="12" name="Textplatzhalter 11"/>
          <p:cNvSpPr>
            <a:spLocks noGrp="1"/>
          </p:cNvSpPr>
          <p:nvPr>
            <p:ph type="body" sz="quarter" idx="13"/>
          </p:nvPr>
        </p:nvSpPr>
        <p:spPr/>
        <p:txBody>
          <a:bodyPr/>
          <a:lstStyle/>
          <a:p>
            <a:endParaRPr lang="de-DE"/>
          </a:p>
        </p:txBody>
      </p:sp>
      <p:sp>
        <p:nvSpPr>
          <p:cNvPr id="29" name="Textplatzhalter 28"/>
          <p:cNvSpPr>
            <a:spLocks noGrp="1"/>
          </p:cNvSpPr>
          <p:nvPr>
            <p:ph type="body" sz="quarter" idx="14"/>
          </p:nvPr>
        </p:nvSpPr>
        <p:spPr/>
        <p:txBody>
          <a:bodyPr/>
          <a:lstStyle/>
          <a:p>
            <a:endParaRPr lang="de-DE"/>
          </a:p>
        </p:txBody>
      </p:sp>
      <p:sp>
        <p:nvSpPr>
          <p:cNvPr id="30" name="Textplatzhalter 29"/>
          <p:cNvSpPr>
            <a:spLocks noGrp="1"/>
          </p:cNvSpPr>
          <p:nvPr>
            <p:ph type="body" sz="quarter" idx="15"/>
          </p:nvPr>
        </p:nvSpPr>
        <p:spPr/>
        <p:txBody>
          <a:bodyPr/>
          <a:lstStyle/>
          <a:p>
            <a:endParaRPr lang="de-DE"/>
          </a:p>
        </p:txBody>
      </p:sp>
      <p:sp>
        <p:nvSpPr>
          <p:cNvPr id="37" name="Textplatzhalter 36"/>
          <p:cNvSpPr>
            <a:spLocks noGrp="1"/>
          </p:cNvSpPr>
          <p:nvPr>
            <p:ph type="body" sz="quarter" idx="16"/>
          </p:nvPr>
        </p:nvSpPr>
        <p:spPr/>
        <p:txBody>
          <a:bodyPr/>
          <a:lstStyle/>
          <a:p>
            <a:endParaRPr lang="de-DE"/>
          </a:p>
        </p:txBody>
      </p:sp>
    </p:spTree>
    <p:extLst>
      <p:ext uri="{BB962C8B-B14F-4D97-AF65-F5344CB8AC3E}">
        <p14:creationId xmlns:p14="http://schemas.microsoft.com/office/powerpoint/2010/main" val="12568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AD4B3670-9529-53A1-6104-BD2755B9900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18</a:t>
            </a:fld>
            <a:endParaRPr lang="de-DE" dirty="0"/>
          </a:p>
        </p:txBody>
      </p:sp>
      <p:grpSp>
        <p:nvGrpSpPr>
          <p:cNvPr id="2" name="Grafik 13">
            <a:extLst>
              <a:ext uri="{FF2B5EF4-FFF2-40B4-BE49-F238E27FC236}">
                <a16:creationId xmlns:a16="http://schemas.microsoft.com/office/drawing/2014/main" id="{B06C4817-DD73-E218-BDC2-2BD0C65246F3}"/>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160B89EF-8914-B13B-4482-5E94B33372A8}"/>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B18E62FD-DA48-4EA0-6453-5AA40B45EF94}"/>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E47395FE-0115-844B-EE1A-B5D9616E7A1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 name="Freihandform: Form 6">
              <a:extLst>
                <a:ext uri="{FF2B5EF4-FFF2-40B4-BE49-F238E27FC236}">
                  <a16:creationId xmlns:a16="http://schemas.microsoft.com/office/drawing/2014/main" id="{3EB6AF2C-C9CF-2144-CF7B-A67DA79CC0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FEC0A18B-851C-A508-E304-6D713B6D548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19</a:t>
            </a:fld>
            <a:endParaRPr lang="de-DE" dirty="0"/>
          </a:p>
        </p:txBody>
      </p:sp>
      <p:grpSp>
        <p:nvGrpSpPr>
          <p:cNvPr id="2" name="Grafik 13">
            <a:extLst>
              <a:ext uri="{FF2B5EF4-FFF2-40B4-BE49-F238E27FC236}">
                <a16:creationId xmlns:a16="http://schemas.microsoft.com/office/drawing/2014/main" id="{C13CC5F4-B2BB-C979-3BF7-1F706EA60878}"/>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9C41748D-263B-CF80-0C71-2CDF9F501CB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D191999D-BC7F-7DF4-C632-67C8196D318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ihandform: Form 10">
              <a:extLst>
                <a:ext uri="{FF2B5EF4-FFF2-40B4-BE49-F238E27FC236}">
                  <a16:creationId xmlns:a16="http://schemas.microsoft.com/office/drawing/2014/main" id="{02357303-32A7-02E2-8EB0-A2108916B6D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ihandform: Form 11">
              <a:extLst>
                <a:ext uri="{FF2B5EF4-FFF2-40B4-BE49-F238E27FC236}">
                  <a16:creationId xmlns:a16="http://schemas.microsoft.com/office/drawing/2014/main" id="{9D657A44-2DD9-12F5-0DEE-7CF74DF82E5B}"/>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xualisierte_Inhalte_LowBitrate">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902"/>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a:t>
            </a:fld>
            <a:endParaRPr lang="de-DE" dirty="0">
              <a:solidFill>
                <a:schemeClr val="accent2"/>
              </a:solidFill>
            </a:endParaRPr>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ext uri="{D42A27DB-BD31-4B8C-83A1-F6EECF244321}">
                <p14:modId xmlns:p14="http://schemas.microsoft.com/office/powerpoint/2010/main" val="77974052"/>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3" name="Foliennummernplatzhalter 5">
            <a:extLst>
              <a:ext uri="{FF2B5EF4-FFF2-40B4-BE49-F238E27FC236}">
                <a16:creationId xmlns:a16="http://schemas.microsoft.com/office/drawing/2014/main" id="{66126AA9-671A-7DFA-EBA8-5F4E5E760D9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20</a:t>
            </a:fld>
            <a:endParaRPr lang="de-DE" dirty="0"/>
          </a:p>
        </p:txBody>
      </p:sp>
      <p:grpSp>
        <p:nvGrpSpPr>
          <p:cNvPr id="2" name="Grafik 13">
            <a:extLst>
              <a:ext uri="{FF2B5EF4-FFF2-40B4-BE49-F238E27FC236}">
                <a16:creationId xmlns:a16="http://schemas.microsoft.com/office/drawing/2014/main" id="{5A218718-99B6-C4ED-C57A-865C1966D58F}"/>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5B62A641-7AF7-9F5F-80E8-AC0AC32240AA}"/>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B015DFD6-7206-EDC1-4951-FC8D70C830E0}"/>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ihandform: Form 8">
              <a:extLst>
                <a:ext uri="{FF2B5EF4-FFF2-40B4-BE49-F238E27FC236}">
                  <a16:creationId xmlns:a16="http://schemas.microsoft.com/office/drawing/2014/main" id="{C153BEB0-6871-6C2B-551F-4DB2BD352433}"/>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E73B1412-BBF7-C60B-1FD8-C3BE57AB8FE3}"/>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2319296333"/>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26" name="Foliennummernplatzhalter 5">
            <a:extLst>
              <a:ext uri="{FF2B5EF4-FFF2-40B4-BE49-F238E27FC236}">
                <a16:creationId xmlns:a16="http://schemas.microsoft.com/office/drawing/2014/main" id="{1938A0AA-032D-DCDB-CFDB-3D6DAD4DBB1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21</a:t>
            </a:fld>
            <a:endParaRPr lang="de-DE" dirty="0"/>
          </a:p>
        </p:txBody>
      </p:sp>
      <p:grpSp>
        <p:nvGrpSpPr>
          <p:cNvPr id="5" name="Grafik 13">
            <a:extLst>
              <a:ext uri="{FF2B5EF4-FFF2-40B4-BE49-F238E27FC236}">
                <a16:creationId xmlns:a16="http://schemas.microsoft.com/office/drawing/2014/main" id="{D56040C4-6C13-85BF-7617-AC433D004973}"/>
              </a:ext>
            </a:extLst>
          </p:cNvPr>
          <p:cNvGrpSpPr/>
          <p:nvPr/>
        </p:nvGrpSpPr>
        <p:grpSpPr>
          <a:xfrm>
            <a:off x="10950177" y="410025"/>
            <a:ext cx="465152" cy="539923"/>
            <a:chOff x="10950380" y="410026"/>
            <a:chExt cx="465152" cy="539923"/>
          </a:xfrm>
        </p:grpSpPr>
        <p:sp>
          <p:nvSpPr>
            <p:cNvPr id="27" name="Freihandform: Form 26">
              <a:extLst>
                <a:ext uri="{FF2B5EF4-FFF2-40B4-BE49-F238E27FC236}">
                  <a16:creationId xmlns:a16="http://schemas.microsoft.com/office/drawing/2014/main" id="{05F127A2-6EF4-2A92-E19B-8EAC911C1290}"/>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ihandform: Form 27">
              <a:extLst>
                <a:ext uri="{FF2B5EF4-FFF2-40B4-BE49-F238E27FC236}">
                  <a16:creationId xmlns:a16="http://schemas.microsoft.com/office/drawing/2014/main" id="{88F52B50-CEB6-4752-7865-941A796FB4F2}"/>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ihandform: Form 28">
              <a:extLst>
                <a:ext uri="{FF2B5EF4-FFF2-40B4-BE49-F238E27FC236}">
                  <a16:creationId xmlns:a16="http://schemas.microsoft.com/office/drawing/2014/main" id="{F039BA03-21B0-8B15-5F7E-442E2CFE293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ihandform: Form 29">
              <a:extLst>
                <a:ext uri="{FF2B5EF4-FFF2-40B4-BE49-F238E27FC236}">
                  <a16:creationId xmlns:a16="http://schemas.microsoft.com/office/drawing/2014/main" id="{E89C1969-AF4A-EDC3-D3FD-7D1FC818B7C6}"/>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a:xfrm>
            <a:off x="556650" y="706398"/>
            <a:ext cx="9209813" cy="1538883"/>
          </a:xfrm>
        </p:spPr>
        <p:txBody>
          <a:bodyPr/>
          <a:lstStyle/>
          <a:p>
            <a:r>
              <a:rPr lang="de-DE" dirty="0"/>
              <a:t>Problematische Körperbilder </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3</a:t>
            </a:fld>
            <a:endParaRPr lang="de-DE" dirty="0">
              <a:solidFill>
                <a:schemeClr val="accent2"/>
              </a:solidFill>
            </a:endParaRPr>
          </a:p>
        </p:txBody>
      </p:sp>
      <p:pic>
        <p:nvPicPr>
          <p:cNvPr id="11" name="Grafik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59166" y="921842"/>
            <a:ext cx="6026575" cy="5840569"/>
          </a:xfrm>
          <a:prstGeom prst="rect">
            <a:avLst/>
          </a:prstGeom>
        </p:spPr>
      </p:pic>
    </p:spTree>
    <p:extLst>
      <p:ext uri="{BB962C8B-B14F-4D97-AF65-F5344CB8AC3E}">
        <p14:creationId xmlns:p14="http://schemas.microsoft.com/office/powerpoint/2010/main" val="28396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An welchen Vorbildern orientiert sich Ihr </a:t>
            </a:r>
            <a:r>
              <a:rPr lang="de-DE" dirty="0" smtClean="0">
                <a:latin typeface="+mj-lt"/>
                <a:ea typeface="Calibri" panose="020F0502020204030204" pitchFamily="34" charset="0"/>
                <a:cs typeface="Semikolon Plus"/>
              </a:rPr>
              <a:t>Kind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hinsichtlich </a:t>
            </a:r>
            <a:r>
              <a:rPr lang="de-DE" dirty="0">
                <a:latin typeface="+mj-lt"/>
                <a:ea typeface="Calibri" panose="020F0502020204030204" pitchFamily="34" charset="0"/>
                <a:cs typeface="Semikolon Plus"/>
              </a:rPr>
              <a:t>seines Aussehens?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Möchte Ihr Kind so aussehen wie sein Vorbild?</a:t>
            </a:r>
          </a:p>
          <a:p>
            <a:pPr marL="269875" lvl="0" indent="-269875"/>
            <a:r>
              <a:rPr lang="de-DE" dirty="0" smtClean="0">
                <a:latin typeface="+mj-lt"/>
                <a:ea typeface="Calibri" panose="020F0502020204030204" pitchFamily="34" charset="0"/>
                <a:cs typeface="Semikolon Plus"/>
              </a:rPr>
              <a:t>In den Medien werden oft perfekte Körper gezeigt bzw.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zum Thema gemacht: Welche Körperdarstellungen halten Sie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für besonders problematisch und wo begegnen Ihnen diese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in den Medien?</a:t>
            </a:r>
            <a:endParaRPr lang="de-DE" dirty="0">
              <a:latin typeface="+mj-lt"/>
              <a:ea typeface="Calibri" panose="020F0502020204030204" pitchFamily="34" charset="0"/>
              <a:cs typeface="Semikolon Plus"/>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915DABB1-3278-98EC-5CA2-1598196C4A4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4</a:t>
            </a:fld>
            <a:endParaRPr lang="de-DE" dirty="0">
              <a:solidFill>
                <a:schemeClr val="accent2"/>
              </a:solidFill>
            </a:endParaRPr>
          </a:p>
        </p:txBody>
      </p:sp>
      <p:grpSp>
        <p:nvGrpSpPr>
          <p:cNvPr id="8"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6"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4" name="Grafik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37918" y="1930650"/>
            <a:ext cx="2112259" cy="4166315"/>
          </a:xfrm>
          <a:prstGeom prst="rect">
            <a:avLst/>
          </a:prstGeom>
        </p:spPr>
      </p:pic>
    </p:spTree>
    <p:extLst>
      <p:ext uri="{BB962C8B-B14F-4D97-AF65-F5344CB8AC3E}">
        <p14:creationId xmlns:p14="http://schemas.microsoft.com/office/powerpoint/2010/main" val="12395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5</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3"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046" t="1419" r="2067" b="71836"/>
          <a:stretch/>
        </p:blipFill>
        <p:spPr>
          <a:xfrm>
            <a:off x="554327" y="1653884"/>
            <a:ext cx="11086811" cy="4360710"/>
          </a:xfrm>
          <a:prstGeom prst="rect">
            <a:avLst/>
          </a:prstGeom>
        </p:spPr>
      </p:pic>
    </p:spTree>
    <p:extLst>
      <p:ext uri="{BB962C8B-B14F-4D97-AF65-F5344CB8AC3E}">
        <p14:creationId xmlns:p14="http://schemas.microsoft.com/office/powerpoint/2010/main" val="475693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6</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4"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159" t="27965" r="2833" b="34338"/>
          <a:stretch/>
        </p:blipFill>
        <p:spPr>
          <a:xfrm>
            <a:off x="554327" y="1665288"/>
            <a:ext cx="8311767" cy="4650680"/>
          </a:xfrm>
          <a:prstGeom prst="rect">
            <a:avLst/>
          </a:prstGeom>
        </p:spPr>
      </p:pic>
    </p:spTree>
    <p:extLst>
      <p:ext uri="{BB962C8B-B14F-4D97-AF65-F5344CB8AC3E}">
        <p14:creationId xmlns:p14="http://schemas.microsoft.com/office/powerpoint/2010/main" val="688959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7</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338" t="65556" r="2225" b="1529"/>
          <a:stretch/>
        </p:blipFill>
        <p:spPr>
          <a:xfrm>
            <a:off x="554327" y="1665288"/>
            <a:ext cx="9547490" cy="4643437"/>
          </a:xfrm>
          <a:prstGeom prst="rect">
            <a:avLst/>
          </a:prstGeom>
        </p:spPr>
      </p:pic>
    </p:spTree>
    <p:extLst>
      <p:ext uri="{BB962C8B-B14F-4D97-AF65-F5344CB8AC3E}">
        <p14:creationId xmlns:p14="http://schemas.microsoft.com/office/powerpoint/2010/main" val="3930628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8</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260" t="1398" r="2121" b="65793"/>
          <a:stretch/>
        </p:blipFill>
        <p:spPr>
          <a:xfrm>
            <a:off x="554327" y="1665288"/>
            <a:ext cx="9627898" cy="4655175"/>
          </a:xfrm>
          <a:prstGeom prst="rect">
            <a:avLst/>
          </a:prstGeom>
        </p:spPr>
      </p:pic>
    </p:spTree>
    <p:extLst>
      <p:ext uri="{BB962C8B-B14F-4D97-AF65-F5344CB8AC3E}">
        <p14:creationId xmlns:p14="http://schemas.microsoft.com/office/powerpoint/2010/main" val="2495467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9</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401" t="34147" r="2192" b="34648"/>
          <a:stretch/>
        </p:blipFill>
        <p:spPr>
          <a:xfrm>
            <a:off x="550863" y="1665288"/>
            <a:ext cx="10075166" cy="4643437"/>
          </a:xfrm>
        </p:spPr>
      </p:pic>
      <p:pic>
        <p:nvPicPr>
          <p:cNvPr id="13"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401" t="34147" r="2192" b="34648"/>
          <a:stretch/>
        </p:blipFill>
        <p:spPr>
          <a:xfrm>
            <a:off x="559644" y="1665288"/>
            <a:ext cx="10075166" cy="4643437"/>
          </a:xfrm>
          <a:prstGeom prst="rect">
            <a:avLst/>
          </a:prstGeom>
        </p:spPr>
      </p:pic>
    </p:spTree>
    <p:extLst>
      <p:ext uri="{BB962C8B-B14F-4D97-AF65-F5344CB8AC3E}">
        <p14:creationId xmlns:p14="http://schemas.microsoft.com/office/powerpoint/2010/main" val="17514101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2.xml><?xml version="1.0" encoding="utf-8"?>
<ds:datastoreItem xmlns:ds="http://schemas.openxmlformats.org/officeDocument/2006/customXml" ds:itemID="{BE2F4CA1-FA53-45F9-B408-EE067BF1B69C}">
  <ds:schemaRefs>
    <ds:schemaRef ds:uri="http://schemas.microsoft.com/office/2006/metadata/properties"/>
    <ds:schemaRef ds:uri="44694c35-30c0-4ff0-8b82-8424709eaf3a"/>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5a4219a2-45cf-45bf-91bc-5ddc1db9b26b"/>
    <ds:schemaRef ds:uri="http://www.w3.org/XML/1998/namespace"/>
  </ds:schemaRefs>
</ds:datastoreItem>
</file>

<file path=customXml/itemProps3.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1829</Words>
  <Application>Microsoft Office PowerPoint</Application>
  <PresentationFormat>Breitbild</PresentationFormat>
  <Paragraphs>231</Paragraphs>
  <Slides>21</Slides>
  <Notes>17</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21</vt:i4>
      </vt:variant>
    </vt:vector>
  </HeadingPairs>
  <TitlesOfParts>
    <vt:vector size="30"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55</cp:revision>
  <dcterms:created xsi:type="dcterms:W3CDTF">2024-05-08T06:34:22Z</dcterms:created>
  <dcterms:modified xsi:type="dcterms:W3CDTF">2025-03-26T13:05:14Z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