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85" r:id="rId4"/>
    <p:sldId id="286" r:id="rId5"/>
    <p:sldId id="288" r:id="rId6"/>
    <p:sldId id="284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7" r:id="rId16"/>
  </p:sldIdLst>
  <p:sldSz cx="9144000" cy="6858000" type="screen4x3"/>
  <p:notesSz cx="6797675" cy="9926638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cht, Simon (StMUK)" initials="LS(" lastIdx="5" clrIdx="0">
    <p:extLst>
      <p:ext uri="{19B8F6BF-5375-455C-9EA6-DF929625EA0E}">
        <p15:presenceInfo xmlns="" xmlns:p15="http://schemas.microsoft.com/office/powerpoint/2012/main" userId="S-1-5-21-1986689757-124263158-732247886-33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9F0"/>
    <a:srgbClr val="00B6CC"/>
    <a:srgbClr val="00CCB2"/>
    <a:srgbClr val="17A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24"/>
    <p:restoredTop sz="92955" autoAdjust="0"/>
  </p:normalViewPr>
  <p:slideViewPr>
    <p:cSldViewPr>
      <p:cViewPr>
        <p:scale>
          <a:sx n="130" d="100"/>
          <a:sy n="130" d="100"/>
        </p:scale>
        <p:origin x="-198" y="2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84FA9-CB2D-ED4E-B9C0-40B23BD6799D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CBCF1-5584-7840-B559-EA786873E0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7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61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61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CBCF1-5584-7840-B559-EA786873E0D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1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3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creenshot mit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496" y="5805264"/>
            <a:ext cx="8713984" cy="504056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805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Screenshot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8496" y="6309320"/>
            <a:ext cx="8713984" cy="548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8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86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940" y="0"/>
            <a:ext cx="9144684" cy="126876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8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ilangebo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940" y="0"/>
            <a:ext cx="9144684" cy="126876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1027" name="Picture 3" descr="C:\Users\di39yox\Desktop\Infoportal-Bilder\mebis-logos\mebis_logo_ohne_Schriftzug_pantone_x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6" y="284660"/>
            <a:ext cx="2451700" cy="7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987824" y="274638"/>
            <a:ext cx="5698976" cy="922114"/>
          </a:xfrm>
        </p:spPr>
        <p:txBody>
          <a:bodyPr>
            <a:normAutofit/>
          </a:bodyPr>
          <a:lstStyle>
            <a:lvl1pPr algn="l"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TEILANGEBOT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 anchor="t"/>
          <a:lstStyle>
            <a:lvl1pPr algn="l">
              <a:defRPr sz="4000" b="0" cap="all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691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691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1940" y="0"/>
            <a:ext cx="9144684" cy="126876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3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1940" y="0"/>
            <a:ext cx="9144684" cy="126876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940" y="0"/>
            <a:ext cx="9144684" cy="126876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9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blipFill dpi="0" rotWithShape="0">
            <a:blip r:embed="rId2"/>
            <a:srcRect/>
            <a:tile tx="0" ty="0" sx="100000" sy="100000" flip="none" algn="tl"/>
          </a:blipFill>
        </p:spPr>
        <p:txBody>
          <a:bodyPr anchor="b"/>
          <a:lstStyle>
            <a:lvl1pPr algn="l"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052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5714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35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8DC3-AFB6-4ADE-825A-520125D1BC18}" type="datetimeFigureOut">
              <a:rPr lang="de-DE" smtClean="0"/>
              <a:t>31.07.2020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9AC8-9E74-46FB-B59D-07FB7BEEAEC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3" descr="C:\Users\di39yox\Desktop\Infoportal-Bilder\mebis-logos\mebis_logo_ohne_Schriftzug_pantone_xxl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371580" cy="4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5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bis.bayern.de/medienkonzept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25069" y="3183111"/>
            <a:ext cx="9083435" cy="1470025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Ziele und Qualitätskriterien</a:t>
            </a:r>
            <a:b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 schuleigenen Medienkonzepts und seiner Bausteine</a:t>
            </a:r>
            <a:endParaRPr lang="de-D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0" y="0"/>
            <a:ext cx="9144000" cy="2016224"/>
            <a:chOff x="1940" y="3429000"/>
            <a:chExt cx="9144684" cy="2016224"/>
          </a:xfrm>
        </p:grpSpPr>
        <p:sp>
          <p:nvSpPr>
            <p:cNvPr id="11" name="Rechteck 10"/>
            <p:cNvSpPr/>
            <p:nvPr/>
          </p:nvSpPr>
          <p:spPr>
            <a:xfrm>
              <a:off x="1940" y="3429000"/>
              <a:ext cx="9144684" cy="201622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861048"/>
              <a:ext cx="8747391" cy="108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86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der Fortbildungsplanung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2808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geht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von den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Kompetenzen und technischen Anforderungen aus,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die notwendig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sind, um das Mediencurriculum umzusetzen,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orientiert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sich am Bedarf des Kollegiums und berücksichtigt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verschiedene Zielgruppen,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deckt verschiedene Themenbereiche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ab,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dokumentiert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die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Fortbildungsangebote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systematisch und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gibt Lehrkräften dadurch einen Überblick.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Eine 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nachhaltige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Fortbildungsplanung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der Fortbildungsplanung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Eine 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nachhaltige</a:t>
            </a:r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Fortbildungsplanung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40324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berücksichtigt schul- und fachspezifische Besonderheiten,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beinhaltet neben kurzfristigen auch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langfristig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angelegte Maßnahmen,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nutzt die im Kollegium vorhandene Expertise für gegenseitige kollegiale Fortbildungen,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bindet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verschiedene Angebote der Lehrerfortbildung ein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 greift auf außerschulische Anbieter zurück,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nutzt  für die Erstellung bzw. Weiterentwicklung Unterstützungsangebote und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Ansprechpartner.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Ziele des Ausstattungsplans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2708920"/>
            <a:ext cx="8820472" cy="2808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eine funktionsfähige IT-Infrastruktur bereitzustellen,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die technische Basis für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Lehren und Lernen mit digitalen Medien zu schaffen und zu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verbessern,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den planvollen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Ausbau der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IT-Infrastruktur zu gewährleisten,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en Dialog mit dem Schulaufwandsträger zu unterstützen.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70080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Die Schule erstellt einen schuleigenen Ausstattungsplan, um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des Ausstattungsplans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 fundierter Ausstattungsplan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2808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asiert auf den Anforderungen des Mediencurriculums,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geht von der aktuell vorhandenen IT-Ausstattung aus und prüft Optimierungsmöglichkeiten,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einhaltet notwendige Neuanschaffungen,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berücksichtigt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 Empfehlungen des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VOTUMs,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indet den Schulaufwandsträger in die Planung ein.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des Ausstattungsplans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 fundierter Ausstattungsplan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37444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implementiert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verschiedene organisatorische Konzepte,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schafft eine klare Verteilung von Zuständigkeiten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der Schule,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berücksichtigt ggf. neue Lern-Raum-Konzepte und deren Anforderungen,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</a:rPr>
              <a:t>dokumentiert die weiteren </a:t>
            </a:r>
            <a:r>
              <a:rPr lang="de-DE" sz="2400" dirty="0" smtClean="0">
                <a:solidFill>
                  <a:schemeClr val="bg1"/>
                </a:solidFill>
              </a:rPr>
              <a:t>Ausbauschritte,</a:t>
            </a:r>
            <a:endParaRPr lang="de-DE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nutzt  für die Erstellung bzw. Weiterentwicklung Unterstützungsangebote und Ansprechpartner.</a:t>
            </a:r>
            <a:endPara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" y="3183111"/>
            <a:ext cx="9108504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Weitere Informationen unter:</a:t>
            </a:r>
            <a:b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  <a:hlinkClick r:id="rId3"/>
              </a:rPr>
              <a:t>mebis.bayern.de/</a:t>
            </a:r>
            <a:r>
              <a:rPr lang="de-DE" dirty="0" err="1" smtClean="0">
                <a:latin typeface="Arial" pitchFamily="34" charset="0"/>
                <a:cs typeface="Arial" pitchFamily="34" charset="0"/>
                <a:hlinkClick r:id="rId3"/>
              </a:rPr>
              <a:t>medienkonzepte</a:t>
            </a:r>
            <a:endParaRPr lang="de-D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0" y="0"/>
            <a:ext cx="9144000" cy="2016224"/>
            <a:chOff x="1940" y="3429000"/>
            <a:chExt cx="9144684" cy="2016224"/>
          </a:xfrm>
        </p:grpSpPr>
        <p:sp>
          <p:nvSpPr>
            <p:cNvPr id="11" name="Rechteck 10"/>
            <p:cNvSpPr/>
            <p:nvPr/>
          </p:nvSpPr>
          <p:spPr>
            <a:xfrm>
              <a:off x="1940" y="3429000"/>
              <a:ext cx="9144684" cy="201622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861048"/>
              <a:ext cx="8747391" cy="1081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74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Ziele des Medienkonzepts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2708920"/>
            <a:ext cx="8820472" cy="2808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ie Medienkompetenz von Schülerinnen, Schülern und Lehrkräften nachhaltig zu fördern,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die Medienbildung fest in der pädagogischen Arbeit der Schule zu verankern,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die Medienbildung auf die Bedürfnisse der Einzelschule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abzustimmen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einen Orientierungsrahmen für Medienbildung zu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schaffen.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70080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Die Schule erstellt ein schuleigenes Medienkonzept</a:t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um,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Ziele des Medienkonzepts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2776736"/>
            <a:ext cx="8820472" cy="2808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die Potenziale digitaler Medien für die Verbesserung der Unterrichtsqualität zu nutzen,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Medienentwicklungsplanung als Aufgabe der Schulentwicklung zu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begreifen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.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169661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Die Schule erstellt ein schuleigenes Medienkonzept</a:t>
            </a:r>
            <a:br>
              <a:rPr lang="de-DE" sz="2400" b="1" dirty="0" smtClean="0">
                <a:latin typeface="Arial" pitchFamily="34" charset="0"/>
                <a:cs typeface="Arial" pitchFamily="34" charset="0"/>
              </a:rPr>
            </a:b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um,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des Medienkonzepts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 gutes Medienkonzept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Inhaltsplatzhalter 4"/>
          <p:cNvSpPr>
            <a:spLocks noGrp="1"/>
          </p:cNvSpPr>
          <p:nvPr>
            <p:ph idx="1"/>
          </p:nvPr>
        </p:nvSpPr>
        <p:spPr>
          <a:xfrm>
            <a:off x="467544" y="2420888"/>
            <a:ext cx="8820472" cy="35283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rientiert sich am Kompetenzrahmen zur Medienbildung an bayerischen Schulen und am Leitbild der Schule,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berücksichtigt schulische Besonderheiten und leitet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daraus thematische Schwerpunkte ab,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erzahnt die drei Bausteine Mediencurriculum, Fortbildungsplanung und Ausstattungsplan fest miteinander,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systematisiert alle Aktivitäten der Medienbildung an der Schule.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des Medienkonzepts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 gutes Medienkonzept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467544" y="2420888"/>
            <a:ext cx="8820472" cy="2808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ermöglicht eine breite Beteiligung des Kollegiums,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 für alle Mitglieder der Schulfamilie verfügbar,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 mit dem Schulentwicklungsprogramm verzahnt und wird </a:t>
            </a:r>
            <a:b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kontinuierlich fortgeschrieben,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nutzt  für die Erstellung bzw. Weiterentwicklung Unterstützungsangebote und Ansprechpartner,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beinhaltet die Überprüfung der angestrebten Ziele.</a:t>
            </a:r>
          </a:p>
        </p:txBody>
      </p:sp>
    </p:spTree>
    <p:extLst>
      <p:ext uri="{BB962C8B-B14F-4D97-AF65-F5344CB8AC3E}">
        <p14:creationId xmlns:p14="http://schemas.microsoft.com/office/powerpoint/2010/main" val="7711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Ziele des Mediencurriculums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70080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Die Schule erstellt ein schuleigenes Mediencurriculum um,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323528" y="2708920"/>
            <a:ext cx="8820472" cy="280831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ie Medienkompetenz von Schülerinnen und Schülern systematisch zu fördern</a:t>
            </a:r>
            <a:r>
              <a:rPr lang="de-D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endParaRPr lang="de-D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 Qualität des Unterrichts zu verbessern,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einen Orientierungsrahmen für das Lehrern und Lernen in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 digitalisierten Welt zu schaffen,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schulischen Besonderheiten gerecht zu werden.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des Mediencurriculums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534275" algn="l"/>
              </a:tabLst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 hochwertiges Mediencurriculum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35283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tellt einen Bezug zum Kompetenzrahmen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zur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Medienbildung an bayerischen Schulen her,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immt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ezug auf die Anforderungen des Lehrplans,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 systematisch aufgebaut,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einhaltet alle Fächer und Jahrgangsstufen,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setzt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fächerübergreifend thematische Schwerpunkte, </a:t>
            </a:r>
            <a:endPara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erücksichtigt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schulische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Besonderheiten.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Qualitätskriterien des Mediencurriculums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3528" y="1683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534275" algn="l"/>
              </a:tabLst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Ein hochwertiges Mediencurriculum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323528" y="2420888"/>
            <a:ext cx="8820472" cy="41764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stellt Verbindlichkeit und eine hohe Durchdringungstiefe her,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eht auf weitere fächerübergreifende Bildungs- und Erziehungsziele ein,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berücksichtigt bildungspolitische Handlungsfelder,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integriert schulinterne Konzepte und Projekte,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wird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durch Unterrichtsmaterialien ergänzt, die in einem Materialpool gesammelt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werden,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nutzt  für die Erstellung bzw. Weiterentwicklung Unterstützungsangebote und </a:t>
            </a: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Ansprechpartner.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Ziele der Fortbildungsplanung                                       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70080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Die Schule erstellt eine schuleigene Fortbildungsplanung um,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Inhaltsplatzhalter 4"/>
          <p:cNvSpPr>
            <a:spLocks noGrp="1"/>
          </p:cNvSpPr>
          <p:nvPr>
            <p:ph idx="1"/>
          </p:nvPr>
        </p:nvSpPr>
        <p:spPr>
          <a:xfrm>
            <a:off x="323528" y="2708920"/>
            <a:ext cx="8820472" cy="32403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 Erwerb medienpädagogischer Kompetenzen im Kollegium zu fördern,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Fortbildungsbedarfe des Kollegiums zu erkennen,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dem Kollegium einen Überblick über medienbezogene Fortbildungen zu geben,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 Qualität bei der Vermittlung von Medienkompetenz zu sichern und zu verbessern.</a:t>
            </a:r>
            <a:endParaRPr lang="de-DE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mebis">
      <a:dk1>
        <a:srgbClr val="F4F3EE"/>
      </a:dk1>
      <a:lt1>
        <a:sysClr val="window" lastClr="FFFFFF"/>
      </a:lt1>
      <a:dk2>
        <a:srgbClr val="F4F3EE"/>
      </a:dk2>
      <a:lt2>
        <a:srgbClr val="F8F8F8"/>
      </a:lt2>
      <a:accent1>
        <a:srgbClr val="00A8D5"/>
      </a:accent1>
      <a:accent2>
        <a:srgbClr val="FF66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bis">
      <a:majorFont>
        <a:latin typeface="Titillium Lt"/>
        <a:ea typeface=""/>
        <a:cs typeface=""/>
      </a:majorFont>
      <a:minorFont>
        <a:latin typeface="Titillium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Bildschirmpräsentation (4:3)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Titillium</vt:lpstr>
      <vt:lpstr>Calibri</vt:lpstr>
      <vt:lpstr>Titillium Lt</vt:lpstr>
      <vt:lpstr>Larissa</vt:lpstr>
      <vt:lpstr>Ziele und Qualitätskriterien des schuleigenen Medienkonzepts und seiner Bausteine</vt:lpstr>
      <vt:lpstr>Ziele des Medienkonzepts                                     </vt:lpstr>
      <vt:lpstr>Ziele des Medienkonzepts                                       </vt:lpstr>
      <vt:lpstr>Qualitätskriterien des Medienkonzepts                                       </vt:lpstr>
      <vt:lpstr>Qualitätskriterien des Medienkonzepts                                       </vt:lpstr>
      <vt:lpstr>Ziele des Mediencurriculums                                       </vt:lpstr>
      <vt:lpstr>Qualitätskriterien des Mediencurriculums                                       </vt:lpstr>
      <vt:lpstr>Qualitätskriterien des Mediencurriculums                                       </vt:lpstr>
      <vt:lpstr>Ziele der Fortbildungsplanung                                       </vt:lpstr>
      <vt:lpstr>Qualitätskriterien der Fortbildungsplanung                   </vt:lpstr>
      <vt:lpstr>Qualitätskriterien der Fortbildungsplanung                      </vt:lpstr>
      <vt:lpstr>Ziele des Ausstattungsplans                                       </vt:lpstr>
      <vt:lpstr>Qualitätskriterien des Ausstattungsplans                  </vt:lpstr>
      <vt:lpstr>Qualitätskriterien des Ausstattungsplans                     </vt:lpstr>
      <vt:lpstr>Weitere Informationen unter: mebis.bayern.de/medienkonzepte</vt:lpstr>
    </vt:vector>
  </TitlesOfParts>
  <Company>Staatsinstitut für Schulqualität und Bildungsfor.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Jakob, Joachim</dc:creator>
  <cp:lastModifiedBy>Teubner, Markus</cp:lastModifiedBy>
  <cp:revision>180</cp:revision>
  <cp:lastPrinted>2019-11-17T17:26:55Z</cp:lastPrinted>
  <dcterms:created xsi:type="dcterms:W3CDTF">2019-02-11T07:20:47Z</dcterms:created>
  <dcterms:modified xsi:type="dcterms:W3CDTF">2020-07-31T09:40:45Z</dcterms:modified>
</cp:coreProperties>
</file>