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6858000" cy="9144000"/>
  <p:embeddedFontLst>
    <p:embeddedFont>
      <p:font typeface="Lexend Deca" pitchFamily="2" charset="77"/>
      <p:regular r:id="rId5"/>
      <p:bold r:id="rId6"/>
    </p:embeddedFont>
    <p:embeddedFont>
      <p:font typeface="Poppins" pitchFamily="2" charset="77"/>
      <p:regular r:id="rId7"/>
      <p:bold r:id="rId8"/>
      <p:italic r:id="rId9"/>
      <p:boldItalic r:id="rId10"/>
    </p:embeddedFont>
    <p:embeddedFont>
      <p:font typeface="Poppins Bold" pitchFamily="2" charset="77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2.jpeg"/><Relationship Id="rId1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17" Type="http://schemas.openxmlformats.org/officeDocument/2006/relationships/image" Target="../media/image19.sv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5" Type="http://schemas.openxmlformats.org/officeDocument/2006/relationships/image" Target="../media/image21.svg"/><Relationship Id="rId10" Type="http://schemas.openxmlformats.org/officeDocument/2006/relationships/image" Target="../media/image4.png"/><Relationship Id="rId19" Type="http://schemas.openxmlformats.org/officeDocument/2006/relationships/image" Target="../media/image6.sv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12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.png"/><Relationship Id="rId5" Type="http://schemas.openxmlformats.org/officeDocument/2006/relationships/image" Target="../media/image24.png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26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415" y="10135545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443530" y="351256"/>
            <a:ext cx="6782088" cy="9695907"/>
            <a:chOff x="0" y="0"/>
            <a:chExt cx="2430547" cy="34747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0547" cy="3474794"/>
            </a:xfrm>
            <a:custGeom>
              <a:avLst/>
              <a:gdLst/>
              <a:ahLst/>
              <a:cxnLst/>
              <a:rect l="l" t="t" r="r" b="b"/>
              <a:pathLst>
                <a:path w="2430547" h="3474794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51964"/>
                  </a:lnTo>
                  <a:cubicBezTo>
                    <a:pt x="2430547" y="3464573"/>
                    <a:pt x="2420326" y="3474794"/>
                    <a:pt x="2407717" y="3474794"/>
                  </a:cubicBezTo>
                  <a:lnTo>
                    <a:pt x="22830" y="3474794"/>
                  </a:lnTo>
                  <a:cubicBezTo>
                    <a:pt x="10222" y="3474794"/>
                    <a:pt x="0" y="3464573"/>
                    <a:pt x="0" y="3451964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430547" cy="3493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47438" y="351256"/>
            <a:ext cx="6778180" cy="1712779"/>
            <a:chOff x="0" y="0"/>
            <a:chExt cx="2429147" cy="6138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29147" cy="613821"/>
            </a:xfrm>
            <a:custGeom>
              <a:avLst/>
              <a:gdLst/>
              <a:ahLst/>
              <a:cxnLst/>
              <a:rect l="l" t="t" r="r" b="b"/>
              <a:pathLst>
                <a:path w="2429147" h="613821">
                  <a:moveTo>
                    <a:pt x="22844" y="0"/>
                  </a:moveTo>
                  <a:lnTo>
                    <a:pt x="2406303" y="0"/>
                  </a:lnTo>
                  <a:cubicBezTo>
                    <a:pt x="2418919" y="0"/>
                    <a:pt x="2429147" y="10227"/>
                    <a:pt x="2429147" y="22844"/>
                  </a:cubicBezTo>
                  <a:lnTo>
                    <a:pt x="2429147" y="590978"/>
                  </a:lnTo>
                  <a:cubicBezTo>
                    <a:pt x="2429147" y="597036"/>
                    <a:pt x="2426740" y="602847"/>
                    <a:pt x="2422456" y="607131"/>
                  </a:cubicBezTo>
                  <a:cubicBezTo>
                    <a:pt x="2418172" y="611415"/>
                    <a:pt x="2412361" y="613821"/>
                    <a:pt x="2406303" y="613821"/>
                  </a:cubicBezTo>
                  <a:lnTo>
                    <a:pt x="22844" y="613821"/>
                  </a:lnTo>
                  <a:cubicBezTo>
                    <a:pt x="16785" y="613821"/>
                    <a:pt x="10975" y="611415"/>
                    <a:pt x="6691" y="607131"/>
                  </a:cubicBezTo>
                  <a:cubicBezTo>
                    <a:pt x="2407" y="602847"/>
                    <a:pt x="0" y="597036"/>
                    <a:pt x="0" y="590978"/>
                  </a:cubicBezTo>
                  <a:lnTo>
                    <a:pt x="0" y="22844"/>
                  </a:lnTo>
                  <a:cubicBezTo>
                    <a:pt x="0" y="16785"/>
                    <a:pt x="2407" y="10975"/>
                    <a:pt x="6691" y="6691"/>
                  </a:cubicBezTo>
                  <a:cubicBezTo>
                    <a:pt x="10975" y="2407"/>
                    <a:pt x="16785" y="0"/>
                    <a:pt x="228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429147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56000" y="549214"/>
            <a:ext cx="4171988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Aufnahme von Audiodateien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20110" y="2749064"/>
            <a:ext cx="4496945" cy="1369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Öffne eine App, </a:t>
            </a:r>
            <a:r>
              <a:rPr lang="en-US" sz="1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d</a:t>
            </a:r>
            <a:r>
              <a:rPr lang="en-US" sz="1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aufnehmen kannst, 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z. B. Sprachmemos, Diktiergerät.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Tippe auf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Aufnehmen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Sprich laut und de</a:t>
            </a:r>
            <a:r>
              <a:rPr lang="en-US" sz="1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1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ich.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Tipp</a:t>
            </a:r>
            <a:r>
              <a:rPr lang="en-US" sz="1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Stopp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wenn du fertig bist.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56447" y="1711476"/>
            <a:ext cx="6760163" cy="657527"/>
            <a:chOff x="0" y="0"/>
            <a:chExt cx="2427903" cy="2361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27903" cy="236157"/>
            </a:xfrm>
            <a:custGeom>
              <a:avLst/>
              <a:gdLst/>
              <a:ahLst/>
              <a:cxnLst/>
              <a:rect l="l" t="t" r="r" b="b"/>
              <a:pathLst>
                <a:path w="2427903" h="236157">
                  <a:moveTo>
                    <a:pt x="2427903" y="0"/>
                  </a:moveTo>
                  <a:lnTo>
                    <a:pt x="2427903" y="236157"/>
                  </a:lnTo>
                  <a:lnTo>
                    <a:pt x="0" y="236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27903" cy="264732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448435" y="351323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5"/>
                </a:lnTo>
                <a:lnTo>
                  <a:pt x="0" y="13298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6561710" y="899624"/>
            <a:ext cx="804823" cy="1164478"/>
          </a:xfrm>
          <a:custGeom>
            <a:avLst/>
            <a:gdLst/>
            <a:ahLst/>
            <a:cxnLst/>
            <a:rect l="l" t="t" r="r" b="b"/>
            <a:pathLst>
              <a:path w="804823" h="1164478">
                <a:moveTo>
                  <a:pt x="0" y="0"/>
                </a:moveTo>
                <a:lnTo>
                  <a:pt x="804822" y="0"/>
                </a:lnTo>
                <a:lnTo>
                  <a:pt x="804822" y="1164478"/>
                </a:lnTo>
                <a:lnTo>
                  <a:pt x="0" y="11644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5544924" y="562900"/>
            <a:ext cx="1250544" cy="734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0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Hey, der ist gut! Lass uns Witze aufnehmen!</a:t>
            </a:r>
          </a:p>
          <a:p>
            <a:pPr algn="ctr">
              <a:lnSpc>
                <a:spcPts val="1564"/>
              </a:lnSpc>
            </a:pPr>
            <a:endParaRPr lang="en-US" sz="1014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56411" y="5862158"/>
            <a:ext cx="3870196" cy="24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4"/>
              </a:lnSpc>
              <a:spcBef>
                <a:spcPct val="0"/>
              </a:spcBef>
            </a:pPr>
            <a:r>
              <a:rPr lang="en-US" sz="1496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18" name="Freeform 18"/>
          <p:cNvSpPr/>
          <p:nvPr/>
        </p:nvSpPr>
        <p:spPr>
          <a:xfrm>
            <a:off x="875668" y="5832910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8"/>
                </a:lnTo>
                <a:lnTo>
                  <a:pt x="0" y="3348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TextBox 19"/>
          <p:cNvSpPr txBox="1"/>
          <p:nvPr/>
        </p:nvSpPr>
        <p:spPr>
          <a:xfrm>
            <a:off x="908639" y="6181800"/>
            <a:ext cx="6401278" cy="11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Suche einen lustigen Witz und nimm ihn auf.</a:t>
            </a:r>
          </a:p>
          <a:p>
            <a:pPr algn="l">
              <a:lnSpc>
                <a:spcPts val="1557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Nimm Alltagsgeräusche für ein Geräusche-Quiz auf.</a:t>
            </a:r>
          </a:p>
          <a:p>
            <a:pPr algn="l">
              <a:lnSpc>
                <a:spcPts val="1557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Gestaltet in Partnerarbeit ein Minihörspiel mit einem Lesetext.</a:t>
            </a:r>
          </a:p>
        </p:txBody>
      </p:sp>
      <p:sp>
        <p:nvSpPr>
          <p:cNvPr id="20" name="Freeform 20"/>
          <p:cNvSpPr/>
          <p:nvPr/>
        </p:nvSpPr>
        <p:spPr>
          <a:xfrm rot="587927">
            <a:off x="4987665" y="1907271"/>
            <a:ext cx="1767164" cy="1741874"/>
          </a:xfrm>
          <a:custGeom>
            <a:avLst/>
            <a:gdLst/>
            <a:ahLst/>
            <a:cxnLst/>
            <a:rect l="l" t="t" r="r" b="b"/>
            <a:pathLst>
              <a:path w="1767164" h="1741874">
                <a:moveTo>
                  <a:pt x="0" y="0"/>
                </a:moveTo>
                <a:lnTo>
                  <a:pt x="1767165" y="0"/>
                </a:lnTo>
                <a:lnTo>
                  <a:pt x="1767165" y="1741874"/>
                </a:lnTo>
                <a:lnTo>
                  <a:pt x="0" y="17418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 rot="587927">
            <a:off x="5346566" y="2317213"/>
            <a:ext cx="1101679" cy="1068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Audio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kommt aus dem Lateinischen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heißt: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 höre.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endParaRPr lang="en-US" sz="1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Freeform 22"/>
          <p:cNvSpPr/>
          <p:nvPr/>
        </p:nvSpPr>
        <p:spPr>
          <a:xfrm flipH="1">
            <a:off x="3694718" y="117660"/>
            <a:ext cx="1882823" cy="1651941"/>
          </a:xfrm>
          <a:custGeom>
            <a:avLst/>
            <a:gdLst/>
            <a:ahLst/>
            <a:cxnLst/>
            <a:rect l="l" t="t" r="r" b="b"/>
            <a:pathLst>
              <a:path w="1882823" h="1651941">
                <a:moveTo>
                  <a:pt x="1882823" y="0"/>
                </a:moveTo>
                <a:lnTo>
                  <a:pt x="0" y="0"/>
                </a:lnTo>
                <a:lnTo>
                  <a:pt x="0" y="1651941"/>
                </a:lnTo>
                <a:lnTo>
                  <a:pt x="1882823" y="1651941"/>
                </a:lnTo>
                <a:lnTo>
                  <a:pt x="18828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TextBox 23"/>
          <p:cNvSpPr txBox="1"/>
          <p:nvPr/>
        </p:nvSpPr>
        <p:spPr>
          <a:xfrm>
            <a:off x="3955602" y="328115"/>
            <a:ext cx="1438499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Warum fliegen Vögel im Winter in den Süden? Weil es zu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weit zum Laufen ist!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Hihihi!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4927988" y="1016235"/>
            <a:ext cx="182936" cy="182936"/>
          </a:xfrm>
          <a:custGeom>
            <a:avLst/>
            <a:gdLst/>
            <a:ahLst/>
            <a:cxnLst/>
            <a:rect l="l" t="t" r="r" b="b"/>
            <a:pathLst>
              <a:path w="182936" h="182936">
                <a:moveTo>
                  <a:pt x="0" y="0"/>
                </a:moveTo>
                <a:lnTo>
                  <a:pt x="182936" y="0"/>
                </a:lnTo>
                <a:lnTo>
                  <a:pt x="182936" y="182936"/>
                </a:lnTo>
                <a:lnTo>
                  <a:pt x="0" y="1829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5" name="Group 25"/>
          <p:cNvGrpSpPr/>
          <p:nvPr/>
        </p:nvGrpSpPr>
        <p:grpSpPr>
          <a:xfrm>
            <a:off x="815677" y="4244679"/>
            <a:ext cx="3982294" cy="1438199"/>
            <a:chOff x="0" y="0"/>
            <a:chExt cx="1406356" cy="50790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06356" cy="507903"/>
            </a:xfrm>
            <a:custGeom>
              <a:avLst/>
              <a:gdLst/>
              <a:ahLst/>
              <a:cxnLst/>
              <a:rect l="l" t="t" r="r" b="b"/>
              <a:pathLst>
                <a:path w="1406356" h="507903">
                  <a:moveTo>
                    <a:pt x="38882" y="0"/>
                  </a:moveTo>
                  <a:lnTo>
                    <a:pt x="1367474" y="0"/>
                  </a:lnTo>
                  <a:cubicBezTo>
                    <a:pt x="1377786" y="0"/>
                    <a:pt x="1387676" y="4096"/>
                    <a:pt x="1394968" y="11388"/>
                  </a:cubicBezTo>
                  <a:cubicBezTo>
                    <a:pt x="1402260" y="18680"/>
                    <a:pt x="1406356" y="28570"/>
                    <a:pt x="1406356" y="38882"/>
                  </a:cubicBezTo>
                  <a:lnTo>
                    <a:pt x="1406356" y="469021"/>
                  </a:lnTo>
                  <a:cubicBezTo>
                    <a:pt x="1406356" y="479333"/>
                    <a:pt x="1402260" y="489223"/>
                    <a:pt x="1394968" y="496515"/>
                  </a:cubicBezTo>
                  <a:cubicBezTo>
                    <a:pt x="1387676" y="503807"/>
                    <a:pt x="1377786" y="507903"/>
                    <a:pt x="1367474" y="507903"/>
                  </a:cubicBezTo>
                  <a:lnTo>
                    <a:pt x="38882" y="507903"/>
                  </a:lnTo>
                  <a:cubicBezTo>
                    <a:pt x="28570" y="507903"/>
                    <a:pt x="18680" y="503807"/>
                    <a:pt x="11388" y="496515"/>
                  </a:cubicBezTo>
                  <a:cubicBezTo>
                    <a:pt x="4096" y="489223"/>
                    <a:pt x="0" y="479333"/>
                    <a:pt x="0" y="469021"/>
                  </a:cubicBezTo>
                  <a:lnTo>
                    <a:pt x="0" y="38882"/>
                  </a:lnTo>
                  <a:cubicBezTo>
                    <a:pt x="0" y="28570"/>
                    <a:pt x="4096" y="18680"/>
                    <a:pt x="11388" y="11388"/>
                  </a:cubicBezTo>
                  <a:cubicBezTo>
                    <a:pt x="18680" y="4096"/>
                    <a:pt x="28570" y="0"/>
                    <a:pt x="38882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406356" cy="536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Nutze ein </a:t>
              </a: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Mikrofon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für bessere Qualität.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Achte auf eine geräuscharme Umgebung.</a:t>
              </a:r>
            </a:p>
            <a:p>
              <a:pPr algn="ctr">
                <a:lnSpc>
                  <a:spcPts val="1679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Auch bei Audioaufnahmen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musst du die Personen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immer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vorher um Erlaubnis fragen.</a:t>
              </a:r>
            </a:p>
          </p:txBody>
        </p:sp>
      </p:grpSp>
      <p:sp>
        <p:nvSpPr>
          <p:cNvPr id="28" name="Freeform 28"/>
          <p:cNvSpPr/>
          <p:nvPr/>
        </p:nvSpPr>
        <p:spPr>
          <a:xfrm rot="580903">
            <a:off x="4090868" y="4303502"/>
            <a:ext cx="1264987" cy="1050190"/>
          </a:xfrm>
          <a:custGeom>
            <a:avLst/>
            <a:gdLst/>
            <a:ahLst/>
            <a:cxnLst/>
            <a:rect l="l" t="t" r="r" b="b"/>
            <a:pathLst>
              <a:path w="1264987" h="1050190">
                <a:moveTo>
                  <a:pt x="0" y="0"/>
                </a:moveTo>
                <a:lnTo>
                  <a:pt x="1264986" y="0"/>
                </a:lnTo>
                <a:lnTo>
                  <a:pt x="1264986" y="1050190"/>
                </a:lnTo>
                <a:lnTo>
                  <a:pt x="0" y="105019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Freeform 29"/>
          <p:cNvSpPr/>
          <p:nvPr/>
        </p:nvSpPr>
        <p:spPr>
          <a:xfrm>
            <a:off x="970356" y="4880886"/>
            <a:ext cx="386055" cy="386055"/>
          </a:xfrm>
          <a:custGeom>
            <a:avLst/>
            <a:gdLst/>
            <a:ahLst/>
            <a:cxnLst/>
            <a:rect l="l" t="t" r="r" b="b"/>
            <a:pathLst>
              <a:path w="386055" h="386055">
                <a:moveTo>
                  <a:pt x="0" y="0"/>
                </a:moveTo>
                <a:lnTo>
                  <a:pt x="386055" y="0"/>
                </a:lnTo>
                <a:lnTo>
                  <a:pt x="386055" y="386055"/>
                </a:lnTo>
                <a:lnTo>
                  <a:pt x="0" y="3860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Freeform 30"/>
          <p:cNvSpPr/>
          <p:nvPr/>
        </p:nvSpPr>
        <p:spPr>
          <a:xfrm>
            <a:off x="3996472" y="8437447"/>
            <a:ext cx="1600485" cy="1555033"/>
          </a:xfrm>
          <a:custGeom>
            <a:avLst/>
            <a:gdLst/>
            <a:ahLst/>
            <a:cxnLst/>
            <a:rect l="l" t="t" r="r" b="b"/>
            <a:pathLst>
              <a:path w="1600485" h="1555033">
                <a:moveTo>
                  <a:pt x="0" y="0"/>
                </a:moveTo>
                <a:lnTo>
                  <a:pt x="1600485" y="0"/>
                </a:lnTo>
                <a:lnTo>
                  <a:pt x="1600485" y="1555033"/>
                </a:lnTo>
                <a:lnTo>
                  <a:pt x="0" y="155503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1248" b="-124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TextBox 31"/>
          <p:cNvSpPr txBox="1"/>
          <p:nvPr/>
        </p:nvSpPr>
        <p:spPr>
          <a:xfrm>
            <a:off x="3955602" y="8808041"/>
            <a:ext cx="1682225" cy="114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Quiz mit</a:t>
            </a:r>
          </a:p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Vogel-</a:t>
            </a:r>
          </a:p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stimmen</a:t>
            </a:r>
          </a:p>
          <a:p>
            <a:pPr algn="ctr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2450396" y="7681145"/>
            <a:ext cx="1682225" cy="1671626"/>
            <a:chOff x="0" y="0"/>
            <a:chExt cx="2242967" cy="2228834"/>
          </a:xfrm>
        </p:grpSpPr>
        <p:sp>
          <p:nvSpPr>
            <p:cNvPr id="33" name="Freeform 33"/>
            <p:cNvSpPr/>
            <p:nvPr/>
          </p:nvSpPr>
          <p:spPr>
            <a:xfrm>
              <a:off x="68858" y="0"/>
              <a:ext cx="2105252" cy="2045464"/>
            </a:xfrm>
            <a:custGeom>
              <a:avLst/>
              <a:gdLst/>
              <a:ahLst/>
              <a:cxnLst/>
              <a:rect l="l" t="t" r="r" b="b"/>
              <a:pathLst>
                <a:path w="2105252" h="2045464">
                  <a:moveTo>
                    <a:pt x="0" y="0"/>
                  </a:moveTo>
                  <a:lnTo>
                    <a:pt x="2105251" y="0"/>
                  </a:lnTo>
                  <a:lnTo>
                    <a:pt x="2105251" y="2045464"/>
                  </a:lnTo>
                  <a:lnTo>
                    <a:pt x="0" y="2045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248" b="-124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710761"/>
              <a:ext cx="2242967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Lernwörter-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dikat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5" name="Freeform 35"/>
          <p:cNvSpPr/>
          <p:nvPr/>
        </p:nvSpPr>
        <p:spPr>
          <a:xfrm>
            <a:off x="6463781" y="7032333"/>
            <a:ext cx="500340" cy="466292"/>
          </a:xfrm>
          <a:custGeom>
            <a:avLst/>
            <a:gdLst/>
            <a:ahLst/>
            <a:cxnLst/>
            <a:rect l="l" t="t" r="r" b="b"/>
            <a:pathLst>
              <a:path w="500340" h="466292">
                <a:moveTo>
                  <a:pt x="0" y="0"/>
                </a:moveTo>
                <a:lnTo>
                  <a:pt x="500340" y="0"/>
                </a:lnTo>
                <a:lnTo>
                  <a:pt x="500340" y="466292"/>
                </a:lnTo>
                <a:lnTo>
                  <a:pt x="0" y="46629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183" r="-418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TextBox 36"/>
          <p:cNvSpPr txBox="1"/>
          <p:nvPr/>
        </p:nvSpPr>
        <p:spPr>
          <a:xfrm>
            <a:off x="857230" y="10235467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617691" y="10235467"/>
            <a:ext cx="2774005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2.4 | Audio-/Videoaufnahme/-wiedergabe</a:t>
            </a:r>
          </a:p>
        </p:txBody>
      </p:sp>
      <p:sp>
        <p:nvSpPr>
          <p:cNvPr id="38" name="Freeform 38"/>
          <p:cNvSpPr/>
          <p:nvPr/>
        </p:nvSpPr>
        <p:spPr>
          <a:xfrm rot="400954">
            <a:off x="5523486" y="4074388"/>
            <a:ext cx="1492695" cy="1567295"/>
          </a:xfrm>
          <a:custGeom>
            <a:avLst/>
            <a:gdLst/>
            <a:ahLst/>
            <a:cxnLst/>
            <a:rect l="l" t="t" r="r" b="b"/>
            <a:pathLst>
              <a:path w="1492695" h="1567295">
                <a:moveTo>
                  <a:pt x="0" y="0"/>
                </a:moveTo>
                <a:lnTo>
                  <a:pt x="1492695" y="0"/>
                </a:lnTo>
                <a:lnTo>
                  <a:pt x="1492695" y="1567295"/>
                </a:lnTo>
                <a:lnTo>
                  <a:pt x="0" y="156729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TextBox 39"/>
          <p:cNvSpPr txBox="1"/>
          <p:nvPr/>
        </p:nvSpPr>
        <p:spPr>
          <a:xfrm rot="392528">
            <a:off x="5501580" y="4518340"/>
            <a:ext cx="141156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Audioaufnahmen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werden in der verwendeten App gespeichert.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3291509" y="756000"/>
            <a:ext cx="831374" cy="1184388"/>
          </a:xfrm>
          <a:custGeom>
            <a:avLst/>
            <a:gdLst/>
            <a:ahLst/>
            <a:cxnLst/>
            <a:rect l="l" t="t" r="r" b="b"/>
            <a:pathLst>
              <a:path w="831374" h="1184388">
                <a:moveTo>
                  <a:pt x="0" y="0"/>
                </a:moveTo>
                <a:lnTo>
                  <a:pt x="831374" y="0"/>
                </a:lnTo>
                <a:lnTo>
                  <a:pt x="831374" y="1184388"/>
                </a:lnTo>
                <a:lnTo>
                  <a:pt x="0" y="118438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361804" y="7696048"/>
            <a:ext cx="1796492" cy="1656724"/>
          </a:xfrm>
          <a:custGeom>
            <a:avLst/>
            <a:gdLst/>
            <a:ahLst/>
            <a:cxnLst/>
            <a:rect l="l" t="t" r="r" b="b"/>
            <a:pathLst>
              <a:path w="1796492" h="1656724">
                <a:moveTo>
                  <a:pt x="0" y="0"/>
                </a:moveTo>
                <a:lnTo>
                  <a:pt x="1796491" y="0"/>
                </a:lnTo>
                <a:lnTo>
                  <a:pt x="1796491" y="1656723"/>
                </a:lnTo>
                <a:lnTo>
                  <a:pt x="0" y="16567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554" r="-255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TextBox 42"/>
          <p:cNvSpPr txBox="1"/>
          <p:nvPr/>
        </p:nvSpPr>
        <p:spPr>
          <a:xfrm>
            <a:off x="595258" y="7951122"/>
            <a:ext cx="1261821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Hast du noch weitere Ideen, was du aufnehmen könntest?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" name="Freeform 43"/>
          <p:cNvSpPr/>
          <p:nvPr/>
        </p:nvSpPr>
        <p:spPr>
          <a:xfrm rot="1048496">
            <a:off x="1625640" y="8123209"/>
            <a:ext cx="781339" cy="802402"/>
          </a:xfrm>
          <a:custGeom>
            <a:avLst/>
            <a:gdLst/>
            <a:ahLst/>
            <a:cxnLst/>
            <a:rect l="l" t="t" r="r" b="b"/>
            <a:pathLst>
              <a:path w="781339" h="802402">
                <a:moveTo>
                  <a:pt x="0" y="0"/>
                </a:moveTo>
                <a:lnTo>
                  <a:pt x="781339" y="0"/>
                </a:lnTo>
                <a:lnTo>
                  <a:pt x="781339" y="802401"/>
                </a:lnTo>
                <a:lnTo>
                  <a:pt x="0" y="80240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1707756" y="8987239"/>
            <a:ext cx="804823" cy="1164478"/>
          </a:xfrm>
          <a:custGeom>
            <a:avLst/>
            <a:gdLst/>
            <a:ahLst/>
            <a:cxnLst/>
            <a:rect l="l" t="t" r="r" b="b"/>
            <a:pathLst>
              <a:path w="804823" h="1164478">
                <a:moveTo>
                  <a:pt x="0" y="0"/>
                </a:moveTo>
                <a:lnTo>
                  <a:pt x="804822" y="0"/>
                </a:lnTo>
                <a:lnTo>
                  <a:pt x="804822" y="1164478"/>
                </a:lnTo>
                <a:lnTo>
                  <a:pt x="0" y="11644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Freeform 45"/>
          <p:cNvSpPr/>
          <p:nvPr/>
        </p:nvSpPr>
        <p:spPr>
          <a:xfrm>
            <a:off x="756000" y="2439186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5" y="0"/>
                </a:lnTo>
                <a:lnTo>
                  <a:pt x="276265" y="315896"/>
                </a:lnTo>
                <a:lnTo>
                  <a:pt x="0" y="315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6" name="TextBox 46"/>
          <p:cNvSpPr txBox="1"/>
          <p:nvPr/>
        </p:nvSpPr>
        <p:spPr>
          <a:xfrm>
            <a:off x="1148282" y="2454259"/>
            <a:ext cx="5672813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geht´s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44376" y="1983806"/>
            <a:ext cx="5672813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Wie machst du eine Audioaufnahme?</a:t>
            </a:r>
          </a:p>
        </p:txBody>
      </p:sp>
      <p:sp>
        <p:nvSpPr>
          <p:cNvPr id="48" name="Freeform 48"/>
          <p:cNvSpPr/>
          <p:nvPr/>
        </p:nvSpPr>
        <p:spPr>
          <a:xfrm>
            <a:off x="742812" y="1948709"/>
            <a:ext cx="363145" cy="363145"/>
          </a:xfrm>
          <a:custGeom>
            <a:avLst/>
            <a:gdLst/>
            <a:ahLst/>
            <a:cxnLst/>
            <a:rect l="l" t="t" r="r" b="b"/>
            <a:pathLst>
              <a:path w="363145" h="363145">
                <a:moveTo>
                  <a:pt x="0" y="0"/>
                </a:moveTo>
                <a:lnTo>
                  <a:pt x="363144" y="0"/>
                </a:lnTo>
                <a:lnTo>
                  <a:pt x="363144" y="363145"/>
                </a:lnTo>
                <a:lnTo>
                  <a:pt x="0" y="36314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9" name="Group 49"/>
          <p:cNvGrpSpPr/>
          <p:nvPr/>
        </p:nvGrpSpPr>
        <p:grpSpPr>
          <a:xfrm>
            <a:off x="6019694" y="7142592"/>
            <a:ext cx="250139" cy="211855"/>
            <a:chOff x="0" y="0"/>
            <a:chExt cx="88337" cy="74817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8337" cy="74817"/>
            </a:xfrm>
            <a:custGeom>
              <a:avLst/>
              <a:gdLst/>
              <a:ahLst/>
              <a:cxnLst/>
              <a:rect l="l" t="t" r="r" b="b"/>
              <a:pathLst>
                <a:path w="88337" h="74817">
                  <a:moveTo>
                    <a:pt x="0" y="0"/>
                  </a:moveTo>
                  <a:lnTo>
                    <a:pt x="88337" y="0"/>
                  </a:lnTo>
                  <a:lnTo>
                    <a:pt x="88337" y="74817"/>
                  </a:lnTo>
                  <a:lnTo>
                    <a:pt x="0" y="74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88337" cy="122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6019694" y="6259771"/>
            <a:ext cx="250139" cy="211855"/>
            <a:chOff x="0" y="0"/>
            <a:chExt cx="88337" cy="7481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8337" cy="74817"/>
            </a:xfrm>
            <a:custGeom>
              <a:avLst/>
              <a:gdLst/>
              <a:ahLst/>
              <a:cxnLst/>
              <a:rect l="l" t="t" r="r" b="b"/>
              <a:pathLst>
                <a:path w="88337" h="74817">
                  <a:moveTo>
                    <a:pt x="0" y="0"/>
                  </a:moveTo>
                  <a:lnTo>
                    <a:pt x="88337" y="0"/>
                  </a:lnTo>
                  <a:lnTo>
                    <a:pt x="88337" y="74817"/>
                  </a:lnTo>
                  <a:lnTo>
                    <a:pt x="0" y="74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88337" cy="122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55" name="Freeform 55"/>
          <p:cNvSpPr/>
          <p:nvPr/>
        </p:nvSpPr>
        <p:spPr>
          <a:xfrm>
            <a:off x="6046127" y="5974595"/>
            <a:ext cx="193324" cy="164447"/>
          </a:xfrm>
          <a:custGeom>
            <a:avLst/>
            <a:gdLst/>
            <a:ahLst/>
            <a:cxnLst/>
            <a:rect l="l" t="t" r="r" b="b"/>
            <a:pathLst>
              <a:path w="193324" h="164447">
                <a:moveTo>
                  <a:pt x="0" y="0"/>
                </a:moveTo>
                <a:lnTo>
                  <a:pt x="193324" y="0"/>
                </a:lnTo>
                <a:lnTo>
                  <a:pt x="193324" y="164447"/>
                </a:lnTo>
                <a:lnTo>
                  <a:pt x="0" y="16444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t="-1065" b="-1065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6" name="Group 56"/>
          <p:cNvGrpSpPr/>
          <p:nvPr/>
        </p:nvGrpSpPr>
        <p:grpSpPr>
          <a:xfrm>
            <a:off x="6019694" y="6699120"/>
            <a:ext cx="250139" cy="211855"/>
            <a:chOff x="0" y="0"/>
            <a:chExt cx="88337" cy="74817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8337" cy="74817"/>
            </a:xfrm>
            <a:custGeom>
              <a:avLst/>
              <a:gdLst/>
              <a:ahLst/>
              <a:cxnLst/>
              <a:rect l="l" t="t" r="r" b="b"/>
              <a:pathLst>
                <a:path w="88337" h="74817">
                  <a:moveTo>
                    <a:pt x="0" y="0"/>
                  </a:moveTo>
                  <a:lnTo>
                    <a:pt x="88337" y="0"/>
                  </a:lnTo>
                  <a:lnTo>
                    <a:pt x="88337" y="74817"/>
                  </a:lnTo>
                  <a:lnTo>
                    <a:pt x="0" y="74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88337" cy="122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019694" y="5939129"/>
            <a:ext cx="264278" cy="228599"/>
            <a:chOff x="0" y="0"/>
            <a:chExt cx="88337" cy="7641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3671" tIns="53671" rIns="53671" bIns="53671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5544924" y="7832000"/>
            <a:ext cx="1640002" cy="1593428"/>
            <a:chOff x="0" y="0"/>
            <a:chExt cx="2186670" cy="212457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186670" cy="2124570"/>
            </a:xfrm>
            <a:custGeom>
              <a:avLst/>
              <a:gdLst/>
              <a:ahLst/>
              <a:cxnLst/>
              <a:rect l="l" t="t" r="r" b="b"/>
              <a:pathLst>
                <a:path w="2186670" h="2124570">
                  <a:moveTo>
                    <a:pt x="0" y="0"/>
                  </a:moveTo>
                  <a:lnTo>
                    <a:pt x="2186670" y="0"/>
                  </a:lnTo>
                  <a:lnTo>
                    <a:pt x="2186670" y="2124570"/>
                  </a:lnTo>
                  <a:lnTo>
                    <a:pt x="0" y="212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b="-249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AutoShape 64"/>
            <p:cNvSpPr/>
            <p:nvPr/>
          </p:nvSpPr>
          <p:spPr>
            <a:xfrm flipV="1">
              <a:off x="334366" y="805949"/>
              <a:ext cx="1524635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AutoShape 65"/>
            <p:cNvSpPr/>
            <p:nvPr/>
          </p:nvSpPr>
          <p:spPr>
            <a:xfrm flipV="1">
              <a:off x="291317" y="1165300"/>
              <a:ext cx="1604037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AutoShape 66"/>
            <p:cNvSpPr/>
            <p:nvPr/>
          </p:nvSpPr>
          <p:spPr>
            <a:xfrm>
              <a:off x="392377" y="1518562"/>
              <a:ext cx="1388518" cy="98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5974" y="402615"/>
            <a:ext cx="6782088" cy="9674663"/>
            <a:chOff x="0" y="0"/>
            <a:chExt cx="2430547" cy="34671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67181"/>
            </a:xfrm>
            <a:custGeom>
              <a:avLst/>
              <a:gdLst/>
              <a:ahLst/>
              <a:cxnLst/>
              <a:rect l="l" t="t" r="r" b="b"/>
              <a:pathLst>
                <a:path w="2430547" h="3467181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44351"/>
                  </a:lnTo>
                  <a:cubicBezTo>
                    <a:pt x="2430547" y="3456960"/>
                    <a:pt x="2420326" y="3467181"/>
                    <a:pt x="2407717" y="3467181"/>
                  </a:cubicBezTo>
                  <a:lnTo>
                    <a:pt x="22830" y="3467181"/>
                  </a:lnTo>
                  <a:cubicBezTo>
                    <a:pt x="10222" y="3467181"/>
                    <a:pt x="0" y="3456960"/>
                    <a:pt x="0" y="3444351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862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45315" y="721056"/>
            <a:ext cx="6469369" cy="50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3"/>
              </a:lnSpc>
            </a:pPr>
            <a:r>
              <a:rPr lang="en-US" sz="3199">
                <a:solidFill>
                  <a:srgbClr val="008204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Aufnahme von Videodateien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74658" y="402615"/>
            <a:ext cx="6739802" cy="1712779"/>
            <a:chOff x="0" y="0"/>
            <a:chExt cx="2415393" cy="6138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15393" cy="613821"/>
            </a:xfrm>
            <a:custGeom>
              <a:avLst/>
              <a:gdLst/>
              <a:ahLst/>
              <a:cxnLst/>
              <a:rect l="l" t="t" r="r" b="b"/>
              <a:pathLst>
                <a:path w="2415393" h="613821">
                  <a:moveTo>
                    <a:pt x="22974" y="0"/>
                  </a:moveTo>
                  <a:lnTo>
                    <a:pt x="2392419" y="0"/>
                  </a:lnTo>
                  <a:cubicBezTo>
                    <a:pt x="2398512" y="0"/>
                    <a:pt x="2404356" y="2420"/>
                    <a:pt x="2408664" y="6729"/>
                  </a:cubicBezTo>
                  <a:cubicBezTo>
                    <a:pt x="2412972" y="11037"/>
                    <a:pt x="2415393" y="16881"/>
                    <a:pt x="2415393" y="22974"/>
                  </a:cubicBezTo>
                  <a:lnTo>
                    <a:pt x="2415393" y="590848"/>
                  </a:lnTo>
                  <a:cubicBezTo>
                    <a:pt x="2415393" y="596941"/>
                    <a:pt x="2412972" y="602784"/>
                    <a:pt x="2408664" y="607093"/>
                  </a:cubicBezTo>
                  <a:cubicBezTo>
                    <a:pt x="2404356" y="611401"/>
                    <a:pt x="2398512" y="613821"/>
                    <a:pt x="2392419" y="613821"/>
                  </a:cubicBezTo>
                  <a:lnTo>
                    <a:pt x="22974" y="613821"/>
                  </a:lnTo>
                  <a:cubicBezTo>
                    <a:pt x="10286" y="613821"/>
                    <a:pt x="0" y="603536"/>
                    <a:pt x="0" y="590848"/>
                  </a:cubicBezTo>
                  <a:lnTo>
                    <a:pt x="0" y="22974"/>
                  </a:lnTo>
                  <a:cubicBezTo>
                    <a:pt x="0" y="10286"/>
                    <a:pt x="10286" y="0"/>
                    <a:pt x="2297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415393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3665995" y="116069"/>
            <a:ext cx="1830763" cy="1606265"/>
          </a:xfrm>
          <a:custGeom>
            <a:avLst/>
            <a:gdLst/>
            <a:ahLst/>
            <a:cxnLst/>
            <a:rect l="l" t="t" r="r" b="b"/>
            <a:pathLst>
              <a:path w="1830763" h="1606265">
                <a:moveTo>
                  <a:pt x="1830763" y="0"/>
                </a:moveTo>
                <a:lnTo>
                  <a:pt x="0" y="0"/>
                </a:lnTo>
                <a:lnTo>
                  <a:pt x="0" y="1606265"/>
                </a:lnTo>
                <a:lnTo>
                  <a:pt x="1830763" y="1606265"/>
                </a:lnTo>
                <a:lnTo>
                  <a:pt x="18307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756000" y="673100"/>
            <a:ext cx="4179700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Aufnahme von Videodateien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0559" y="2751905"/>
            <a:ext cx="5154398" cy="164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Öffne die Kamera-App.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Wähle Vid</a:t>
            </a:r>
            <a:r>
              <a:rPr lang="en-US" sz="1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eo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aus.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Drücke auf den roten Aufnahmeknopf       , 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um die Aufnahme zu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starten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Jetzt wird der Knopf zu einem roten Quadrat      .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 Drücke auf das Quadrat, um die A</a:t>
            </a:r>
            <a:r>
              <a:rPr lang="en-US" sz="1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ufna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hm</a:t>
            </a:r>
            <a:r>
              <a:rPr lang="en-US" sz="12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 z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stoppen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74658" y="1769959"/>
            <a:ext cx="6739802" cy="657527"/>
            <a:chOff x="0" y="0"/>
            <a:chExt cx="2420590" cy="2361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20590" cy="236157"/>
            </a:xfrm>
            <a:custGeom>
              <a:avLst/>
              <a:gdLst/>
              <a:ahLst/>
              <a:cxnLst/>
              <a:rect l="l" t="t" r="r" b="b"/>
              <a:pathLst>
                <a:path w="2420590" h="236157">
                  <a:moveTo>
                    <a:pt x="2420590" y="0"/>
                  </a:moveTo>
                  <a:lnTo>
                    <a:pt x="2420590" y="236157"/>
                  </a:lnTo>
                  <a:lnTo>
                    <a:pt x="0" y="236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420590" cy="264732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5352046" y="135335"/>
            <a:ext cx="1515686" cy="1329825"/>
          </a:xfrm>
          <a:custGeom>
            <a:avLst/>
            <a:gdLst/>
            <a:ahLst/>
            <a:cxnLst/>
            <a:rect l="l" t="t" r="r" b="b"/>
            <a:pathLst>
              <a:path w="1515686" h="1329825">
                <a:moveTo>
                  <a:pt x="0" y="0"/>
                </a:moveTo>
                <a:lnTo>
                  <a:pt x="1515686" y="0"/>
                </a:lnTo>
                <a:lnTo>
                  <a:pt x="1515686" y="1329824"/>
                </a:lnTo>
                <a:lnTo>
                  <a:pt x="0" y="1329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5448535" y="308281"/>
            <a:ext cx="1250544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Tolle Idee! Vom nächsten Trick machen wir ein Video.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576152" y="5503312"/>
            <a:ext cx="6491294" cy="618884"/>
            <a:chOff x="0" y="0"/>
            <a:chExt cx="2331328" cy="2222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31328" cy="222270"/>
            </a:xfrm>
            <a:custGeom>
              <a:avLst/>
              <a:gdLst/>
              <a:ahLst/>
              <a:cxnLst/>
              <a:rect l="l" t="t" r="r" b="b"/>
              <a:pathLst>
                <a:path w="2331328" h="222270">
                  <a:moveTo>
                    <a:pt x="23853" y="0"/>
                  </a:moveTo>
                  <a:lnTo>
                    <a:pt x="2307475" y="0"/>
                  </a:lnTo>
                  <a:cubicBezTo>
                    <a:pt x="2320649" y="0"/>
                    <a:pt x="2331328" y="10679"/>
                    <a:pt x="2331328" y="23853"/>
                  </a:cubicBezTo>
                  <a:lnTo>
                    <a:pt x="2331328" y="198417"/>
                  </a:lnTo>
                  <a:cubicBezTo>
                    <a:pt x="2331328" y="204743"/>
                    <a:pt x="2328815" y="210811"/>
                    <a:pt x="2324342" y="215284"/>
                  </a:cubicBezTo>
                  <a:cubicBezTo>
                    <a:pt x="2319868" y="219757"/>
                    <a:pt x="2313801" y="222270"/>
                    <a:pt x="2307475" y="222270"/>
                  </a:cubicBezTo>
                  <a:lnTo>
                    <a:pt x="23853" y="222270"/>
                  </a:lnTo>
                  <a:cubicBezTo>
                    <a:pt x="17527" y="222270"/>
                    <a:pt x="11460" y="219757"/>
                    <a:pt x="6986" y="215284"/>
                  </a:cubicBezTo>
                  <a:cubicBezTo>
                    <a:pt x="2513" y="210811"/>
                    <a:pt x="0" y="204743"/>
                    <a:pt x="0" y="198417"/>
                  </a:cubicBezTo>
                  <a:lnTo>
                    <a:pt x="0" y="23853"/>
                  </a:lnTo>
                  <a:cubicBezTo>
                    <a:pt x="0" y="17527"/>
                    <a:pt x="2513" y="11460"/>
                    <a:pt x="6986" y="6986"/>
                  </a:cubicBezTo>
                  <a:cubicBezTo>
                    <a:pt x="11460" y="2513"/>
                    <a:pt x="17527" y="0"/>
                    <a:pt x="2385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331328" cy="250845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56000" y="6226972"/>
            <a:ext cx="4978818" cy="1369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Mein Gegenstand spricht!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Suche einen Gegenstand, z.B. Stift, Trinkflasche, Kuscheltier.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Gib ihm eine Stimme und lasse ihn sprechen.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Nimm davon ein kurzes Video auf.</a:t>
            </a:r>
          </a:p>
          <a:p>
            <a:pPr algn="l">
              <a:lnSpc>
                <a:spcPts val="2248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Kannst du damit einen Zaubertrick gestalten?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455974" y="7624256"/>
            <a:ext cx="1796492" cy="1656724"/>
            <a:chOff x="0" y="0"/>
            <a:chExt cx="2395322" cy="220896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95322" cy="2208965"/>
            </a:xfrm>
            <a:custGeom>
              <a:avLst/>
              <a:gdLst/>
              <a:ahLst/>
              <a:cxnLst/>
              <a:rect l="l" t="t" r="r" b="b"/>
              <a:pathLst>
                <a:path w="2395322" h="2208965">
                  <a:moveTo>
                    <a:pt x="0" y="0"/>
                  </a:moveTo>
                  <a:lnTo>
                    <a:pt x="2395322" y="0"/>
                  </a:lnTo>
                  <a:lnTo>
                    <a:pt x="2395322" y="2208965"/>
                  </a:lnTo>
                  <a:lnTo>
                    <a:pt x="0" y="2208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554" r="-255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93108" y="298450"/>
              <a:ext cx="1682429" cy="1585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Hast du noch weitere Ideen, was du als Video aufnehmen könntest?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915249" y="323520"/>
            <a:ext cx="1438499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Der Zaubertrick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heute war cool.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Schade, dass ich ihn nicht gefilmt habe.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258811" y="4703865"/>
            <a:ext cx="3784889" cy="696477"/>
            <a:chOff x="0" y="0"/>
            <a:chExt cx="1336642" cy="24596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36642" cy="245962"/>
            </a:xfrm>
            <a:custGeom>
              <a:avLst/>
              <a:gdLst/>
              <a:ahLst/>
              <a:cxnLst/>
              <a:rect l="l" t="t" r="r" b="b"/>
              <a:pathLst>
                <a:path w="1336642" h="245962">
                  <a:moveTo>
                    <a:pt x="40910" y="0"/>
                  </a:moveTo>
                  <a:lnTo>
                    <a:pt x="1295732" y="0"/>
                  </a:lnTo>
                  <a:cubicBezTo>
                    <a:pt x="1306582" y="0"/>
                    <a:pt x="1316988" y="4310"/>
                    <a:pt x="1324660" y="11982"/>
                  </a:cubicBezTo>
                  <a:cubicBezTo>
                    <a:pt x="1332332" y="19654"/>
                    <a:pt x="1336642" y="30060"/>
                    <a:pt x="1336642" y="40910"/>
                  </a:cubicBezTo>
                  <a:lnTo>
                    <a:pt x="1336642" y="205053"/>
                  </a:lnTo>
                  <a:cubicBezTo>
                    <a:pt x="1336642" y="227647"/>
                    <a:pt x="1318326" y="245962"/>
                    <a:pt x="1295732" y="245962"/>
                  </a:cubicBezTo>
                  <a:lnTo>
                    <a:pt x="40910" y="245962"/>
                  </a:lnTo>
                  <a:cubicBezTo>
                    <a:pt x="18316" y="245962"/>
                    <a:pt x="0" y="227647"/>
                    <a:pt x="0" y="205053"/>
                  </a:cubicBezTo>
                  <a:lnTo>
                    <a:pt x="0" y="40910"/>
                  </a:lnTo>
                  <a:cubicBezTo>
                    <a:pt x="0" y="18316"/>
                    <a:pt x="18316" y="0"/>
                    <a:pt x="4091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336642" cy="274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Achte darauf, wenn du Personen filmst.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Sie müssen </a:t>
              </a: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immer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vorher gefragt werden.</a:t>
              </a:r>
            </a:p>
          </p:txBody>
        </p:sp>
      </p:grpSp>
      <p:sp>
        <p:nvSpPr>
          <p:cNvPr id="28" name="Freeform 28"/>
          <p:cNvSpPr/>
          <p:nvPr/>
        </p:nvSpPr>
        <p:spPr>
          <a:xfrm rot="580903">
            <a:off x="4595260" y="4680019"/>
            <a:ext cx="896374" cy="744168"/>
          </a:xfrm>
          <a:custGeom>
            <a:avLst/>
            <a:gdLst/>
            <a:ahLst/>
            <a:cxnLst/>
            <a:rect l="l" t="t" r="r" b="b"/>
            <a:pathLst>
              <a:path w="896374" h="744168">
                <a:moveTo>
                  <a:pt x="0" y="0"/>
                </a:moveTo>
                <a:lnTo>
                  <a:pt x="896374" y="0"/>
                </a:lnTo>
                <a:lnTo>
                  <a:pt x="896374" y="744169"/>
                </a:lnTo>
                <a:lnTo>
                  <a:pt x="0" y="7441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Freeform 29"/>
          <p:cNvSpPr/>
          <p:nvPr/>
        </p:nvSpPr>
        <p:spPr>
          <a:xfrm>
            <a:off x="3897924" y="8454044"/>
            <a:ext cx="1617577" cy="1571639"/>
          </a:xfrm>
          <a:custGeom>
            <a:avLst/>
            <a:gdLst/>
            <a:ahLst/>
            <a:cxnLst/>
            <a:rect l="l" t="t" r="r" b="b"/>
            <a:pathLst>
              <a:path w="1617577" h="1571639">
                <a:moveTo>
                  <a:pt x="0" y="0"/>
                </a:moveTo>
                <a:lnTo>
                  <a:pt x="1617577" y="0"/>
                </a:lnTo>
                <a:lnTo>
                  <a:pt x="1617577" y="1571639"/>
                </a:lnTo>
                <a:lnTo>
                  <a:pt x="0" y="15716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48" b="-124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TextBox 30"/>
          <p:cNvSpPr txBox="1"/>
          <p:nvPr/>
        </p:nvSpPr>
        <p:spPr>
          <a:xfrm>
            <a:off x="3865600" y="8739794"/>
            <a:ext cx="1682225" cy="160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Erklär-</a:t>
            </a:r>
          </a:p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video, </a:t>
            </a:r>
          </a:p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Bastel-</a:t>
            </a:r>
          </a:p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anleitung</a:t>
            </a:r>
          </a:p>
          <a:p>
            <a:pPr algn="ctr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Freeform 31"/>
          <p:cNvSpPr/>
          <p:nvPr/>
        </p:nvSpPr>
        <p:spPr>
          <a:xfrm rot="742523">
            <a:off x="1801447" y="7966910"/>
            <a:ext cx="685896" cy="704386"/>
          </a:xfrm>
          <a:custGeom>
            <a:avLst/>
            <a:gdLst/>
            <a:ahLst/>
            <a:cxnLst/>
            <a:rect l="l" t="t" r="r" b="b"/>
            <a:pathLst>
              <a:path w="685896" h="704386">
                <a:moveTo>
                  <a:pt x="0" y="0"/>
                </a:moveTo>
                <a:lnTo>
                  <a:pt x="685896" y="0"/>
                </a:lnTo>
                <a:lnTo>
                  <a:pt x="685896" y="704386"/>
                </a:lnTo>
                <a:lnTo>
                  <a:pt x="0" y="7043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Freeform 32"/>
          <p:cNvSpPr/>
          <p:nvPr/>
        </p:nvSpPr>
        <p:spPr>
          <a:xfrm rot="480558">
            <a:off x="5562675" y="4719665"/>
            <a:ext cx="1492695" cy="1567295"/>
          </a:xfrm>
          <a:custGeom>
            <a:avLst/>
            <a:gdLst/>
            <a:ahLst/>
            <a:cxnLst/>
            <a:rect l="l" t="t" r="r" b="b"/>
            <a:pathLst>
              <a:path w="1492695" h="1567295">
                <a:moveTo>
                  <a:pt x="0" y="0"/>
                </a:moveTo>
                <a:lnTo>
                  <a:pt x="1492695" y="0"/>
                </a:lnTo>
                <a:lnTo>
                  <a:pt x="1492695" y="1567295"/>
                </a:lnTo>
                <a:lnTo>
                  <a:pt x="0" y="15672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Freeform 33"/>
          <p:cNvSpPr/>
          <p:nvPr/>
        </p:nvSpPr>
        <p:spPr>
          <a:xfrm>
            <a:off x="406977" y="10201227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6" y="0"/>
                </a:lnTo>
                <a:lnTo>
                  <a:pt x="372146" y="372146"/>
                </a:lnTo>
                <a:lnTo>
                  <a:pt x="0" y="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Freeform 34"/>
          <p:cNvSpPr/>
          <p:nvPr/>
        </p:nvSpPr>
        <p:spPr>
          <a:xfrm>
            <a:off x="3250308" y="692150"/>
            <a:ext cx="831374" cy="1184388"/>
          </a:xfrm>
          <a:custGeom>
            <a:avLst/>
            <a:gdLst/>
            <a:ahLst/>
            <a:cxnLst/>
            <a:rect l="l" t="t" r="r" b="b"/>
            <a:pathLst>
              <a:path w="831374" h="1184388">
                <a:moveTo>
                  <a:pt x="0" y="0"/>
                </a:moveTo>
                <a:lnTo>
                  <a:pt x="831374" y="0"/>
                </a:lnTo>
                <a:lnTo>
                  <a:pt x="831374" y="1184388"/>
                </a:lnTo>
                <a:lnTo>
                  <a:pt x="0" y="11843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>
            <a:off x="6503531" y="702105"/>
            <a:ext cx="804823" cy="1164478"/>
          </a:xfrm>
          <a:custGeom>
            <a:avLst/>
            <a:gdLst/>
            <a:ahLst/>
            <a:cxnLst/>
            <a:rect l="l" t="t" r="r" b="b"/>
            <a:pathLst>
              <a:path w="804823" h="1164478">
                <a:moveTo>
                  <a:pt x="0" y="0"/>
                </a:moveTo>
                <a:lnTo>
                  <a:pt x="804823" y="0"/>
                </a:lnTo>
                <a:lnTo>
                  <a:pt x="804823" y="1164478"/>
                </a:lnTo>
                <a:lnTo>
                  <a:pt x="0" y="1164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 rot="540661">
            <a:off x="5183521" y="2137060"/>
            <a:ext cx="1760638" cy="1735441"/>
          </a:xfrm>
          <a:custGeom>
            <a:avLst/>
            <a:gdLst/>
            <a:ahLst/>
            <a:cxnLst/>
            <a:rect l="l" t="t" r="r" b="b"/>
            <a:pathLst>
              <a:path w="1760638" h="1735441">
                <a:moveTo>
                  <a:pt x="0" y="0"/>
                </a:moveTo>
                <a:lnTo>
                  <a:pt x="1760638" y="0"/>
                </a:lnTo>
                <a:lnTo>
                  <a:pt x="1760638" y="1735441"/>
                </a:lnTo>
                <a:lnTo>
                  <a:pt x="0" y="17354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TextBox 37"/>
          <p:cNvSpPr txBox="1"/>
          <p:nvPr/>
        </p:nvSpPr>
        <p:spPr>
          <a:xfrm rot="507305">
            <a:off x="5517802" y="2512798"/>
            <a:ext cx="1101679" cy="115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Video</a:t>
            </a: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kommt aus dem Lateinischen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heißt: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 sehe.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endParaRPr lang="en-US" sz="1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1750398" y="9074726"/>
            <a:ext cx="787994" cy="1081673"/>
          </a:xfrm>
          <a:custGeom>
            <a:avLst/>
            <a:gdLst/>
            <a:ahLst/>
            <a:cxnLst/>
            <a:rect l="l" t="t" r="r" b="b"/>
            <a:pathLst>
              <a:path w="787994" h="1081673">
                <a:moveTo>
                  <a:pt x="0" y="0"/>
                </a:moveTo>
                <a:lnTo>
                  <a:pt x="787994" y="0"/>
                </a:lnTo>
                <a:lnTo>
                  <a:pt x="787994" y="1081673"/>
                </a:lnTo>
                <a:lnTo>
                  <a:pt x="0" y="108167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5193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9" name="Group 39"/>
          <p:cNvGrpSpPr/>
          <p:nvPr/>
        </p:nvGrpSpPr>
        <p:grpSpPr>
          <a:xfrm>
            <a:off x="5734818" y="6841798"/>
            <a:ext cx="250139" cy="216369"/>
            <a:chOff x="0" y="0"/>
            <a:chExt cx="88337" cy="7641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734818" y="7124842"/>
            <a:ext cx="250139" cy="216369"/>
            <a:chOff x="0" y="0"/>
            <a:chExt cx="88337" cy="76411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734818" y="7407887"/>
            <a:ext cx="250139" cy="216369"/>
            <a:chOff x="0" y="0"/>
            <a:chExt cx="88337" cy="76411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5768397" y="6303172"/>
            <a:ext cx="182981" cy="158965"/>
          </a:xfrm>
          <a:custGeom>
            <a:avLst/>
            <a:gdLst/>
            <a:ahLst/>
            <a:cxnLst/>
            <a:rect l="l" t="t" r="r" b="b"/>
            <a:pathLst>
              <a:path w="182981" h="158965">
                <a:moveTo>
                  <a:pt x="0" y="0"/>
                </a:moveTo>
                <a:lnTo>
                  <a:pt x="182981" y="0"/>
                </a:lnTo>
                <a:lnTo>
                  <a:pt x="182981" y="158965"/>
                </a:lnTo>
                <a:lnTo>
                  <a:pt x="0" y="15896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9" name="Group 49"/>
          <p:cNvGrpSpPr/>
          <p:nvPr/>
        </p:nvGrpSpPr>
        <p:grpSpPr>
          <a:xfrm>
            <a:off x="5734818" y="6275123"/>
            <a:ext cx="250139" cy="216369"/>
            <a:chOff x="0" y="0"/>
            <a:chExt cx="88337" cy="76411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734818" y="6554757"/>
            <a:ext cx="250139" cy="216369"/>
            <a:chOff x="0" y="0"/>
            <a:chExt cx="88337" cy="76411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1194919" y="1915236"/>
            <a:ext cx="5672813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 Wie machst du eine Videoaufnahme?</a:t>
            </a:r>
          </a:p>
        </p:txBody>
      </p:sp>
      <p:sp>
        <p:nvSpPr>
          <p:cNvPr id="56" name="Freeform 56"/>
          <p:cNvSpPr/>
          <p:nvPr/>
        </p:nvSpPr>
        <p:spPr>
          <a:xfrm>
            <a:off x="756000" y="1876538"/>
            <a:ext cx="363145" cy="363145"/>
          </a:xfrm>
          <a:custGeom>
            <a:avLst/>
            <a:gdLst/>
            <a:ahLst/>
            <a:cxnLst/>
            <a:rect l="l" t="t" r="r" b="b"/>
            <a:pathLst>
              <a:path w="363145" h="363145">
                <a:moveTo>
                  <a:pt x="0" y="0"/>
                </a:moveTo>
                <a:lnTo>
                  <a:pt x="363145" y="0"/>
                </a:lnTo>
                <a:lnTo>
                  <a:pt x="363145" y="363145"/>
                </a:lnTo>
                <a:lnTo>
                  <a:pt x="0" y="363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7" name="Freeform 57"/>
          <p:cNvSpPr/>
          <p:nvPr/>
        </p:nvSpPr>
        <p:spPr>
          <a:xfrm>
            <a:off x="794211" y="2388384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5" y="0"/>
                </a:lnTo>
                <a:lnTo>
                  <a:pt x="276265" y="315896"/>
                </a:lnTo>
                <a:lnTo>
                  <a:pt x="0" y="3158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8" name="TextBox 58"/>
          <p:cNvSpPr txBox="1"/>
          <p:nvPr/>
        </p:nvSpPr>
        <p:spPr>
          <a:xfrm>
            <a:off x="1186493" y="2403458"/>
            <a:ext cx="5672813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geht´s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4201707" y="3364728"/>
            <a:ext cx="207444" cy="207444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4718688" y="3918037"/>
            <a:ext cx="184889" cy="176444"/>
            <a:chOff x="0" y="0"/>
            <a:chExt cx="66260" cy="63234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66260" cy="63234"/>
            </a:xfrm>
            <a:custGeom>
              <a:avLst/>
              <a:gdLst/>
              <a:ahLst/>
              <a:cxnLst/>
              <a:rect l="l" t="t" r="r" b="b"/>
              <a:pathLst>
                <a:path w="66260" h="63234">
                  <a:moveTo>
                    <a:pt x="0" y="0"/>
                  </a:moveTo>
                  <a:lnTo>
                    <a:pt x="66260" y="0"/>
                  </a:lnTo>
                  <a:lnTo>
                    <a:pt x="66260" y="63234"/>
                  </a:lnTo>
                  <a:lnTo>
                    <a:pt x="0" y="63234"/>
                  </a:lnTo>
                  <a:close/>
                </a:path>
              </a:pathLst>
            </a:custGeom>
            <a:solidFill>
              <a:srgbClr val="F500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19050"/>
              <a:ext cx="66260" cy="82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65" name="Freeform 65"/>
          <p:cNvSpPr/>
          <p:nvPr/>
        </p:nvSpPr>
        <p:spPr>
          <a:xfrm>
            <a:off x="756000" y="5692128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6" name="TextBox 66"/>
          <p:cNvSpPr txBox="1"/>
          <p:nvPr/>
        </p:nvSpPr>
        <p:spPr>
          <a:xfrm>
            <a:off x="1193034" y="5739900"/>
            <a:ext cx="3870196" cy="24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4"/>
              </a:lnSpc>
              <a:spcBef>
                <a:spcPct val="0"/>
              </a:spcBef>
            </a:pPr>
            <a:r>
              <a:rPr lang="en-US" sz="1496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67" name="Freeform 67"/>
          <p:cNvSpPr/>
          <p:nvPr/>
        </p:nvSpPr>
        <p:spPr>
          <a:xfrm>
            <a:off x="2346743" y="8487234"/>
            <a:ext cx="1609024" cy="1563330"/>
          </a:xfrm>
          <a:custGeom>
            <a:avLst/>
            <a:gdLst/>
            <a:ahLst/>
            <a:cxnLst/>
            <a:rect l="l" t="t" r="r" b="b"/>
            <a:pathLst>
              <a:path w="1609024" h="1563330">
                <a:moveTo>
                  <a:pt x="0" y="0"/>
                </a:moveTo>
                <a:lnTo>
                  <a:pt x="1609024" y="0"/>
                </a:lnTo>
                <a:lnTo>
                  <a:pt x="1609024" y="1563330"/>
                </a:lnTo>
                <a:lnTo>
                  <a:pt x="0" y="1563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48" b="-124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8" name="TextBox 68"/>
          <p:cNvSpPr txBox="1"/>
          <p:nvPr/>
        </p:nvSpPr>
        <p:spPr>
          <a:xfrm>
            <a:off x="2310143" y="8961868"/>
            <a:ext cx="1682225" cy="114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Buch-</a:t>
            </a:r>
          </a:p>
          <a:p>
            <a:pPr algn="ct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vorstellung</a:t>
            </a:r>
          </a:p>
          <a:p>
            <a:pPr algn="ctr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" name="TextBox 69"/>
          <p:cNvSpPr txBox="1"/>
          <p:nvPr/>
        </p:nvSpPr>
        <p:spPr>
          <a:xfrm rot="484524">
            <a:off x="5514074" y="5176369"/>
            <a:ext cx="141156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Videoaufnahmen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werden in der verwendeten App gespeichert.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864000" y="1034753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646128" y="10358725"/>
            <a:ext cx="4045911" cy="143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1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2.4 | Audio-/Videoaufnahme/-wiedergabe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5496758" y="8338631"/>
            <a:ext cx="1640002" cy="1593428"/>
            <a:chOff x="0" y="0"/>
            <a:chExt cx="2186670" cy="212457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2186670" cy="2124570"/>
            </a:xfrm>
            <a:custGeom>
              <a:avLst/>
              <a:gdLst/>
              <a:ahLst/>
              <a:cxnLst/>
              <a:rect l="l" t="t" r="r" b="b"/>
              <a:pathLst>
                <a:path w="2186670" h="2124570">
                  <a:moveTo>
                    <a:pt x="0" y="0"/>
                  </a:moveTo>
                  <a:lnTo>
                    <a:pt x="2186670" y="0"/>
                  </a:lnTo>
                  <a:lnTo>
                    <a:pt x="2186670" y="2124570"/>
                  </a:lnTo>
                  <a:lnTo>
                    <a:pt x="0" y="212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49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AutoShape 74"/>
            <p:cNvSpPr/>
            <p:nvPr/>
          </p:nvSpPr>
          <p:spPr>
            <a:xfrm flipV="1">
              <a:off x="334366" y="805949"/>
              <a:ext cx="1524635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AutoShape 75"/>
            <p:cNvSpPr/>
            <p:nvPr/>
          </p:nvSpPr>
          <p:spPr>
            <a:xfrm flipV="1">
              <a:off x="291317" y="1165300"/>
              <a:ext cx="1604037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AutoShape 76"/>
            <p:cNvSpPr/>
            <p:nvPr/>
          </p:nvSpPr>
          <p:spPr>
            <a:xfrm>
              <a:off x="392377" y="1518562"/>
              <a:ext cx="1388518" cy="98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356" y="361031"/>
            <a:ext cx="6782088" cy="9740426"/>
            <a:chOff x="0" y="0"/>
            <a:chExt cx="2430547" cy="349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90749"/>
            </a:xfrm>
            <a:custGeom>
              <a:avLst/>
              <a:gdLst/>
              <a:ahLst/>
              <a:cxnLst/>
              <a:rect l="l" t="t" r="r" b="b"/>
              <a:pathLst>
                <a:path w="2430547" h="3490749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67918"/>
                  </a:lnTo>
                  <a:cubicBezTo>
                    <a:pt x="2430547" y="3480527"/>
                    <a:pt x="2420326" y="3490749"/>
                    <a:pt x="2407717" y="3490749"/>
                  </a:cubicBezTo>
                  <a:lnTo>
                    <a:pt x="22830" y="3490749"/>
                  </a:lnTo>
                  <a:cubicBezTo>
                    <a:pt x="10222" y="3490749"/>
                    <a:pt x="0" y="3480527"/>
                    <a:pt x="0" y="3467918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5097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8705" y="326294"/>
            <a:ext cx="6767390" cy="1712779"/>
            <a:chOff x="0" y="0"/>
            <a:chExt cx="2425280" cy="613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5280" cy="613821"/>
            </a:xfrm>
            <a:custGeom>
              <a:avLst/>
              <a:gdLst/>
              <a:ahLst/>
              <a:cxnLst/>
              <a:rect l="l" t="t" r="r" b="b"/>
              <a:pathLst>
                <a:path w="2425280" h="613821">
                  <a:moveTo>
                    <a:pt x="22880" y="0"/>
                  </a:moveTo>
                  <a:lnTo>
                    <a:pt x="2402400" y="0"/>
                  </a:lnTo>
                  <a:cubicBezTo>
                    <a:pt x="2408468" y="0"/>
                    <a:pt x="2414287" y="2411"/>
                    <a:pt x="2418578" y="6701"/>
                  </a:cubicBezTo>
                  <a:cubicBezTo>
                    <a:pt x="2422869" y="10992"/>
                    <a:pt x="2425280" y="16812"/>
                    <a:pt x="2425280" y="22880"/>
                  </a:cubicBezTo>
                  <a:lnTo>
                    <a:pt x="2425280" y="590941"/>
                  </a:lnTo>
                  <a:cubicBezTo>
                    <a:pt x="2425280" y="603578"/>
                    <a:pt x="2415036" y="613821"/>
                    <a:pt x="2402400" y="613821"/>
                  </a:cubicBezTo>
                  <a:lnTo>
                    <a:pt x="22880" y="613821"/>
                  </a:lnTo>
                  <a:cubicBezTo>
                    <a:pt x="10244" y="613821"/>
                    <a:pt x="0" y="603578"/>
                    <a:pt x="0" y="590941"/>
                  </a:cubicBezTo>
                  <a:lnTo>
                    <a:pt x="0" y="22880"/>
                  </a:lnTo>
                  <a:cubicBezTo>
                    <a:pt x="0" y="10244"/>
                    <a:pt x="10244" y="0"/>
                    <a:pt x="2288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5280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6000" y="549017"/>
            <a:ext cx="5182056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Wiedergabe von 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Audio- und Videodateien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49480" y="2601999"/>
            <a:ext cx="6150685" cy="377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Zunächst musst du wissen, woher die Filme (Vid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eos)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und Töne (Audios) auf deinem T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 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mmen. 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Es gibt mehrere Möglichkeite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n: </a:t>
            </a: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Tippe die App mit der Audiodatei an.</a:t>
            </a: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Die Audio-Datei startet automatisch.</a:t>
            </a: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Mit der Taste Pause kannst du anhalten.</a:t>
            </a:r>
          </a:p>
          <a:p>
            <a:pPr algn="l">
              <a:lnSpc>
                <a:spcPts val="2409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434076" y="1645021"/>
            <a:ext cx="6756649" cy="657527"/>
            <a:chOff x="0" y="0"/>
            <a:chExt cx="2426641" cy="2361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6641" cy="236157"/>
            </a:xfrm>
            <a:custGeom>
              <a:avLst/>
              <a:gdLst/>
              <a:ahLst/>
              <a:cxnLst/>
              <a:rect l="l" t="t" r="r" b="b"/>
              <a:pathLst>
                <a:path w="2426641" h="236157">
                  <a:moveTo>
                    <a:pt x="2426641" y="0"/>
                  </a:moveTo>
                  <a:lnTo>
                    <a:pt x="2426641" y="236157"/>
                  </a:lnTo>
                  <a:lnTo>
                    <a:pt x="0" y="236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426641" cy="264732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36763" y="3486471"/>
            <a:ext cx="1632246" cy="1713820"/>
          </a:xfrm>
          <a:custGeom>
            <a:avLst/>
            <a:gdLst/>
            <a:ahLst/>
            <a:cxnLst/>
            <a:rect l="l" t="t" r="r" b="b"/>
            <a:pathLst>
              <a:path w="1632246" h="1713820">
                <a:moveTo>
                  <a:pt x="0" y="0"/>
                </a:moveTo>
                <a:lnTo>
                  <a:pt x="1632246" y="0"/>
                </a:lnTo>
                <a:lnTo>
                  <a:pt x="1632246" y="1713821"/>
                </a:lnTo>
                <a:lnTo>
                  <a:pt x="0" y="1713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587657" y="3898882"/>
            <a:ext cx="1407273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Dateien-App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Hier findest du Sachen, die du gespeichert hast, z.B. von der Schulcloud.</a:t>
            </a:r>
          </a:p>
        </p:txBody>
      </p:sp>
      <p:sp>
        <p:nvSpPr>
          <p:cNvPr id="15" name="Freeform 15"/>
          <p:cNvSpPr/>
          <p:nvPr/>
        </p:nvSpPr>
        <p:spPr>
          <a:xfrm>
            <a:off x="2122445" y="3589795"/>
            <a:ext cx="1622884" cy="1703990"/>
          </a:xfrm>
          <a:custGeom>
            <a:avLst/>
            <a:gdLst/>
            <a:ahLst/>
            <a:cxnLst/>
            <a:rect l="l" t="t" r="r" b="b"/>
            <a:pathLst>
              <a:path w="1622884" h="1703990">
                <a:moveTo>
                  <a:pt x="0" y="0"/>
                </a:moveTo>
                <a:lnTo>
                  <a:pt x="1622883" y="0"/>
                </a:lnTo>
                <a:lnTo>
                  <a:pt x="1622883" y="1703990"/>
                </a:lnTo>
                <a:lnTo>
                  <a:pt x="0" y="1703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2209743" y="4070061"/>
            <a:ext cx="132490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Fotos-/Medien-App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Dort findest du Videos, die du mit der Kamera aufgenommen hast.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323640" y="4296138"/>
            <a:ext cx="1450503" cy="1376975"/>
            <a:chOff x="0" y="0"/>
            <a:chExt cx="1934004" cy="18359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34004" cy="1835966"/>
            </a:xfrm>
            <a:custGeom>
              <a:avLst/>
              <a:gdLst/>
              <a:ahLst/>
              <a:cxnLst/>
              <a:rect l="l" t="t" r="r" b="b"/>
              <a:pathLst>
                <a:path w="1934004" h="1835966">
                  <a:moveTo>
                    <a:pt x="0" y="0"/>
                  </a:moveTo>
                  <a:lnTo>
                    <a:pt x="1934004" y="0"/>
                  </a:lnTo>
                  <a:lnTo>
                    <a:pt x="1934004" y="1835966"/>
                  </a:lnTo>
                  <a:lnTo>
                    <a:pt x="0" y="1835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94" t="-8007" b="-659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7034" y="385966"/>
              <a:ext cx="1602927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b="1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Lernplattformen 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können Audios und Videos speichern,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z.B. ByCS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34550" y="2531148"/>
            <a:ext cx="1616692" cy="1697489"/>
            <a:chOff x="0" y="0"/>
            <a:chExt cx="2155590" cy="22633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55590" cy="2263319"/>
            </a:xfrm>
            <a:custGeom>
              <a:avLst/>
              <a:gdLst/>
              <a:ahLst/>
              <a:cxnLst/>
              <a:rect l="l" t="t" r="r" b="b"/>
              <a:pathLst>
                <a:path w="2155590" h="2263319">
                  <a:moveTo>
                    <a:pt x="0" y="0"/>
                  </a:moveTo>
                  <a:lnTo>
                    <a:pt x="2155590" y="0"/>
                  </a:lnTo>
                  <a:lnTo>
                    <a:pt x="2155590" y="2263319"/>
                  </a:lnTo>
                  <a:lnTo>
                    <a:pt x="0" y="2263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94" t="-2446" b="-11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3862" y="613555"/>
              <a:ext cx="1882088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 b="1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QR-Code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einen QR-Code scannst, öffnet sich oft ein Ton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ein Video.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5097661" y="361031"/>
            <a:ext cx="1867430" cy="1638436"/>
          </a:xfrm>
          <a:custGeom>
            <a:avLst/>
            <a:gdLst/>
            <a:ahLst/>
            <a:cxnLst/>
            <a:rect l="l" t="t" r="r" b="b"/>
            <a:pathLst>
              <a:path w="1867430" h="1638436">
                <a:moveTo>
                  <a:pt x="0" y="0"/>
                </a:moveTo>
                <a:lnTo>
                  <a:pt x="1867430" y="0"/>
                </a:lnTo>
                <a:lnTo>
                  <a:pt x="1867430" y="1638437"/>
                </a:lnTo>
                <a:lnTo>
                  <a:pt x="0" y="1638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TextBox 24"/>
          <p:cNvSpPr txBox="1"/>
          <p:nvPr/>
        </p:nvSpPr>
        <p:spPr>
          <a:xfrm>
            <a:off x="5040085" y="555996"/>
            <a:ext cx="190581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Jetzt hab ich gefilmt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Interviews aufgenommen,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aber wo sind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Sachen?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00063" y="6336591"/>
            <a:ext cx="2343632" cy="2213301"/>
            <a:chOff x="0" y="0"/>
            <a:chExt cx="1125809" cy="1063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25809" cy="1063202"/>
            </a:xfrm>
            <a:custGeom>
              <a:avLst/>
              <a:gdLst/>
              <a:ahLst/>
              <a:cxnLst/>
              <a:rect l="l" t="t" r="r" b="b"/>
              <a:pathLst>
                <a:path w="1125809" h="1063202">
                  <a:moveTo>
                    <a:pt x="66068" y="0"/>
                  </a:moveTo>
                  <a:lnTo>
                    <a:pt x="1059742" y="0"/>
                  </a:lnTo>
                  <a:cubicBezTo>
                    <a:pt x="1096230" y="0"/>
                    <a:pt x="1125809" y="29580"/>
                    <a:pt x="1125809" y="66068"/>
                  </a:cubicBezTo>
                  <a:lnTo>
                    <a:pt x="1125809" y="997134"/>
                  </a:lnTo>
                  <a:cubicBezTo>
                    <a:pt x="1125809" y="1033622"/>
                    <a:pt x="1096230" y="1063202"/>
                    <a:pt x="1059742" y="1063202"/>
                  </a:cubicBezTo>
                  <a:lnTo>
                    <a:pt x="66068" y="1063202"/>
                  </a:lnTo>
                  <a:cubicBezTo>
                    <a:pt x="29580" y="1063202"/>
                    <a:pt x="0" y="1033622"/>
                    <a:pt x="0" y="997134"/>
                  </a:cubicBezTo>
                  <a:lnTo>
                    <a:pt x="0" y="66068"/>
                  </a:lnTo>
                  <a:cubicBezTo>
                    <a:pt x="0" y="29580"/>
                    <a:pt x="29580" y="0"/>
                    <a:pt x="660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125809" cy="1082252"/>
            </a:xfrm>
            <a:prstGeom prst="rect">
              <a:avLst/>
            </a:prstGeom>
          </p:spPr>
          <p:txBody>
            <a:bodyPr lIns="37347" tIns="37347" rIns="37347" bIns="37347" rtlCol="0" anchor="t"/>
            <a:lstStyle/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772755" y="7870003"/>
            <a:ext cx="1131921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 was geht es im Text? Schreibe es auf die Zeilen.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84" y="7473683"/>
            <a:ext cx="981235" cy="981235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775655" y="7098439"/>
            <a:ext cx="223474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Drücke auf die Playtaste und höre dir den Hörtext an. </a:t>
            </a: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2006126" y="7385411"/>
            <a:ext cx="472292" cy="472292"/>
          </a:xfrm>
          <a:custGeom>
            <a:avLst/>
            <a:gdLst/>
            <a:ahLst/>
            <a:cxnLst/>
            <a:rect l="l" t="t" r="r" b="b"/>
            <a:pathLst>
              <a:path w="472292" h="472292">
                <a:moveTo>
                  <a:pt x="0" y="0"/>
                </a:moveTo>
                <a:lnTo>
                  <a:pt x="472292" y="0"/>
                </a:lnTo>
                <a:lnTo>
                  <a:pt x="472292" y="472293"/>
                </a:lnTo>
                <a:lnTo>
                  <a:pt x="0" y="472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TextBox 32"/>
          <p:cNvSpPr txBox="1"/>
          <p:nvPr/>
        </p:nvSpPr>
        <p:spPr>
          <a:xfrm>
            <a:off x="1400407" y="6320068"/>
            <a:ext cx="1504269" cy="740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6"/>
              </a:lnSpc>
              <a:spcBef>
                <a:spcPct val="0"/>
              </a:spcBef>
            </a:pPr>
            <a:r>
              <a:rPr lang="en-US" sz="111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Scanne den QR-Code ein.</a:t>
            </a:r>
          </a:p>
          <a:p>
            <a:pPr algn="l">
              <a:lnSpc>
                <a:spcPts val="1338"/>
              </a:lnSpc>
              <a:spcBef>
                <a:spcPct val="0"/>
              </a:spcBef>
            </a:pPr>
            <a:r>
              <a:rPr lang="en-US" sz="9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 landest auf der Seite www.lesen.bayern.de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722544" y="9023612"/>
            <a:ext cx="5308832" cy="944393"/>
            <a:chOff x="0" y="0"/>
            <a:chExt cx="1874826" cy="33351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874826" cy="333514"/>
            </a:xfrm>
            <a:custGeom>
              <a:avLst/>
              <a:gdLst/>
              <a:ahLst/>
              <a:cxnLst/>
              <a:rect l="l" t="t" r="r" b="b"/>
              <a:pathLst>
                <a:path w="1874826" h="333514">
                  <a:moveTo>
                    <a:pt x="29166" y="0"/>
                  </a:moveTo>
                  <a:lnTo>
                    <a:pt x="1845660" y="0"/>
                  </a:lnTo>
                  <a:cubicBezTo>
                    <a:pt x="1861768" y="0"/>
                    <a:pt x="1874826" y="13058"/>
                    <a:pt x="1874826" y="29166"/>
                  </a:cubicBezTo>
                  <a:lnTo>
                    <a:pt x="1874826" y="304348"/>
                  </a:lnTo>
                  <a:cubicBezTo>
                    <a:pt x="1874826" y="320456"/>
                    <a:pt x="1861768" y="333514"/>
                    <a:pt x="1845660" y="333514"/>
                  </a:cubicBezTo>
                  <a:lnTo>
                    <a:pt x="29166" y="333514"/>
                  </a:lnTo>
                  <a:cubicBezTo>
                    <a:pt x="21431" y="333514"/>
                    <a:pt x="14012" y="330442"/>
                    <a:pt x="8543" y="324972"/>
                  </a:cubicBezTo>
                  <a:cubicBezTo>
                    <a:pt x="3073" y="319502"/>
                    <a:pt x="0" y="312084"/>
                    <a:pt x="0" y="304348"/>
                  </a:cubicBezTo>
                  <a:lnTo>
                    <a:pt x="0" y="29166"/>
                  </a:lnTo>
                  <a:cubicBezTo>
                    <a:pt x="0" y="21431"/>
                    <a:pt x="3073" y="14012"/>
                    <a:pt x="8543" y="8543"/>
                  </a:cubicBezTo>
                  <a:cubicBezTo>
                    <a:pt x="14012" y="3073"/>
                    <a:pt x="21431" y="0"/>
                    <a:pt x="29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874826" cy="362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Achte darauf, dass du einen Kopfhörer benutzt oder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die Lautstärke anpasst, so dass jeder gut arbeiten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kann und sich niemand gestört fühlt.</a:t>
              </a:r>
            </a:p>
          </p:txBody>
        </p:sp>
      </p:grpSp>
      <p:sp>
        <p:nvSpPr>
          <p:cNvPr id="36" name="Freeform 36"/>
          <p:cNvSpPr/>
          <p:nvPr/>
        </p:nvSpPr>
        <p:spPr>
          <a:xfrm>
            <a:off x="5005031" y="9323232"/>
            <a:ext cx="411388" cy="411388"/>
          </a:xfrm>
          <a:custGeom>
            <a:avLst/>
            <a:gdLst/>
            <a:ahLst/>
            <a:cxnLst/>
            <a:rect l="l" t="t" r="r" b="b"/>
            <a:pathLst>
              <a:path w="411388" h="411388">
                <a:moveTo>
                  <a:pt x="0" y="0"/>
                </a:moveTo>
                <a:lnTo>
                  <a:pt x="411387" y="0"/>
                </a:lnTo>
                <a:lnTo>
                  <a:pt x="411387" y="411387"/>
                </a:lnTo>
                <a:lnTo>
                  <a:pt x="0" y="411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Freeform 37"/>
          <p:cNvSpPr/>
          <p:nvPr/>
        </p:nvSpPr>
        <p:spPr>
          <a:xfrm rot="580903">
            <a:off x="5355160" y="9153410"/>
            <a:ext cx="1043675" cy="866457"/>
          </a:xfrm>
          <a:custGeom>
            <a:avLst/>
            <a:gdLst/>
            <a:ahLst/>
            <a:cxnLst/>
            <a:rect l="l" t="t" r="r" b="b"/>
            <a:pathLst>
              <a:path w="1043675" h="866457">
                <a:moveTo>
                  <a:pt x="0" y="0"/>
                </a:moveTo>
                <a:lnTo>
                  <a:pt x="1043674" y="0"/>
                </a:lnTo>
                <a:lnTo>
                  <a:pt x="1043674" y="866457"/>
                </a:lnTo>
                <a:lnTo>
                  <a:pt x="0" y="866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8" name="Group 38"/>
          <p:cNvGrpSpPr/>
          <p:nvPr/>
        </p:nvGrpSpPr>
        <p:grpSpPr>
          <a:xfrm>
            <a:off x="383420" y="10186253"/>
            <a:ext cx="8223886" cy="372147"/>
            <a:chOff x="0" y="0"/>
            <a:chExt cx="10965181" cy="496196"/>
          </a:xfrm>
        </p:grpSpPr>
        <p:sp>
          <p:nvSpPr>
            <p:cNvPr id="39" name="TextBox 39"/>
            <p:cNvSpPr txBox="1"/>
            <p:nvPr/>
          </p:nvSpPr>
          <p:spPr>
            <a:xfrm>
              <a:off x="645142" y="13652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570633" y="136341"/>
              <a:ext cx="5394548" cy="18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1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2.4 | Audio-/Videoaufnahme/-wiedergabe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2" name="Freeform 42"/>
          <p:cNvSpPr/>
          <p:nvPr/>
        </p:nvSpPr>
        <p:spPr>
          <a:xfrm>
            <a:off x="6515411" y="1407660"/>
            <a:ext cx="782548" cy="1132249"/>
          </a:xfrm>
          <a:custGeom>
            <a:avLst/>
            <a:gdLst/>
            <a:ahLst/>
            <a:cxnLst/>
            <a:rect l="l" t="t" r="r" b="b"/>
            <a:pathLst>
              <a:path w="782548" h="1132249">
                <a:moveTo>
                  <a:pt x="0" y="0"/>
                </a:moveTo>
                <a:lnTo>
                  <a:pt x="782547" y="0"/>
                </a:lnTo>
                <a:lnTo>
                  <a:pt x="782547" y="1132249"/>
                </a:lnTo>
                <a:lnTo>
                  <a:pt x="0" y="11322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TextBox 43"/>
          <p:cNvSpPr txBox="1"/>
          <p:nvPr/>
        </p:nvSpPr>
        <p:spPr>
          <a:xfrm>
            <a:off x="3833749" y="3694018"/>
            <a:ext cx="1188827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Lern-Apps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Manche spielen Töne oder Videos ab. 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3780000" y="3257079"/>
            <a:ext cx="1430725" cy="1502228"/>
          </a:xfrm>
          <a:custGeom>
            <a:avLst/>
            <a:gdLst/>
            <a:ahLst/>
            <a:cxnLst/>
            <a:rect l="l" t="t" r="r" b="b"/>
            <a:pathLst>
              <a:path w="1430725" h="1502228">
                <a:moveTo>
                  <a:pt x="0" y="0"/>
                </a:moveTo>
                <a:lnTo>
                  <a:pt x="1430725" y="0"/>
                </a:lnTo>
                <a:lnTo>
                  <a:pt x="1430725" y="1502227"/>
                </a:lnTo>
                <a:lnTo>
                  <a:pt x="0" y="1502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Freeform 45"/>
          <p:cNvSpPr/>
          <p:nvPr/>
        </p:nvSpPr>
        <p:spPr>
          <a:xfrm>
            <a:off x="822612" y="6429631"/>
            <a:ext cx="478958" cy="558357"/>
          </a:xfrm>
          <a:custGeom>
            <a:avLst/>
            <a:gdLst/>
            <a:ahLst/>
            <a:cxnLst/>
            <a:rect l="l" t="t" r="r" b="b"/>
            <a:pathLst>
              <a:path w="478958" h="558357">
                <a:moveTo>
                  <a:pt x="0" y="0"/>
                </a:moveTo>
                <a:lnTo>
                  <a:pt x="478957" y="0"/>
                </a:lnTo>
                <a:lnTo>
                  <a:pt x="478957" y="558357"/>
                </a:lnTo>
                <a:lnTo>
                  <a:pt x="0" y="5583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6" name="Group 46"/>
          <p:cNvGrpSpPr/>
          <p:nvPr/>
        </p:nvGrpSpPr>
        <p:grpSpPr>
          <a:xfrm>
            <a:off x="756534" y="1817895"/>
            <a:ext cx="6111732" cy="363145"/>
            <a:chOff x="0" y="0"/>
            <a:chExt cx="8148975" cy="484193"/>
          </a:xfrm>
        </p:grpSpPr>
        <p:sp>
          <p:nvSpPr>
            <p:cNvPr id="47" name="TextBox 47"/>
            <p:cNvSpPr txBox="1"/>
            <p:nvPr/>
          </p:nvSpPr>
          <p:spPr>
            <a:xfrm>
              <a:off x="585225" y="61122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Wo findest du Audio- oder Videoaufnahme wieder?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0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79853" y="2262113"/>
            <a:ext cx="6065095" cy="315896"/>
            <a:chOff x="0" y="0"/>
            <a:chExt cx="8086793" cy="421194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523043" y="2962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geht´s</a:t>
              </a:r>
            </a:p>
          </p:txBody>
        </p:sp>
      </p:grpSp>
      <p:sp>
        <p:nvSpPr>
          <p:cNvPr id="52" name="AutoShape 52"/>
          <p:cNvSpPr/>
          <p:nvPr/>
        </p:nvSpPr>
        <p:spPr>
          <a:xfrm>
            <a:off x="709420" y="7080732"/>
            <a:ext cx="233427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3" name="AutoShape 53"/>
          <p:cNvSpPr/>
          <p:nvPr/>
        </p:nvSpPr>
        <p:spPr>
          <a:xfrm>
            <a:off x="3326528" y="6802385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4" name="AutoShape 54"/>
          <p:cNvSpPr/>
          <p:nvPr/>
        </p:nvSpPr>
        <p:spPr>
          <a:xfrm>
            <a:off x="3309019" y="7231010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5" name="AutoShape 55"/>
          <p:cNvSpPr/>
          <p:nvPr/>
        </p:nvSpPr>
        <p:spPr>
          <a:xfrm>
            <a:off x="3291474" y="7659635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6" name="AutoShape 56"/>
          <p:cNvSpPr/>
          <p:nvPr/>
        </p:nvSpPr>
        <p:spPr>
          <a:xfrm>
            <a:off x="3291474" y="8096007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7" name="AutoShape 57"/>
          <p:cNvSpPr/>
          <p:nvPr/>
        </p:nvSpPr>
        <p:spPr>
          <a:xfrm>
            <a:off x="3291474" y="8545129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Macintosh PowerPoint</Application>
  <PresentationFormat>Benutzerdefiniert</PresentationFormat>
  <Paragraphs>118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Poppins Bold</vt:lpstr>
      <vt:lpstr>Arial</vt:lpstr>
      <vt:lpstr>Poppins</vt:lpstr>
      <vt:lpstr>Lexend Deca</vt:lpstr>
      <vt:lpstr>Calibri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mit Login</dc:title>
  <cp:lastModifiedBy>Marion Weigelt</cp:lastModifiedBy>
  <cp:revision>1</cp:revision>
  <dcterms:created xsi:type="dcterms:W3CDTF">2006-08-16T00:00:00Z</dcterms:created>
  <dcterms:modified xsi:type="dcterms:W3CDTF">2025-10-27T15:10:21Z</dcterms:modified>
  <dc:identifier>DAGwmhrXSr4</dc:identifier>
</cp:coreProperties>
</file>