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IreneFlorentina" panose="02000503000000000000" pitchFamily="2" charset="0"/>
      <p:regular r:id="rId5"/>
    </p:embeddedFont>
    <p:embeddedFont>
      <p:font typeface="Lexend Deca" pitchFamily="2" charset="77"/>
      <p:regular r:id="rId6"/>
      <p:bold r:id="rId7"/>
    </p:embeddedFont>
    <p:embeddedFont>
      <p:font typeface="Poppins" pitchFamily="2" charset="77"/>
      <p:regular r:id="rId8"/>
      <p:bold r:id="rId9"/>
      <p:italic r:id="rId10"/>
      <p:boldItalic r:id="rId11"/>
    </p:embeddedFont>
    <p:embeddedFont>
      <p:font typeface="Poppins Bold" pitchFamily="2" charset="77"/>
      <p:regular r:id="rId12"/>
      <p:bold r:id="rId13"/>
    </p:embeddedFont>
    <p:embeddedFont>
      <p:font typeface="Poppins Italics" pitchFamily="2" charset="77"/>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77" d="100"/>
          <a:sy n="77" d="100"/>
        </p:scale>
        <p:origin x="35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1.png"/><Relationship Id="rId18" Type="http://schemas.openxmlformats.org/officeDocument/2006/relationships/image" Target="../media/image29.png"/><Relationship Id="rId3" Type="http://schemas.openxmlformats.org/officeDocument/2006/relationships/image" Target="../media/image18.svg"/><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8.svg"/><Relationship Id="rId2" Type="http://schemas.openxmlformats.org/officeDocument/2006/relationships/image" Target="../media/image17.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jpeg"/><Relationship Id="rId5" Type="http://schemas.openxmlformats.org/officeDocument/2006/relationships/image" Target="../media/image3.svg"/><Relationship Id="rId15" Type="http://schemas.openxmlformats.org/officeDocument/2006/relationships/image" Target="../media/image26.svg"/><Relationship Id="rId10" Type="http://schemas.openxmlformats.org/officeDocument/2006/relationships/image" Target="../media/image22.svg"/><Relationship Id="rId19"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5.png"/><Relationship Id="rId22"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jpeg"/><Relationship Id="rId3" Type="http://schemas.openxmlformats.org/officeDocument/2006/relationships/image" Target="../media/image34.png"/><Relationship Id="rId7" Type="http://schemas.openxmlformats.org/officeDocument/2006/relationships/image" Target="../media/image30.svg"/><Relationship Id="rId12"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7.png"/><Relationship Id="rId5" Type="http://schemas.openxmlformats.org/officeDocument/2006/relationships/image" Target="../media/image28.svg"/><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4426" y="252242"/>
            <a:ext cx="6925656" cy="10331758"/>
            <a:chOff x="0" y="0"/>
            <a:chExt cx="9234207" cy="13775678"/>
          </a:xfrm>
        </p:grpSpPr>
        <p:grpSp>
          <p:nvGrpSpPr>
            <p:cNvPr id="3" name="Group 3"/>
            <p:cNvGrpSpPr/>
            <p:nvPr/>
          </p:nvGrpSpPr>
          <p:grpSpPr>
            <a:xfrm>
              <a:off x="97643" y="179549"/>
              <a:ext cx="9044016" cy="12963068"/>
              <a:chOff x="0" y="0"/>
              <a:chExt cx="2430878" cy="3484253"/>
            </a:xfrm>
          </p:grpSpPr>
          <p:sp>
            <p:nvSpPr>
              <p:cNvPr id="4" name="Freeform 4"/>
              <p:cNvSpPr/>
              <p:nvPr/>
            </p:nvSpPr>
            <p:spPr>
              <a:xfrm>
                <a:off x="0" y="0"/>
                <a:ext cx="2430878" cy="3484253"/>
              </a:xfrm>
              <a:custGeom>
                <a:avLst/>
                <a:gdLst/>
                <a:ahLst/>
                <a:cxnLst/>
                <a:rect l="l" t="t" r="r" b="b"/>
                <a:pathLst>
                  <a:path w="2430878" h="3484253">
                    <a:moveTo>
                      <a:pt x="22827" y="0"/>
                    </a:moveTo>
                    <a:lnTo>
                      <a:pt x="2408051" y="0"/>
                    </a:lnTo>
                    <a:cubicBezTo>
                      <a:pt x="2414105" y="0"/>
                      <a:pt x="2419911" y="2405"/>
                      <a:pt x="2424192" y="6686"/>
                    </a:cubicBezTo>
                    <a:cubicBezTo>
                      <a:pt x="2428473" y="10967"/>
                      <a:pt x="2430878" y="16773"/>
                      <a:pt x="2430878" y="22827"/>
                    </a:cubicBezTo>
                    <a:lnTo>
                      <a:pt x="2430878" y="3461426"/>
                    </a:lnTo>
                    <a:cubicBezTo>
                      <a:pt x="2430878" y="3467480"/>
                      <a:pt x="2428473" y="3473286"/>
                      <a:pt x="2424192" y="3477567"/>
                    </a:cubicBezTo>
                    <a:cubicBezTo>
                      <a:pt x="2419911" y="3481848"/>
                      <a:pt x="2414105" y="3484253"/>
                      <a:pt x="2408051" y="3484253"/>
                    </a:cubicBezTo>
                    <a:lnTo>
                      <a:pt x="22827" y="3484253"/>
                    </a:lnTo>
                    <a:cubicBezTo>
                      <a:pt x="16773" y="3484253"/>
                      <a:pt x="10967" y="3481848"/>
                      <a:pt x="6686" y="3477567"/>
                    </a:cubicBezTo>
                    <a:cubicBezTo>
                      <a:pt x="2405" y="3473286"/>
                      <a:pt x="0" y="3467480"/>
                      <a:pt x="0" y="3461426"/>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0878" cy="3512828"/>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Das Login ist so etwas wie ein Eingang für den  der </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05901" y="179549"/>
              <a:ext cx="9027500" cy="2352234"/>
              <a:chOff x="0" y="0"/>
              <a:chExt cx="2426439" cy="632241"/>
            </a:xfrm>
          </p:grpSpPr>
          <p:sp>
            <p:nvSpPr>
              <p:cNvPr id="7" name="Freeform 7"/>
              <p:cNvSpPr/>
              <p:nvPr/>
            </p:nvSpPr>
            <p:spPr>
              <a:xfrm>
                <a:off x="0" y="0"/>
                <a:ext cx="2426439" cy="632241"/>
              </a:xfrm>
              <a:custGeom>
                <a:avLst/>
                <a:gdLst/>
                <a:ahLst/>
                <a:cxnLst/>
                <a:rect l="l" t="t" r="r" b="b"/>
                <a:pathLst>
                  <a:path w="2426439" h="632241">
                    <a:moveTo>
                      <a:pt x="22869" y="0"/>
                    </a:moveTo>
                    <a:lnTo>
                      <a:pt x="2403570" y="0"/>
                    </a:lnTo>
                    <a:cubicBezTo>
                      <a:pt x="2409635" y="0"/>
                      <a:pt x="2415452" y="2409"/>
                      <a:pt x="2419741" y="6698"/>
                    </a:cubicBezTo>
                    <a:cubicBezTo>
                      <a:pt x="2424030" y="10987"/>
                      <a:pt x="2426439" y="16804"/>
                      <a:pt x="2426439" y="22869"/>
                    </a:cubicBezTo>
                    <a:lnTo>
                      <a:pt x="2426439" y="609371"/>
                    </a:lnTo>
                    <a:cubicBezTo>
                      <a:pt x="2426439" y="615437"/>
                      <a:pt x="2424030" y="621254"/>
                      <a:pt x="2419741" y="625542"/>
                    </a:cubicBezTo>
                    <a:cubicBezTo>
                      <a:pt x="2415452" y="629831"/>
                      <a:pt x="2409635" y="632241"/>
                      <a:pt x="2403570" y="632241"/>
                    </a:cubicBezTo>
                    <a:lnTo>
                      <a:pt x="22869" y="632241"/>
                    </a:lnTo>
                    <a:cubicBezTo>
                      <a:pt x="16804" y="632241"/>
                      <a:pt x="10987" y="629831"/>
                      <a:pt x="6698" y="625542"/>
                    </a:cubicBezTo>
                    <a:cubicBezTo>
                      <a:pt x="2409" y="621254"/>
                      <a:pt x="0" y="615437"/>
                      <a:pt x="0" y="609371"/>
                    </a:cubicBezTo>
                    <a:lnTo>
                      <a:pt x="0" y="22869"/>
                    </a:lnTo>
                    <a:cubicBezTo>
                      <a:pt x="0" y="16804"/>
                      <a:pt x="2409" y="10987"/>
                      <a:pt x="6698" y="6698"/>
                    </a:cubicBezTo>
                    <a:cubicBezTo>
                      <a:pt x="10987" y="2409"/>
                      <a:pt x="16804" y="0"/>
                      <a:pt x="2286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6439" cy="660816"/>
              </a:xfrm>
              <a:prstGeom prst="rect">
                <a:avLst/>
              </a:prstGeom>
            </p:spPr>
            <p:txBody>
              <a:bodyPr lIns="50800" tIns="50800" rIns="50800" bIns="50800" rtlCol="0" anchor="ctr"/>
              <a:lstStyle/>
              <a:p>
                <a:pPr algn="ctr">
                  <a:lnSpc>
                    <a:spcPts val="1680"/>
                  </a:lnSpc>
                </a:pPr>
                <a:endParaRPr/>
              </a:p>
            </p:txBody>
          </p:sp>
        </p:grpSp>
        <p:grpSp>
          <p:nvGrpSpPr>
            <p:cNvPr id="9" name="Group 9"/>
            <p:cNvGrpSpPr/>
            <p:nvPr/>
          </p:nvGrpSpPr>
          <p:grpSpPr>
            <a:xfrm>
              <a:off x="111480" y="2237848"/>
              <a:ext cx="9013962" cy="579388"/>
              <a:chOff x="0" y="0"/>
              <a:chExt cx="2431620" cy="156297"/>
            </a:xfrm>
          </p:grpSpPr>
          <p:sp>
            <p:nvSpPr>
              <p:cNvPr id="10" name="Freeform 10"/>
              <p:cNvSpPr/>
              <p:nvPr/>
            </p:nvSpPr>
            <p:spPr>
              <a:xfrm>
                <a:off x="0" y="0"/>
                <a:ext cx="2431620" cy="156297"/>
              </a:xfrm>
              <a:custGeom>
                <a:avLst/>
                <a:gdLst/>
                <a:ahLst/>
                <a:cxnLst/>
                <a:rect l="l" t="t" r="r" b="b"/>
                <a:pathLst>
                  <a:path w="2431620" h="156297">
                    <a:moveTo>
                      <a:pt x="0" y="0"/>
                    </a:moveTo>
                    <a:lnTo>
                      <a:pt x="2431620" y="0"/>
                    </a:lnTo>
                    <a:lnTo>
                      <a:pt x="2431620" y="156297"/>
                    </a:lnTo>
                    <a:lnTo>
                      <a:pt x="0" y="156297"/>
                    </a:lnTo>
                    <a:close/>
                  </a:path>
                </a:pathLst>
              </a:custGeom>
              <a:solidFill>
                <a:srgbClr val="FFFFFF"/>
              </a:solidFill>
            </p:spPr>
            <p:txBody>
              <a:bodyPr/>
              <a:lstStyle/>
              <a:p>
                <a:endParaRPr lang="de-DE"/>
              </a:p>
            </p:txBody>
          </p:sp>
          <p:sp>
            <p:nvSpPr>
              <p:cNvPr id="11" name="TextBox 11"/>
              <p:cNvSpPr txBox="1"/>
              <p:nvPr/>
            </p:nvSpPr>
            <p:spPr>
              <a:xfrm>
                <a:off x="0" y="-28575"/>
                <a:ext cx="2431620" cy="184872"/>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538490" y="343868"/>
              <a:ext cx="6170144" cy="2295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Login mit der </a:t>
              </a:r>
            </a:p>
            <a:p>
              <a:pPr algn="l">
                <a:lnSpc>
                  <a:spcPts val="3415"/>
                </a:lnSpc>
              </a:pPr>
              <a:r>
                <a:rPr lang="en-US" sz="2799">
                  <a:solidFill>
                    <a:srgbClr val="FFFFFF"/>
                  </a:solidFill>
                  <a:latin typeface="Lexend Deca Medium"/>
                  <a:ea typeface="Lexend Deca Medium"/>
                  <a:cs typeface="Lexend Deca Medium"/>
                  <a:sym typeface="Lexend Deca"/>
                </a:rPr>
                <a:t>Bildschirm-</a:t>
              </a:r>
            </a:p>
            <a:p>
              <a:pPr algn="l">
                <a:lnSpc>
                  <a:spcPts val="3415"/>
                </a:lnSpc>
              </a:pPr>
              <a:r>
                <a:rPr lang="en-US" sz="2799">
                  <a:solidFill>
                    <a:srgbClr val="FFFFFF"/>
                  </a:solidFill>
                  <a:latin typeface="Lexend Deca Medium"/>
                  <a:ea typeface="Lexend Deca Medium"/>
                  <a:cs typeface="Lexend Deca Medium"/>
                  <a:sym typeface="Lexend Deca"/>
                </a:rPr>
                <a:t>tastatur</a:t>
              </a:r>
            </a:p>
            <a:p>
              <a:pPr algn="l">
                <a:lnSpc>
                  <a:spcPts val="3415"/>
                </a:lnSpc>
              </a:pPr>
              <a:endParaRPr lang="en-US" sz="2799">
                <a:solidFill>
                  <a:srgbClr val="FFFFFF"/>
                </a:solidFill>
                <a:latin typeface="Lexend Deca Medium"/>
                <a:ea typeface="Lexend Deca Medium"/>
                <a:cs typeface="Lexend Deca Medium"/>
                <a:sym typeface="Lexend Deca"/>
              </a:endParaRPr>
            </a:p>
          </p:txBody>
        </p:sp>
        <p:grpSp>
          <p:nvGrpSpPr>
            <p:cNvPr id="13" name="Group 13"/>
            <p:cNvGrpSpPr/>
            <p:nvPr/>
          </p:nvGrpSpPr>
          <p:grpSpPr>
            <a:xfrm>
              <a:off x="1928213" y="9944257"/>
              <a:ext cx="239295" cy="193417"/>
              <a:chOff x="0" y="0"/>
              <a:chExt cx="64318" cy="51987"/>
            </a:xfrm>
          </p:grpSpPr>
          <p:sp>
            <p:nvSpPr>
              <p:cNvPr id="14" name="Freeform 14"/>
              <p:cNvSpPr/>
              <p:nvPr/>
            </p:nvSpPr>
            <p:spPr>
              <a:xfrm>
                <a:off x="0" y="0"/>
                <a:ext cx="64318" cy="51987"/>
              </a:xfrm>
              <a:custGeom>
                <a:avLst/>
                <a:gdLst/>
                <a:ahLst/>
                <a:cxnLst/>
                <a:rect l="l" t="t" r="r" b="b"/>
                <a:pathLst>
                  <a:path w="64318" h="51987">
                    <a:moveTo>
                      <a:pt x="25994" y="0"/>
                    </a:moveTo>
                    <a:lnTo>
                      <a:pt x="38325" y="0"/>
                    </a:lnTo>
                    <a:cubicBezTo>
                      <a:pt x="52681" y="0"/>
                      <a:pt x="64318" y="11638"/>
                      <a:pt x="64318" y="25994"/>
                    </a:cubicBezTo>
                    <a:lnTo>
                      <a:pt x="64318" y="25994"/>
                    </a:lnTo>
                    <a:cubicBezTo>
                      <a:pt x="64318" y="32888"/>
                      <a:pt x="61580" y="39499"/>
                      <a:pt x="56705" y="44374"/>
                    </a:cubicBezTo>
                    <a:cubicBezTo>
                      <a:pt x="51830" y="49249"/>
                      <a:pt x="45219" y="51987"/>
                      <a:pt x="38325" y="51987"/>
                    </a:cubicBezTo>
                    <a:lnTo>
                      <a:pt x="25994" y="51987"/>
                    </a:lnTo>
                    <a:cubicBezTo>
                      <a:pt x="11638" y="51987"/>
                      <a:pt x="0" y="40350"/>
                      <a:pt x="0" y="25994"/>
                    </a:cubicBezTo>
                    <a:lnTo>
                      <a:pt x="0" y="25994"/>
                    </a:lnTo>
                    <a:cubicBezTo>
                      <a:pt x="0" y="11638"/>
                      <a:pt x="11638" y="0"/>
                      <a:pt x="25994" y="0"/>
                    </a:cubicBezTo>
                    <a:close/>
                  </a:path>
                </a:pathLst>
              </a:custGeom>
              <a:solidFill>
                <a:srgbClr val="FFFFFF"/>
              </a:solidFill>
            </p:spPr>
            <p:txBody>
              <a:bodyPr/>
              <a:lstStyle/>
              <a:p>
                <a:endParaRPr lang="de-DE"/>
              </a:p>
            </p:txBody>
          </p:sp>
          <p:sp>
            <p:nvSpPr>
              <p:cNvPr id="15" name="TextBox 15"/>
              <p:cNvSpPr txBox="1"/>
              <p:nvPr/>
            </p:nvSpPr>
            <p:spPr>
              <a:xfrm>
                <a:off x="0" y="-9525"/>
                <a:ext cx="64318" cy="61512"/>
              </a:xfrm>
              <a:prstGeom prst="rect">
                <a:avLst/>
              </a:prstGeom>
            </p:spPr>
            <p:txBody>
              <a:bodyPr lIns="50800" tIns="50800" rIns="50800" bIns="50800" rtlCol="0" anchor="ctr"/>
              <a:lstStyle/>
              <a:p>
                <a:pPr algn="ctr">
                  <a:lnSpc>
                    <a:spcPts val="1220"/>
                  </a:lnSpc>
                </a:pPr>
                <a:endParaRPr/>
              </a:p>
            </p:txBody>
          </p:sp>
        </p:grpSp>
        <p:sp>
          <p:nvSpPr>
            <p:cNvPr id="16" name="Freeform 16"/>
            <p:cNvSpPr/>
            <p:nvPr/>
          </p:nvSpPr>
          <p:spPr>
            <a:xfrm rot="-10800000">
              <a:off x="8069286" y="12348664"/>
              <a:ext cx="900291" cy="731487"/>
            </a:xfrm>
            <a:custGeom>
              <a:avLst/>
              <a:gdLst/>
              <a:ahLst/>
              <a:cxnLst/>
              <a:rect l="l" t="t" r="r" b="b"/>
              <a:pathLst>
                <a:path w="900291" h="731487">
                  <a:moveTo>
                    <a:pt x="0" y="0"/>
                  </a:moveTo>
                  <a:lnTo>
                    <a:pt x="900292" y="0"/>
                  </a:lnTo>
                  <a:lnTo>
                    <a:pt x="900292" y="731487"/>
                  </a:lnTo>
                  <a:lnTo>
                    <a:pt x="0" y="731487"/>
                  </a:lnTo>
                  <a:lnTo>
                    <a:pt x="0" y="0"/>
                  </a:lnTo>
                  <a:close/>
                </a:path>
              </a:pathLst>
            </a:custGeom>
            <a:blipFill>
              <a:blip r:embed="rId2"/>
              <a:stretch>
                <a:fillRect/>
              </a:stretch>
            </a:blipFill>
          </p:spPr>
          <p:txBody>
            <a:bodyPr/>
            <a:lstStyle/>
            <a:p>
              <a:endParaRPr lang="de-DE"/>
            </a:p>
          </p:txBody>
        </p:sp>
        <p:sp>
          <p:nvSpPr>
            <p:cNvPr id="17" name="TextBox 17"/>
            <p:cNvSpPr txBox="1"/>
            <p:nvPr/>
          </p:nvSpPr>
          <p:spPr>
            <a:xfrm>
              <a:off x="1082908" y="2503208"/>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meldest du dich an?</a:t>
              </a:r>
            </a:p>
          </p:txBody>
        </p:sp>
        <p:sp>
          <p:nvSpPr>
            <p:cNvPr id="18" name="Freeform 18"/>
            <p:cNvSpPr/>
            <p:nvPr/>
          </p:nvSpPr>
          <p:spPr>
            <a:xfrm>
              <a:off x="461429" y="2480667"/>
              <a:ext cx="463568" cy="463568"/>
            </a:xfrm>
            <a:custGeom>
              <a:avLst/>
              <a:gdLst/>
              <a:ahLst/>
              <a:cxnLst/>
              <a:rect l="l" t="t" r="r" b="b"/>
              <a:pathLst>
                <a:path w="463568" h="463568">
                  <a:moveTo>
                    <a:pt x="0" y="0"/>
                  </a:moveTo>
                  <a:lnTo>
                    <a:pt x="463569" y="0"/>
                  </a:lnTo>
                  <a:lnTo>
                    <a:pt x="463569" y="463569"/>
                  </a:lnTo>
                  <a:lnTo>
                    <a:pt x="0" y="4635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9" name="Freeform 19"/>
            <p:cNvSpPr/>
            <p:nvPr/>
          </p:nvSpPr>
          <p:spPr>
            <a:xfrm>
              <a:off x="430006" y="656610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0" name="TextBox 20"/>
            <p:cNvSpPr txBox="1"/>
            <p:nvPr/>
          </p:nvSpPr>
          <p:spPr>
            <a:xfrm>
              <a:off x="950049" y="6656032"/>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1" name="Freeform 21"/>
            <p:cNvSpPr/>
            <p:nvPr/>
          </p:nvSpPr>
          <p:spPr>
            <a:xfrm rot="-10800000" flipH="1">
              <a:off x="6645749" y="0"/>
              <a:ext cx="2588458" cy="2239683"/>
            </a:xfrm>
            <a:custGeom>
              <a:avLst/>
              <a:gdLst/>
              <a:ahLst/>
              <a:cxnLst/>
              <a:rect l="l" t="t" r="r" b="b"/>
              <a:pathLst>
                <a:path w="2588458" h="2239683">
                  <a:moveTo>
                    <a:pt x="2588458" y="0"/>
                  </a:moveTo>
                  <a:lnTo>
                    <a:pt x="0" y="0"/>
                  </a:lnTo>
                  <a:lnTo>
                    <a:pt x="0" y="2239683"/>
                  </a:lnTo>
                  <a:lnTo>
                    <a:pt x="2588458" y="2239683"/>
                  </a:lnTo>
                  <a:lnTo>
                    <a:pt x="2588458" y="0"/>
                  </a:lnTo>
                  <a:close/>
                </a:path>
              </a:pathLst>
            </a:custGeom>
            <a:blipFill>
              <a:blip r:embed="rId7"/>
              <a:stretch>
                <a:fillRect/>
              </a:stretch>
            </a:blipFill>
          </p:spPr>
          <p:txBody>
            <a:bodyPr/>
            <a:lstStyle/>
            <a:p>
              <a:endParaRPr lang="de-DE"/>
            </a:p>
          </p:txBody>
        </p:sp>
        <p:sp>
          <p:nvSpPr>
            <p:cNvPr id="22" name="TextBox 22"/>
            <p:cNvSpPr txBox="1"/>
            <p:nvPr/>
          </p:nvSpPr>
          <p:spPr>
            <a:xfrm>
              <a:off x="6757099" y="152809"/>
              <a:ext cx="2477109" cy="1366308"/>
            </a:xfrm>
            <a:prstGeom prst="rect">
              <a:avLst/>
            </a:prstGeom>
          </p:spPr>
          <p:txBody>
            <a:bodyPr lIns="0" tIns="0" rIns="0" bIns="0" rtlCol="0" anchor="t">
              <a:spAutoFit/>
            </a:bodyPr>
            <a:lstStyle/>
            <a:p>
              <a:pPr algn="ctr">
                <a:lnSpc>
                  <a:spcPts val="1400"/>
                </a:lnSpc>
              </a:pPr>
              <a:r>
                <a:rPr lang="en-US" sz="1000">
                  <a:solidFill>
                    <a:srgbClr val="000000"/>
                  </a:solidFill>
                  <a:latin typeface="Poppins"/>
                  <a:ea typeface="Poppins"/>
                  <a:cs typeface="Poppins"/>
                  <a:sym typeface="Poppins"/>
                </a:rPr>
                <a:t>Das ist das Login. </a:t>
              </a:r>
            </a:p>
            <a:p>
              <a:pPr algn="ctr">
                <a:lnSpc>
                  <a:spcPts val="1400"/>
                </a:lnSpc>
              </a:pPr>
              <a:r>
                <a:rPr lang="en-US" sz="1000">
                  <a:solidFill>
                    <a:srgbClr val="000000"/>
                  </a:solidFill>
                  <a:latin typeface="Poppins"/>
                  <a:ea typeface="Poppins"/>
                  <a:cs typeface="Poppins"/>
                  <a:sym typeface="Poppins"/>
                </a:rPr>
                <a:t>Wenn du da deinen Benutzernamen und </a:t>
              </a:r>
            </a:p>
            <a:p>
              <a:pPr algn="ctr">
                <a:lnSpc>
                  <a:spcPts val="1400"/>
                </a:lnSpc>
              </a:pPr>
              <a:r>
                <a:rPr lang="en-US" sz="1000">
                  <a:solidFill>
                    <a:srgbClr val="000000"/>
                  </a:solidFill>
                  <a:latin typeface="Poppins"/>
                  <a:ea typeface="Poppins"/>
                  <a:cs typeface="Poppins"/>
                  <a:sym typeface="Poppins"/>
                </a:rPr>
                <a:t>dein Passwort eingibst, kommst du auf deinen eigenen Arbeitsplatz.</a:t>
              </a:r>
            </a:p>
          </p:txBody>
        </p:sp>
        <p:sp>
          <p:nvSpPr>
            <p:cNvPr id="23" name="Freeform 23"/>
            <p:cNvSpPr/>
            <p:nvPr/>
          </p:nvSpPr>
          <p:spPr>
            <a:xfrm>
              <a:off x="5302234" y="2035245"/>
              <a:ext cx="2452161" cy="1724472"/>
            </a:xfrm>
            <a:custGeom>
              <a:avLst/>
              <a:gdLst/>
              <a:ahLst/>
              <a:cxnLst/>
              <a:rect l="l" t="t" r="r" b="b"/>
              <a:pathLst>
                <a:path w="2452161" h="1724472">
                  <a:moveTo>
                    <a:pt x="0" y="0"/>
                  </a:moveTo>
                  <a:lnTo>
                    <a:pt x="2452161" y="0"/>
                  </a:lnTo>
                  <a:lnTo>
                    <a:pt x="2452161" y="1724472"/>
                  </a:lnTo>
                  <a:lnTo>
                    <a:pt x="0" y="1724472"/>
                  </a:lnTo>
                  <a:lnTo>
                    <a:pt x="0" y="0"/>
                  </a:lnTo>
                  <a:close/>
                </a:path>
              </a:pathLst>
            </a:custGeom>
            <a:blipFill>
              <a:blip r:embed="rId8"/>
              <a:stretch>
                <a:fillRect/>
              </a:stretch>
            </a:blipFill>
          </p:spPr>
          <p:txBody>
            <a:bodyPr/>
            <a:lstStyle/>
            <a:p>
              <a:endParaRPr lang="de-DE"/>
            </a:p>
          </p:txBody>
        </p:sp>
        <p:sp>
          <p:nvSpPr>
            <p:cNvPr id="24" name="Freeform 24"/>
            <p:cNvSpPr/>
            <p:nvPr/>
          </p:nvSpPr>
          <p:spPr>
            <a:xfrm flipH="1" flipV="1">
              <a:off x="3623430" y="91589"/>
              <a:ext cx="2585350" cy="2236994"/>
            </a:xfrm>
            <a:custGeom>
              <a:avLst/>
              <a:gdLst/>
              <a:ahLst/>
              <a:cxnLst/>
              <a:rect l="l" t="t" r="r" b="b"/>
              <a:pathLst>
                <a:path w="2585350" h="2236994">
                  <a:moveTo>
                    <a:pt x="2585350" y="2236994"/>
                  </a:moveTo>
                  <a:lnTo>
                    <a:pt x="0" y="2236994"/>
                  </a:lnTo>
                  <a:lnTo>
                    <a:pt x="0" y="0"/>
                  </a:lnTo>
                  <a:lnTo>
                    <a:pt x="2585350" y="0"/>
                  </a:lnTo>
                  <a:lnTo>
                    <a:pt x="2585350" y="2236994"/>
                  </a:lnTo>
                  <a:close/>
                </a:path>
              </a:pathLst>
            </a:custGeom>
            <a:blipFill>
              <a:blip r:embed="rId7"/>
              <a:stretch>
                <a:fillRect/>
              </a:stretch>
            </a:blipFill>
          </p:spPr>
          <p:txBody>
            <a:bodyPr/>
            <a:lstStyle/>
            <a:p>
              <a:endParaRPr lang="de-DE"/>
            </a:p>
          </p:txBody>
        </p:sp>
        <p:sp>
          <p:nvSpPr>
            <p:cNvPr id="25" name="TextBox 25"/>
            <p:cNvSpPr txBox="1"/>
            <p:nvPr/>
          </p:nvSpPr>
          <p:spPr>
            <a:xfrm>
              <a:off x="3937204" y="213007"/>
              <a:ext cx="1775897"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Hey, nach dem Einschalten oder dem Öffnen einer App erscheint da ein Kasten bei mir. </a:t>
              </a:r>
            </a:p>
            <a:p>
              <a:pPr algn="ctr">
                <a:lnSpc>
                  <a:spcPts val="1220"/>
                </a:lnSpc>
                <a:spcBef>
                  <a:spcPct val="0"/>
                </a:spcBef>
              </a:pPr>
              <a:r>
                <a:rPr lang="en-US" sz="1000">
                  <a:solidFill>
                    <a:srgbClr val="000000"/>
                  </a:solidFill>
                  <a:latin typeface="Poppins"/>
                  <a:ea typeface="Poppins"/>
                  <a:cs typeface="Poppins"/>
                  <a:sym typeface="Poppins"/>
                </a:rPr>
                <a:t> Was muss ich da machen?</a:t>
              </a:r>
            </a:p>
          </p:txBody>
        </p:sp>
        <p:sp>
          <p:nvSpPr>
            <p:cNvPr id="26" name="Freeform 26"/>
            <p:cNvSpPr/>
            <p:nvPr/>
          </p:nvSpPr>
          <p:spPr>
            <a:xfrm>
              <a:off x="1042871" y="3227818"/>
              <a:ext cx="2580691" cy="1905722"/>
            </a:xfrm>
            <a:custGeom>
              <a:avLst/>
              <a:gdLst/>
              <a:ahLst/>
              <a:cxnLst/>
              <a:rect l="l" t="t" r="r" b="b"/>
              <a:pathLst>
                <a:path w="2580691" h="1905722">
                  <a:moveTo>
                    <a:pt x="0" y="0"/>
                  </a:moveTo>
                  <a:lnTo>
                    <a:pt x="2580691" y="0"/>
                  </a:lnTo>
                  <a:lnTo>
                    <a:pt x="2580691" y="1905722"/>
                  </a:lnTo>
                  <a:lnTo>
                    <a:pt x="0" y="1905722"/>
                  </a:lnTo>
                  <a:lnTo>
                    <a:pt x="0" y="0"/>
                  </a:lnTo>
                  <a:close/>
                </a:path>
              </a:pathLst>
            </a:custGeom>
            <a:blipFill>
              <a:blip r:embed="rId9"/>
              <a:stretch>
                <a:fillRect/>
              </a:stretch>
            </a:blipFill>
          </p:spPr>
          <p:txBody>
            <a:bodyPr/>
            <a:lstStyle/>
            <a:p>
              <a:endParaRPr lang="de-DE"/>
            </a:p>
          </p:txBody>
        </p:sp>
        <p:sp>
          <p:nvSpPr>
            <p:cNvPr id="27" name="Freeform 27"/>
            <p:cNvSpPr/>
            <p:nvPr/>
          </p:nvSpPr>
          <p:spPr>
            <a:xfrm rot="812653">
              <a:off x="3250761" y="3225717"/>
              <a:ext cx="1780160" cy="1759988"/>
            </a:xfrm>
            <a:custGeom>
              <a:avLst/>
              <a:gdLst/>
              <a:ahLst/>
              <a:cxnLst/>
              <a:rect l="l" t="t" r="r" b="b"/>
              <a:pathLst>
                <a:path w="1780160" h="1759988">
                  <a:moveTo>
                    <a:pt x="0" y="0"/>
                  </a:moveTo>
                  <a:lnTo>
                    <a:pt x="1780160" y="0"/>
                  </a:lnTo>
                  <a:lnTo>
                    <a:pt x="1780160" y="1759988"/>
                  </a:lnTo>
                  <a:lnTo>
                    <a:pt x="0" y="1759988"/>
                  </a:lnTo>
                  <a:lnTo>
                    <a:pt x="0" y="0"/>
                  </a:lnTo>
                  <a:close/>
                </a:path>
              </a:pathLst>
            </a:custGeom>
            <a:blipFill>
              <a:blip r:embed="rId10"/>
              <a:stretch>
                <a:fillRect l="-18244" t="-18979" r="-18130" b="-18957"/>
              </a:stretch>
            </a:blipFill>
          </p:spPr>
          <p:txBody>
            <a:bodyPr/>
            <a:lstStyle/>
            <a:p>
              <a:endParaRPr lang="de-DE"/>
            </a:p>
          </p:txBody>
        </p:sp>
        <p:sp>
          <p:nvSpPr>
            <p:cNvPr id="28" name="TextBox 28"/>
            <p:cNvSpPr txBox="1"/>
            <p:nvPr/>
          </p:nvSpPr>
          <p:spPr>
            <a:xfrm>
              <a:off x="910967" y="5346265"/>
              <a:ext cx="4762540"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Das ist ein Login-Feld. Es erscheint, sobald du dich auf dem Tablet oder in einer App anmelden (einloggen) musst.</a:t>
              </a:r>
            </a:p>
          </p:txBody>
        </p:sp>
        <p:sp>
          <p:nvSpPr>
            <p:cNvPr id="29" name="Freeform 29"/>
            <p:cNvSpPr/>
            <p:nvPr/>
          </p:nvSpPr>
          <p:spPr>
            <a:xfrm rot="495269">
              <a:off x="6064115" y="3775185"/>
              <a:ext cx="2974998" cy="2932422"/>
            </a:xfrm>
            <a:custGeom>
              <a:avLst/>
              <a:gdLst/>
              <a:ahLst/>
              <a:cxnLst/>
              <a:rect l="l" t="t" r="r" b="b"/>
              <a:pathLst>
                <a:path w="2974998" h="2932422">
                  <a:moveTo>
                    <a:pt x="0" y="0"/>
                  </a:moveTo>
                  <a:lnTo>
                    <a:pt x="2974999" y="0"/>
                  </a:lnTo>
                  <a:lnTo>
                    <a:pt x="2974999" y="2932422"/>
                  </a:lnTo>
                  <a:lnTo>
                    <a:pt x="0" y="2932422"/>
                  </a:lnTo>
                  <a:lnTo>
                    <a:pt x="0" y="0"/>
                  </a:lnTo>
                  <a:close/>
                </a:path>
              </a:pathLst>
            </a:custGeom>
            <a:blipFill>
              <a:blip r:embed="rId11"/>
              <a:stretch>
                <a:fillRect/>
              </a:stretch>
            </a:blipFill>
          </p:spPr>
          <p:txBody>
            <a:bodyPr/>
            <a:lstStyle/>
            <a:p>
              <a:endParaRPr lang="de-DE"/>
            </a:p>
          </p:txBody>
        </p:sp>
        <p:sp>
          <p:nvSpPr>
            <p:cNvPr id="30" name="TextBox 30"/>
            <p:cNvSpPr txBox="1"/>
            <p:nvPr/>
          </p:nvSpPr>
          <p:spPr>
            <a:xfrm rot="495269">
              <a:off x="6502911" y="4279322"/>
              <a:ext cx="1784667" cy="2049699"/>
            </a:xfrm>
            <a:prstGeom prst="rect">
              <a:avLst/>
            </a:prstGeom>
          </p:spPr>
          <p:txBody>
            <a:bodyPr lIns="0" tIns="0" rIns="0" bIns="0" rtlCol="0" anchor="t">
              <a:spAutoFit/>
            </a:bodyPr>
            <a:lstStyle/>
            <a:p>
              <a:pPr algn="ctr">
                <a:lnSpc>
                  <a:spcPts val="1262"/>
                </a:lnSpc>
              </a:pPr>
              <a:r>
                <a:rPr lang="en-US" sz="901">
                  <a:solidFill>
                    <a:srgbClr val="000000"/>
                  </a:solidFill>
                  <a:latin typeface="Poppins"/>
                  <a:ea typeface="Poppins"/>
                  <a:cs typeface="Poppins"/>
                  <a:sym typeface="Poppins"/>
                </a:rPr>
                <a:t>Das </a:t>
              </a:r>
              <a:r>
                <a:rPr lang="en-US" sz="901" b="1">
                  <a:solidFill>
                    <a:srgbClr val="000000"/>
                  </a:solidFill>
                  <a:latin typeface="Poppins Bold"/>
                  <a:ea typeface="Poppins Bold"/>
                  <a:cs typeface="Poppins Bold"/>
                  <a:sym typeface="Poppins Bold"/>
                </a:rPr>
                <a:t>Login </a:t>
              </a:r>
              <a:r>
                <a:rPr lang="en-US" sz="901">
                  <a:solidFill>
                    <a:srgbClr val="000000"/>
                  </a:solidFill>
                  <a:latin typeface="Poppins"/>
                  <a:ea typeface="Poppins"/>
                  <a:cs typeface="Poppins"/>
                  <a:sym typeface="Poppins"/>
                </a:rPr>
                <a:t>ist so etwas wie eine Tür, für die man einen Schlüssel benötigt. Dein Benutzername und dein Passwort sind der Schlüssel zu deinem eigenen Bereich auf dem Tablet oder in einer App.</a:t>
              </a:r>
            </a:p>
          </p:txBody>
        </p:sp>
        <p:sp>
          <p:nvSpPr>
            <p:cNvPr id="31" name="TextBox 31"/>
            <p:cNvSpPr txBox="1"/>
            <p:nvPr/>
          </p:nvSpPr>
          <p:spPr>
            <a:xfrm>
              <a:off x="352472" y="6536641"/>
              <a:ext cx="4894263" cy="2781935"/>
            </a:xfrm>
            <a:prstGeom prst="rect">
              <a:avLst/>
            </a:prstGeom>
          </p:spPr>
          <p:txBody>
            <a:bodyPr lIns="0" tIns="0" rIns="0" bIns="0" rtlCol="0" anchor="t">
              <a:spAutoFit/>
            </a:bodyPr>
            <a:lstStyle/>
            <a:p>
              <a:pPr algn="l">
                <a:lnSpc>
                  <a:spcPts val="1680"/>
                </a:lnSpc>
              </a:pPr>
              <a:endParaRPr/>
            </a:p>
            <a:p>
              <a:pPr algn="l">
                <a:lnSpc>
                  <a:spcPts val="1680"/>
                </a:lnSpc>
              </a:pPr>
              <a:endParaRPr/>
            </a:p>
            <a:p>
              <a:pPr marL="259082" lvl="1" indent="-129541" algn="l">
                <a:lnSpc>
                  <a:spcPts val="1680"/>
                </a:lnSpc>
                <a:buAutoNum type="arabicPeriod"/>
              </a:pPr>
              <a:r>
                <a:rPr lang="en-US" sz="1200">
                  <a:solidFill>
                    <a:srgbClr val="000000"/>
                  </a:solidFill>
                  <a:latin typeface="Poppins"/>
                  <a:ea typeface="Poppins"/>
                  <a:cs typeface="Poppins"/>
                  <a:sym typeface="Poppins"/>
                </a:rPr>
                <a:t>  Tippe mit deinem Finger in den Kasten, in    </a:t>
              </a:r>
            </a:p>
            <a:p>
              <a:pPr algn="l">
                <a:lnSpc>
                  <a:spcPts val="1680"/>
                </a:lnSpc>
              </a:pPr>
              <a:r>
                <a:rPr lang="en-US" sz="1200">
                  <a:solidFill>
                    <a:srgbClr val="000000"/>
                  </a:solidFill>
                  <a:latin typeface="Poppins"/>
                  <a:ea typeface="Poppins"/>
                  <a:cs typeface="Poppins"/>
                  <a:sym typeface="Poppins"/>
                </a:rPr>
                <a:t>         dem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 steht.</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    2.  Die Bildschirmtastatur “schwebt” von unten   </a:t>
              </a:r>
            </a:p>
            <a:p>
              <a:pPr algn="l">
                <a:lnSpc>
                  <a:spcPts val="1680"/>
                </a:lnSpc>
              </a:pPr>
              <a:r>
                <a:rPr lang="en-US" sz="1200">
                  <a:solidFill>
                    <a:srgbClr val="000000"/>
                  </a:solidFill>
                  <a:latin typeface="Poppins"/>
                  <a:ea typeface="Poppins"/>
                  <a:cs typeface="Poppins"/>
                  <a:sym typeface="Poppins"/>
                </a:rPr>
                <a:t>         in das Display und du siehst in dem </a:t>
              </a:r>
            </a:p>
            <a:p>
              <a:pPr algn="l">
                <a:lnSpc>
                  <a:spcPts val="1680"/>
                </a:lnSpc>
              </a:pPr>
              <a:r>
                <a:rPr lang="en-US" sz="1200">
                  <a:solidFill>
                    <a:srgbClr val="000000"/>
                  </a:solidFill>
                  <a:latin typeface="Poppins"/>
                  <a:ea typeface="Poppins"/>
                  <a:cs typeface="Poppins"/>
                  <a:sym typeface="Poppins"/>
                </a:rPr>
                <a:t>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-Kasten einen Strich.</a:t>
              </a:r>
            </a:p>
            <a:p>
              <a:pPr algn="l">
                <a:lnSpc>
                  <a:spcPts val="1680"/>
                </a:lnSpc>
              </a:pPr>
              <a:r>
                <a:rPr lang="en-US" sz="1200">
                  <a:solidFill>
                    <a:srgbClr val="000000"/>
                  </a:solidFill>
                  <a:latin typeface="Poppins"/>
                  <a:ea typeface="Poppins"/>
                  <a:cs typeface="Poppins"/>
                  <a:sym typeface="Poppins"/>
                </a:rPr>
                <a:t>         blinken. Man nennt ihn </a:t>
              </a:r>
              <a:r>
                <a:rPr lang="en-US" sz="1200" b="1">
                  <a:solidFill>
                    <a:srgbClr val="000000"/>
                  </a:solidFill>
                  <a:latin typeface="Poppins Bold"/>
                  <a:ea typeface="Poppins Bold"/>
                  <a:cs typeface="Poppins Bold"/>
                  <a:sym typeface="Poppins Bold"/>
                </a:rPr>
                <a:t>Cursor</a:t>
              </a:r>
              <a:r>
                <a:rPr lang="en-US" sz="1200">
                  <a:solidFill>
                    <a:srgbClr val="000000"/>
                  </a:solidFill>
                  <a:latin typeface="Poppins"/>
                  <a:ea typeface="Poppins"/>
                  <a:cs typeface="Poppins"/>
                  <a:sym typeface="Poppins"/>
                </a:rPr>
                <a:t>.</a:t>
              </a:r>
            </a:p>
            <a:p>
              <a:pPr algn="l">
                <a:lnSpc>
                  <a:spcPts val="1680"/>
                </a:lnSpc>
              </a:pPr>
              <a:r>
                <a:rPr lang="en-US" sz="1200">
                  <a:solidFill>
                    <a:srgbClr val="000000"/>
                  </a:solidFill>
                  <a:latin typeface="Poppins"/>
                  <a:ea typeface="Poppins"/>
                  <a:cs typeface="Poppins"/>
                  <a:sym typeface="Poppins"/>
                </a:rPr>
                <a:t>   </a:t>
              </a:r>
            </a:p>
          </p:txBody>
        </p:sp>
        <p:sp>
          <p:nvSpPr>
            <p:cNvPr id="32" name="Freeform 32"/>
            <p:cNvSpPr/>
            <p:nvPr/>
          </p:nvSpPr>
          <p:spPr>
            <a:xfrm>
              <a:off x="0" y="13279482"/>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2"/>
              <a:stretch>
                <a:fillRect/>
              </a:stretch>
            </a:blipFill>
          </p:spPr>
          <p:txBody>
            <a:bodyPr/>
            <a:lstStyle/>
            <a:p>
              <a:endParaRPr lang="de-DE"/>
            </a:p>
          </p:txBody>
        </p:sp>
        <p:sp>
          <p:nvSpPr>
            <p:cNvPr id="33" name="TextBox 33"/>
            <p:cNvSpPr txBox="1"/>
            <p:nvPr/>
          </p:nvSpPr>
          <p:spPr>
            <a:xfrm>
              <a:off x="665057" y="13422237"/>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34" name="TextBox 34"/>
            <p:cNvSpPr txBox="1"/>
            <p:nvPr/>
          </p:nvSpPr>
          <p:spPr>
            <a:xfrm>
              <a:off x="5611213" y="13422237"/>
              <a:ext cx="3522188"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1.3 |  Login mit der Bildschirmtastatur</a:t>
              </a:r>
            </a:p>
          </p:txBody>
        </p:sp>
        <p:sp>
          <p:nvSpPr>
            <p:cNvPr id="35" name="Freeform 35"/>
            <p:cNvSpPr/>
            <p:nvPr/>
          </p:nvSpPr>
          <p:spPr>
            <a:xfrm rot="-325058" flipH="1">
              <a:off x="4258153" y="8866570"/>
              <a:ext cx="2830708" cy="2662249"/>
            </a:xfrm>
            <a:custGeom>
              <a:avLst/>
              <a:gdLst/>
              <a:ahLst/>
              <a:cxnLst/>
              <a:rect l="l" t="t" r="r" b="b"/>
              <a:pathLst>
                <a:path w="2830708" h="2662249">
                  <a:moveTo>
                    <a:pt x="2830707" y="0"/>
                  </a:moveTo>
                  <a:lnTo>
                    <a:pt x="0" y="0"/>
                  </a:lnTo>
                  <a:lnTo>
                    <a:pt x="0" y="2662249"/>
                  </a:lnTo>
                  <a:lnTo>
                    <a:pt x="2830707" y="2662249"/>
                  </a:lnTo>
                  <a:lnTo>
                    <a:pt x="2830707" y="0"/>
                  </a:lnTo>
                  <a:close/>
                </a:path>
              </a:pathLst>
            </a:custGeom>
            <a:blipFill>
              <a:blip r:embed="rId11"/>
              <a:stretch>
                <a:fillRect t="-2402" b="-2402"/>
              </a:stretch>
            </a:blipFill>
          </p:spPr>
          <p:txBody>
            <a:bodyPr/>
            <a:lstStyle/>
            <a:p>
              <a:endParaRPr lang="de-DE"/>
            </a:p>
          </p:txBody>
        </p:sp>
        <p:sp>
          <p:nvSpPr>
            <p:cNvPr id="36" name="TextBox 36"/>
            <p:cNvSpPr txBox="1"/>
            <p:nvPr/>
          </p:nvSpPr>
          <p:spPr>
            <a:xfrm rot="-372872">
              <a:off x="4741071" y="9394356"/>
              <a:ext cx="1941999" cy="181291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Der </a:t>
              </a:r>
              <a:r>
                <a:rPr lang="en-US" sz="999" b="1">
                  <a:solidFill>
                    <a:srgbClr val="000000"/>
                  </a:solidFill>
                  <a:latin typeface="Poppins Bold"/>
                  <a:ea typeface="Poppins Bold"/>
                  <a:cs typeface="Poppins Bold"/>
                  <a:sym typeface="Poppins Bold"/>
                </a:rPr>
                <a:t>Cursor</a:t>
              </a:r>
              <a:r>
                <a:rPr lang="en-US" sz="999">
                  <a:solidFill>
                    <a:srgbClr val="000000"/>
                  </a:solidFill>
                  <a:latin typeface="Poppins"/>
                  <a:ea typeface="Poppins"/>
                  <a:cs typeface="Poppins"/>
                  <a:sym typeface="Poppins"/>
                </a:rPr>
                <a:t> ist ein blinkender Strich, der dir anzeigt, wo du dich auf einer Seite befindest. An dieser Stelle kannst du Text mit der Tastatur eingeben. </a:t>
              </a:r>
            </a:p>
          </p:txBody>
        </p:sp>
        <p:sp>
          <p:nvSpPr>
            <p:cNvPr id="37" name="TextBox 37"/>
            <p:cNvSpPr txBox="1"/>
            <p:nvPr/>
          </p:nvSpPr>
          <p:spPr>
            <a:xfrm>
              <a:off x="614183" y="11921309"/>
              <a:ext cx="8007049"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Wenn du mit dem Finger auf den Cursor tippst und den Finger </a:t>
              </a:r>
            </a:p>
            <a:p>
              <a:pPr algn="l">
                <a:lnSpc>
                  <a:spcPts val="1680"/>
                </a:lnSpc>
              </a:pPr>
              <a:r>
                <a:rPr lang="en-US" sz="1200">
                  <a:solidFill>
                    <a:srgbClr val="000000"/>
                  </a:solidFill>
                  <a:latin typeface="Poppins"/>
                  <a:ea typeface="Poppins"/>
                  <a:cs typeface="Poppins"/>
                  <a:sym typeface="Poppins"/>
                </a:rPr>
                <a:t>     liegenlässt, kannst du den Cursor an eine andere Stelle ziehen </a:t>
              </a:r>
            </a:p>
            <a:p>
              <a:pPr algn="l">
                <a:lnSpc>
                  <a:spcPts val="1680"/>
                </a:lnSpc>
              </a:pPr>
              <a:r>
                <a:rPr lang="en-US" sz="1200">
                  <a:solidFill>
                    <a:srgbClr val="000000"/>
                  </a:solidFill>
                  <a:latin typeface="Poppins"/>
                  <a:ea typeface="Poppins"/>
                  <a:cs typeface="Poppins"/>
                  <a:sym typeface="Poppins"/>
                </a:rPr>
                <a:t>     und dort weiterschreiben.</a:t>
              </a:r>
            </a:p>
          </p:txBody>
        </p:sp>
        <p:sp>
          <p:nvSpPr>
            <p:cNvPr id="38" name="Freeform 38"/>
            <p:cNvSpPr/>
            <p:nvPr/>
          </p:nvSpPr>
          <p:spPr>
            <a:xfrm>
              <a:off x="6012552" y="6841732"/>
              <a:ext cx="2743756" cy="2026138"/>
            </a:xfrm>
            <a:custGeom>
              <a:avLst/>
              <a:gdLst/>
              <a:ahLst/>
              <a:cxnLst/>
              <a:rect l="l" t="t" r="r" b="b"/>
              <a:pathLst>
                <a:path w="2743756" h="2026138">
                  <a:moveTo>
                    <a:pt x="0" y="0"/>
                  </a:moveTo>
                  <a:lnTo>
                    <a:pt x="2743756" y="0"/>
                  </a:lnTo>
                  <a:lnTo>
                    <a:pt x="2743756" y="2026138"/>
                  </a:lnTo>
                  <a:lnTo>
                    <a:pt x="0" y="2026138"/>
                  </a:lnTo>
                  <a:lnTo>
                    <a:pt x="0" y="0"/>
                  </a:lnTo>
                  <a:close/>
                </a:path>
              </a:pathLst>
            </a:custGeom>
            <a:blipFill>
              <a:blip r:embed="rId13"/>
              <a:stretch>
                <a:fillRect/>
              </a:stretch>
            </a:blipFill>
          </p:spPr>
          <p:txBody>
            <a:bodyPr/>
            <a:lstStyle/>
            <a:p>
              <a:endParaRPr lang="de-DE"/>
            </a:p>
          </p:txBody>
        </p:sp>
        <p:sp>
          <p:nvSpPr>
            <p:cNvPr id="39" name="Freeform 39"/>
            <p:cNvSpPr/>
            <p:nvPr/>
          </p:nvSpPr>
          <p:spPr>
            <a:xfrm>
              <a:off x="8056003" y="7578636"/>
              <a:ext cx="509280" cy="1064527"/>
            </a:xfrm>
            <a:custGeom>
              <a:avLst/>
              <a:gdLst/>
              <a:ahLst/>
              <a:cxnLst/>
              <a:rect l="l" t="t" r="r" b="b"/>
              <a:pathLst>
                <a:path w="509280" h="1064527">
                  <a:moveTo>
                    <a:pt x="0" y="0"/>
                  </a:moveTo>
                  <a:lnTo>
                    <a:pt x="509279" y="0"/>
                  </a:lnTo>
                  <a:lnTo>
                    <a:pt x="509279" y="1064527"/>
                  </a:lnTo>
                  <a:lnTo>
                    <a:pt x="0" y="1064527"/>
                  </a:lnTo>
                  <a:lnTo>
                    <a:pt x="0" y="0"/>
                  </a:lnTo>
                  <a:close/>
                </a:path>
              </a:pathLst>
            </a:custGeom>
            <a:blipFill>
              <a:blip r:embed="rId14"/>
              <a:stretch>
                <a:fillRect l="-109025"/>
              </a:stretch>
            </a:blipFill>
          </p:spPr>
          <p:txBody>
            <a:bodyPr/>
            <a:lstStyle/>
            <a:p>
              <a:endParaRPr lang="de-DE"/>
            </a:p>
          </p:txBody>
        </p:sp>
        <p:sp>
          <p:nvSpPr>
            <p:cNvPr id="40" name="Freeform 40"/>
            <p:cNvSpPr/>
            <p:nvPr/>
          </p:nvSpPr>
          <p:spPr>
            <a:xfrm>
              <a:off x="6094521" y="7578636"/>
              <a:ext cx="540993" cy="1064527"/>
            </a:xfrm>
            <a:custGeom>
              <a:avLst/>
              <a:gdLst/>
              <a:ahLst/>
              <a:cxnLst/>
              <a:rect l="l" t="t" r="r" b="b"/>
              <a:pathLst>
                <a:path w="540993" h="1064527">
                  <a:moveTo>
                    <a:pt x="0" y="0"/>
                  </a:moveTo>
                  <a:lnTo>
                    <a:pt x="540993" y="0"/>
                  </a:lnTo>
                  <a:lnTo>
                    <a:pt x="540993" y="1064527"/>
                  </a:lnTo>
                  <a:lnTo>
                    <a:pt x="0" y="1064527"/>
                  </a:lnTo>
                  <a:lnTo>
                    <a:pt x="0" y="0"/>
                  </a:lnTo>
                  <a:close/>
                </a:path>
              </a:pathLst>
            </a:custGeom>
            <a:blipFill>
              <a:blip r:embed="rId14"/>
              <a:stretch>
                <a:fillRect r="-96772"/>
              </a:stretch>
            </a:blipFill>
          </p:spPr>
          <p:txBody>
            <a:bodyPr/>
            <a:lstStyle/>
            <a:p>
              <a:endParaRPr lang="de-DE"/>
            </a:p>
          </p:txBody>
        </p:sp>
        <p:sp>
          <p:nvSpPr>
            <p:cNvPr id="41" name="Freeform 41"/>
            <p:cNvSpPr/>
            <p:nvPr/>
          </p:nvSpPr>
          <p:spPr>
            <a:xfrm>
              <a:off x="430006" y="3227818"/>
              <a:ext cx="526414" cy="467924"/>
            </a:xfrm>
            <a:custGeom>
              <a:avLst/>
              <a:gdLst/>
              <a:ahLst/>
              <a:cxnLst/>
              <a:rect l="l" t="t" r="r" b="b"/>
              <a:pathLst>
                <a:path w="526414" h="467924">
                  <a:moveTo>
                    <a:pt x="0" y="0"/>
                  </a:moveTo>
                  <a:lnTo>
                    <a:pt x="526415" y="0"/>
                  </a:lnTo>
                  <a:lnTo>
                    <a:pt x="526415" y="467924"/>
                  </a:lnTo>
                  <a:lnTo>
                    <a:pt x="0" y="4679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42" name="Freeform 42"/>
            <p:cNvSpPr/>
            <p:nvPr/>
          </p:nvSpPr>
          <p:spPr>
            <a:xfrm>
              <a:off x="1126920" y="9318575"/>
              <a:ext cx="2412594" cy="1981203"/>
            </a:xfrm>
            <a:custGeom>
              <a:avLst/>
              <a:gdLst/>
              <a:ahLst/>
              <a:cxnLst/>
              <a:rect l="l" t="t" r="r" b="b"/>
              <a:pathLst>
                <a:path w="2412594" h="1981203">
                  <a:moveTo>
                    <a:pt x="0" y="0"/>
                  </a:moveTo>
                  <a:lnTo>
                    <a:pt x="2412594" y="0"/>
                  </a:lnTo>
                  <a:lnTo>
                    <a:pt x="2412594" y="1981203"/>
                  </a:lnTo>
                  <a:lnTo>
                    <a:pt x="0" y="1981203"/>
                  </a:lnTo>
                  <a:lnTo>
                    <a:pt x="0" y="0"/>
                  </a:lnTo>
                  <a:close/>
                </a:path>
              </a:pathLst>
            </a:custGeom>
            <a:blipFill>
              <a:blip r:embed="rId17"/>
              <a:stretch>
                <a:fillRect l="-3789" t="-19362" r="-4203" b="-12144"/>
              </a:stretch>
            </a:blipFill>
            <a:ln w="9525" cap="sq">
              <a:solidFill>
                <a:srgbClr val="000000"/>
              </a:solidFill>
              <a:prstDash val="solid"/>
              <a:miter/>
            </a:ln>
          </p:spPr>
          <p:txBody>
            <a:bodyPr/>
            <a:lstStyle/>
            <a:p>
              <a:endParaRPr lang="de-DE"/>
            </a:p>
          </p:txBody>
        </p:sp>
        <p:sp>
          <p:nvSpPr>
            <p:cNvPr id="43" name="AutoShape 43"/>
            <p:cNvSpPr/>
            <p:nvPr/>
          </p:nvSpPr>
          <p:spPr>
            <a:xfrm flipH="1">
              <a:off x="1824434" y="9983711"/>
              <a:ext cx="0" cy="196481"/>
            </a:xfrm>
            <a:prstGeom prst="line">
              <a:avLst/>
            </a:prstGeom>
            <a:ln w="38100" cap="rnd">
              <a:solidFill>
                <a:srgbClr val="F50000"/>
              </a:solidFill>
              <a:prstDash val="solid"/>
              <a:headEnd type="none" w="sm" len="sm"/>
              <a:tailEnd type="none" w="sm" len="sm"/>
            </a:ln>
          </p:spPr>
          <p:txBody>
            <a:bodyPr/>
            <a:lstStyle/>
            <a:p>
              <a:endParaRPr lang="de-DE"/>
            </a:p>
          </p:txBody>
        </p:sp>
        <p:sp>
          <p:nvSpPr>
            <p:cNvPr id="44" name="AutoShape 44"/>
            <p:cNvSpPr/>
            <p:nvPr/>
          </p:nvSpPr>
          <p:spPr>
            <a:xfrm>
              <a:off x="1544850" y="9574158"/>
              <a:ext cx="258901" cy="334460"/>
            </a:xfrm>
            <a:prstGeom prst="line">
              <a:avLst/>
            </a:prstGeom>
            <a:ln w="50800" cap="flat">
              <a:solidFill>
                <a:srgbClr val="F50000"/>
              </a:solidFill>
              <a:prstDash val="solid"/>
              <a:headEnd type="none" w="sm" len="sm"/>
              <a:tailEnd type="triangle" w="lg" len="med"/>
            </a:ln>
          </p:spPr>
          <p:txBody>
            <a:bodyPr/>
            <a:lstStyle/>
            <a:p>
              <a:endParaRPr lang="de-D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1518" y="386904"/>
            <a:ext cx="8654620" cy="10167954"/>
            <a:chOff x="0" y="0"/>
            <a:chExt cx="11539493" cy="13557273"/>
          </a:xfrm>
        </p:grpSpPr>
        <p:grpSp>
          <p:nvGrpSpPr>
            <p:cNvPr id="3" name="Group 3"/>
            <p:cNvGrpSpPr/>
            <p:nvPr/>
          </p:nvGrpSpPr>
          <p:grpSpPr>
            <a:xfrm>
              <a:off x="2137310" y="0"/>
              <a:ext cx="9044016" cy="12946777"/>
              <a:chOff x="0" y="0"/>
              <a:chExt cx="2430878" cy="3479874"/>
            </a:xfrm>
          </p:grpSpPr>
          <p:sp>
            <p:nvSpPr>
              <p:cNvPr id="4" name="Freeform 4"/>
              <p:cNvSpPr/>
              <p:nvPr/>
            </p:nvSpPr>
            <p:spPr>
              <a:xfrm>
                <a:off x="0" y="0"/>
                <a:ext cx="2430878" cy="3479874"/>
              </a:xfrm>
              <a:custGeom>
                <a:avLst/>
                <a:gdLst/>
                <a:ahLst/>
                <a:cxnLst/>
                <a:rect l="l" t="t" r="r" b="b"/>
                <a:pathLst>
                  <a:path w="2430878" h="3479874">
                    <a:moveTo>
                      <a:pt x="22827" y="0"/>
                    </a:moveTo>
                    <a:lnTo>
                      <a:pt x="2408051" y="0"/>
                    </a:lnTo>
                    <a:cubicBezTo>
                      <a:pt x="2414105" y="0"/>
                      <a:pt x="2419911" y="2405"/>
                      <a:pt x="2424192" y="6686"/>
                    </a:cubicBezTo>
                    <a:cubicBezTo>
                      <a:pt x="2428473" y="10967"/>
                      <a:pt x="2430878" y="16773"/>
                      <a:pt x="2430878" y="22827"/>
                    </a:cubicBezTo>
                    <a:lnTo>
                      <a:pt x="2430878" y="3457047"/>
                    </a:lnTo>
                    <a:cubicBezTo>
                      <a:pt x="2430878" y="3463101"/>
                      <a:pt x="2428473" y="3468908"/>
                      <a:pt x="2424192" y="3473188"/>
                    </a:cubicBezTo>
                    <a:cubicBezTo>
                      <a:pt x="2419911" y="3477470"/>
                      <a:pt x="2414105" y="3479874"/>
                      <a:pt x="2408051" y="3479874"/>
                    </a:cubicBezTo>
                    <a:lnTo>
                      <a:pt x="22827" y="3479874"/>
                    </a:lnTo>
                    <a:cubicBezTo>
                      <a:pt x="16773" y="3479874"/>
                      <a:pt x="10967" y="3477470"/>
                      <a:pt x="6686" y="3473188"/>
                    </a:cubicBezTo>
                    <a:cubicBezTo>
                      <a:pt x="2405" y="3468908"/>
                      <a:pt x="0" y="3463101"/>
                      <a:pt x="0" y="3457047"/>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0878" cy="350844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2169001" y="0"/>
              <a:ext cx="8987631" cy="2887098"/>
              <a:chOff x="0" y="0"/>
              <a:chExt cx="2415723" cy="776003"/>
            </a:xfrm>
          </p:grpSpPr>
          <p:sp>
            <p:nvSpPr>
              <p:cNvPr id="7" name="Freeform 7"/>
              <p:cNvSpPr/>
              <p:nvPr/>
            </p:nvSpPr>
            <p:spPr>
              <a:xfrm>
                <a:off x="0" y="0"/>
                <a:ext cx="2415723" cy="776003"/>
              </a:xfrm>
              <a:custGeom>
                <a:avLst/>
                <a:gdLst/>
                <a:ahLst/>
                <a:cxnLst/>
                <a:rect l="l" t="t" r="r" b="b"/>
                <a:pathLst>
                  <a:path w="2415723" h="776003">
                    <a:moveTo>
                      <a:pt x="22971" y="0"/>
                    </a:moveTo>
                    <a:lnTo>
                      <a:pt x="2392752" y="0"/>
                    </a:lnTo>
                    <a:cubicBezTo>
                      <a:pt x="2398844" y="0"/>
                      <a:pt x="2404687" y="2420"/>
                      <a:pt x="2408995" y="6728"/>
                    </a:cubicBezTo>
                    <a:cubicBezTo>
                      <a:pt x="2413303" y="11036"/>
                      <a:pt x="2415723" y="16878"/>
                      <a:pt x="2415723" y="22971"/>
                    </a:cubicBezTo>
                    <a:lnTo>
                      <a:pt x="2415723" y="753032"/>
                    </a:lnTo>
                    <a:cubicBezTo>
                      <a:pt x="2415723" y="765719"/>
                      <a:pt x="2405439" y="776003"/>
                      <a:pt x="2392752" y="776003"/>
                    </a:cubicBezTo>
                    <a:lnTo>
                      <a:pt x="22971" y="776003"/>
                    </a:lnTo>
                    <a:cubicBezTo>
                      <a:pt x="10284" y="776003"/>
                      <a:pt x="0" y="765719"/>
                      <a:pt x="0" y="753032"/>
                    </a:cubicBezTo>
                    <a:lnTo>
                      <a:pt x="0" y="22971"/>
                    </a:lnTo>
                    <a:cubicBezTo>
                      <a:pt x="0" y="10284"/>
                      <a:pt x="10284" y="0"/>
                      <a:pt x="229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15723" cy="804578"/>
              </a:xfrm>
              <a:prstGeom prst="rect">
                <a:avLst/>
              </a:prstGeom>
            </p:spPr>
            <p:txBody>
              <a:bodyPr lIns="50800" tIns="50800" rIns="50800" bIns="50800" rtlCol="0" anchor="ctr"/>
              <a:lstStyle/>
              <a:p>
                <a:pPr algn="ctr">
                  <a:lnSpc>
                    <a:spcPts val="1680"/>
                  </a:lnSpc>
                </a:pPr>
                <a:endParaRPr/>
              </a:p>
            </p:txBody>
          </p:sp>
        </p:grpSp>
        <p:grpSp>
          <p:nvGrpSpPr>
            <p:cNvPr id="9" name="Group 9"/>
            <p:cNvGrpSpPr/>
            <p:nvPr/>
          </p:nvGrpSpPr>
          <p:grpSpPr>
            <a:xfrm>
              <a:off x="2169001" y="2035357"/>
              <a:ext cx="8987631" cy="1283541"/>
              <a:chOff x="0" y="0"/>
              <a:chExt cx="2424516" cy="346250"/>
            </a:xfrm>
          </p:grpSpPr>
          <p:sp>
            <p:nvSpPr>
              <p:cNvPr id="10" name="Freeform 10"/>
              <p:cNvSpPr/>
              <p:nvPr/>
            </p:nvSpPr>
            <p:spPr>
              <a:xfrm>
                <a:off x="0" y="0"/>
                <a:ext cx="2424516" cy="346250"/>
              </a:xfrm>
              <a:custGeom>
                <a:avLst/>
                <a:gdLst/>
                <a:ahLst/>
                <a:cxnLst/>
                <a:rect l="l" t="t" r="r" b="b"/>
                <a:pathLst>
                  <a:path w="2424516" h="346250">
                    <a:moveTo>
                      <a:pt x="0" y="0"/>
                    </a:moveTo>
                    <a:lnTo>
                      <a:pt x="2424516" y="0"/>
                    </a:lnTo>
                    <a:lnTo>
                      <a:pt x="2424516" y="346250"/>
                    </a:lnTo>
                    <a:lnTo>
                      <a:pt x="0" y="346250"/>
                    </a:lnTo>
                    <a:close/>
                  </a:path>
                </a:pathLst>
              </a:custGeom>
              <a:solidFill>
                <a:srgbClr val="FFFFFF"/>
              </a:solidFill>
            </p:spPr>
            <p:txBody>
              <a:bodyPr/>
              <a:lstStyle/>
              <a:p>
                <a:endParaRPr lang="de-DE"/>
              </a:p>
            </p:txBody>
          </p:sp>
          <p:sp>
            <p:nvSpPr>
              <p:cNvPr id="11" name="TextBox 11"/>
              <p:cNvSpPr txBox="1"/>
              <p:nvPr/>
            </p:nvSpPr>
            <p:spPr>
              <a:xfrm>
                <a:off x="0" y="-28575"/>
                <a:ext cx="2424516" cy="374825"/>
              </a:xfrm>
              <a:prstGeom prst="rect">
                <a:avLst/>
              </a:prstGeom>
            </p:spPr>
            <p:txBody>
              <a:bodyPr lIns="50616" tIns="50616" rIns="50616" bIns="50616" rtlCol="0" anchor="ctr"/>
              <a:lstStyle/>
              <a:p>
                <a:pPr algn="ctr">
                  <a:lnSpc>
                    <a:spcPts val="1680"/>
                  </a:lnSpc>
                </a:pPr>
                <a:endParaRPr/>
              </a:p>
            </p:txBody>
          </p:sp>
        </p:grpSp>
        <p:sp>
          <p:nvSpPr>
            <p:cNvPr id="12" name="Freeform 12"/>
            <p:cNvSpPr/>
            <p:nvPr/>
          </p:nvSpPr>
          <p:spPr>
            <a:xfrm>
              <a:off x="2490944" y="2872473"/>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3156360" y="2945825"/>
              <a:ext cx="4510515" cy="299720"/>
            </a:xfrm>
            <a:prstGeom prst="rect">
              <a:avLst/>
            </a:prstGeom>
          </p:spPr>
          <p:txBody>
            <a:bodyPr lIns="0" tIns="0" rIns="0" bIns="0" rtlCol="0" anchor="t">
              <a:spAutoFit/>
            </a:bodyPr>
            <a:lstStyle/>
            <a:p>
              <a:pPr algn="l">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14" name="TextBox 14"/>
            <p:cNvSpPr txBox="1"/>
            <p:nvPr/>
          </p:nvSpPr>
          <p:spPr>
            <a:xfrm>
              <a:off x="3130267" y="2264369"/>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kannst du auf dem Tablet etwas schreiben?</a:t>
              </a:r>
            </a:p>
          </p:txBody>
        </p:sp>
        <p:sp>
          <p:nvSpPr>
            <p:cNvPr id="15" name="Freeform 15"/>
            <p:cNvSpPr/>
            <p:nvPr/>
          </p:nvSpPr>
          <p:spPr>
            <a:xfrm>
              <a:off x="2503357" y="2213559"/>
              <a:ext cx="463568" cy="463568"/>
            </a:xfrm>
            <a:custGeom>
              <a:avLst/>
              <a:gdLst/>
              <a:ahLst/>
              <a:cxnLst/>
              <a:rect l="l" t="t" r="r" b="b"/>
              <a:pathLst>
                <a:path w="463568" h="463568">
                  <a:moveTo>
                    <a:pt x="0" y="0"/>
                  </a:moveTo>
                  <a:lnTo>
                    <a:pt x="463568" y="0"/>
                  </a:lnTo>
                  <a:lnTo>
                    <a:pt x="463568" y="463568"/>
                  </a:lnTo>
                  <a:lnTo>
                    <a:pt x="0" y="463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6" name="Freeform 16"/>
            <p:cNvSpPr/>
            <p:nvPr/>
          </p:nvSpPr>
          <p:spPr>
            <a:xfrm>
              <a:off x="2562453" y="3637384"/>
              <a:ext cx="2510590" cy="2061676"/>
            </a:xfrm>
            <a:custGeom>
              <a:avLst/>
              <a:gdLst/>
              <a:ahLst/>
              <a:cxnLst/>
              <a:rect l="l" t="t" r="r" b="b"/>
              <a:pathLst>
                <a:path w="2510590" h="2061676">
                  <a:moveTo>
                    <a:pt x="0" y="0"/>
                  </a:moveTo>
                  <a:lnTo>
                    <a:pt x="2510590" y="0"/>
                  </a:lnTo>
                  <a:lnTo>
                    <a:pt x="2510590" y="2061676"/>
                  </a:lnTo>
                  <a:lnTo>
                    <a:pt x="0" y="2061676"/>
                  </a:lnTo>
                  <a:lnTo>
                    <a:pt x="0" y="0"/>
                  </a:lnTo>
                  <a:close/>
                </a:path>
              </a:pathLst>
            </a:custGeom>
            <a:blipFill>
              <a:blip r:embed="rId6"/>
              <a:stretch>
                <a:fillRect l="-3789" t="-19362" r="-4203" b="-12144"/>
              </a:stretch>
            </a:blipFill>
            <a:ln w="9525" cap="rnd">
              <a:solidFill>
                <a:srgbClr val="000000"/>
              </a:solidFill>
              <a:prstDash val="solid"/>
              <a:round/>
            </a:ln>
          </p:spPr>
          <p:txBody>
            <a:bodyPr/>
            <a:lstStyle/>
            <a:p>
              <a:endParaRPr lang="de-DE"/>
            </a:p>
          </p:txBody>
        </p:sp>
        <p:sp>
          <p:nvSpPr>
            <p:cNvPr id="17" name="Freeform 17"/>
            <p:cNvSpPr/>
            <p:nvPr/>
          </p:nvSpPr>
          <p:spPr>
            <a:xfrm rot="8231265">
              <a:off x="2943616" y="3990288"/>
              <a:ext cx="290922" cy="387897"/>
            </a:xfrm>
            <a:custGeom>
              <a:avLst/>
              <a:gdLst/>
              <a:ahLst/>
              <a:cxnLst/>
              <a:rect l="l" t="t" r="r" b="b"/>
              <a:pathLst>
                <a:path w="290922" h="387897">
                  <a:moveTo>
                    <a:pt x="0" y="0"/>
                  </a:moveTo>
                  <a:lnTo>
                    <a:pt x="290922" y="0"/>
                  </a:lnTo>
                  <a:lnTo>
                    <a:pt x="290922" y="387896"/>
                  </a:lnTo>
                  <a:lnTo>
                    <a:pt x="0" y="3878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AutoShape 18"/>
            <p:cNvSpPr/>
            <p:nvPr/>
          </p:nvSpPr>
          <p:spPr>
            <a:xfrm flipH="1">
              <a:off x="3288299" y="4329536"/>
              <a:ext cx="0" cy="204462"/>
            </a:xfrm>
            <a:prstGeom prst="line">
              <a:avLst/>
            </a:prstGeom>
            <a:ln w="38100" cap="rnd">
              <a:solidFill>
                <a:srgbClr val="F50000"/>
              </a:solidFill>
              <a:prstDash val="solid"/>
              <a:headEnd type="none" w="sm" len="sm"/>
              <a:tailEnd type="none" w="sm" len="sm"/>
            </a:ln>
          </p:spPr>
          <p:txBody>
            <a:bodyPr/>
            <a:lstStyle/>
            <a:p>
              <a:endParaRPr lang="de-DE"/>
            </a:p>
          </p:txBody>
        </p:sp>
        <p:sp>
          <p:nvSpPr>
            <p:cNvPr id="19" name="TextBox 19"/>
            <p:cNvSpPr txBox="1"/>
            <p:nvPr/>
          </p:nvSpPr>
          <p:spPr>
            <a:xfrm>
              <a:off x="5078909" y="3560319"/>
              <a:ext cx="5931897" cy="2223263"/>
            </a:xfrm>
            <a:prstGeom prst="rect">
              <a:avLst/>
            </a:prstGeom>
          </p:spPr>
          <p:txBody>
            <a:bodyPr lIns="0" tIns="0" rIns="0" bIns="0" rtlCol="0" anchor="t">
              <a:spAutoFit/>
            </a:bodyPr>
            <a:lstStyle/>
            <a:p>
              <a:pPr marL="258267" lvl="1" indent="-129134" algn="l">
                <a:lnSpc>
                  <a:spcPts val="1674"/>
                </a:lnSpc>
                <a:buAutoNum type="arabicPeriod"/>
              </a:pPr>
              <a:r>
                <a:rPr lang="en-US" sz="1196">
                  <a:solidFill>
                    <a:srgbClr val="000000"/>
                  </a:solidFill>
                  <a:latin typeface="Poppins"/>
                  <a:ea typeface="Poppins"/>
                  <a:cs typeface="Poppins"/>
                  <a:sym typeface="Poppins"/>
                </a:rPr>
                <a:t> Schreibe im Benutzername-Kasten, beim blinkenden Cursor zur Übung deinen Namen oder den eines anderen Kindes. Möchtest du Großbuchstaben schreiben, tippe zuerst die Umschalt-Taste       an, dann wird der nächste Buchstabe automatisch groß.</a:t>
              </a:r>
            </a:p>
            <a:p>
              <a:pPr algn="l">
                <a:lnSpc>
                  <a:spcPts val="1674"/>
                </a:lnSpc>
              </a:pPr>
              <a:endParaRPr lang="en-US" sz="1196">
                <a:solidFill>
                  <a:srgbClr val="000000"/>
                </a:solidFill>
                <a:latin typeface="Poppins"/>
                <a:ea typeface="Poppins"/>
                <a:cs typeface="Poppins"/>
                <a:sym typeface="Poppins"/>
              </a:endParaRPr>
            </a:p>
            <a:p>
              <a:pPr algn="l">
                <a:lnSpc>
                  <a:spcPts val="1674"/>
                </a:lnSpc>
              </a:pPr>
              <a:r>
                <a:rPr lang="en-US" sz="1196">
                  <a:solidFill>
                    <a:srgbClr val="000000"/>
                  </a:solidFill>
                  <a:latin typeface="Poppins"/>
                  <a:ea typeface="Poppins"/>
                  <a:cs typeface="Poppins"/>
                  <a:sym typeface="Poppins"/>
                </a:rPr>
                <a:t>   2. Tippe auf diese Taste          und gib drei Ziffern und</a:t>
              </a:r>
            </a:p>
            <a:p>
              <a:pPr algn="l">
                <a:lnSpc>
                  <a:spcPts val="1674"/>
                </a:lnSpc>
              </a:pPr>
              <a:r>
                <a:rPr lang="en-US" sz="1196">
                  <a:solidFill>
                    <a:srgbClr val="000000"/>
                  </a:solidFill>
                  <a:latin typeface="Poppins"/>
                  <a:ea typeface="Poppins"/>
                  <a:cs typeface="Poppins"/>
                  <a:sym typeface="Poppins"/>
                </a:rPr>
                <a:t>       zwei </a:t>
              </a:r>
              <a:r>
                <a:rPr lang="en-US" sz="1196" b="1">
                  <a:solidFill>
                    <a:srgbClr val="000000"/>
                  </a:solidFill>
                  <a:latin typeface="Poppins Bold"/>
                  <a:ea typeface="Poppins Bold"/>
                  <a:cs typeface="Poppins Bold"/>
                  <a:sym typeface="Poppins Bold"/>
                </a:rPr>
                <a:t>Sonderzeichen</a:t>
              </a:r>
              <a:r>
                <a:rPr lang="en-US" sz="1196">
                  <a:solidFill>
                    <a:srgbClr val="000000"/>
                  </a:solidFill>
                  <a:latin typeface="Poppins"/>
                  <a:ea typeface="Poppins"/>
                  <a:cs typeface="Poppins"/>
                  <a:sym typeface="Poppins"/>
                </a:rPr>
                <a:t> ein. Das sind z. B diese: §%+/#.</a:t>
              </a:r>
            </a:p>
          </p:txBody>
        </p:sp>
        <p:sp>
          <p:nvSpPr>
            <p:cNvPr id="20" name="Freeform 20"/>
            <p:cNvSpPr/>
            <p:nvPr/>
          </p:nvSpPr>
          <p:spPr>
            <a:xfrm>
              <a:off x="9802273" y="4371264"/>
              <a:ext cx="296958" cy="296958"/>
            </a:xfrm>
            <a:custGeom>
              <a:avLst/>
              <a:gdLst/>
              <a:ahLst/>
              <a:cxnLst/>
              <a:rect l="l" t="t" r="r" b="b"/>
              <a:pathLst>
                <a:path w="296958" h="296958">
                  <a:moveTo>
                    <a:pt x="0" y="0"/>
                  </a:moveTo>
                  <a:lnTo>
                    <a:pt x="296957" y="0"/>
                  </a:lnTo>
                  <a:lnTo>
                    <a:pt x="296957" y="296958"/>
                  </a:lnTo>
                  <a:lnTo>
                    <a:pt x="0" y="2969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1" name="Freeform 21"/>
            <p:cNvSpPr/>
            <p:nvPr/>
          </p:nvSpPr>
          <p:spPr>
            <a:xfrm>
              <a:off x="2562453" y="6354859"/>
              <a:ext cx="3516295" cy="1270262"/>
            </a:xfrm>
            <a:custGeom>
              <a:avLst/>
              <a:gdLst/>
              <a:ahLst/>
              <a:cxnLst/>
              <a:rect l="l" t="t" r="r" b="b"/>
              <a:pathLst>
                <a:path w="3516295" h="1270262">
                  <a:moveTo>
                    <a:pt x="0" y="0"/>
                  </a:moveTo>
                  <a:lnTo>
                    <a:pt x="3516295" y="0"/>
                  </a:lnTo>
                  <a:lnTo>
                    <a:pt x="3516295" y="1270261"/>
                  </a:lnTo>
                  <a:lnTo>
                    <a:pt x="0" y="1270261"/>
                  </a:lnTo>
                  <a:lnTo>
                    <a:pt x="0" y="0"/>
                  </a:lnTo>
                  <a:close/>
                </a:path>
              </a:pathLst>
            </a:custGeom>
            <a:blipFill>
              <a:blip r:embed="rId11"/>
              <a:stretch>
                <a:fillRect/>
              </a:stretch>
            </a:blipFill>
          </p:spPr>
          <p:txBody>
            <a:bodyPr/>
            <a:lstStyle/>
            <a:p>
              <a:endParaRPr lang="de-DE"/>
            </a:p>
          </p:txBody>
        </p:sp>
        <p:sp>
          <p:nvSpPr>
            <p:cNvPr id="22" name="Freeform 22"/>
            <p:cNvSpPr/>
            <p:nvPr/>
          </p:nvSpPr>
          <p:spPr>
            <a:xfrm rot="5400000">
              <a:off x="6527793" y="6792078"/>
              <a:ext cx="279567" cy="372756"/>
            </a:xfrm>
            <a:custGeom>
              <a:avLst/>
              <a:gdLst/>
              <a:ahLst/>
              <a:cxnLst/>
              <a:rect l="l" t="t" r="r" b="b"/>
              <a:pathLst>
                <a:path w="279567" h="372756">
                  <a:moveTo>
                    <a:pt x="0" y="0"/>
                  </a:moveTo>
                  <a:lnTo>
                    <a:pt x="279567" y="0"/>
                  </a:lnTo>
                  <a:lnTo>
                    <a:pt x="279567" y="372756"/>
                  </a:lnTo>
                  <a:lnTo>
                    <a:pt x="0" y="37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3" name="Freeform 23"/>
            <p:cNvSpPr/>
            <p:nvPr/>
          </p:nvSpPr>
          <p:spPr>
            <a:xfrm>
              <a:off x="7256404" y="6354859"/>
              <a:ext cx="3516295" cy="1247195"/>
            </a:xfrm>
            <a:custGeom>
              <a:avLst/>
              <a:gdLst/>
              <a:ahLst/>
              <a:cxnLst/>
              <a:rect l="l" t="t" r="r" b="b"/>
              <a:pathLst>
                <a:path w="3516295" h="1247195">
                  <a:moveTo>
                    <a:pt x="0" y="0"/>
                  </a:moveTo>
                  <a:lnTo>
                    <a:pt x="3516296" y="0"/>
                  </a:lnTo>
                  <a:lnTo>
                    <a:pt x="3516296" y="1247195"/>
                  </a:lnTo>
                  <a:lnTo>
                    <a:pt x="0" y="1247195"/>
                  </a:lnTo>
                  <a:lnTo>
                    <a:pt x="0" y="0"/>
                  </a:lnTo>
                  <a:close/>
                </a:path>
              </a:pathLst>
            </a:custGeom>
            <a:blipFill>
              <a:blip r:embed="rId12"/>
              <a:stretch>
                <a:fillRect/>
              </a:stretch>
            </a:blipFill>
          </p:spPr>
          <p:txBody>
            <a:bodyPr/>
            <a:lstStyle/>
            <a:p>
              <a:endParaRPr lang="de-DE"/>
            </a:p>
          </p:txBody>
        </p:sp>
        <p:sp>
          <p:nvSpPr>
            <p:cNvPr id="24" name="Freeform 24"/>
            <p:cNvSpPr/>
            <p:nvPr/>
          </p:nvSpPr>
          <p:spPr>
            <a:xfrm>
              <a:off x="2023230" y="13061077"/>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3"/>
              <a:stretch>
                <a:fillRect/>
              </a:stretch>
            </a:blipFill>
          </p:spPr>
          <p:txBody>
            <a:bodyPr/>
            <a:lstStyle/>
            <a:p>
              <a:endParaRPr lang="de-DE"/>
            </a:p>
          </p:txBody>
        </p:sp>
        <p:sp>
          <p:nvSpPr>
            <p:cNvPr id="25" name="TextBox 25"/>
            <p:cNvSpPr txBox="1"/>
            <p:nvPr/>
          </p:nvSpPr>
          <p:spPr>
            <a:xfrm>
              <a:off x="2688287" y="13203832"/>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26" name="TextBox 26"/>
            <p:cNvSpPr txBox="1"/>
            <p:nvPr/>
          </p:nvSpPr>
          <p:spPr>
            <a:xfrm>
              <a:off x="8093826" y="13203832"/>
              <a:ext cx="3062805"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1.3 |  Login mit der Bildschirmtastatur</a:t>
              </a:r>
            </a:p>
          </p:txBody>
        </p:sp>
        <p:sp>
          <p:nvSpPr>
            <p:cNvPr id="27" name="TextBox 27"/>
            <p:cNvSpPr txBox="1"/>
            <p:nvPr/>
          </p:nvSpPr>
          <p:spPr>
            <a:xfrm>
              <a:off x="2427808" y="8002390"/>
              <a:ext cx="8601688" cy="27819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Tippe diese Taste an           und du kommst wieder zurück zu den Buchstaben.</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4. Mit der langen Taste in der Mitte unten (Leer-Taste)                          kannst du </a:t>
              </a:r>
            </a:p>
            <a:p>
              <a:pPr algn="l">
                <a:lnSpc>
                  <a:spcPts val="1680"/>
                </a:lnSpc>
              </a:pPr>
              <a:r>
                <a:rPr lang="en-US" sz="1200">
                  <a:solidFill>
                    <a:srgbClr val="000000"/>
                  </a:solidFill>
                  <a:latin typeface="Poppins"/>
                  <a:ea typeface="Poppins"/>
                  <a:cs typeface="Poppins"/>
                  <a:sym typeface="Poppins"/>
                </a:rPr>
                <a:t>    zwischen Buchstaben oder zwei Zeichen eine Lücke lassen. Bei Benutzernamen  </a:t>
              </a:r>
            </a:p>
            <a:p>
              <a:pPr algn="l">
                <a:lnSpc>
                  <a:spcPts val="1680"/>
                </a:lnSpc>
              </a:pPr>
              <a:r>
                <a:rPr lang="en-US" sz="1200">
                  <a:solidFill>
                    <a:srgbClr val="000000"/>
                  </a:solidFill>
                  <a:latin typeface="Poppins"/>
                  <a:ea typeface="Poppins"/>
                  <a:cs typeface="Poppins"/>
                  <a:sym typeface="Poppins"/>
                </a:rPr>
                <a:t>    und Passwörtern kommt so eine Lücke aber selten vor.</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5. Was hast du in deinen Benutzername-Kasten </a:t>
              </a:r>
            </a:p>
            <a:p>
              <a:pPr algn="l">
                <a:lnSpc>
                  <a:spcPts val="1680"/>
                </a:lnSpc>
              </a:pPr>
              <a:r>
                <a:rPr lang="en-US" sz="1200">
                  <a:solidFill>
                    <a:srgbClr val="000000"/>
                  </a:solidFill>
                  <a:latin typeface="Poppins"/>
                  <a:ea typeface="Poppins"/>
                  <a:cs typeface="Poppins"/>
                  <a:sym typeface="Poppins"/>
                </a:rPr>
                <a:t>    geschrieben? Schreibe es in den Kasten.</a:t>
              </a:r>
            </a:p>
            <a:p>
              <a:pPr algn="l">
                <a:lnSpc>
                  <a:spcPts val="1680"/>
                </a:lnSpc>
              </a:pPr>
              <a:endParaRPr lang="en-US" sz="1200">
                <a:solidFill>
                  <a:srgbClr val="000000"/>
                </a:solidFill>
                <a:latin typeface="Poppins"/>
                <a:ea typeface="Poppins"/>
                <a:cs typeface="Poppins"/>
                <a:sym typeface="Poppins"/>
              </a:endParaRPr>
            </a:p>
            <a:p>
              <a:pPr algn="l">
                <a:lnSpc>
                  <a:spcPts val="1680"/>
                </a:lnSpc>
              </a:pPr>
              <a:endParaRPr lang="en-US" sz="1200">
                <a:solidFill>
                  <a:srgbClr val="000000"/>
                </a:solidFill>
                <a:latin typeface="Poppins"/>
                <a:ea typeface="Poppins"/>
                <a:cs typeface="Poppins"/>
                <a:sym typeface="Poppins"/>
              </a:endParaRPr>
            </a:p>
          </p:txBody>
        </p:sp>
        <p:grpSp>
          <p:nvGrpSpPr>
            <p:cNvPr id="28" name="Group 28"/>
            <p:cNvGrpSpPr/>
            <p:nvPr/>
          </p:nvGrpSpPr>
          <p:grpSpPr>
            <a:xfrm>
              <a:off x="7384157" y="9709061"/>
              <a:ext cx="3183200" cy="564459"/>
              <a:chOff x="0" y="0"/>
              <a:chExt cx="1566687" cy="277812"/>
            </a:xfrm>
          </p:grpSpPr>
          <p:sp>
            <p:nvSpPr>
              <p:cNvPr id="29" name="Freeform 29"/>
              <p:cNvSpPr/>
              <p:nvPr/>
            </p:nvSpPr>
            <p:spPr>
              <a:xfrm>
                <a:off x="0" y="0"/>
                <a:ext cx="1566687" cy="277812"/>
              </a:xfrm>
              <a:custGeom>
                <a:avLst/>
                <a:gdLst/>
                <a:ahLst/>
                <a:cxnLst/>
                <a:rect l="l" t="t" r="r" b="b"/>
                <a:pathLst>
                  <a:path w="1566687" h="277812">
                    <a:moveTo>
                      <a:pt x="64856" y="0"/>
                    </a:moveTo>
                    <a:lnTo>
                      <a:pt x="1501830" y="0"/>
                    </a:lnTo>
                    <a:cubicBezTo>
                      <a:pt x="1537649" y="0"/>
                      <a:pt x="1566687" y="29037"/>
                      <a:pt x="1566687" y="64856"/>
                    </a:cubicBezTo>
                    <a:lnTo>
                      <a:pt x="1566687" y="212955"/>
                    </a:lnTo>
                    <a:cubicBezTo>
                      <a:pt x="1566687" y="248775"/>
                      <a:pt x="1537649" y="277812"/>
                      <a:pt x="1501830" y="277812"/>
                    </a:cubicBezTo>
                    <a:lnTo>
                      <a:pt x="64856" y="277812"/>
                    </a:lnTo>
                    <a:cubicBezTo>
                      <a:pt x="29037" y="277812"/>
                      <a:pt x="0" y="248775"/>
                      <a:pt x="0" y="212955"/>
                    </a:cubicBezTo>
                    <a:lnTo>
                      <a:pt x="0" y="64856"/>
                    </a:lnTo>
                    <a:cubicBezTo>
                      <a:pt x="0" y="29037"/>
                      <a:pt x="29037" y="0"/>
                      <a:pt x="64856" y="0"/>
                    </a:cubicBezTo>
                    <a:close/>
                  </a:path>
                </a:pathLst>
              </a:custGeom>
              <a:solidFill>
                <a:srgbClr val="FFFFFF"/>
              </a:solidFill>
              <a:ln w="9525" cap="sq">
                <a:solidFill>
                  <a:srgbClr val="000000"/>
                </a:solidFill>
                <a:prstDash val="solid"/>
                <a:miter/>
              </a:ln>
            </p:spPr>
            <p:txBody>
              <a:bodyPr/>
              <a:lstStyle/>
              <a:p>
                <a:endParaRPr lang="de-DE"/>
              </a:p>
            </p:txBody>
          </p:sp>
          <p:sp>
            <p:nvSpPr>
              <p:cNvPr id="30" name="TextBox 30"/>
              <p:cNvSpPr txBox="1"/>
              <p:nvPr/>
            </p:nvSpPr>
            <p:spPr>
              <a:xfrm>
                <a:off x="0" y="-9525"/>
                <a:ext cx="1566687" cy="287337"/>
              </a:xfrm>
              <a:prstGeom prst="rect">
                <a:avLst/>
              </a:prstGeom>
            </p:spPr>
            <p:txBody>
              <a:bodyPr lIns="27743" tIns="27743" rIns="27743" bIns="27743" rtlCol="0" anchor="ctr"/>
              <a:lstStyle/>
              <a:p>
                <a:pPr algn="ctr">
                  <a:lnSpc>
                    <a:spcPts val="1220"/>
                  </a:lnSpc>
                </a:pPr>
                <a:endParaRPr/>
              </a:p>
            </p:txBody>
          </p:sp>
        </p:grpSp>
        <p:sp>
          <p:nvSpPr>
            <p:cNvPr id="31" name="Freeform 31"/>
            <p:cNvSpPr/>
            <p:nvPr/>
          </p:nvSpPr>
          <p:spPr>
            <a:xfrm>
              <a:off x="10065912" y="9818524"/>
              <a:ext cx="345533" cy="345533"/>
            </a:xfrm>
            <a:custGeom>
              <a:avLst/>
              <a:gdLst/>
              <a:ahLst/>
              <a:cxnLst/>
              <a:rect l="l" t="t" r="r" b="b"/>
              <a:pathLst>
                <a:path w="345533" h="345533">
                  <a:moveTo>
                    <a:pt x="0" y="0"/>
                  </a:moveTo>
                  <a:lnTo>
                    <a:pt x="345533" y="0"/>
                  </a:lnTo>
                  <a:lnTo>
                    <a:pt x="345533" y="345533"/>
                  </a:lnTo>
                  <a:lnTo>
                    <a:pt x="0" y="34553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32" name="Group 32"/>
            <p:cNvGrpSpPr/>
            <p:nvPr/>
          </p:nvGrpSpPr>
          <p:grpSpPr>
            <a:xfrm>
              <a:off x="7927793" y="8615165"/>
              <a:ext cx="1264088" cy="202871"/>
              <a:chOff x="0" y="0"/>
              <a:chExt cx="339765" cy="54528"/>
            </a:xfrm>
          </p:grpSpPr>
          <p:sp>
            <p:nvSpPr>
              <p:cNvPr id="33" name="Freeform 33"/>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34" name="TextBox 34"/>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35" name="TextBox 35"/>
            <p:cNvSpPr txBox="1"/>
            <p:nvPr/>
          </p:nvSpPr>
          <p:spPr>
            <a:xfrm>
              <a:off x="2427808" y="10487713"/>
              <a:ext cx="8601688" cy="13849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6. Zum Schluss löschst du alles wieder mit der Lösch-Taste          .  </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7. Nun kannst du dir von deiner Lehrkraft deinen Benutzernamen und das Passwort </a:t>
              </a:r>
            </a:p>
            <a:p>
              <a:pPr algn="l">
                <a:lnSpc>
                  <a:spcPts val="1680"/>
                </a:lnSpc>
              </a:pPr>
              <a:r>
                <a:rPr lang="en-US" sz="1200">
                  <a:solidFill>
                    <a:srgbClr val="000000"/>
                  </a:solidFill>
                  <a:latin typeface="Poppins"/>
                  <a:ea typeface="Poppins"/>
                  <a:cs typeface="Poppins"/>
                  <a:sym typeface="Poppins"/>
                </a:rPr>
                <a:t>    holen und eingeben. Mit der Eingabe-Taste         bestätigst du die Passwort-</a:t>
              </a:r>
            </a:p>
            <a:p>
              <a:pPr algn="l">
                <a:lnSpc>
                  <a:spcPts val="1680"/>
                </a:lnSpc>
              </a:pPr>
              <a:r>
                <a:rPr lang="en-US" sz="1200">
                  <a:solidFill>
                    <a:srgbClr val="000000"/>
                  </a:solidFill>
                  <a:latin typeface="Poppins"/>
                  <a:ea typeface="Poppins"/>
                  <a:cs typeface="Poppins"/>
                  <a:sym typeface="Poppins"/>
                </a:rPr>
                <a:t>    Eingabe.</a:t>
              </a:r>
            </a:p>
          </p:txBody>
        </p:sp>
        <p:sp>
          <p:nvSpPr>
            <p:cNvPr id="36" name="Freeform 36"/>
            <p:cNvSpPr/>
            <p:nvPr/>
          </p:nvSpPr>
          <p:spPr>
            <a:xfrm>
              <a:off x="7107757" y="11325938"/>
              <a:ext cx="302902" cy="302902"/>
            </a:xfrm>
            <a:custGeom>
              <a:avLst/>
              <a:gdLst/>
              <a:ahLst/>
              <a:cxnLst/>
              <a:rect l="l" t="t" r="r" b="b"/>
              <a:pathLst>
                <a:path w="302902" h="302902">
                  <a:moveTo>
                    <a:pt x="0" y="0"/>
                  </a:moveTo>
                  <a:lnTo>
                    <a:pt x="302902" y="0"/>
                  </a:lnTo>
                  <a:lnTo>
                    <a:pt x="302902" y="302902"/>
                  </a:lnTo>
                  <a:lnTo>
                    <a:pt x="0" y="30290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7" name="Freeform 37"/>
            <p:cNvSpPr/>
            <p:nvPr/>
          </p:nvSpPr>
          <p:spPr>
            <a:xfrm>
              <a:off x="8477620" y="10516288"/>
              <a:ext cx="390010" cy="230106"/>
            </a:xfrm>
            <a:custGeom>
              <a:avLst/>
              <a:gdLst/>
              <a:ahLst/>
              <a:cxnLst/>
              <a:rect l="l" t="t" r="r" b="b"/>
              <a:pathLst>
                <a:path w="390010" h="230106">
                  <a:moveTo>
                    <a:pt x="0" y="0"/>
                  </a:moveTo>
                  <a:lnTo>
                    <a:pt x="390010" y="0"/>
                  </a:lnTo>
                  <a:lnTo>
                    <a:pt x="390010" y="230106"/>
                  </a:lnTo>
                  <a:lnTo>
                    <a:pt x="0" y="2301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8" name="Freeform 38"/>
            <p:cNvSpPr/>
            <p:nvPr/>
          </p:nvSpPr>
          <p:spPr>
            <a:xfrm rot="858850">
              <a:off x="8811909" y="328664"/>
              <a:ext cx="1845470" cy="1358447"/>
            </a:xfrm>
            <a:custGeom>
              <a:avLst/>
              <a:gdLst/>
              <a:ahLst/>
              <a:cxnLst/>
              <a:rect l="l" t="t" r="r" b="b"/>
              <a:pathLst>
                <a:path w="1845470" h="1358447">
                  <a:moveTo>
                    <a:pt x="0" y="0"/>
                  </a:moveTo>
                  <a:lnTo>
                    <a:pt x="1845470" y="0"/>
                  </a:lnTo>
                  <a:lnTo>
                    <a:pt x="1845470" y="1358447"/>
                  </a:lnTo>
                  <a:lnTo>
                    <a:pt x="0" y="1358447"/>
                  </a:lnTo>
                  <a:lnTo>
                    <a:pt x="0" y="0"/>
                  </a:lnTo>
                  <a:close/>
                </a:path>
              </a:pathLst>
            </a:custGeom>
            <a:blipFill>
              <a:blip r:embed="rId20"/>
              <a:stretch>
                <a:fillRect/>
              </a:stretch>
            </a:blipFill>
          </p:spPr>
          <p:txBody>
            <a:bodyPr/>
            <a:lstStyle/>
            <a:p>
              <a:endParaRPr lang="de-DE"/>
            </a:p>
          </p:txBody>
        </p:sp>
        <p:grpSp>
          <p:nvGrpSpPr>
            <p:cNvPr id="39" name="Group 39"/>
            <p:cNvGrpSpPr/>
            <p:nvPr/>
          </p:nvGrpSpPr>
          <p:grpSpPr>
            <a:xfrm>
              <a:off x="7666875" y="5115353"/>
              <a:ext cx="408004" cy="400337"/>
              <a:chOff x="0" y="0"/>
              <a:chExt cx="109665" cy="107604"/>
            </a:xfrm>
          </p:grpSpPr>
          <p:sp>
            <p:nvSpPr>
              <p:cNvPr id="40" name="Freeform 40"/>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1" name="TextBox 41"/>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2" name="TextBox 42"/>
            <p:cNvSpPr txBox="1"/>
            <p:nvPr/>
          </p:nvSpPr>
          <p:spPr>
            <a:xfrm>
              <a:off x="7666875" y="5313117"/>
              <a:ext cx="408004" cy="153390"/>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.?123</a:t>
              </a:r>
            </a:p>
          </p:txBody>
        </p:sp>
        <p:grpSp>
          <p:nvGrpSpPr>
            <p:cNvPr id="43" name="Group 43"/>
            <p:cNvGrpSpPr/>
            <p:nvPr/>
          </p:nvGrpSpPr>
          <p:grpSpPr>
            <a:xfrm>
              <a:off x="4869041" y="7891820"/>
              <a:ext cx="408004" cy="400337"/>
              <a:chOff x="0" y="0"/>
              <a:chExt cx="109665" cy="107604"/>
            </a:xfrm>
          </p:grpSpPr>
          <p:sp>
            <p:nvSpPr>
              <p:cNvPr id="44" name="Freeform 44"/>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5" name="TextBox 45"/>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6" name="TextBox 46"/>
            <p:cNvSpPr txBox="1"/>
            <p:nvPr/>
          </p:nvSpPr>
          <p:spPr>
            <a:xfrm>
              <a:off x="4869041" y="8089584"/>
              <a:ext cx="408004" cy="153390"/>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ABC</a:t>
              </a:r>
            </a:p>
          </p:txBody>
        </p:sp>
        <p:sp>
          <p:nvSpPr>
            <p:cNvPr id="47" name="TextBox 47"/>
            <p:cNvSpPr txBox="1"/>
            <p:nvPr/>
          </p:nvSpPr>
          <p:spPr>
            <a:xfrm>
              <a:off x="2586415" y="136329"/>
              <a:ext cx="8210247" cy="17240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Buchstaben, Zahlen, </a:t>
              </a:r>
            </a:p>
            <a:p>
              <a:pPr algn="l">
                <a:lnSpc>
                  <a:spcPts val="3415"/>
                </a:lnSpc>
              </a:pPr>
              <a:r>
                <a:rPr lang="en-US" sz="2799">
                  <a:solidFill>
                    <a:srgbClr val="FFFFFF"/>
                  </a:solidFill>
                  <a:latin typeface="Lexend Deca Medium"/>
                  <a:ea typeface="Lexend Deca Medium"/>
                  <a:cs typeface="Lexend Deca Medium"/>
                  <a:sym typeface="Lexend Deca"/>
                </a:rPr>
                <a:t>Sonderzeichen</a:t>
              </a:r>
            </a:p>
          </p:txBody>
        </p:sp>
        <p:sp>
          <p:nvSpPr>
            <p:cNvPr id="48" name="TextBox 48"/>
            <p:cNvSpPr txBox="1"/>
            <p:nvPr/>
          </p:nvSpPr>
          <p:spPr>
            <a:xfrm>
              <a:off x="2503357" y="7724895"/>
              <a:ext cx="8601688" cy="191769"/>
            </a:xfrm>
            <a:prstGeom prst="rect">
              <a:avLst/>
            </a:prstGeom>
          </p:spPr>
          <p:txBody>
            <a:bodyPr lIns="0" tIns="0" rIns="0" bIns="0" rtlCol="0" anchor="t">
              <a:spAutoFit/>
            </a:bodyPr>
            <a:lstStyle/>
            <a:p>
              <a:pPr algn="ctr">
                <a:lnSpc>
                  <a:spcPts val="1260"/>
                </a:lnSpc>
              </a:pPr>
              <a:r>
                <a:rPr lang="en-US" sz="900">
                  <a:solidFill>
                    <a:srgbClr val="000000"/>
                  </a:solidFill>
                  <a:latin typeface="Poppins"/>
                  <a:ea typeface="Poppins"/>
                  <a:cs typeface="Poppins"/>
                  <a:sym typeface="Poppins"/>
                </a:rPr>
                <a:t>     Buchstaben                                                                                Zahlen und Sonderzeichen</a:t>
              </a:r>
            </a:p>
          </p:txBody>
        </p:sp>
        <p:grpSp>
          <p:nvGrpSpPr>
            <p:cNvPr id="49" name="Group 49"/>
            <p:cNvGrpSpPr/>
            <p:nvPr/>
          </p:nvGrpSpPr>
          <p:grpSpPr>
            <a:xfrm>
              <a:off x="5672355" y="11675177"/>
              <a:ext cx="5338452" cy="1156754"/>
              <a:chOff x="0" y="0"/>
              <a:chExt cx="1434885" cy="310916"/>
            </a:xfrm>
          </p:grpSpPr>
          <p:sp>
            <p:nvSpPr>
              <p:cNvPr id="50" name="Freeform 50"/>
              <p:cNvSpPr/>
              <p:nvPr/>
            </p:nvSpPr>
            <p:spPr>
              <a:xfrm>
                <a:off x="0" y="0"/>
                <a:ext cx="1434885" cy="310916"/>
              </a:xfrm>
              <a:custGeom>
                <a:avLst/>
                <a:gdLst/>
                <a:ahLst/>
                <a:cxnLst/>
                <a:rect l="l" t="t" r="r" b="b"/>
                <a:pathLst>
                  <a:path w="1434885" h="310916">
                    <a:moveTo>
                      <a:pt x="38672" y="0"/>
                    </a:moveTo>
                    <a:lnTo>
                      <a:pt x="1396213" y="0"/>
                    </a:lnTo>
                    <a:cubicBezTo>
                      <a:pt x="1406469" y="0"/>
                      <a:pt x="1416306" y="4074"/>
                      <a:pt x="1423558" y="11327"/>
                    </a:cubicBezTo>
                    <a:cubicBezTo>
                      <a:pt x="1430811" y="18579"/>
                      <a:pt x="1434885" y="28416"/>
                      <a:pt x="1434885" y="38672"/>
                    </a:cubicBezTo>
                    <a:lnTo>
                      <a:pt x="1434885" y="272243"/>
                    </a:lnTo>
                    <a:cubicBezTo>
                      <a:pt x="1434885" y="282500"/>
                      <a:pt x="1430811" y="292336"/>
                      <a:pt x="1423558" y="299589"/>
                    </a:cubicBezTo>
                    <a:cubicBezTo>
                      <a:pt x="1416306" y="306841"/>
                      <a:pt x="1406469" y="310916"/>
                      <a:pt x="1396213" y="310916"/>
                    </a:cubicBezTo>
                    <a:lnTo>
                      <a:pt x="38672" y="310916"/>
                    </a:lnTo>
                    <a:cubicBezTo>
                      <a:pt x="28416" y="310916"/>
                      <a:pt x="18579" y="306841"/>
                      <a:pt x="11327" y="299589"/>
                    </a:cubicBezTo>
                    <a:cubicBezTo>
                      <a:pt x="4074" y="292336"/>
                      <a:pt x="0" y="282500"/>
                      <a:pt x="0" y="272243"/>
                    </a:cubicBezTo>
                    <a:lnTo>
                      <a:pt x="0" y="38672"/>
                    </a:lnTo>
                    <a:cubicBezTo>
                      <a:pt x="0" y="28416"/>
                      <a:pt x="4074" y="18579"/>
                      <a:pt x="11327" y="11327"/>
                    </a:cubicBezTo>
                    <a:cubicBezTo>
                      <a:pt x="18579" y="4074"/>
                      <a:pt x="28416" y="0"/>
                      <a:pt x="38672" y="0"/>
                    </a:cubicBezTo>
                    <a:close/>
                  </a:path>
                </a:pathLst>
              </a:custGeom>
              <a:solidFill>
                <a:srgbClr val="FFFFFF"/>
              </a:solidFill>
              <a:ln w="9525" cap="sq">
                <a:solidFill>
                  <a:srgbClr val="000000"/>
                </a:solidFill>
                <a:prstDash val="solid"/>
                <a:miter/>
              </a:ln>
            </p:spPr>
            <p:txBody>
              <a:bodyPr/>
              <a:lstStyle/>
              <a:p>
                <a:endParaRPr lang="de-DE"/>
              </a:p>
            </p:txBody>
          </p:sp>
          <p:sp>
            <p:nvSpPr>
              <p:cNvPr id="51" name="TextBox 51"/>
              <p:cNvSpPr txBox="1"/>
              <p:nvPr/>
            </p:nvSpPr>
            <p:spPr>
              <a:xfrm>
                <a:off x="0" y="-9525"/>
                <a:ext cx="1434885" cy="320441"/>
              </a:xfrm>
              <a:prstGeom prst="rect">
                <a:avLst/>
              </a:prstGeom>
            </p:spPr>
            <p:txBody>
              <a:bodyPr lIns="50800" tIns="50800" rIns="50800" bIns="50800" rtlCol="0" anchor="ctr"/>
              <a:lstStyle/>
              <a:p>
                <a:pPr algn="ctr">
                  <a:lnSpc>
                    <a:spcPts val="1220"/>
                  </a:lnSpc>
                </a:pPr>
                <a:endParaRPr/>
              </a:p>
            </p:txBody>
          </p:sp>
        </p:grpSp>
        <p:sp>
          <p:nvSpPr>
            <p:cNvPr id="52" name="TextBox 52"/>
            <p:cNvSpPr txBox="1"/>
            <p:nvPr/>
          </p:nvSpPr>
          <p:spPr>
            <a:xfrm>
              <a:off x="5672355" y="11826200"/>
              <a:ext cx="5217997" cy="82613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Denke daran, dich nach deiner Arbeit auf dem Tablet auch wieder auszuloggen. Das Ausloggen kann auf Tablets unterschiedlich aussehen.</a:t>
              </a:r>
            </a:p>
          </p:txBody>
        </p:sp>
        <p:sp>
          <p:nvSpPr>
            <p:cNvPr id="53" name="Freeform 53"/>
            <p:cNvSpPr/>
            <p:nvPr/>
          </p:nvSpPr>
          <p:spPr>
            <a:xfrm rot="399841">
              <a:off x="10467692" y="11810939"/>
              <a:ext cx="1021182" cy="931829"/>
            </a:xfrm>
            <a:custGeom>
              <a:avLst/>
              <a:gdLst/>
              <a:ahLst/>
              <a:cxnLst/>
              <a:rect l="l" t="t" r="r" b="b"/>
              <a:pathLst>
                <a:path w="1021182" h="931829">
                  <a:moveTo>
                    <a:pt x="0" y="0"/>
                  </a:moveTo>
                  <a:lnTo>
                    <a:pt x="1021183" y="0"/>
                  </a:lnTo>
                  <a:lnTo>
                    <a:pt x="1021183" y="931829"/>
                  </a:lnTo>
                  <a:lnTo>
                    <a:pt x="0" y="931829"/>
                  </a:lnTo>
                  <a:lnTo>
                    <a:pt x="0" y="0"/>
                  </a:lnTo>
                  <a:close/>
                </a:path>
              </a:pathLst>
            </a:custGeom>
            <a:blipFill>
              <a:blip r:embed="rId21"/>
              <a:stretch>
                <a:fillRect/>
              </a:stretch>
            </a:blipFill>
          </p:spPr>
          <p:txBody>
            <a:bodyPr/>
            <a:lstStyle/>
            <a:p>
              <a:endParaRPr lang="de-DE"/>
            </a:p>
          </p:txBody>
        </p:sp>
        <p:grpSp>
          <p:nvGrpSpPr>
            <p:cNvPr id="54" name="Group 54"/>
            <p:cNvGrpSpPr/>
            <p:nvPr/>
          </p:nvGrpSpPr>
          <p:grpSpPr>
            <a:xfrm>
              <a:off x="2427808" y="12051784"/>
              <a:ext cx="2952445" cy="680213"/>
              <a:chOff x="0" y="0"/>
              <a:chExt cx="793567" cy="182830"/>
            </a:xfrm>
          </p:grpSpPr>
          <p:sp>
            <p:nvSpPr>
              <p:cNvPr id="55" name="Freeform 55"/>
              <p:cNvSpPr/>
              <p:nvPr/>
            </p:nvSpPr>
            <p:spPr>
              <a:xfrm>
                <a:off x="0" y="0"/>
                <a:ext cx="793567" cy="182830"/>
              </a:xfrm>
              <a:custGeom>
                <a:avLst/>
                <a:gdLst/>
                <a:ahLst/>
                <a:cxnLst/>
                <a:rect l="l" t="t" r="r" b="b"/>
                <a:pathLst>
                  <a:path w="793567" h="182830">
                    <a:moveTo>
                      <a:pt x="69926" y="0"/>
                    </a:moveTo>
                    <a:lnTo>
                      <a:pt x="723642" y="0"/>
                    </a:lnTo>
                    <a:cubicBezTo>
                      <a:pt x="762260" y="0"/>
                      <a:pt x="793567" y="31307"/>
                      <a:pt x="793567" y="69926"/>
                    </a:cubicBezTo>
                    <a:lnTo>
                      <a:pt x="793567" y="112904"/>
                    </a:lnTo>
                    <a:cubicBezTo>
                      <a:pt x="793567" y="151523"/>
                      <a:pt x="762260" y="182830"/>
                      <a:pt x="723642" y="182830"/>
                    </a:cubicBezTo>
                    <a:lnTo>
                      <a:pt x="69926" y="182830"/>
                    </a:lnTo>
                    <a:cubicBezTo>
                      <a:pt x="31307" y="182830"/>
                      <a:pt x="0" y="151523"/>
                      <a:pt x="0" y="112904"/>
                    </a:cubicBezTo>
                    <a:lnTo>
                      <a:pt x="0" y="69926"/>
                    </a:lnTo>
                    <a:cubicBezTo>
                      <a:pt x="0" y="31307"/>
                      <a:pt x="31307" y="0"/>
                      <a:pt x="69926"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6" name="TextBox 56"/>
              <p:cNvSpPr txBox="1"/>
              <p:nvPr/>
            </p:nvSpPr>
            <p:spPr>
              <a:xfrm>
                <a:off x="0" y="-38100"/>
                <a:ext cx="793567" cy="220930"/>
              </a:xfrm>
              <a:prstGeom prst="rect">
                <a:avLst/>
              </a:prstGeom>
            </p:spPr>
            <p:txBody>
              <a:bodyPr lIns="50800" tIns="50800" rIns="50800" bIns="50800" rtlCol="0" anchor="ctr"/>
              <a:lstStyle/>
              <a:p>
                <a:pPr algn="ctr">
                  <a:lnSpc>
                    <a:spcPts val="1540"/>
                  </a:lnSpc>
                </a:pPr>
                <a:endParaRPr/>
              </a:p>
            </p:txBody>
          </p:sp>
        </p:grpSp>
        <p:sp>
          <p:nvSpPr>
            <p:cNvPr id="57" name="TextBox 57"/>
            <p:cNvSpPr txBox="1"/>
            <p:nvPr/>
          </p:nvSpPr>
          <p:spPr>
            <a:xfrm>
              <a:off x="0" y="12132353"/>
              <a:ext cx="8330616" cy="508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a:t>
              </a:r>
            </a:p>
            <a:p>
              <a:pPr algn="ctr">
                <a:lnSpc>
                  <a:spcPts val="1540"/>
                </a:lnSpc>
              </a:pPr>
              <a:r>
                <a:rPr lang="en-US" sz="1100">
                  <a:solidFill>
                    <a:srgbClr val="000000"/>
                  </a:solidFill>
                  <a:latin typeface="Poppins"/>
                  <a:ea typeface="Poppins"/>
                  <a:cs typeface="Poppins"/>
                  <a:sym typeface="Poppins"/>
                </a:rPr>
                <a:t>einen Profiauftrag.</a:t>
              </a:r>
            </a:p>
          </p:txBody>
        </p:sp>
        <p:sp>
          <p:nvSpPr>
            <p:cNvPr id="58" name="Freeform 58"/>
            <p:cNvSpPr/>
            <p:nvPr/>
          </p:nvSpPr>
          <p:spPr>
            <a:xfrm>
              <a:off x="2506543" y="12156929"/>
              <a:ext cx="536543" cy="456061"/>
            </a:xfrm>
            <a:custGeom>
              <a:avLst/>
              <a:gdLst/>
              <a:ahLst/>
              <a:cxnLst/>
              <a:rect l="l" t="t" r="r" b="b"/>
              <a:pathLst>
                <a:path w="536543" h="456061">
                  <a:moveTo>
                    <a:pt x="0" y="0"/>
                  </a:moveTo>
                  <a:lnTo>
                    <a:pt x="536543" y="0"/>
                  </a:lnTo>
                  <a:lnTo>
                    <a:pt x="536543" y="456061"/>
                  </a:lnTo>
                  <a:lnTo>
                    <a:pt x="0" y="456061"/>
                  </a:lnTo>
                  <a:lnTo>
                    <a:pt x="0" y="0"/>
                  </a:lnTo>
                  <a:close/>
                </a:path>
              </a:pathLst>
            </a:custGeom>
            <a:blipFill>
              <a:blip r:embed="rId22"/>
              <a:stretch>
                <a:fillRect/>
              </a:stretch>
            </a:blipFill>
          </p:spPr>
          <p:txBody>
            <a:bodyPr/>
            <a:lstStyle/>
            <a:p>
              <a:endParaRPr lang="de-D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975" y="164261"/>
            <a:ext cx="7097025" cy="10401034"/>
            <a:chOff x="0" y="0"/>
            <a:chExt cx="9462701" cy="13868046"/>
          </a:xfrm>
        </p:grpSpPr>
        <p:grpSp>
          <p:nvGrpSpPr>
            <p:cNvPr id="3" name="Group 3"/>
            <p:cNvGrpSpPr/>
            <p:nvPr/>
          </p:nvGrpSpPr>
          <p:grpSpPr>
            <a:xfrm>
              <a:off x="120403" y="261572"/>
              <a:ext cx="9140292" cy="13021378"/>
              <a:chOff x="0" y="0"/>
              <a:chExt cx="2456756" cy="3499926"/>
            </a:xfrm>
          </p:grpSpPr>
          <p:sp>
            <p:nvSpPr>
              <p:cNvPr id="4" name="Freeform 4"/>
              <p:cNvSpPr/>
              <p:nvPr/>
            </p:nvSpPr>
            <p:spPr>
              <a:xfrm>
                <a:off x="0" y="0"/>
                <a:ext cx="2456756" cy="3499926"/>
              </a:xfrm>
              <a:custGeom>
                <a:avLst/>
                <a:gdLst/>
                <a:ahLst/>
                <a:cxnLst/>
                <a:rect l="l" t="t" r="r" b="b"/>
                <a:pathLst>
                  <a:path w="2456756" h="3499926">
                    <a:moveTo>
                      <a:pt x="22587" y="0"/>
                    </a:moveTo>
                    <a:lnTo>
                      <a:pt x="2434169" y="0"/>
                    </a:lnTo>
                    <a:cubicBezTo>
                      <a:pt x="2440159" y="0"/>
                      <a:pt x="2445904" y="2380"/>
                      <a:pt x="2450140" y="6616"/>
                    </a:cubicBezTo>
                    <a:cubicBezTo>
                      <a:pt x="2454376" y="10851"/>
                      <a:pt x="2456756" y="16597"/>
                      <a:pt x="2456756" y="22587"/>
                    </a:cubicBezTo>
                    <a:lnTo>
                      <a:pt x="2456756" y="3477339"/>
                    </a:lnTo>
                    <a:cubicBezTo>
                      <a:pt x="2456756" y="3483329"/>
                      <a:pt x="2454376" y="3489075"/>
                      <a:pt x="2450140" y="3493310"/>
                    </a:cubicBezTo>
                    <a:cubicBezTo>
                      <a:pt x="2445904" y="3497546"/>
                      <a:pt x="2440159" y="3499926"/>
                      <a:pt x="2434169" y="3499926"/>
                    </a:cubicBezTo>
                    <a:lnTo>
                      <a:pt x="22587" y="3499926"/>
                    </a:lnTo>
                    <a:cubicBezTo>
                      <a:pt x="10113" y="3499926"/>
                      <a:pt x="0" y="3489813"/>
                      <a:pt x="0" y="3477339"/>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56756" cy="3528501"/>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45006" y="261572"/>
              <a:ext cx="9091087" cy="2483325"/>
              <a:chOff x="0" y="0"/>
              <a:chExt cx="2443530" cy="667476"/>
            </a:xfrm>
          </p:grpSpPr>
          <p:sp>
            <p:nvSpPr>
              <p:cNvPr id="7" name="Freeform 7"/>
              <p:cNvSpPr/>
              <p:nvPr/>
            </p:nvSpPr>
            <p:spPr>
              <a:xfrm>
                <a:off x="0" y="0"/>
                <a:ext cx="2443530" cy="667476"/>
              </a:xfrm>
              <a:custGeom>
                <a:avLst/>
                <a:gdLst/>
                <a:ahLst/>
                <a:cxnLst/>
                <a:rect l="l" t="t" r="r" b="b"/>
                <a:pathLst>
                  <a:path w="2443530" h="667476">
                    <a:moveTo>
                      <a:pt x="22709" y="0"/>
                    </a:moveTo>
                    <a:lnTo>
                      <a:pt x="2420821" y="0"/>
                    </a:lnTo>
                    <a:cubicBezTo>
                      <a:pt x="2433363" y="0"/>
                      <a:pt x="2443530" y="10167"/>
                      <a:pt x="2443530" y="22709"/>
                    </a:cubicBezTo>
                    <a:lnTo>
                      <a:pt x="2443530" y="644766"/>
                    </a:lnTo>
                    <a:cubicBezTo>
                      <a:pt x="2443530" y="657308"/>
                      <a:pt x="2433363" y="667476"/>
                      <a:pt x="2420821" y="667476"/>
                    </a:cubicBezTo>
                    <a:lnTo>
                      <a:pt x="22709" y="667476"/>
                    </a:lnTo>
                    <a:cubicBezTo>
                      <a:pt x="10167" y="667476"/>
                      <a:pt x="0" y="657308"/>
                      <a:pt x="0" y="644766"/>
                    </a:cubicBezTo>
                    <a:lnTo>
                      <a:pt x="0" y="22709"/>
                    </a:lnTo>
                    <a:cubicBezTo>
                      <a:pt x="0" y="10167"/>
                      <a:pt x="10167" y="0"/>
                      <a:pt x="2270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3530" cy="696051"/>
              </a:xfrm>
              <a:prstGeom prst="rect">
                <a:avLst/>
              </a:prstGeom>
            </p:spPr>
            <p:txBody>
              <a:bodyPr lIns="50800" tIns="50800" rIns="50800" bIns="50800" rtlCol="0" anchor="ctr"/>
              <a:lstStyle/>
              <a:p>
                <a:pPr algn="ctr">
                  <a:lnSpc>
                    <a:spcPts val="1680"/>
                  </a:lnSpc>
                </a:pPr>
                <a:endParaRPr/>
              </a:p>
            </p:txBody>
          </p:sp>
        </p:grpSp>
        <p:sp>
          <p:nvSpPr>
            <p:cNvPr id="9" name="TextBox 9"/>
            <p:cNvSpPr txBox="1"/>
            <p:nvPr/>
          </p:nvSpPr>
          <p:spPr>
            <a:xfrm>
              <a:off x="534701" y="705889"/>
              <a:ext cx="6119646" cy="1152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Welche Taste kann was? </a:t>
              </a:r>
            </a:p>
          </p:txBody>
        </p:sp>
        <p:grpSp>
          <p:nvGrpSpPr>
            <p:cNvPr id="10" name="Group 10"/>
            <p:cNvGrpSpPr/>
            <p:nvPr/>
          </p:nvGrpSpPr>
          <p:grpSpPr>
            <a:xfrm>
              <a:off x="145006" y="2303980"/>
              <a:ext cx="9091087" cy="840706"/>
              <a:chOff x="0" y="0"/>
              <a:chExt cx="2452425" cy="226790"/>
            </a:xfrm>
          </p:grpSpPr>
          <p:sp>
            <p:nvSpPr>
              <p:cNvPr id="11" name="Freeform 11"/>
              <p:cNvSpPr/>
              <p:nvPr/>
            </p:nvSpPr>
            <p:spPr>
              <a:xfrm>
                <a:off x="0" y="0"/>
                <a:ext cx="2452425" cy="226790"/>
              </a:xfrm>
              <a:custGeom>
                <a:avLst/>
                <a:gdLst/>
                <a:ahLst/>
                <a:cxnLst/>
                <a:rect l="l" t="t" r="r" b="b"/>
                <a:pathLst>
                  <a:path w="2452425" h="226790">
                    <a:moveTo>
                      <a:pt x="0" y="0"/>
                    </a:moveTo>
                    <a:lnTo>
                      <a:pt x="2452425" y="0"/>
                    </a:lnTo>
                    <a:lnTo>
                      <a:pt x="2452425" y="226790"/>
                    </a:lnTo>
                    <a:lnTo>
                      <a:pt x="0" y="226790"/>
                    </a:lnTo>
                    <a:close/>
                  </a:path>
                </a:pathLst>
              </a:custGeom>
              <a:solidFill>
                <a:srgbClr val="FFFFFF"/>
              </a:solidFill>
            </p:spPr>
            <p:txBody>
              <a:bodyPr/>
              <a:lstStyle/>
              <a:p>
                <a:endParaRPr lang="de-DE"/>
              </a:p>
            </p:txBody>
          </p:sp>
          <p:sp>
            <p:nvSpPr>
              <p:cNvPr id="12" name="TextBox 12"/>
              <p:cNvSpPr txBox="1"/>
              <p:nvPr/>
            </p:nvSpPr>
            <p:spPr>
              <a:xfrm>
                <a:off x="0" y="-28575"/>
                <a:ext cx="2452425" cy="255365"/>
              </a:xfrm>
              <a:prstGeom prst="rect">
                <a:avLst/>
              </a:prstGeom>
            </p:spPr>
            <p:txBody>
              <a:bodyPr lIns="50616" tIns="50616" rIns="50616" bIns="50616" rtlCol="0" anchor="ctr"/>
              <a:lstStyle/>
              <a:p>
                <a:pPr algn="ctr">
                  <a:lnSpc>
                    <a:spcPts val="1680"/>
                  </a:lnSpc>
                </a:pPr>
                <a:endParaRPr/>
              </a:p>
            </p:txBody>
          </p:sp>
        </p:grpSp>
        <p:sp>
          <p:nvSpPr>
            <p:cNvPr id="14" name="Freeform 14"/>
            <p:cNvSpPr/>
            <p:nvPr/>
          </p:nvSpPr>
          <p:spPr>
            <a:xfrm flipV="1">
              <a:off x="6600712" y="0"/>
              <a:ext cx="2662768" cy="2303980"/>
            </a:xfrm>
            <a:custGeom>
              <a:avLst/>
              <a:gdLst/>
              <a:ahLst/>
              <a:cxnLst/>
              <a:rect l="l" t="t" r="r" b="b"/>
              <a:pathLst>
                <a:path w="2662768" h="2303980">
                  <a:moveTo>
                    <a:pt x="0" y="2303980"/>
                  </a:moveTo>
                  <a:lnTo>
                    <a:pt x="2662768" y="2303980"/>
                  </a:lnTo>
                  <a:lnTo>
                    <a:pt x="2662768" y="0"/>
                  </a:lnTo>
                  <a:lnTo>
                    <a:pt x="0" y="0"/>
                  </a:lnTo>
                  <a:lnTo>
                    <a:pt x="0" y="2303980"/>
                  </a:lnTo>
                  <a:close/>
                </a:path>
              </a:pathLst>
            </a:custGeom>
            <a:blipFill>
              <a:blip r:embed="rId2"/>
              <a:stretch>
                <a:fillRect/>
              </a:stretch>
            </a:blipFill>
          </p:spPr>
          <p:txBody>
            <a:bodyPr/>
            <a:lstStyle/>
            <a:p>
              <a:endParaRPr lang="de-DE"/>
            </a:p>
          </p:txBody>
        </p:sp>
        <p:sp>
          <p:nvSpPr>
            <p:cNvPr id="15" name="TextBox 15"/>
            <p:cNvSpPr txBox="1"/>
            <p:nvPr/>
          </p:nvSpPr>
          <p:spPr>
            <a:xfrm>
              <a:off x="6490687" y="192428"/>
              <a:ext cx="2972014"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Auf der Tastatur findest </a:t>
              </a:r>
            </a:p>
            <a:p>
              <a:pPr algn="ctr">
                <a:lnSpc>
                  <a:spcPts val="1220"/>
                </a:lnSpc>
              </a:pPr>
              <a:r>
                <a:rPr lang="en-US" sz="1000">
                  <a:solidFill>
                    <a:srgbClr val="000000"/>
                  </a:solidFill>
                  <a:latin typeface="Poppins"/>
                  <a:ea typeface="Poppins"/>
                  <a:cs typeface="Poppins"/>
                  <a:sym typeface="Poppins"/>
                </a:rPr>
                <a:t>du Tasten, auf denen</a:t>
              </a:r>
            </a:p>
            <a:p>
              <a:pPr algn="ctr">
                <a:lnSpc>
                  <a:spcPts val="1220"/>
                </a:lnSpc>
              </a:pPr>
              <a:r>
                <a:rPr lang="en-US" sz="1000">
                  <a:solidFill>
                    <a:srgbClr val="000000"/>
                  </a:solidFill>
                  <a:latin typeface="Poppins"/>
                  <a:ea typeface="Poppins"/>
                  <a:cs typeface="Poppins"/>
                  <a:sym typeface="Poppins"/>
                </a:rPr>
                <a:t> keine Buchstaben </a:t>
              </a:r>
            </a:p>
            <a:p>
              <a:pPr algn="ctr">
                <a:lnSpc>
                  <a:spcPts val="1220"/>
                </a:lnSpc>
              </a:pPr>
              <a:r>
                <a:rPr lang="en-US" sz="1000">
                  <a:solidFill>
                    <a:srgbClr val="000000"/>
                  </a:solidFill>
                  <a:latin typeface="Poppins"/>
                  <a:ea typeface="Poppins"/>
                  <a:cs typeface="Poppins"/>
                  <a:sym typeface="Poppins"/>
                </a:rPr>
                <a:t>zu sehen sind. </a:t>
              </a:r>
            </a:p>
            <a:p>
              <a:pPr algn="ctr">
                <a:lnSpc>
                  <a:spcPts val="1220"/>
                </a:lnSpc>
              </a:pPr>
              <a:r>
                <a:rPr lang="en-US" sz="1000">
                  <a:solidFill>
                    <a:srgbClr val="000000"/>
                  </a:solidFill>
                  <a:latin typeface="Poppins"/>
                  <a:ea typeface="Poppins"/>
                  <a:cs typeface="Poppins"/>
                  <a:sym typeface="Poppins"/>
                </a:rPr>
                <a:t>Die Tabelle zeigt, </a:t>
              </a:r>
            </a:p>
            <a:p>
              <a:pPr algn="ctr">
                <a:lnSpc>
                  <a:spcPts val="1220"/>
                </a:lnSpc>
              </a:pPr>
              <a:r>
                <a:rPr lang="en-US" sz="1000">
                  <a:solidFill>
                    <a:srgbClr val="000000"/>
                  </a:solidFill>
                  <a:latin typeface="Poppins"/>
                  <a:ea typeface="Poppins"/>
                  <a:cs typeface="Poppins"/>
                  <a:sym typeface="Poppins"/>
                </a:rPr>
                <a:t>wozu du diese Tasten </a:t>
              </a:r>
            </a:p>
            <a:p>
              <a:pPr algn="ctr">
                <a:lnSpc>
                  <a:spcPts val="1220"/>
                </a:lnSpc>
                <a:spcBef>
                  <a:spcPct val="0"/>
                </a:spcBef>
              </a:pPr>
              <a:r>
                <a:rPr lang="en-US" sz="1000">
                  <a:solidFill>
                    <a:srgbClr val="000000"/>
                  </a:solidFill>
                  <a:latin typeface="Poppins"/>
                  <a:ea typeface="Poppins"/>
                  <a:cs typeface="Poppins"/>
                  <a:sym typeface="Poppins"/>
                </a:rPr>
                <a:t>brauchst.</a:t>
              </a:r>
            </a:p>
          </p:txBody>
        </p:sp>
        <p:sp>
          <p:nvSpPr>
            <p:cNvPr id="16" name="Freeform 16"/>
            <p:cNvSpPr/>
            <p:nvPr/>
          </p:nvSpPr>
          <p:spPr>
            <a:xfrm>
              <a:off x="6061581" y="1262704"/>
              <a:ext cx="1140646" cy="1624982"/>
            </a:xfrm>
            <a:custGeom>
              <a:avLst/>
              <a:gdLst/>
              <a:ahLst/>
              <a:cxnLst/>
              <a:rect l="l" t="t" r="r" b="b"/>
              <a:pathLst>
                <a:path w="1140646" h="1624982">
                  <a:moveTo>
                    <a:pt x="0" y="0"/>
                  </a:moveTo>
                  <a:lnTo>
                    <a:pt x="1140647" y="0"/>
                  </a:lnTo>
                  <a:lnTo>
                    <a:pt x="1140647" y="1624983"/>
                  </a:lnTo>
                  <a:lnTo>
                    <a:pt x="0" y="1624983"/>
                  </a:lnTo>
                  <a:lnTo>
                    <a:pt x="0" y="0"/>
                  </a:lnTo>
                  <a:close/>
                </a:path>
              </a:pathLst>
            </a:custGeom>
            <a:blipFill>
              <a:blip r:embed="rId3"/>
              <a:stretch>
                <a:fillRect/>
              </a:stretch>
            </a:blipFill>
          </p:spPr>
          <p:txBody>
            <a:bodyPr/>
            <a:lstStyle/>
            <a:p>
              <a:endParaRPr lang="de-DE"/>
            </a:p>
          </p:txBody>
        </p:sp>
        <p:sp>
          <p:nvSpPr>
            <p:cNvPr id="17" name="Freeform 17"/>
            <p:cNvSpPr/>
            <p:nvPr/>
          </p:nvSpPr>
          <p:spPr>
            <a:xfrm>
              <a:off x="1277213" y="6389377"/>
              <a:ext cx="604333" cy="604333"/>
            </a:xfrm>
            <a:custGeom>
              <a:avLst/>
              <a:gdLst/>
              <a:ahLst/>
              <a:cxnLst/>
              <a:rect l="l" t="t" r="r" b="b"/>
              <a:pathLst>
                <a:path w="604333" h="604333">
                  <a:moveTo>
                    <a:pt x="0" y="0"/>
                  </a:moveTo>
                  <a:lnTo>
                    <a:pt x="604333" y="0"/>
                  </a:lnTo>
                  <a:lnTo>
                    <a:pt x="604333" y="604333"/>
                  </a:lnTo>
                  <a:lnTo>
                    <a:pt x="0" y="604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8" name="Group 18"/>
            <p:cNvGrpSpPr/>
            <p:nvPr/>
          </p:nvGrpSpPr>
          <p:grpSpPr>
            <a:xfrm>
              <a:off x="920692" y="4066772"/>
              <a:ext cx="1264088" cy="202871"/>
              <a:chOff x="0" y="0"/>
              <a:chExt cx="339765" cy="54528"/>
            </a:xfrm>
          </p:grpSpPr>
          <p:sp>
            <p:nvSpPr>
              <p:cNvPr id="19" name="Freeform 19"/>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20" name="TextBox 20"/>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21" name="Freeform 21"/>
            <p:cNvSpPr/>
            <p:nvPr/>
          </p:nvSpPr>
          <p:spPr>
            <a:xfrm>
              <a:off x="1191249" y="7692210"/>
              <a:ext cx="699040" cy="412434"/>
            </a:xfrm>
            <a:custGeom>
              <a:avLst/>
              <a:gdLst/>
              <a:ahLst/>
              <a:cxnLst/>
              <a:rect l="l" t="t" r="r" b="b"/>
              <a:pathLst>
                <a:path w="699040" h="412434">
                  <a:moveTo>
                    <a:pt x="0" y="0"/>
                  </a:moveTo>
                  <a:lnTo>
                    <a:pt x="699041" y="0"/>
                  </a:lnTo>
                  <a:lnTo>
                    <a:pt x="699041" y="412434"/>
                  </a:lnTo>
                  <a:lnTo>
                    <a:pt x="0" y="412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2" name="Freeform 22"/>
            <p:cNvSpPr/>
            <p:nvPr/>
          </p:nvSpPr>
          <p:spPr>
            <a:xfrm>
              <a:off x="1226413" y="5174858"/>
              <a:ext cx="697744" cy="697744"/>
            </a:xfrm>
            <a:custGeom>
              <a:avLst/>
              <a:gdLst/>
              <a:ahLst/>
              <a:cxnLst/>
              <a:rect l="l" t="t" r="r" b="b"/>
              <a:pathLst>
                <a:path w="697744" h="697744">
                  <a:moveTo>
                    <a:pt x="0" y="0"/>
                  </a:moveTo>
                  <a:lnTo>
                    <a:pt x="697744" y="0"/>
                  </a:lnTo>
                  <a:lnTo>
                    <a:pt x="697744" y="697744"/>
                  </a:lnTo>
                  <a:lnTo>
                    <a:pt x="0" y="697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3" name="Freeform 23"/>
            <p:cNvSpPr/>
            <p:nvPr/>
          </p:nvSpPr>
          <p:spPr>
            <a:xfrm>
              <a:off x="0" y="1337185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0"/>
              <a:stretch>
                <a:fillRect/>
              </a:stretch>
            </a:blipFill>
          </p:spPr>
          <p:txBody>
            <a:bodyPr/>
            <a:lstStyle/>
            <a:p>
              <a:endParaRPr lang="de-DE"/>
            </a:p>
          </p:txBody>
        </p:sp>
        <p:sp>
          <p:nvSpPr>
            <p:cNvPr id="24" name="TextBox 24"/>
            <p:cNvSpPr txBox="1"/>
            <p:nvPr/>
          </p:nvSpPr>
          <p:spPr>
            <a:xfrm>
              <a:off x="665057" y="1351460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25" name="TextBox 25"/>
            <p:cNvSpPr txBox="1"/>
            <p:nvPr/>
          </p:nvSpPr>
          <p:spPr>
            <a:xfrm>
              <a:off x="5824972" y="13514605"/>
              <a:ext cx="3308429"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 1.3 Login mit der Bildschirmtastatur</a:t>
              </a:r>
            </a:p>
          </p:txBody>
        </p:sp>
        <p:sp>
          <p:nvSpPr>
            <p:cNvPr id="26" name="Freeform 26"/>
            <p:cNvSpPr/>
            <p:nvPr/>
          </p:nvSpPr>
          <p:spPr>
            <a:xfrm>
              <a:off x="315139" y="10170691"/>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7" name="TextBox 27"/>
            <p:cNvSpPr txBox="1"/>
            <p:nvPr/>
          </p:nvSpPr>
          <p:spPr>
            <a:xfrm>
              <a:off x="941191" y="10244044"/>
              <a:ext cx="2168922" cy="299720"/>
            </a:xfrm>
            <a:prstGeom prst="rect">
              <a:avLst/>
            </a:prstGeom>
          </p:spPr>
          <p:txBody>
            <a:bodyPr lIns="0" tIns="0" rIns="0" bIns="0" rtlCol="0" anchor="t">
              <a:spAutoFit/>
            </a:bodyPr>
            <a:lstStyle/>
            <a:p>
              <a:pPr algn="ctr">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28" name="TextBox 28"/>
            <p:cNvSpPr txBox="1"/>
            <p:nvPr/>
          </p:nvSpPr>
          <p:spPr>
            <a:xfrm>
              <a:off x="395510" y="10675745"/>
              <a:ext cx="7850570" cy="309879"/>
            </a:xfrm>
            <a:prstGeom prst="rect">
              <a:avLst/>
            </a:prstGeom>
          </p:spPr>
          <p:txBody>
            <a:bodyPr lIns="0" tIns="0" rIns="0" bIns="0" rtlCol="0" anchor="t">
              <a:spAutoFit/>
            </a:bodyPr>
            <a:lstStyle/>
            <a:p>
              <a:pPr algn="l">
                <a:lnSpc>
                  <a:spcPts val="2160"/>
                </a:lnSpc>
                <a:spcBef>
                  <a:spcPct val="0"/>
                </a:spcBef>
              </a:pPr>
              <a:r>
                <a:rPr lang="en-US" sz="1200">
                  <a:solidFill>
                    <a:srgbClr val="000000"/>
                  </a:solidFill>
                  <a:latin typeface="Poppins"/>
                  <a:ea typeface="Poppins"/>
                  <a:cs typeface="Poppins"/>
                  <a:sym typeface="Poppins"/>
                </a:rPr>
                <a:t>Ordne zu: Schreibe die Nummern aus der Tabelle in die richtigen Kästchen.</a:t>
              </a:r>
            </a:p>
          </p:txBody>
        </p:sp>
        <p:sp>
          <p:nvSpPr>
            <p:cNvPr id="29" name="Freeform 29"/>
            <p:cNvSpPr/>
            <p:nvPr/>
          </p:nvSpPr>
          <p:spPr>
            <a:xfrm>
              <a:off x="1511604" y="11105458"/>
              <a:ext cx="5650181" cy="2041128"/>
            </a:xfrm>
            <a:custGeom>
              <a:avLst/>
              <a:gdLst/>
              <a:ahLst/>
              <a:cxnLst/>
              <a:rect l="l" t="t" r="r" b="b"/>
              <a:pathLst>
                <a:path w="5650181" h="2041128">
                  <a:moveTo>
                    <a:pt x="0" y="0"/>
                  </a:moveTo>
                  <a:lnTo>
                    <a:pt x="5650181" y="0"/>
                  </a:lnTo>
                  <a:lnTo>
                    <a:pt x="5650181" y="2041128"/>
                  </a:lnTo>
                  <a:lnTo>
                    <a:pt x="0" y="2041128"/>
                  </a:lnTo>
                  <a:lnTo>
                    <a:pt x="0" y="0"/>
                  </a:lnTo>
                  <a:close/>
                </a:path>
              </a:pathLst>
            </a:custGeom>
            <a:blipFill>
              <a:blip r:embed="rId13"/>
              <a:stretch>
                <a:fillRect/>
              </a:stretch>
            </a:blipFill>
          </p:spPr>
          <p:txBody>
            <a:bodyPr/>
            <a:lstStyle/>
            <a:p>
              <a:endParaRPr lang="de-DE"/>
            </a:p>
          </p:txBody>
        </p:sp>
        <p:grpSp>
          <p:nvGrpSpPr>
            <p:cNvPr id="30" name="Group 30"/>
            <p:cNvGrpSpPr/>
            <p:nvPr/>
          </p:nvGrpSpPr>
          <p:grpSpPr>
            <a:xfrm>
              <a:off x="1255200" y="12283287"/>
              <a:ext cx="327927" cy="328010"/>
              <a:chOff x="0" y="0"/>
              <a:chExt cx="88141" cy="88163"/>
            </a:xfrm>
          </p:grpSpPr>
          <p:sp>
            <p:nvSpPr>
              <p:cNvPr id="31" name="Freeform 31"/>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2" name="TextBox 32"/>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3" name="Group 33"/>
            <p:cNvGrpSpPr/>
            <p:nvPr/>
          </p:nvGrpSpPr>
          <p:grpSpPr>
            <a:xfrm>
              <a:off x="7118950" y="11422218"/>
              <a:ext cx="327927" cy="328010"/>
              <a:chOff x="0" y="0"/>
              <a:chExt cx="88141" cy="88163"/>
            </a:xfrm>
          </p:grpSpPr>
          <p:sp>
            <p:nvSpPr>
              <p:cNvPr id="34" name="Freeform 34"/>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5" name="TextBox 35"/>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6" name="Group 36"/>
            <p:cNvGrpSpPr/>
            <p:nvPr/>
          </p:nvGrpSpPr>
          <p:grpSpPr>
            <a:xfrm>
              <a:off x="7118950" y="11837207"/>
              <a:ext cx="327927" cy="328010"/>
              <a:chOff x="0" y="0"/>
              <a:chExt cx="88141" cy="88163"/>
            </a:xfrm>
          </p:grpSpPr>
          <p:sp>
            <p:nvSpPr>
              <p:cNvPr id="37" name="Freeform 37"/>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8" name="TextBox 38"/>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9" name="Group 39"/>
            <p:cNvGrpSpPr/>
            <p:nvPr/>
          </p:nvGrpSpPr>
          <p:grpSpPr>
            <a:xfrm>
              <a:off x="4010486" y="12842742"/>
              <a:ext cx="327927" cy="328010"/>
              <a:chOff x="0" y="0"/>
              <a:chExt cx="88141" cy="88163"/>
            </a:xfrm>
          </p:grpSpPr>
          <p:sp>
            <p:nvSpPr>
              <p:cNvPr id="40" name="Freeform 40"/>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1" name="TextBox 41"/>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2" name="Group 42"/>
            <p:cNvGrpSpPr/>
            <p:nvPr/>
          </p:nvGrpSpPr>
          <p:grpSpPr>
            <a:xfrm>
              <a:off x="7118950" y="12283287"/>
              <a:ext cx="327927" cy="328010"/>
              <a:chOff x="0" y="0"/>
              <a:chExt cx="88141" cy="88163"/>
            </a:xfrm>
          </p:grpSpPr>
          <p:sp>
            <p:nvSpPr>
              <p:cNvPr id="43" name="Freeform 43"/>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4" name="TextBox 44"/>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5" name="Group 45"/>
            <p:cNvGrpSpPr/>
            <p:nvPr/>
          </p:nvGrpSpPr>
          <p:grpSpPr>
            <a:xfrm>
              <a:off x="1255200" y="12842742"/>
              <a:ext cx="327927" cy="328010"/>
              <a:chOff x="0" y="0"/>
              <a:chExt cx="88141" cy="88163"/>
            </a:xfrm>
          </p:grpSpPr>
          <p:sp>
            <p:nvSpPr>
              <p:cNvPr id="46" name="Freeform 46"/>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7" name="TextBox 47"/>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8" name="Group 48"/>
            <p:cNvGrpSpPr/>
            <p:nvPr/>
          </p:nvGrpSpPr>
          <p:grpSpPr>
            <a:xfrm>
              <a:off x="1309600" y="8992916"/>
              <a:ext cx="486272" cy="477134"/>
              <a:chOff x="0" y="0"/>
              <a:chExt cx="109665" cy="107604"/>
            </a:xfrm>
          </p:grpSpPr>
          <p:sp>
            <p:nvSpPr>
              <p:cNvPr id="49" name="Freeform 49"/>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19050" cap="sq">
                <a:solidFill>
                  <a:srgbClr val="000000"/>
                </a:solidFill>
                <a:prstDash val="solid"/>
                <a:miter/>
              </a:ln>
            </p:spPr>
            <p:txBody>
              <a:bodyPr/>
              <a:lstStyle/>
              <a:p>
                <a:endParaRPr lang="de-DE"/>
              </a:p>
            </p:txBody>
          </p:sp>
          <p:sp>
            <p:nvSpPr>
              <p:cNvPr id="50" name="TextBox 50"/>
              <p:cNvSpPr txBox="1"/>
              <p:nvPr/>
            </p:nvSpPr>
            <p:spPr>
              <a:xfrm>
                <a:off x="0" y="-9525"/>
                <a:ext cx="109665" cy="117129"/>
              </a:xfrm>
              <a:prstGeom prst="rect">
                <a:avLst/>
              </a:prstGeom>
            </p:spPr>
            <p:txBody>
              <a:bodyPr lIns="60545" tIns="60545" rIns="60545" bIns="60545" rtlCol="0" anchor="ctr"/>
              <a:lstStyle/>
              <a:p>
                <a:pPr algn="ctr">
                  <a:lnSpc>
                    <a:spcPts val="1220"/>
                  </a:lnSpc>
                </a:pPr>
                <a:endParaRPr/>
              </a:p>
            </p:txBody>
          </p:sp>
        </p:grpSp>
        <p:sp>
          <p:nvSpPr>
            <p:cNvPr id="51" name="TextBox 51"/>
            <p:cNvSpPr txBox="1"/>
            <p:nvPr/>
          </p:nvSpPr>
          <p:spPr>
            <a:xfrm>
              <a:off x="1309600" y="9222746"/>
              <a:ext cx="486272" cy="188686"/>
            </a:xfrm>
            <a:prstGeom prst="rect">
              <a:avLst/>
            </a:prstGeom>
          </p:spPr>
          <p:txBody>
            <a:bodyPr lIns="0" tIns="0" rIns="0" bIns="0" rtlCol="0" anchor="t">
              <a:spAutoFit/>
            </a:bodyPr>
            <a:lstStyle/>
            <a:p>
              <a:pPr algn="ctr">
                <a:lnSpc>
                  <a:spcPts val="1168"/>
                </a:lnSpc>
              </a:pPr>
              <a:r>
                <a:rPr lang="en-US" sz="834">
                  <a:solidFill>
                    <a:srgbClr val="000000"/>
                  </a:solidFill>
                  <a:latin typeface="Poppins"/>
                  <a:ea typeface="Poppins"/>
                  <a:cs typeface="Poppins"/>
                  <a:sym typeface="Poppins"/>
                </a:rPr>
                <a:t>.?123</a:t>
              </a:r>
            </a:p>
          </p:txBody>
        </p:sp>
      </p:grpSp>
      <p:graphicFrame>
        <p:nvGraphicFramePr>
          <p:cNvPr id="13" name="Table 13"/>
          <p:cNvGraphicFramePr>
            <a:graphicFrameLocks noGrp="1"/>
          </p:cNvGraphicFramePr>
          <p:nvPr/>
        </p:nvGraphicFramePr>
        <p:xfrm>
          <a:off x="236354" y="1902273"/>
          <a:ext cx="6563115" cy="5581753"/>
        </p:xfrm>
        <a:graphic>
          <a:graphicData uri="http://schemas.openxmlformats.org/drawingml/2006/table">
            <a:tbl>
              <a:tblPr/>
              <a:tblGrid>
                <a:gridCol w="363004">
                  <a:extLst>
                    <a:ext uri="{9D8B030D-6E8A-4147-A177-3AD203B41FA5}">
                      <a16:colId xmlns:a16="http://schemas.microsoft.com/office/drawing/2014/main" val="20000"/>
                    </a:ext>
                  </a:extLst>
                </a:gridCol>
                <a:gridCol w="1129077">
                  <a:extLst>
                    <a:ext uri="{9D8B030D-6E8A-4147-A177-3AD203B41FA5}">
                      <a16:colId xmlns:a16="http://schemas.microsoft.com/office/drawing/2014/main" val="20001"/>
                    </a:ext>
                  </a:extLst>
                </a:gridCol>
                <a:gridCol w="1527420">
                  <a:extLst>
                    <a:ext uri="{9D8B030D-6E8A-4147-A177-3AD203B41FA5}">
                      <a16:colId xmlns:a16="http://schemas.microsoft.com/office/drawing/2014/main" val="20002"/>
                    </a:ext>
                  </a:extLst>
                </a:gridCol>
                <a:gridCol w="1441051">
                  <a:extLst>
                    <a:ext uri="{9D8B030D-6E8A-4147-A177-3AD203B41FA5}">
                      <a16:colId xmlns:a16="http://schemas.microsoft.com/office/drawing/2014/main" val="20003"/>
                    </a:ext>
                  </a:extLst>
                </a:gridCol>
                <a:gridCol w="2102563">
                  <a:extLst>
                    <a:ext uri="{9D8B030D-6E8A-4147-A177-3AD203B41FA5}">
                      <a16:colId xmlns:a16="http://schemas.microsoft.com/office/drawing/2014/main" val="20004"/>
                    </a:ext>
                  </a:extLst>
                </a:gridCol>
              </a:tblGrid>
              <a:tr h="658348">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So sieht die </a:t>
                      </a:r>
                      <a:endParaRPr lang="en-US" sz="1100"/>
                    </a:p>
                    <a:p>
                      <a:pPr algn="ctr">
                        <a:lnSpc>
                          <a:spcPts val="1400"/>
                        </a:lnSpc>
                      </a:pPr>
                      <a:r>
                        <a:rPr lang="en-US" sz="1000" b="1">
                          <a:solidFill>
                            <a:srgbClr val="000000"/>
                          </a:solidFill>
                          <a:latin typeface="Poppins Bold"/>
                          <a:ea typeface="Poppins Bold"/>
                          <a:cs typeface="Poppins Bold"/>
                          <a:sym typeface="Poppins Bold"/>
                        </a:rPr>
                        <a:t>Taste aus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Deutsche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Englische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Erklärung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1</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Leer-Taste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drückst du, </a:t>
                      </a:r>
                      <a:endParaRPr lang="en-US" sz="1100"/>
                    </a:p>
                    <a:p>
                      <a:pPr algn="ctr">
                        <a:lnSpc>
                          <a:spcPts val="1400"/>
                        </a:lnSpc>
                      </a:pPr>
                      <a:r>
                        <a:rPr lang="en-US" sz="1000">
                          <a:solidFill>
                            <a:srgbClr val="000000"/>
                          </a:solidFill>
                          <a:latin typeface="Poppins"/>
                          <a:ea typeface="Poppins"/>
                          <a:cs typeface="Poppins"/>
                          <a:sym typeface="Poppins"/>
                        </a:rPr>
                        <a:t>wenn ein Wort zu Ende ist. </a:t>
                      </a:r>
                    </a:p>
                    <a:p>
                      <a:pPr algn="ctr">
                        <a:lnSpc>
                          <a:spcPts val="1400"/>
                        </a:lnSpc>
                      </a:pPr>
                      <a:r>
                        <a:rPr lang="en-US" sz="1000">
                          <a:solidFill>
                            <a:srgbClr val="000000"/>
                          </a:solidFill>
                          <a:latin typeface="Poppins"/>
                          <a:ea typeface="Poppins"/>
                          <a:cs typeface="Poppins"/>
                          <a:sym typeface="Poppins"/>
                        </a:rPr>
                        <a:t>So hast du zwischen </a:t>
                      </a:r>
                    </a:p>
                    <a:p>
                      <a:pPr algn="ctr">
                        <a:lnSpc>
                          <a:spcPts val="1400"/>
                        </a:lnSpc>
                      </a:pPr>
                      <a:r>
                        <a:rPr lang="en-US" sz="1000">
                          <a:solidFill>
                            <a:srgbClr val="000000"/>
                          </a:solidFill>
                          <a:latin typeface="Poppins"/>
                          <a:ea typeface="Poppins"/>
                          <a:cs typeface="Poppins"/>
                          <a:sym typeface="Poppins"/>
                        </a:rPr>
                        <a:t>den Wörtern </a:t>
                      </a:r>
                    </a:p>
                    <a:p>
                      <a:pPr algn="ctr">
                        <a:lnSpc>
                          <a:spcPts val="1400"/>
                        </a:lnSpc>
                      </a:pPr>
                      <a:r>
                        <a:rPr lang="en-US" sz="1000">
                          <a:solidFill>
                            <a:srgbClr val="000000"/>
                          </a:solidFill>
                          <a:latin typeface="Poppins"/>
                          <a:ea typeface="Poppins"/>
                          <a:cs typeface="Poppins"/>
                          <a:sym typeface="Poppins"/>
                        </a:rPr>
                        <a:t>den richtigen Abstand.</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5737">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2</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Hochstell-/</a:t>
                      </a:r>
                      <a:endParaRPr lang="en-US" sz="1100"/>
                    </a:p>
                    <a:p>
                      <a:pPr algn="ctr">
                        <a:lnSpc>
                          <a:spcPts val="1680"/>
                        </a:lnSpc>
                      </a:pPr>
                      <a:r>
                        <a:rPr lang="en-US" sz="1200">
                          <a:solidFill>
                            <a:srgbClr val="000000"/>
                          </a:solidFill>
                          <a:latin typeface="Poppins"/>
                          <a:ea typeface="Poppins"/>
                          <a:cs typeface="Poppins"/>
                          <a:sym typeface="Poppins"/>
                        </a:rPr>
                        <a:t>Umschalt-Taste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Shift-Taste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nutzt du, </a:t>
                      </a:r>
                      <a:endParaRPr lang="en-US" sz="1100"/>
                    </a:p>
                    <a:p>
                      <a:pPr algn="ctr">
                        <a:lnSpc>
                          <a:spcPts val="1400"/>
                        </a:lnSpc>
                      </a:pPr>
                      <a:r>
                        <a:rPr lang="en-US" sz="1000">
                          <a:solidFill>
                            <a:srgbClr val="000000"/>
                          </a:solidFill>
                          <a:latin typeface="Poppins"/>
                          <a:ea typeface="Poppins"/>
                          <a:cs typeface="Poppins"/>
                          <a:sym typeface="Poppins"/>
                        </a:rPr>
                        <a:t>um einzelne Buchstaben </a:t>
                      </a:r>
                    </a:p>
                    <a:p>
                      <a:pPr algn="ctr">
                        <a:lnSpc>
                          <a:spcPts val="1400"/>
                        </a:lnSpc>
                      </a:pPr>
                      <a:r>
                        <a:rPr lang="en-US" sz="1000">
                          <a:solidFill>
                            <a:srgbClr val="000000"/>
                          </a:solidFill>
                          <a:latin typeface="Poppins"/>
                          <a:ea typeface="Poppins"/>
                          <a:cs typeface="Poppins"/>
                          <a:sym typeface="Poppins"/>
                        </a:rPr>
                        <a:t>großzuschreiben.</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6604">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3</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Eingabe-Taste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Enter-Taste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diese Taste drückst, springt der Cursor </a:t>
                      </a:r>
                      <a:endParaRPr lang="en-US" sz="1100"/>
                    </a:p>
                    <a:p>
                      <a:pPr algn="ctr">
                        <a:lnSpc>
                          <a:spcPts val="1400"/>
                        </a:lnSpc>
                      </a:pPr>
                      <a:r>
                        <a:rPr lang="en-US" sz="1000">
                          <a:solidFill>
                            <a:srgbClr val="000000"/>
                          </a:solidFill>
                          <a:latin typeface="Poppins"/>
                          <a:ea typeface="Poppins"/>
                          <a:cs typeface="Poppins"/>
                          <a:sym typeface="Poppins"/>
                        </a:rPr>
                        <a:t>in die nächste Zeile.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90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4</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Lösch-Taste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Backspace-Taste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dich vertippt hast, kannst du hiermit Buchstaben wieder löschen.</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5</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Ziffern-/Symbol-Taste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Symbols/</a:t>
                      </a:r>
                      <a:endParaRPr lang="en-US" sz="1100"/>
                    </a:p>
                    <a:p>
                      <a:pPr algn="ctr">
                        <a:lnSpc>
                          <a:spcPts val="1680"/>
                        </a:lnSpc>
                      </a:pPr>
                      <a:r>
                        <a:rPr lang="en-US" sz="1200">
                          <a:solidFill>
                            <a:srgbClr val="000000"/>
                          </a:solidFill>
                          <a:latin typeface="Poppins"/>
                          <a:ea typeface="Poppins"/>
                          <a:cs typeface="Poppins"/>
                          <a:sym typeface="Poppins"/>
                        </a:rPr>
                        <a:t>Number key</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Mit dieser Taste wechselst du von der Buchstabenansicht auf eine Ansicht mit Zahlen, Satzzeichen und Sonderzeichen.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688</Words>
  <Application>Microsoft Macintosh PowerPoint</Application>
  <PresentationFormat>Benutzerdefiniert</PresentationFormat>
  <Paragraphs>113</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IreneFlorentina</vt:lpstr>
      <vt:lpstr>Poppins Italics</vt:lpstr>
      <vt:lpstr>Poppins Bold</vt:lpstr>
      <vt:lpstr>Arial</vt:lpstr>
      <vt:lpstr>Poppins</vt:lpstr>
      <vt:lpstr>Lexend Deca</vt:lpstr>
      <vt:lpstr>Calibri</vt:lpstr>
      <vt:lpstr>Office Theme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Mitmachheft mit Login</dc:title>
  <cp:lastModifiedBy>Marion Weigelt</cp:lastModifiedBy>
  <cp:revision>1</cp:revision>
  <dcterms:created xsi:type="dcterms:W3CDTF">2006-08-16T00:00:00Z</dcterms:created>
  <dcterms:modified xsi:type="dcterms:W3CDTF">2025-10-27T17:44:08Z</dcterms:modified>
  <dc:identifier>DAGwmhrXSr4</dc:identifier>
</cp:coreProperties>
</file>