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556500" cy="10693400"/>
  <p:notesSz cx="6858000" cy="9144000"/>
  <p:embeddedFontLst>
    <p:embeddedFont>
      <p:font typeface="Lexend Deca Medium" pitchFamily="2" charset="77"/>
      <p:regular r:id="rId4"/>
    </p:embeddedFont>
    <p:embeddedFont>
      <p:font typeface="Poppins" pitchFamily="2" charset="77"/>
      <p:regular r:id="rId5"/>
      <p:bold r:id="rId6"/>
      <p:italic r:id="rId7"/>
      <p:boldItalic r:id="rId8"/>
    </p:embeddedFont>
    <p:embeddedFont>
      <p:font typeface="Poppins Bold" pitchFamily="2" charset="77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2072" y="361808"/>
            <a:ext cx="6835327" cy="9774383"/>
            <a:chOff x="0" y="0"/>
            <a:chExt cx="2449627" cy="350291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49627" cy="3502918"/>
            </a:xfrm>
            <a:custGeom>
              <a:avLst/>
              <a:gdLst/>
              <a:ahLst/>
              <a:cxnLst/>
              <a:rect l="l" t="t" r="r" b="b"/>
              <a:pathLst>
                <a:path w="2449627" h="3502918">
                  <a:moveTo>
                    <a:pt x="22653" y="0"/>
                  </a:moveTo>
                  <a:lnTo>
                    <a:pt x="2426974" y="0"/>
                  </a:lnTo>
                  <a:cubicBezTo>
                    <a:pt x="2432982" y="0"/>
                    <a:pt x="2438744" y="2387"/>
                    <a:pt x="2442992" y="6635"/>
                  </a:cubicBezTo>
                  <a:cubicBezTo>
                    <a:pt x="2447240" y="10883"/>
                    <a:pt x="2449627" y="16645"/>
                    <a:pt x="2449627" y="22653"/>
                  </a:cubicBezTo>
                  <a:lnTo>
                    <a:pt x="2449627" y="3480266"/>
                  </a:lnTo>
                  <a:cubicBezTo>
                    <a:pt x="2449627" y="3492776"/>
                    <a:pt x="2439485" y="3502918"/>
                    <a:pt x="2426974" y="3502918"/>
                  </a:cubicBezTo>
                  <a:lnTo>
                    <a:pt x="22653" y="3502918"/>
                  </a:lnTo>
                  <a:cubicBezTo>
                    <a:pt x="10142" y="3502918"/>
                    <a:pt x="0" y="3492776"/>
                    <a:pt x="0" y="3480266"/>
                  </a:cubicBezTo>
                  <a:lnTo>
                    <a:pt x="0" y="22653"/>
                  </a:lnTo>
                  <a:cubicBezTo>
                    <a:pt x="0" y="10142"/>
                    <a:pt x="10142" y="0"/>
                    <a:pt x="22653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449627" cy="352196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l">
                <a:lnSpc>
                  <a:spcPts val="1680"/>
                </a:lnSpc>
                <a:spcBef>
                  <a:spcPct val="0"/>
                </a:spcBef>
              </a:pPr>
              <a:endParaRPr/>
            </a:p>
            <a:p>
              <a:pPr marL="0" lvl="0" indent="0" algn="l">
                <a:lnSpc>
                  <a:spcPts val="168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47803" y="361808"/>
            <a:ext cx="6803865" cy="1851850"/>
            <a:chOff x="0" y="0"/>
            <a:chExt cx="2438351" cy="66366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38352" cy="663661"/>
            </a:xfrm>
            <a:custGeom>
              <a:avLst/>
              <a:gdLst/>
              <a:ahLst/>
              <a:cxnLst/>
              <a:rect l="l" t="t" r="r" b="b"/>
              <a:pathLst>
                <a:path w="2438352" h="663661">
                  <a:moveTo>
                    <a:pt x="22757" y="0"/>
                  </a:moveTo>
                  <a:lnTo>
                    <a:pt x="2415594" y="0"/>
                  </a:lnTo>
                  <a:cubicBezTo>
                    <a:pt x="2428163" y="0"/>
                    <a:pt x="2438352" y="10189"/>
                    <a:pt x="2438352" y="22757"/>
                  </a:cubicBezTo>
                  <a:lnTo>
                    <a:pt x="2438352" y="640904"/>
                  </a:lnTo>
                  <a:cubicBezTo>
                    <a:pt x="2438352" y="646939"/>
                    <a:pt x="2435954" y="652728"/>
                    <a:pt x="2431686" y="656996"/>
                  </a:cubicBezTo>
                  <a:cubicBezTo>
                    <a:pt x="2427418" y="661264"/>
                    <a:pt x="2421630" y="663661"/>
                    <a:pt x="2415594" y="663661"/>
                  </a:cubicBezTo>
                  <a:lnTo>
                    <a:pt x="22757" y="663661"/>
                  </a:lnTo>
                  <a:cubicBezTo>
                    <a:pt x="16722" y="663661"/>
                    <a:pt x="10933" y="661264"/>
                    <a:pt x="6665" y="656996"/>
                  </a:cubicBezTo>
                  <a:cubicBezTo>
                    <a:pt x="2398" y="652728"/>
                    <a:pt x="0" y="646939"/>
                    <a:pt x="0" y="640904"/>
                  </a:cubicBezTo>
                  <a:lnTo>
                    <a:pt x="0" y="22757"/>
                  </a:lnTo>
                  <a:cubicBezTo>
                    <a:pt x="0" y="16722"/>
                    <a:pt x="2398" y="10933"/>
                    <a:pt x="6665" y="6665"/>
                  </a:cubicBezTo>
                  <a:cubicBezTo>
                    <a:pt x="10933" y="2398"/>
                    <a:pt x="16722" y="0"/>
                    <a:pt x="22757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38351" cy="6922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7803" y="1681528"/>
            <a:ext cx="6803865" cy="618884"/>
            <a:chOff x="0" y="0"/>
            <a:chExt cx="2443598" cy="22227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43598" cy="222278"/>
            </a:xfrm>
            <a:custGeom>
              <a:avLst/>
              <a:gdLst/>
              <a:ahLst/>
              <a:cxnLst/>
              <a:rect l="l" t="t" r="r" b="b"/>
              <a:pathLst>
                <a:path w="2443598" h="222278">
                  <a:moveTo>
                    <a:pt x="2443598" y="0"/>
                  </a:moveTo>
                  <a:lnTo>
                    <a:pt x="2443598" y="222278"/>
                  </a:lnTo>
                  <a:lnTo>
                    <a:pt x="0" y="2222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FFFFFF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443598" cy="250853"/>
            </a:xfrm>
            <a:prstGeom prst="rect">
              <a:avLst/>
            </a:prstGeom>
          </p:spPr>
          <p:txBody>
            <a:bodyPr lIns="50691" tIns="50691" rIns="50691" bIns="50691" rtlCol="0" anchor="t"/>
            <a:lstStyle/>
            <a:p>
              <a:pPr algn="l">
                <a:lnSpc>
                  <a:spcPts val="1679"/>
                </a:lnSpc>
              </a:pPr>
              <a:endParaRPr/>
            </a:p>
            <a:p>
              <a:pPr algn="l">
                <a:lnSpc>
                  <a:spcPts val="167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4717631" y="852203"/>
            <a:ext cx="1935959" cy="1361455"/>
          </a:xfrm>
          <a:custGeom>
            <a:avLst/>
            <a:gdLst/>
            <a:ahLst/>
            <a:cxnLst/>
            <a:rect l="l" t="t" r="r" b="b"/>
            <a:pathLst>
              <a:path w="1935959" h="1361455">
                <a:moveTo>
                  <a:pt x="0" y="0"/>
                </a:moveTo>
                <a:lnTo>
                  <a:pt x="1935958" y="0"/>
                </a:lnTo>
                <a:lnTo>
                  <a:pt x="1935958" y="1361455"/>
                </a:lnTo>
                <a:lnTo>
                  <a:pt x="0" y="13614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2" name="TextBox 12"/>
          <p:cNvSpPr txBox="1"/>
          <p:nvPr/>
        </p:nvSpPr>
        <p:spPr>
          <a:xfrm>
            <a:off x="744970" y="833153"/>
            <a:ext cx="5109994" cy="4405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5"/>
              </a:lnSpc>
            </a:pPr>
            <a:r>
              <a:rPr lang="en-US" sz="2799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Ein E-Book erstellen</a:t>
            </a:r>
          </a:p>
        </p:txBody>
      </p:sp>
      <p:grpSp>
        <p:nvGrpSpPr>
          <p:cNvPr id="13" name="Group 13"/>
          <p:cNvGrpSpPr/>
          <p:nvPr/>
        </p:nvGrpSpPr>
        <p:grpSpPr>
          <a:xfrm rot="-527403">
            <a:off x="4997856" y="2169285"/>
            <a:ext cx="2253811" cy="2169245"/>
            <a:chOff x="0" y="0"/>
            <a:chExt cx="3005081" cy="2892327"/>
          </a:xfrm>
        </p:grpSpPr>
        <p:sp>
          <p:nvSpPr>
            <p:cNvPr id="14" name="Freeform 14"/>
            <p:cNvSpPr/>
            <p:nvPr/>
          </p:nvSpPr>
          <p:spPr>
            <a:xfrm rot="950093">
              <a:off x="267753" y="293178"/>
              <a:ext cx="2469575" cy="2305970"/>
            </a:xfrm>
            <a:custGeom>
              <a:avLst/>
              <a:gdLst/>
              <a:ahLst/>
              <a:cxnLst/>
              <a:rect l="l" t="t" r="r" b="b"/>
              <a:pathLst>
                <a:path w="2469575" h="2305970">
                  <a:moveTo>
                    <a:pt x="0" y="0"/>
                  </a:moveTo>
                  <a:lnTo>
                    <a:pt x="2469575" y="0"/>
                  </a:lnTo>
                  <a:lnTo>
                    <a:pt x="2469575" y="2305970"/>
                  </a:lnTo>
                  <a:lnTo>
                    <a:pt x="0" y="23059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2781" b="-2781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TextBox 15"/>
            <p:cNvSpPr txBox="1"/>
            <p:nvPr/>
          </p:nvSpPr>
          <p:spPr>
            <a:xfrm rot="995825">
              <a:off x="595548" y="831757"/>
              <a:ext cx="1717079" cy="13663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0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E-Book </a:t>
              </a: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ist die  Bezeichnung </a:t>
              </a:r>
            </a:p>
            <a:p>
              <a:pPr algn="ctr">
                <a:lnSpc>
                  <a:spcPts val="1400"/>
                </a:lnSpc>
              </a:pP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für ein </a:t>
              </a:r>
              <a:r>
                <a:rPr lang="en-US" sz="10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elektronisches</a:t>
              </a: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</a:p>
            <a:p>
              <a:pPr algn="ctr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oder </a:t>
              </a:r>
              <a:r>
                <a:rPr lang="en-US" sz="10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digitales Buch.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756000" y="3251356"/>
            <a:ext cx="6572299" cy="1086410"/>
            <a:chOff x="0" y="0"/>
            <a:chExt cx="8763065" cy="1448547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68354" cy="421194"/>
            </a:xfrm>
            <a:custGeom>
              <a:avLst/>
              <a:gdLst/>
              <a:ahLst/>
              <a:cxnLst/>
              <a:rect l="l" t="t" r="r" b="b"/>
              <a:pathLst>
                <a:path w="368354" h="421194">
                  <a:moveTo>
                    <a:pt x="0" y="0"/>
                  </a:moveTo>
                  <a:lnTo>
                    <a:pt x="368354" y="0"/>
                  </a:lnTo>
                  <a:lnTo>
                    <a:pt x="368354" y="421194"/>
                  </a:lnTo>
                  <a:lnTo>
                    <a:pt x="0" y="4211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622091" y="30346"/>
              <a:ext cx="1305178" cy="33192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59"/>
                </a:lnSpc>
                <a:spcBef>
                  <a:spcPct val="0"/>
                </a:spcBef>
              </a:pPr>
              <a:r>
                <a:rPr lang="en-US" sz="1542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So geht’s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463032" y="540074"/>
              <a:ext cx="8300034" cy="9084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280671" lvl="1" indent="-140336" algn="l">
                <a:lnSpc>
                  <a:spcPts val="1820"/>
                </a:lnSpc>
                <a:buAutoNum type="arabicPeriod"/>
              </a:pP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Öffne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die E-Book-App.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2.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Gehe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nach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der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Tabelle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vor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 </a:t>
              </a: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Hake ab,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wenn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du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Aufgabe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erledigt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hast.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789213" y="4605269"/>
            <a:ext cx="6162960" cy="4124399"/>
            <a:chOff x="0" y="0"/>
            <a:chExt cx="8217280" cy="5499198"/>
          </a:xfrm>
        </p:grpSpPr>
        <p:sp>
          <p:nvSpPr>
            <p:cNvPr id="22" name="Freeform 22"/>
            <p:cNvSpPr/>
            <p:nvPr/>
          </p:nvSpPr>
          <p:spPr>
            <a:xfrm>
              <a:off x="7742710" y="321999"/>
              <a:ext cx="398111" cy="345859"/>
            </a:xfrm>
            <a:custGeom>
              <a:avLst/>
              <a:gdLst/>
              <a:ahLst/>
              <a:cxnLst/>
              <a:rect l="l" t="t" r="r" b="b"/>
              <a:pathLst>
                <a:path w="398111" h="345859">
                  <a:moveTo>
                    <a:pt x="0" y="0"/>
                  </a:moveTo>
                  <a:lnTo>
                    <a:pt x="398111" y="0"/>
                  </a:lnTo>
                  <a:lnTo>
                    <a:pt x="398111" y="345860"/>
                  </a:lnTo>
                  <a:lnTo>
                    <a:pt x="0" y="3458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aphicFrame>
        <p:nvGraphicFramePr>
          <p:cNvPr id="21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421185"/>
              </p:ext>
            </p:extLst>
          </p:nvPr>
        </p:nvGraphicFramePr>
        <p:xfrm>
          <a:off x="789212" y="4638350"/>
          <a:ext cx="6162960" cy="4124399"/>
        </p:xfrm>
        <a:graphic>
          <a:graphicData uri="http://schemas.openxmlformats.org/drawingml/2006/table">
            <a:tbl>
              <a:tblPr/>
              <a:tblGrid>
                <a:gridCol w="5778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3813"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Diese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Inhalte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sollte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dein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E-Book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enthalten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</a:t>
                      </a:r>
                      <a:endParaRPr lang="en-US" sz="1100" dirty="0"/>
                    </a:p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Gestalte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pro Aufgabe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eine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eigene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Seite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489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Eine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Titelseite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: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 </a:t>
                      </a:r>
                      <a:endParaRPr lang="en-US" sz="1100" dirty="0"/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Gestalte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eine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passende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Titelseite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Denke an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eine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Überschrift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und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füge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Bild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oder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 Foto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hinzu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6563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Welche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Regeln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sind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wichtig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?</a:t>
                      </a:r>
                      <a:endParaRPr lang="en-US" sz="1100" dirty="0"/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Notiere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zwei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 Regeln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, die du für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besonders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wichtig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hältst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Nutze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dazu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die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Bildschirmtastatur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7534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Die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Hardware: </a:t>
                      </a:r>
                      <a:endParaRPr lang="en-US" sz="1100"/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Fotografiere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ein Tablet,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 füge das Foto ein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und beschrifte die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Bestandteile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Erkläre mit einer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Sprachaufnahme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wie du das T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ablet an- und ausschaltest.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 dirty="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Freeform 23"/>
          <p:cNvSpPr/>
          <p:nvPr/>
        </p:nvSpPr>
        <p:spPr>
          <a:xfrm rot="-10800000">
            <a:off x="6245044" y="9282224"/>
            <a:ext cx="817091" cy="663886"/>
          </a:xfrm>
          <a:custGeom>
            <a:avLst/>
            <a:gdLst/>
            <a:ahLst/>
            <a:cxnLst/>
            <a:rect l="l" t="t" r="r" b="b"/>
            <a:pathLst>
              <a:path w="817091" h="663886">
                <a:moveTo>
                  <a:pt x="0" y="0"/>
                </a:moveTo>
                <a:lnTo>
                  <a:pt x="817091" y="0"/>
                </a:lnTo>
                <a:lnTo>
                  <a:pt x="817091" y="663887"/>
                </a:lnTo>
                <a:lnTo>
                  <a:pt x="0" y="66388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24" name="Group 24"/>
          <p:cNvGrpSpPr/>
          <p:nvPr/>
        </p:nvGrpSpPr>
        <p:grpSpPr>
          <a:xfrm>
            <a:off x="744970" y="1957693"/>
            <a:ext cx="7263943" cy="1327064"/>
            <a:chOff x="0" y="-8279"/>
            <a:chExt cx="9685259" cy="1769419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446425" cy="446425"/>
            </a:xfrm>
            <a:custGeom>
              <a:avLst/>
              <a:gdLst/>
              <a:ahLst/>
              <a:cxnLst/>
              <a:rect l="l" t="t" r="r" b="b"/>
              <a:pathLst>
                <a:path w="446425" h="446425">
                  <a:moveTo>
                    <a:pt x="0" y="0"/>
                  </a:moveTo>
                  <a:lnTo>
                    <a:pt x="446425" y="0"/>
                  </a:lnTo>
                  <a:lnTo>
                    <a:pt x="446425" y="446425"/>
                  </a:lnTo>
                  <a:lnTo>
                    <a:pt x="0" y="4464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700163" y="-8279"/>
              <a:ext cx="2581279" cy="33077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099"/>
                </a:lnSpc>
                <a:spcBef>
                  <a:spcPct val="0"/>
                </a:spcBef>
              </a:pPr>
              <a:r>
                <a:rPr lang="en-US" sz="1499" dirty="0" err="1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Jetzt</a:t>
              </a:r>
              <a:r>
                <a:rPr lang="en-US" sz="1499" dirty="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 </a:t>
              </a:r>
              <a:r>
                <a:rPr lang="en-US" sz="1499" dirty="0" err="1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bist</a:t>
              </a:r>
              <a:r>
                <a:rPr lang="en-US" sz="1499" dirty="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 du </a:t>
              </a:r>
              <a:r>
                <a:rPr lang="en-US" sz="1499" dirty="0" err="1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dran</a:t>
              </a:r>
              <a:endParaRPr lang="en-US" sz="1499" dirty="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endParaRP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796647" y="547865"/>
              <a:ext cx="8888612" cy="12132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Erstelle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digitales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Buch (E-Book) </a:t>
              </a: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und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zeige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in dem Buch, was du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alles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über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den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Umgang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mit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dem Tablet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gelernt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hast.</a:t>
              </a:r>
            </a:p>
            <a:p>
              <a:pPr algn="just">
                <a:lnSpc>
                  <a:spcPts val="1820"/>
                </a:lnSpc>
                <a:spcBef>
                  <a:spcPct val="0"/>
                </a:spcBef>
              </a:pPr>
              <a:endParaRPr lang="en-US" sz="13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8" name="Freeform 28"/>
          <p:cNvSpPr/>
          <p:nvPr/>
        </p:nvSpPr>
        <p:spPr>
          <a:xfrm>
            <a:off x="383853" y="10272219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7" y="0"/>
                </a:lnTo>
                <a:lnTo>
                  <a:pt x="372147" y="372146"/>
                </a:lnTo>
                <a:lnTo>
                  <a:pt x="0" y="37214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9" name="TextBox 29"/>
          <p:cNvSpPr txBox="1"/>
          <p:nvPr/>
        </p:nvSpPr>
        <p:spPr>
          <a:xfrm>
            <a:off x="875668" y="10372141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2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565170" y="10372141"/>
            <a:ext cx="2774005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Kapitel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2.7 | Ein E-Book erstellen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2072" y="361808"/>
            <a:ext cx="6835327" cy="9714951"/>
            <a:chOff x="0" y="0"/>
            <a:chExt cx="2449627" cy="348161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49627" cy="3481619"/>
            </a:xfrm>
            <a:custGeom>
              <a:avLst/>
              <a:gdLst/>
              <a:ahLst/>
              <a:cxnLst/>
              <a:rect l="l" t="t" r="r" b="b"/>
              <a:pathLst>
                <a:path w="2449627" h="3481619">
                  <a:moveTo>
                    <a:pt x="22653" y="0"/>
                  </a:moveTo>
                  <a:lnTo>
                    <a:pt x="2426974" y="0"/>
                  </a:lnTo>
                  <a:cubicBezTo>
                    <a:pt x="2432982" y="0"/>
                    <a:pt x="2438744" y="2387"/>
                    <a:pt x="2442992" y="6635"/>
                  </a:cubicBezTo>
                  <a:cubicBezTo>
                    <a:pt x="2447240" y="10883"/>
                    <a:pt x="2449627" y="16645"/>
                    <a:pt x="2449627" y="22653"/>
                  </a:cubicBezTo>
                  <a:lnTo>
                    <a:pt x="2449627" y="3458967"/>
                  </a:lnTo>
                  <a:cubicBezTo>
                    <a:pt x="2449627" y="3471477"/>
                    <a:pt x="2439485" y="3481619"/>
                    <a:pt x="2426974" y="3481619"/>
                  </a:cubicBezTo>
                  <a:lnTo>
                    <a:pt x="22653" y="3481619"/>
                  </a:lnTo>
                  <a:cubicBezTo>
                    <a:pt x="10142" y="3481619"/>
                    <a:pt x="0" y="3471477"/>
                    <a:pt x="0" y="3458967"/>
                  </a:cubicBezTo>
                  <a:lnTo>
                    <a:pt x="0" y="22653"/>
                  </a:lnTo>
                  <a:cubicBezTo>
                    <a:pt x="0" y="10142"/>
                    <a:pt x="10142" y="0"/>
                    <a:pt x="22653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449627" cy="350066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l">
                <a:lnSpc>
                  <a:spcPts val="1680"/>
                </a:lnSpc>
                <a:spcBef>
                  <a:spcPct val="0"/>
                </a:spcBef>
              </a:pPr>
              <a:endParaRPr/>
            </a:p>
            <a:p>
              <a:pPr marL="0" lvl="0" indent="0" algn="l">
                <a:lnSpc>
                  <a:spcPts val="168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47803" y="361808"/>
            <a:ext cx="6803865" cy="1851850"/>
            <a:chOff x="0" y="0"/>
            <a:chExt cx="2438351" cy="66366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38352" cy="663661"/>
            </a:xfrm>
            <a:custGeom>
              <a:avLst/>
              <a:gdLst/>
              <a:ahLst/>
              <a:cxnLst/>
              <a:rect l="l" t="t" r="r" b="b"/>
              <a:pathLst>
                <a:path w="2438352" h="663661">
                  <a:moveTo>
                    <a:pt x="22757" y="0"/>
                  </a:moveTo>
                  <a:lnTo>
                    <a:pt x="2415594" y="0"/>
                  </a:lnTo>
                  <a:cubicBezTo>
                    <a:pt x="2428163" y="0"/>
                    <a:pt x="2438352" y="10189"/>
                    <a:pt x="2438352" y="22757"/>
                  </a:cubicBezTo>
                  <a:lnTo>
                    <a:pt x="2438352" y="640904"/>
                  </a:lnTo>
                  <a:cubicBezTo>
                    <a:pt x="2438352" y="646939"/>
                    <a:pt x="2435954" y="652728"/>
                    <a:pt x="2431686" y="656996"/>
                  </a:cubicBezTo>
                  <a:cubicBezTo>
                    <a:pt x="2427418" y="661264"/>
                    <a:pt x="2421630" y="663661"/>
                    <a:pt x="2415594" y="663661"/>
                  </a:cubicBezTo>
                  <a:lnTo>
                    <a:pt x="22757" y="663661"/>
                  </a:lnTo>
                  <a:cubicBezTo>
                    <a:pt x="16722" y="663661"/>
                    <a:pt x="10933" y="661264"/>
                    <a:pt x="6665" y="656996"/>
                  </a:cubicBezTo>
                  <a:cubicBezTo>
                    <a:pt x="2398" y="652728"/>
                    <a:pt x="0" y="646939"/>
                    <a:pt x="0" y="640904"/>
                  </a:cubicBezTo>
                  <a:lnTo>
                    <a:pt x="0" y="22757"/>
                  </a:lnTo>
                  <a:cubicBezTo>
                    <a:pt x="0" y="16722"/>
                    <a:pt x="2398" y="10933"/>
                    <a:pt x="6665" y="6665"/>
                  </a:cubicBezTo>
                  <a:cubicBezTo>
                    <a:pt x="10933" y="2398"/>
                    <a:pt x="16722" y="0"/>
                    <a:pt x="22757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38351" cy="6922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7803" y="1769959"/>
            <a:ext cx="6803865" cy="657527"/>
            <a:chOff x="0" y="0"/>
            <a:chExt cx="2443598" cy="23615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43598" cy="236157"/>
            </a:xfrm>
            <a:custGeom>
              <a:avLst/>
              <a:gdLst/>
              <a:ahLst/>
              <a:cxnLst/>
              <a:rect l="l" t="t" r="r" b="b"/>
              <a:pathLst>
                <a:path w="2443598" h="236157">
                  <a:moveTo>
                    <a:pt x="2443598" y="0"/>
                  </a:moveTo>
                  <a:lnTo>
                    <a:pt x="2443598" y="236157"/>
                  </a:lnTo>
                  <a:lnTo>
                    <a:pt x="0" y="2361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FFFFFF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443598" cy="264732"/>
            </a:xfrm>
            <a:prstGeom prst="rect">
              <a:avLst/>
            </a:prstGeom>
          </p:spPr>
          <p:txBody>
            <a:bodyPr lIns="50691" tIns="50691" rIns="50691" bIns="50691" rtlCol="0" anchor="t"/>
            <a:lstStyle/>
            <a:p>
              <a:pPr algn="l">
                <a:lnSpc>
                  <a:spcPts val="1679"/>
                </a:lnSpc>
              </a:pPr>
              <a:endParaRPr/>
            </a:p>
            <a:p>
              <a:pPr algn="l">
                <a:lnSpc>
                  <a:spcPts val="167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5058106" y="1091641"/>
            <a:ext cx="1595483" cy="1122017"/>
          </a:xfrm>
          <a:custGeom>
            <a:avLst/>
            <a:gdLst/>
            <a:ahLst/>
            <a:cxnLst/>
            <a:rect l="l" t="t" r="r" b="b"/>
            <a:pathLst>
              <a:path w="1595483" h="1122017">
                <a:moveTo>
                  <a:pt x="0" y="0"/>
                </a:moveTo>
                <a:lnTo>
                  <a:pt x="1595483" y="0"/>
                </a:lnTo>
                <a:lnTo>
                  <a:pt x="1595483" y="1122017"/>
                </a:lnTo>
                <a:lnTo>
                  <a:pt x="0" y="11220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790332" y="2719963"/>
          <a:ext cx="6162960" cy="6249999"/>
        </p:xfrm>
        <a:graphic>
          <a:graphicData uri="http://schemas.openxmlformats.org/drawingml/2006/table">
            <a:tbl>
              <a:tblPr/>
              <a:tblGrid>
                <a:gridCol w="5644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2546"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Diese Inhalte sollte dein E-Book enthalten.</a:t>
                      </a:r>
                      <a:endParaRPr lang="en-US" sz="1100"/>
                    </a:p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Gestalte pro Aufgabe eine eigene Seite.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6937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Die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Software: </a:t>
                      </a:r>
                      <a:endParaRPr lang="en-US" sz="1100"/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Suche jeweils 1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App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, die du in den Fächern Mathe, Deutsch und HSU verwenden kannst.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Mache jeweils einen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Screenshot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des Bildschirms und füge es in dein E-Book ein.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Markiere die Apps in folgenden Farben: </a:t>
                      </a:r>
                    </a:p>
                    <a:p>
                      <a:pPr marL="259088" lvl="1" indent="-129544" algn="l">
                        <a:lnSpc>
                          <a:spcPts val="1680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Mathe </a:t>
                      </a:r>
                      <a:r>
                        <a:rPr lang="en-US" sz="1200" b="1">
                          <a:solidFill>
                            <a:srgbClr val="004AAD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blau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</a:p>
                    <a:p>
                      <a:pPr marL="259088" lvl="1" indent="-129544" algn="l">
                        <a:lnSpc>
                          <a:spcPts val="1680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Deutsch </a:t>
                      </a:r>
                      <a:r>
                        <a:rPr lang="en-US" sz="1200" b="1">
                          <a:solidFill>
                            <a:srgbClr val="FF3131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rot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 </a:t>
                      </a:r>
                    </a:p>
                    <a:p>
                      <a:pPr marL="259088" lvl="1" indent="-129544" algn="l">
                        <a:lnSpc>
                          <a:spcPts val="1680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HSU </a:t>
                      </a:r>
                      <a:r>
                        <a:rPr lang="en-US" sz="1200" b="1">
                          <a:solidFill>
                            <a:srgbClr val="2DAF27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grün</a:t>
                      </a:r>
                      <a:r>
                        <a:rPr lang="en-US" sz="1200">
                          <a:solidFill>
                            <a:srgbClr val="2DAF27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Nutze dazu den Tabletstift oder deinen Finger.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endParaRPr lang="en-US" sz="12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5103">
                <a:tc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Das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Kontrollzentrum: </a:t>
                      </a:r>
                      <a:endParaRPr lang="en-US" sz="1100"/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Öffne das Kontrollzentrum und mache einen Screenshot.</a:t>
                      </a:r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Kreise mit dem Tabletstift oder deinem Finger folgendes ein:</a:t>
                      </a:r>
                    </a:p>
                    <a:p>
                      <a:pPr marL="259080" lvl="1" indent="-129540" algn="l">
                        <a:lnSpc>
                          <a:spcPts val="1679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Helligkeit </a:t>
                      </a:r>
                      <a:r>
                        <a:rPr lang="en-US" sz="1200" b="1">
                          <a:solidFill>
                            <a:srgbClr val="FFD21F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gelb</a:t>
                      </a:r>
                    </a:p>
                    <a:p>
                      <a:pPr marL="259080" lvl="1" indent="-129540" algn="l">
                        <a:lnSpc>
                          <a:spcPts val="1679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Lautstärke </a:t>
                      </a:r>
                      <a:r>
                        <a:rPr lang="en-US" sz="1200" b="1">
                          <a:solidFill>
                            <a:srgbClr val="BC3FDE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lila</a:t>
                      </a:r>
                    </a:p>
                    <a:p>
                      <a:pPr marL="259080" lvl="1" indent="-129540" algn="l">
                        <a:lnSpc>
                          <a:spcPts val="1679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WLAN </a:t>
                      </a:r>
                      <a:r>
                        <a:rPr lang="en-US" sz="1200" b="1">
                          <a:solidFill>
                            <a:srgbClr val="737373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grau</a:t>
                      </a:r>
                    </a:p>
                    <a:p>
                      <a:pPr marL="259080" lvl="1" indent="-129540" algn="l">
                        <a:lnSpc>
                          <a:spcPts val="1679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Flugmodus </a:t>
                      </a:r>
                      <a:r>
                        <a:rPr lang="en-US" sz="1200" b="1">
                          <a:solidFill>
                            <a:srgbClr val="FF751F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orange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5412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Versende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dein E-Book an deine Lehrkraft.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endParaRPr lang="en-US" sz="12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TextBox 13"/>
          <p:cNvSpPr txBox="1"/>
          <p:nvPr/>
        </p:nvSpPr>
        <p:spPr>
          <a:xfrm>
            <a:off x="744970" y="833153"/>
            <a:ext cx="5109994" cy="4405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5"/>
              </a:lnSpc>
            </a:pPr>
            <a:r>
              <a:rPr lang="en-US" sz="2799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Ein E-Book erstellen</a:t>
            </a:r>
          </a:p>
        </p:txBody>
      </p:sp>
      <p:sp>
        <p:nvSpPr>
          <p:cNvPr id="14" name="Freeform 14"/>
          <p:cNvSpPr/>
          <p:nvPr/>
        </p:nvSpPr>
        <p:spPr>
          <a:xfrm>
            <a:off x="6505416" y="2938619"/>
            <a:ext cx="298584" cy="259394"/>
          </a:xfrm>
          <a:custGeom>
            <a:avLst/>
            <a:gdLst/>
            <a:ahLst/>
            <a:cxnLst/>
            <a:rect l="l" t="t" r="r" b="b"/>
            <a:pathLst>
              <a:path w="298584" h="259394">
                <a:moveTo>
                  <a:pt x="0" y="0"/>
                </a:moveTo>
                <a:lnTo>
                  <a:pt x="298584" y="0"/>
                </a:lnTo>
                <a:lnTo>
                  <a:pt x="298584" y="259394"/>
                </a:lnTo>
                <a:lnTo>
                  <a:pt x="0" y="2593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5" name="Freeform 15"/>
          <p:cNvSpPr/>
          <p:nvPr/>
        </p:nvSpPr>
        <p:spPr>
          <a:xfrm>
            <a:off x="339280" y="10211853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6" y="0"/>
                </a:lnTo>
                <a:lnTo>
                  <a:pt x="372146" y="372147"/>
                </a:lnTo>
                <a:lnTo>
                  <a:pt x="0" y="3721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6" name="TextBox 16"/>
          <p:cNvSpPr txBox="1"/>
          <p:nvPr/>
        </p:nvSpPr>
        <p:spPr>
          <a:xfrm>
            <a:off x="831095" y="10311775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2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520596" y="10311775"/>
            <a:ext cx="2774005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Kapitel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2.7 | Ein E-Book erstellen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-413094" y="9459484"/>
            <a:ext cx="6247962" cy="510160"/>
            <a:chOff x="0" y="0"/>
            <a:chExt cx="8330616" cy="680213"/>
          </a:xfrm>
        </p:grpSpPr>
        <p:grpSp>
          <p:nvGrpSpPr>
            <p:cNvPr id="19" name="Group 19"/>
            <p:cNvGrpSpPr/>
            <p:nvPr/>
          </p:nvGrpSpPr>
          <p:grpSpPr>
            <a:xfrm>
              <a:off x="1530819" y="0"/>
              <a:ext cx="4655126" cy="680213"/>
              <a:chOff x="0" y="0"/>
              <a:chExt cx="1251219" cy="182830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1251219" cy="182830"/>
              </a:xfrm>
              <a:custGeom>
                <a:avLst/>
                <a:gdLst/>
                <a:ahLst/>
                <a:cxnLst/>
                <a:rect l="l" t="t" r="r" b="b"/>
                <a:pathLst>
                  <a:path w="1251219" h="182830">
                    <a:moveTo>
                      <a:pt x="44349" y="0"/>
                    </a:moveTo>
                    <a:lnTo>
                      <a:pt x="1206870" y="0"/>
                    </a:lnTo>
                    <a:cubicBezTo>
                      <a:pt x="1218632" y="0"/>
                      <a:pt x="1229912" y="4672"/>
                      <a:pt x="1238229" y="12990"/>
                    </a:cubicBezTo>
                    <a:cubicBezTo>
                      <a:pt x="1246547" y="21307"/>
                      <a:pt x="1251219" y="32587"/>
                      <a:pt x="1251219" y="44349"/>
                    </a:cubicBezTo>
                    <a:lnTo>
                      <a:pt x="1251219" y="138480"/>
                    </a:lnTo>
                    <a:cubicBezTo>
                      <a:pt x="1251219" y="150243"/>
                      <a:pt x="1246547" y="161523"/>
                      <a:pt x="1238229" y="169840"/>
                    </a:cubicBezTo>
                    <a:cubicBezTo>
                      <a:pt x="1229912" y="178157"/>
                      <a:pt x="1218632" y="182830"/>
                      <a:pt x="1206870" y="182830"/>
                    </a:cubicBezTo>
                    <a:lnTo>
                      <a:pt x="44349" y="182830"/>
                    </a:lnTo>
                    <a:cubicBezTo>
                      <a:pt x="32587" y="182830"/>
                      <a:pt x="21307" y="178157"/>
                      <a:pt x="12990" y="169840"/>
                    </a:cubicBezTo>
                    <a:cubicBezTo>
                      <a:pt x="4672" y="161523"/>
                      <a:pt x="0" y="150243"/>
                      <a:pt x="0" y="138480"/>
                    </a:cubicBezTo>
                    <a:lnTo>
                      <a:pt x="0" y="44349"/>
                    </a:lnTo>
                    <a:cubicBezTo>
                      <a:pt x="0" y="32587"/>
                      <a:pt x="4672" y="21307"/>
                      <a:pt x="12990" y="12990"/>
                    </a:cubicBezTo>
                    <a:cubicBezTo>
                      <a:pt x="21307" y="4672"/>
                      <a:pt x="32587" y="0"/>
                      <a:pt x="44349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0" y="-38100"/>
                <a:ext cx="1251219" cy="22093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22" name="TextBox 22"/>
            <p:cNvSpPr txBox="1"/>
            <p:nvPr/>
          </p:nvSpPr>
          <p:spPr>
            <a:xfrm>
              <a:off x="0" y="186702"/>
              <a:ext cx="8330616" cy="254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Zu diesem AB gibt es Profiaufträge.</a:t>
              </a:r>
            </a:p>
          </p:txBody>
        </p:sp>
        <p:sp>
          <p:nvSpPr>
            <p:cNvPr id="23" name="Freeform 23"/>
            <p:cNvSpPr/>
            <p:nvPr/>
          </p:nvSpPr>
          <p:spPr>
            <a:xfrm>
              <a:off x="1643128" y="105144"/>
              <a:ext cx="536543" cy="456061"/>
            </a:xfrm>
            <a:custGeom>
              <a:avLst/>
              <a:gdLst/>
              <a:ahLst/>
              <a:cxnLst/>
              <a:rect l="l" t="t" r="r" b="b"/>
              <a:pathLst>
                <a:path w="536543" h="456061">
                  <a:moveTo>
                    <a:pt x="0" y="0"/>
                  </a:moveTo>
                  <a:lnTo>
                    <a:pt x="536542" y="0"/>
                  </a:lnTo>
                  <a:lnTo>
                    <a:pt x="536542" y="456061"/>
                  </a:lnTo>
                  <a:lnTo>
                    <a:pt x="0" y="4560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Macintosh PowerPoint</Application>
  <PresentationFormat>Benutzerdefiniert</PresentationFormat>
  <Paragraphs>48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Poppins Bold</vt:lpstr>
      <vt:lpstr>Poppins</vt:lpstr>
      <vt:lpstr>Arial</vt:lpstr>
      <vt:lpstr>Lexend Deca Medium</vt:lpstr>
      <vt:lpstr>Calibri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mit Login</dc:title>
  <cp:lastModifiedBy>Marion Weigelt</cp:lastModifiedBy>
  <cp:revision>3</cp:revision>
  <dcterms:created xsi:type="dcterms:W3CDTF">2006-08-16T00:00:00Z</dcterms:created>
  <dcterms:modified xsi:type="dcterms:W3CDTF">2025-10-29T19:09:34Z</dcterms:modified>
  <dc:identifier>DAGwmhrXSr4</dc:identifier>
</cp:coreProperties>
</file>