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7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6858000" cy="9144000"/>
  <p:defaultTextStyle>
    <a:defPPr>
      <a:defRPr lang="de-DE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B78D8CD-CAA3-1C45-8F4B-5555EE49660F}" type="datetimeFigureOut">
              <a:rPr lang="de-DE"/>
              <a:t>27.11.2025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44C05A4-FC48-AE43-9B4D-12B3299B910F}" type="slidenum">
              <a:rPr lang="de-DE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9037857-EDCE-00E7-125C-2FFAA42D9E3B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B4A8F64-BA7F-8CE2-3CE4-A2E4734400D1}" type="slidenum">
              <a:rPr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B4A8F64-BA7F-8CE2-3CE4-A2E4734400D1}" type="slidenum">
              <a:rPr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B4A8F64-BA7F-8CE2-3CE4-A2E4734400D1}" type="slidenum">
              <a:rPr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B4A8F64-BA7F-8CE2-3CE4-A2E4734400D1}" type="slidenum">
              <a:rPr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B4A8F64-BA7F-8CE2-3CE4-A2E4734400D1}" type="slidenum">
              <a:rPr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15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16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17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72B643D-2170-2C0D-CBDD-A3D631A41BB6}" type="slidenum">
              <a:rPr/>
              <a:t>18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2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9174411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28667613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6529495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F83F20-25C9-9D64-AEE8-A2976B26B398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3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4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5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6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7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8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B5182C-609B-53FC-2931-044DCA338A81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9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Weblek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Titel Weblektion</a:t>
            </a:r>
            <a:endParaRPr/>
          </a:p>
        </p:txBody>
      </p:sp>
      <p:sp>
        <p:nvSpPr>
          <p:cNvPr id="11" name="Rechteck 10"/>
          <p:cNvSpPr>
            <a:spLocks noGrp="1" noRot="1" noMove="1" noResize="1" noEditPoints="1" noAdjustHandles="1" noChangeArrowheads="1" noChangeShapeType="1"/>
          </p:cNvSpPr>
          <p:nvPr userDrawn="1"/>
        </p:nvSpPr>
        <p:spPr bwMode="auto">
          <a:xfrm>
            <a:off x="251790" y="2247740"/>
            <a:ext cx="11685600" cy="269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3" name="Freeform 16"/>
          <p:cNvSpPr/>
          <p:nvPr userDrawn="1"/>
        </p:nvSpPr>
        <p:spPr bwMode="auto">
          <a:xfrm>
            <a:off x="1182589" y="2108202"/>
            <a:ext cx="2853929" cy="336766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noFill/>
          <a:ln w="38100" cap="sq">
            <a:solidFill>
              <a:schemeClr val="accent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0" name="Textfeld 19"/>
          <p:cNvSpPr txBox="1"/>
          <p:nvPr userDrawn="1"/>
        </p:nvSpPr>
        <p:spPr bwMode="auto">
          <a:xfrm>
            <a:off x="1182589" y="4823423"/>
            <a:ext cx="2853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000" b="1">
                <a:latin typeface="Atkinson Hyperlegible"/>
              </a:rPr>
              <a:t>Scanne den QR-Code</a:t>
            </a:r>
            <a:endParaRPr/>
          </a:p>
        </p:txBody>
      </p:sp>
      <p:grpSp>
        <p:nvGrpSpPr>
          <p:cNvPr id="36" name="Gruppieren 35"/>
          <p:cNvGrpSpPr/>
          <p:nvPr userDrawn="1"/>
        </p:nvGrpSpPr>
        <p:grpSpPr bwMode="auto">
          <a:xfrm>
            <a:off x="5478050" y="2706930"/>
            <a:ext cx="5355080" cy="734231"/>
            <a:chOff x="5478050" y="2964569"/>
            <a:chExt cx="5355080" cy="734231"/>
          </a:xfrm>
        </p:grpSpPr>
        <p:pic>
          <p:nvPicPr>
            <p:cNvPr id="8" name="Grafik 7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/>
          </p:blipFill>
          <p:spPr bwMode="auto">
            <a:xfrm>
              <a:off x="5478050" y="2964569"/>
              <a:ext cx="733292" cy="734231"/>
            </a:xfrm>
            <a:prstGeom prst="rect">
              <a:avLst/>
            </a:prstGeom>
          </p:spPr>
        </p:pic>
        <p:grpSp>
          <p:nvGrpSpPr>
            <p:cNvPr id="35" name="Gruppieren 34"/>
            <p:cNvGrpSpPr/>
            <p:nvPr userDrawn="1"/>
          </p:nvGrpSpPr>
          <p:grpSpPr bwMode="auto">
            <a:xfrm>
              <a:off x="6226390" y="2986605"/>
              <a:ext cx="4606740" cy="690158"/>
              <a:chOff x="6226390" y="3011963"/>
              <a:chExt cx="4606740" cy="690158"/>
            </a:xfrm>
          </p:grpSpPr>
          <p:sp>
            <p:nvSpPr>
              <p:cNvPr id="17" name="Textfeld 16"/>
              <p:cNvSpPr txBox="1"/>
              <p:nvPr userDrawn="1"/>
            </p:nvSpPr>
            <p:spPr bwMode="auto">
              <a:xfrm>
                <a:off x="6226390" y="3011963"/>
                <a:ext cx="446112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de-DE" sz="2000" b="1">
                    <a:latin typeface="Atkinson Hyperlegible"/>
                  </a:rPr>
                  <a:t>Kopfhörer bereithalten!</a:t>
                </a:r>
                <a:endParaRPr/>
              </a:p>
            </p:txBody>
          </p:sp>
          <p:sp>
            <p:nvSpPr>
              <p:cNvPr id="18" name="Textfeld 17"/>
              <p:cNvSpPr txBox="1"/>
              <p:nvPr userDrawn="1"/>
            </p:nvSpPr>
            <p:spPr bwMode="auto">
              <a:xfrm>
                <a:off x="6226391" y="3332789"/>
                <a:ext cx="46067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de-DE" sz="1800" b="0">
                    <a:latin typeface="Atkinson Hyperlegible"/>
                  </a:rPr>
                  <a:t>Du brauchst sie für Videos und Audios</a:t>
                </a:r>
                <a:endParaRPr/>
              </a:p>
            </p:txBody>
          </p:sp>
        </p:grpSp>
      </p:grpSp>
      <p:sp>
        <p:nvSpPr>
          <p:cNvPr id="24" name="Textfeld 23"/>
          <p:cNvSpPr txBox="1"/>
          <p:nvPr userDrawn="1"/>
        </p:nvSpPr>
        <p:spPr bwMode="auto">
          <a:xfrm>
            <a:off x="5195341" y="2108201"/>
            <a:ext cx="4466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2400" b="1">
                <a:solidFill>
                  <a:schemeClr val="accent1"/>
                </a:solidFill>
                <a:latin typeface="Lexend Deca Black"/>
                <a:cs typeface="Lexend Deca Black"/>
              </a:rPr>
              <a:t>Jetzt bist du dran!</a:t>
            </a:r>
            <a:endParaRPr/>
          </a:p>
        </p:txBody>
      </p:sp>
      <p:sp>
        <p:nvSpPr>
          <p:cNvPr id="34" name="Textfeld 33"/>
          <p:cNvSpPr txBox="1"/>
          <p:nvPr userDrawn="1"/>
        </p:nvSpPr>
        <p:spPr bwMode="auto">
          <a:xfrm>
            <a:off x="1182588" y="5106536"/>
            <a:ext cx="2853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800" b="0">
                <a:latin typeface="Atkinson Hyperlegible"/>
              </a:rPr>
              <a:t>und starte die Weblektion</a:t>
            </a:r>
            <a:endParaRPr/>
          </a:p>
        </p:txBody>
      </p:sp>
      <p:sp>
        <p:nvSpPr>
          <p:cNvPr id="38" name="Abgerundetes Rechteck 37"/>
          <p:cNvSpPr/>
          <p:nvPr userDrawn="1"/>
        </p:nvSpPr>
        <p:spPr bwMode="auto">
          <a:xfrm>
            <a:off x="494504" y="5624801"/>
            <a:ext cx="11202992" cy="494128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Arbeitszeit: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39" name="Textplatzhalter 12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945246" y="564453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  <p:sp>
        <p:nvSpPr>
          <p:cNvPr id="6" name="Bildplatzhalter 5"/>
          <p:cNvSpPr>
            <a:spLocks noGrp="1"/>
          </p:cNvSpPr>
          <p:nvPr userDrawn="1">
            <p:ph type="pic" sz="quarter" idx="33"/>
          </p:nvPr>
        </p:nvSpPr>
        <p:spPr bwMode="auto">
          <a:xfrm>
            <a:off x="1439551" y="2296611"/>
            <a:ext cx="2340000" cy="228697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Rechteck: abgerundete Ecken 6"/>
          <p:cNvSpPr/>
          <p:nvPr userDrawn="1"/>
        </p:nvSpPr>
        <p:spPr bwMode="auto">
          <a:xfrm>
            <a:off x="5184950" y="2657185"/>
            <a:ext cx="5770391" cy="834539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grpSp>
        <p:nvGrpSpPr>
          <p:cNvPr id="14" name="Gruppieren 13"/>
          <p:cNvGrpSpPr/>
          <p:nvPr userDrawn="1"/>
        </p:nvGrpSpPr>
        <p:grpSpPr bwMode="auto">
          <a:xfrm>
            <a:off x="5177361" y="3761987"/>
            <a:ext cx="5770391" cy="1588360"/>
            <a:chOff x="5177361" y="3761987"/>
            <a:chExt cx="5770391" cy="1588360"/>
          </a:xfrm>
        </p:grpSpPr>
        <p:grpSp>
          <p:nvGrpSpPr>
            <p:cNvPr id="12" name="Gruppieren 11"/>
            <p:cNvGrpSpPr/>
            <p:nvPr userDrawn="1"/>
          </p:nvGrpSpPr>
          <p:grpSpPr bwMode="auto">
            <a:xfrm>
              <a:off x="5423369" y="3781081"/>
              <a:ext cx="4548040" cy="1569265"/>
              <a:chOff x="5423369" y="3781081"/>
              <a:chExt cx="4548040" cy="1569265"/>
            </a:xfrm>
          </p:grpSpPr>
          <p:sp>
            <p:nvSpPr>
              <p:cNvPr id="27" name="Textfeld 26"/>
              <p:cNvSpPr txBox="1"/>
              <p:nvPr userDrawn="1"/>
            </p:nvSpPr>
            <p:spPr bwMode="auto">
              <a:xfrm>
                <a:off x="5423369" y="3781081"/>
                <a:ext cx="446683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de-DE" sz="2000" b="1">
                    <a:solidFill>
                      <a:schemeClr val="accent1"/>
                    </a:solidFill>
                    <a:latin typeface="Atkinson Hyperlegible"/>
                  </a:rPr>
                  <a:t>So gehst du vor:</a:t>
                </a:r>
                <a:endParaRPr/>
              </a:p>
            </p:txBody>
          </p:sp>
          <p:sp>
            <p:nvSpPr>
              <p:cNvPr id="29" name="Textfeld 28"/>
              <p:cNvSpPr txBox="1"/>
              <p:nvPr userDrawn="1"/>
            </p:nvSpPr>
            <p:spPr bwMode="auto">
              <a:xfrm>
                <a:off x="5423369" y="4150018"/>
                <a:ext cx="4548040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/>
                  <a:buChar char="•"/>
                  <a:defRPr/>
                </a:pPr>
                <a:r>
                  <a:rPr lang="de-DE">
                    <a:latin typeface="Atkinson Hyperlegible"/>
                  </a:rPr>
                  <a:t>Öffne die Weblektion mit deinem Tablet</a:t>
                </a:r>
                <a:endParaRPr/>
              </a:p>
              <a:p>
                <a:pPr marL="285750" indent="-285750">
                  <a:buFont typeface="Arial"/>
                  <a:buChar char="•"/>
                  <a:defRPr/>
                </a:pPr>
                <a:r>
                  <a:rPr lang="de-DE">
                    <a:latin typeface="Atkinson Hyperlegible"/>
                  </a:rPr>
                  <a:t>Bearbeite alle Aufgaben der Reihe nach</a:t>
                </a:r>
                <a:endParaRPr/>
              </a:p>
              <a:p>
                <a:pPr marL="285750" indent="-285750">
                  <a:buFont typeface="Arial"/>
                  <a:buChar char="•"/>
                  <a:defRPr/>
                </a:pPr>
                <a:r>
                  <a:rPr lang="de-DE">
                    <a:latin typeface="Atkinson Hyperlegible"/>
                  </a:rPr>
                  <a:t>Bei Fragen: Melde dich leise</a:t>
                </a:r>
                <a:endParaRPr/>
              </a:p>
              <a:p>
                <a:pPr marL="285750" indent="-285750">
                  <a:buFont typeface="Arial"/>
                  <a:buChar char="•"/>
                  <a:defRPr/>
                </a:pPr>
                <a:r>
                  <a:rPr lang="de-DE">
                    <a:latin typeface="Atkinson Hyperlegible"/>
                  </a:rPr>
                  <a:t>Arbeite in deinem eigenen Tempo</a:t>
                </a:r>
                <a:endParaRPr/>
              </a:p>
            </p:txBody>
          </p:sp>
        </p:grpSp>
        <p:sp>
          <p:nvSpPr>
            <p:cNvPr id="25" name="Rechteck: abgerundete Ecken 24"/>
            <p:cNvSpPr/>
            <p:nvPr userDrawn="1"/>
          </p:nvSpPr>
          <p:spPr bwMode="auto">
            <a:xfrm>
              <a:off x="5177361" y="3761987"/>
              <a:ext cx="5770391" cy="1588360"/>
            </a:xfrm>
            <a:prstGeom prst="roundRect">
              <a:avLst>
                <a:gd name="adj" fmla="val 8504"/>
              </a:avLst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</p:grpSp>
      <p:cxnSp>
        <p:nvCxnSpPr>
          <p:cNvPr id="10" name="Gerader Verbinder 9"/>
          <p:cNvCxnSpPr>
            <a:cxnSpLocks/>
          </p:cNvCxnSpPr>
          <p:nvPr userDrawn="1"/>
        </p:nvCxnSpPr>
        <p:spPr bwMode="auto">
          <a:xfrm>
            <a:off x="1182588" y="4750182"/>
            <a:ext cx="2853929" cy="0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-Phasen-Methode v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 16"/>
          <p:cNvSpPr/>
          <p:nvPr userDrawn="1"/>
        </p:nvSpPr>
        <p:spPr bwMode="auto">
          <a:xfrm>
            <a:off x="6253630" y="2729642"/>
            <a:ext cx="2586433" cy="321395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Freeform 16"/>
          <p:cNvSpPr/>
          <p:nvPr userDrawn="1"/>
        </p:nvSpPr>
        <p:spPr bwMode="auto">
          <a:xfrm>
            <a:off x="505747" y="2729642"/>
            <a:ext cx="2586434" cy="3213957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7" name="Freeform 31"/>
          <p:cNvSpPr/>
          <p:nvPr userDrawn="1"/>
        </p:nvSpPr>
        <p:spPr bwMode="auto">
          <a:xfrm>
            <a:off x="1580860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8" name="TextBox 32"/>
          <p:cNvSpPr txBox="1"/>
          <p:nvPr userDrawn="1"/>
        </p:nvSpPr>
        <p:spPr bwMode="auto">
          <a:xfrm>
            <a:off x="1621755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22" name="Freeform 16"/>
          <p:cNvSpPr/>
          <p:nvPr userDrawn="1"/>
        </p:nvSpPr>
        <p:spPr bwMode="auto">
          <a:xfrm>
            <a:off x="3362473" y="2729642"/>
            <a:ext cx="2586433" cy="321395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6" name="TextBox 17"/>
          <p:cNvSpPr txBox="1"/>
          <p:nvPr userDrawn="1"/>
        </p:nvSpPr>
        <p:spPr bwMode="auto">
          <a:xfrm>
            <a:off x="3362473" y="2972051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47" name="Freeform 31"/>
          <p:cNvSpPr/>
          <p:nvPr userDrawn="1"/>
        </p:nvSpPr>
        <p:spPr bwMode="auto">
          <a:xfrm>
            <a:off x="4437585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8" name="TextBox 32"/>
          <p:cNvSpPr txBox="1"/>
          <p:nvPr userDrawn="1"/>
        </p:nvSpPr>
        <p:spPr bwMode="auto">
          <a:xfrm>
            <a:off x="4478480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49" name="Freeform 31"/>
          <p:cNvSpPr/>
          <p:nvPr userDrawn="1"/>
        </p:nvSpPr>
        <p:spPr bwMode="auto">
          <a:xfrm>
            <a:off x="7328742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0" name="TextBox 32"/>
          <p:cNvSpPr txBox="1"/>
          <p:nvPr userDrawn="1"/>
        </p:nvSpPr>
        <p:spPr bwMode="auto">
          <a:xfrm>
            <a:off x="7369637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56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684162" y="3683861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58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05748" y="4108220"/>
            <a:ext cx="2586433" cy="183537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60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3540887" y="3716066"/>
            <a:ext cx="2229605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62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3362473" y="4148896"/>
            <a:ext cx="2586433" cy="179470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64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6432044" y="3714160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66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6253630" y="4138093"/>
            <a:ext cx="2586433" cy="179470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67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68" name="TextBox 17"/>
          <p:cNvSpPr txBox="1"/>
          <p:nvPr userDrawn="1"/>
        </p:nvSpPr>
        <p:spPr bwMode="auto">
          <a:xfrm>
            <a:off x="505748" y="2955078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69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70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71" name="Freeform 16"/>
          <p:cNvSpPr/>
          <p:nvPr userDrawn="1"/>
        </p:nvSpPr>
        <p:spPr bwMode="auto">
          <a:xfrm>
            <a:off x="9100036" y="2731265"/>
            <a:ext cx="2586433" cy="3212334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2" name="Freeform 31"/>
          <p:cNvSpPr/>
          <p:nvPr userDrawn="1"/>
        </p:nvSpPr>
        <p:spPr bwMode="auto">
          <a:xfrm>
            <a:off x="10175147" y="2516041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3" name="TextBox 32"/>
          <p:cNvSpPr txBox="1"/>
          <p:nvPr userDrawn="1"/>
        </p:nvSpPr>
        <p:spPr bwMode="auto">
          <a:xfrm>
            <a:off x="10216042" y="254293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4</a:t>
            </a:r>
            <a:endParaRPr/>
          </a:p>
        </p:txBody>
      </p:sp>
      <p:sp>
        <p:nvSpPr>
          <p:cNvPr id="75" name="Textplatzhalter 9"/>
          <p:cNvSpPr>
            <a:spLocks noGrp="1"/>
          </p:cNvSpPr>
          <p:nvPr>
            <p:ph type="body" sz="quarter" idx="34" hasCustomPrompt="1"/>
          </p:nvPr>
        </p:nvSpPr>
        <p:spPr bwMode="auto">
          <a:xfrm>
            <a:off x="9278450" y="3709353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33F01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4</a:t>
            </a:r>
            <a:endParaRPr/>
          </a:p>
        </p:txBody>
      </p:sp>
      <p:sp>
        <p:nvSpPr>
          <p:cNvPr id="77" name="Textplatzhalter 12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100036" y="4139716"/>
            <a:ext cx="2586433" cy="179308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lain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25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26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29" name="Abgerundetes Rechteck 28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30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177516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lain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25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26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lain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25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2" name="Rechteck 1"/>
          <p:cNvSpPr/>
          <p:nvPr userDrawn="1"/>
        </p:nvSpPr>
        <p:spPr bwMode="auto">
          <a:xfrm>
            <a:off x="251790" y="2247740"/>
            <a:ext cx="11685600" cy="269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Plain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1" y="336735"/>
            <a:ext cx="8754131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2" name="Rechteck 1"/>
          <p:cNvSpPr/>
          <p:nvPr userDrawn="1"/>
        </p:nvSpPr>
        <p:spPr bwMode="auto">
          <a:xfrm>
            <a:off x="251789" y="2247739"/>
            <a:ext cx="11685600" cy="269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-Phasen-Methode v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Freeform 16"/>
          <p:cNvSpPr/>
          <p:nvPr userDrawn="1"/>
        </p:nvSpPr>
        <p:spPr bwMode="auto">
          <a:xfrm>
            <a:off x="2565347" y="2758760"/>
            <a:ext cx="2853929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7" name="Freeform 31"/>
          <p:cNvSpPr/>
          <p:nvPr userDrawn="1"/>
        </p:nvSpPr>
        <p:spPr bwMode="auto">
          <a:xfrm>
            <a:off x="3774139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8" name="TextBox 32"/>
          <p:cNvSpPr txBox="1"/>
          <p:nvPr userDrawn="1"/>
        </p:nvSpPr>
        <p:spPr bwMode="auto">
          <a:xfrm>
            <a:off x="3819263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29" name="Freeform 16"/>
          <p:cNvSpPr/>
          <p:nvPr userDrawn="1"/>
        </p:nvSpPr>
        <p:spPr bwMode="auto">
          <a:xfrm>
            <a:off x="6751123" y="2758760"/>
            <a:ext cx="2853928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0" name="TextBox 17"/>
          <p:cNvSpPr txBox="1"/>
          <p:nvPr userDrawn="1"/>
        </p:nvSpPr>
        <p:spPr bwMode="auto">
          <a:xfrm>
            <a:off x="6751123" y="3001168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31" name="Freeform 31"/>
          <p:cNvSpPr/>
          <p:nvPr userDrawn="1"/>
        </p:nvSpPr>
        <p:spPr bwMode="auto">
          <a:xfrm>
            <a:off x="7937426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2" name="TextBox 32"/>
          <p:cNvSpPr txBox="1"/>
          <p:nvPr userDrawn="1"/>
        </p:nvSpPr>
        <p:spPr bwMode="auto">
          <a:xfrm>
            <a:off x="7982550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35" name="Freeform 34"/>
          <p:cNvSpPr/>
          <p:nvPr userDrawn="1"/>
        </p:nvSpPr>
        <p:spPr bwMode="auto">
          <a:xfrm>
            <a:off x="3267669" y="4113953"/>
            <a:ext cx="1494263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8204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6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2784702" y="3699330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55" name="Abgerundetes Rechteck 54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37" name="Textplatzhalter 1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3267669" y="4187125"/>
            <a:ext cx="1494263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38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2587836" y="4568274"/>
            <a:ext cx="2853928" cy="75148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39" name="Freeform 34"/>
          <p:cNvSpPr/>
          <p:nvPr userDrawn="1"/>
        </p:nvSpPr>
        <p:spPr bwMode="auto">
          <a:xfrm>
            <a:off x="7430956" y="4139334"/>
            <a:ext cx="1494263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AADA"/>
          </a:solidFill>
          <a:ln>
            <a:solidFill>
              <a:srgbClr val="00AADA"/>
            </a:solidFill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0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6947989" y="3724711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41" name="Textplatzhalter 12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7430956" y="4212506"/>
            <a:ext cx="1494263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46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6751123" y="4593655"/>
            <a:ext cx="2853928" cy="724811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51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52" name="TextBox 17"/>
          <p:cNvSpPr txBox="1"/>
          <p:nvPr userDrawn="1"/>
        </p:nvSpPr>
        <p:spPr bwMode="auto">
          <a:xfrm>
            <a:off x="2587836" y="2984195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5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54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26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395884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-Phasen-Methode v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Freeform 16"/>
          <p:cNvSpPr/>
          <p:nvPr userDrawn="1"/>
        </p:nvSpPr>
        <p:spPr bwMode="auto">
          <a:xfrm>
            <a:off x="2565347" y="2758760"/>
            <a:ext cx="2853929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7" name="Freeform 31"/>
          <p:cNvSpPr/>
          <p:nvPr userDrawn="1"/>
        </p:nvSpPr>
        <p:spPr bwMode="auto">
          <a:xfrm>
            <a:off x="3774139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8" name="TextBox 32"/>
          <p:cNvSpPr txBox="1"/>
          <p:nvPr userDrawn="1"/>
        </p:nvSpPr>
        <p:spPr bwMode="auto">
          <a:xfrm>
            <a:off x="3819263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29" name="Freeform 16"/>
          <p:cNvSpPr/>
          <p:nvPr userDrawn="1"/>
        </p:nvSpPr>
        <p:spPr bwMode="auto">
          <a:xfrm>
            <a:off x="6751123" y="2758760"/>
            <a:ext cx="2853928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0" name="TextBox 17"/>
          <p:cNvSpPr txBox="1"/>
          <p:nvPr userDrawn="1"/>
        </p:nvSpPr>
        <p:spPr bwMode="auto">
          <a:xfrm>
            <a:off x="6751123" y="3001168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31" name="Freeform 31"/>
          <p:cNvSpPr/>
          <p:nvPr userDrawn="1"/>
        </p:nvSpPr>
        <p:spPr bwMode="auto">
          <a:xfrm>
            <a:off x="7937426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2" name="TextBox 32"/>
          <p:cNvSpPr txBox="1"/>
          <p:nvPr userDrawn="1"/>
        </p:nvSpPr>
        <p:spPr bwMode="auto">
          <a:xfrm>
            <a:off x="7982550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36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2784702" y="3659574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38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2587836" y="4102637"/>
            <a:ext cx="2853928" cy="1217117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40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6947989" y="3684955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46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6751123" y="4144543"/>
            <a:ext cx="2853928" cy="117392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51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52" name="TextBox 17"/>
          <p:cNvSpPr txBox="1"/>
          <p:nvPr userDrawn="1"/>
        </p:nvSpPr>
        <p:spPr bwMode="auto">
          <a:xfrm>
            <a:off x="2587836" y="2984195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5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54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3" name="Abgerundetes Rechteck 2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4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170692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-Phasen-Methode v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Freeform 16"/>
          <p:cNvSpPr/>
          <p:nvPr userDrawn="1"/>
        </p:nvSpPr>
        <p:spPr bwMode="auto">
          <a:xfrm>
            <a:off x="2565347" y="2758760"/>
            <a:ext cx="2853929" cy="310864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7" name="Freeform 31"/>
          <p:cNvSpPr/>
          <p:nvPr userDrawn="1"/>
        </p:nvSpPr>
        <p:spPr bwMode="auto">
          <a:xfrm>
            <a:off x="3774139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8" name="TextBox 32"/>
          <p:cNvSpPr txBox="1"/>
          <p:nvPr userDrawn="1"/>
        </p:nvSpPr>
        <p:spPr bwMode="auto">
          <a:xfrm>
            <a:off x="3819263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29" name="Freeform 16"/>
          <p:cNvSpPr/>
          <p:nvPr userDrawn="1"/>
        </p:nvSpPr>
        <p:spPr bwMode="auto">
          <a:xfrm>
            <a:off x="6751123" y="2758760"/>
            <a:ext cx="2853928" cy="310864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0" name="TextBox 17"/>
          <p:cNvSpPr txBox="1"/>
          <p:nvPr userDrawn="1"/>
        </p:nvSpPr>
        <p:spPr bwMode="auto">
          <a:xfrm>
            <a:off x="6751123" y="3001168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31" name="Freeform 31"/>
          <p:cNvSpPr/>
          <p:nvPr userDrawn="1"/>
        </p:nvSpPr>
        <p:spPr bwMode="auto">
          <a:xfrm>
            <a:off x="7937426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2" name="TextBox 32"/>
          <p:cNvSpPr txBox="1"/>
          <p:nvPr userDrawn="1"/>
        </p:nvSpPr>
        <p:spPr bwMode="auto">
          <a:xfrm>
            <a:off x="7982550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36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2784702" y="3659574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38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2587836" y="4102637"/>
            <a:ext cx="2853928" cy="176476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40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6947989" y="3684955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46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6751123" y="4144543"/>
            <a:ext cx="2853928" cy="1722857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51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52" name="TextBox 17"/>
          <p:cNvSpPr txBox="1"/>
          <p:nvPr userDrawn="1"/>
        </p:nvSpPr>
        <p:spPr bwMode="auto">
          <a:xfrm>
            <a:off x="2587836" y="2984195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5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54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-Phasen-Methode v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 16"/>
          <p:cNvSpPr/>
          <p:nvPr userDrawn="1"/>
        </p:nvSpPr>
        <p:spPr bwMode="auto">
          <a:xfrm>
            <a:off x="8843567" y="2729642"/>
            <a:ext cx="2853928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Freeform 16"/>
          <p:cNvSpPr/>
          <p:nvPr userDrawn="1"/>
        </p:nvSpPr>
        <p:spPr bwMode="auto">
          <a:xfrm>
            <a:off x="494503" y="2729642"/>
            <a:ext cx="2853929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0" name="Freeform 31"/>
          <p:cNvSpPr/>
          <p:nvPr userDrawn="1"/>
        </p:nvSpPr>
        <p:spPr bwMode="auto">
          <a:xfrm>
            <a:off x="1703295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1" name="TextBox 32"/>
          <p:cNvSpPr txBox="1"/>
          <p:nvPr userDrawn="1"/>
        </p:nvSpPr>
        <p:spPr bwMode="auto">
          <a:xfrm>
            <a:off x="1748419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42" name="Freeform 16"/>
          <p:cNvSpPr/>
          <p:nvPr userDrawn="1"/>
        </p:nvSpPr>
        <p:spPr bwMode="auto">
          <a:xfrm>
            <a:off x="4680279" y="2729642"/>
            <a:ext cx="2853928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3" name="TextBox 17"/>
          <p:cNvSpPr txBox="1"/>
          <p:nvPr userDrawn="1"/>
        </p:nvSpPr>
        <p:spPr bwMode="auto">
          <a:xfrm>
            <a:off x="4680279" y="2972051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44" name="Freeform 31"/>
          <p:cNvSpPr/>
          <p:nvPr userDrawn="1"/>
        </p:nvSpPr>
        <p:spPr bwMode="auto">
          <a:xfrm>
            <a:off x="5866582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5" name="TextBox 32"/>
          <p:cNvSpPr txBox="1"/>
          <p:nvPr userDrawn="1"/>
        </p:nvSpPr>
        <p:spPr bwMode="auto">
          <a:xfrm>
            <a:off x="5911706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53" name="Freeform 31"/>
          <p:cNvSpPr/>
          <p:nvPr userDrawn="1"/>
        </p:nvSpPr>
        <p:spPr bwMode="auto">
          <a:xfrm>
            <a:off x="10013659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4" name="TextBox 32"/>
          <p:cNvSpPr txBox="1"/>
          <p:nvPr userDrawn="1"/>
        </p:nvSpPr>
        <p:spPr bwMode="auto">
          <a:xfrm>
            <a:off x="10058783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4" name="Freeform 34"/>
          <p:cNvSpPr/>
          <p:nvPr userDrawn="1"/>
        </p:nvSpPr>
        <p:spPr bwMode="auto">
          <a:xfrm>
            <a:off x="1196825" y="4084836"/>
            <a:ext cx="1494263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8204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13858" y="3670213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6" name="Textplatzhalter 1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196825" y="4158008"/>
            <a:ext cx="1494263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7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16992" y="4539157"/>
            <a:ext cx="2853928" cy="75148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26" name="Freeform 34"/>
          <p:cNvSpPr/>
          <p:nvPr userDrawn="1"/>
        </p:nvSpPr>
        <p:spPr bwMode="auto">
          <a:xfrm>
            <a:off x="5360112" y="4110217"/>
            <a:ext cx="1494263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AADA"/>
          </a:solidFill>
          <a:ln>
            <a:solidFill>
              <a:srgbClr val="00AADA"/>
            </a:solidFill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7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4877145" y="3695594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28" name="Textplatzhalter 12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5360112" y="4183389"/>
            <a:ext cx="1494263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29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4680279" y="4564538"/>
            <a:ext cx="2853928" cy="724811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36" name="Freeform 34"/>
          <p:cNvSpPr/>
          <p:nvPr userDrawn="1"/>
        </p:nvSpPr>
        <p:spPr bwMode="auto">
          <a:xfrm>
            <a:off x="9507189" y="4061731"/>
            <a:ext cx="1494263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D42C67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7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9024222" y="3647108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38" name="Textplatzhalter 12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9507189" y="4134903"/>
            <a:ext cx="1494263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39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8827356" y="4558438"/>
            <a:ext cx="2853928" cy="73301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10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3" name="TextBox 17"/>
          <p:cNvSpPr txBox="1"/>
          <p:nvPr userDrawn="1"/>
        </p:nvSpPr>
        <p:spPr bwMode="auto">
          <a:xfrm>
            <a:off x="516992" y="2955078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18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19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31" name="Abgerundetes Rechteck 30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32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124964" y="5607779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-Phasen-Methode v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 16"/>
          <p:cNvSpPr/>
          <p:nvPr userDrawn="1"/>
        </p:nvSpPr>
        <p:spPr bwMode="auto">
          <a:xfrm>
            <a:off x="8843567" y="2729642"/>
            <a:ext cx="2853928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Freeform 16"/>
          <p:cNvSpPr/>
          <p:nvPr userDrawn="1"/>
        </p:nvSpPr>
        <p:spPr bwMode="auto">
          <a:xfrm>
            <a:off x="494503" y="2729642"/>
            <a:ext cx="2853929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0" name="Freeform 31"/>
          <p:cNvSpPr/>
          <p:nvPr userDrawn="1"/>
        </p:nvSpPr>
        <p:spPr bwMode="auto">
          <a:xfrm>
            <a:off x="1703295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1" name="TextBox 32"/>
          <p:cNvSpPr txBox="1"/>
          <p:nvPr userDrawn="1"/>
        </p:nvSpPr>
        <p:spPr bwMode="auto">
          <a:xfrm>
            <a:off x="1748419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42" name="Freeform 16"/>
          <p:cNvSpPr/>
          <p:nvPr userDrawn="1"/>
        </p:nvSpPr>
        <p:spPr bwMode="auto">
          <a:xfrm>
            <a:off x="4680279" y="2729642"/>
            <a:ext cx="2853928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3" name="TextBox 17"/>
          <p:cNvSpPr txBox="1"/>
          <p:nvPr userDrawn="1"/>
        </p:nvSpPr>
        <p:spPr bwMode="auto">
          <a:xfrm>
            <a:off x="4680279" y="2972051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44" name="Freeform 31"/>
          <p:cNvSpPr/>
          <p:nvPr userDrawn="1"/>
        </p:nvSpPr>
        <p:spPr bwMode="auto">
          <a:xfrm>
            <a:off x="5866582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5" name="TextBox 32"/>
          <p:cNvSpPr txBox="1"/>
          <p:nvPr userDrawn="1"/>
        </p:nvSpPr>
        <p:spPr bwMode="auto">
          <a:xfrm>
            <a:off x="5911706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53" name="Freeform 31"/>
          <p:cNvSpPr/>
          <p:nvPr userDrawn="1"/>
        </p:nvSpPr>
        <p:spPr bwMode="auto">
          <a:xfrm>
            <a:off x="10013659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4" name="TextBox 32"/>
          <p:cNvSpPr txBox="1"/>
          <p:nvPr userDrawn="1"/>
        </p:nvSpPr>
        <p:spPr bwMode="auto">
          <a:xfrm>
            <a:off x="10058783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13858" y="3617205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7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16992" y="4073520"/>
            <a:ext cx="2853928" cy="1217117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27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4877145" y="3656961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29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4680279" y="4115426"/>
            <a:ext cx="2853928" cy="117392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37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9024222" y="3643709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39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8827356" y="4104246"/>
            <a:ext cx="2853928" cy="1187202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10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3" name="TextBox 17"/>
          <p:cNvSpPr txBox="1"/>
          <p:nvPr userDrawn="1"/>
        </p:nvSpPr>
        <p:spPr bwMode="auto">
          <a:xfrm>
            <a:off x="516992" y="2955078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18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19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8" name="Abgerundetes Rechteck 7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9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170693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-Phasen-Methode v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 16"/>
          <p:cNvSpPr/>
          <p:nvPr userDrawn="1"/>
        </p:nvSpPr>
        <p:spPr bwMode="auto">
          <a:xfrm>
            <a:off x="8843567" y="2729642"/>
            <a:ext cx="2853928" cy="325205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Freeform 16"/>
          <p:cNvSpPr/>
          <p:nvPr userDrawn="1"/>
        </p:nvSpPr>
        <p:spPr bwMode="auto">
          <a:xfrm>
            <a:off x="494503" y="2729642"/>
            <a:ext cx="2853929" cy="325205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0" name="Freeform 31"/>
          <p:cNvSpPr/>
          <p:nvPr userDrawn="1"/>
        </p:nvSpPr>
        <p:spPr bwMode="auto">
          <a:xfrm>
            <a:off x="1703295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1" name="TextBox 32"/>
          <p:cNvSpPr txBox="1"/>
          <p:nvPr userDrawn="1"/>
        </p:nvSpPr>
        <p:spPr bwMode="auto">
          <a:xfrm>
            <a:off x="1748419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42" name="Freeform 16"/>
          <p:cNvSpPr/>
          <p:nvPr userDrawn="1"/>
        </p:nvSpPr>
        <p:spPr bwMode="auto">
          <a:xfrm>
            <a:off x="4680279" y="2729642"/>
            <a:ext cx="2853928" cy="3252057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3" name="TextBox 17"/>
          <p:cNvSpPr txBox="1"/>
          <p:nvPr userDrawn="1"/>
        </p:nvSpPr>
        <p:spPr bwMode="auto">
          <a:xfrm>
            <a:off x="4680279" y="2972051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44" name="Freeform 31"/>
          <p:cNvSpPr/>
          <p:nvPr userDrawn="1"/>
        </p:nvSpPr>
        <p:spPr bwMode="auto">
          <a:xfrm>
            <a:off x="5866582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5" name="TextBox 32"/>
          <p:cNvSpPr txBox="1"/>
          <p:nvPr userDrawn="1"/>
        </p:nvSpPr>
        <p:spPr bwMode="auto">
          <a:xfrm>
            <a:off x="5911706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53" name="Freeform 31"/>
          <p:cNvSpPr/>
          <p:nvPr userDrawn="1"/>
        </p:nvSpPr>
        <p:spPr bwMode="auto">
          <a:xfrm>
            <a:off x="10013659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4" name="TextBox 32"/>
          <p:cNvSpPr txBox="1"/>
          <p:nvPr userDrawn="1"/>
        </p:nvSpPr>
        <p:spPr bwMode="auto">
          <a:xfrm>
            <a:off x="10058783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13858" y="3617205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7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16992" y="4073520"/>
            <a:ext cx="2853928" cy="1908178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27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4877145" y="3656961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29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4680279" y="4115426"/>
            <a:ext cx="2853928" cy="1866272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37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9024222" y="3643709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39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8827356" y="4104245"/>
            <a:ext cx="2853928" cy="187745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10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3" name="TextBox 17"/>
          <p:cNvSpPr txBox="1"/>
          <p:nvPr userDrawn="1"/>
        </p:nvSpPr>
        <p:spPr bwMode="auto">
          <a:xfrm>
            <a:off x="516992" y="2955078"/>
            <a:ext cx="2853928" cy="302662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18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19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-Phasen-Methode v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 16"/>
          <p:cNvSpPr/>
          <p:nvPr userDrawn="1"/>
        </p:nvSpPr>
        <p:spPr bwMode="auto">
          <a:xfrm>
            <a:off x="6253630" y="2729642"/>
            <a:ext cx="2586433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Freeform 16"/>
          <p:cNvSpPr/>
          <p:nvPr userDrawn="1"/>
        </p:nvSpPr>
        <p:spPr bwMode="auto">
          <a:xfrm>
            <a:off x="505747" y="2729642"/>
            <a:ext cx="2586434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7" name="Freeform 31"/>
          <p:cNvSpPr/>
          <p:nvPr userDrawn="1"/>
        </p:nvSpPr>
        <p:spPr bwMode="auto">
          <a:xfrm>
            <a:off x="1580860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8" name="TextBox 32"/>
          <p:cNvSpPr txBox="1"/>
          <p:nvPr userDrawn="1"/>
        </p:nvSpPr>
        <p:spPr bwMode="auto">
          <a:xfrm>
            <a:off x="1621755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22" name="Freeform 16"/>
          <p:cNvSpPr/>
          <p:nvPr userDrawn="1"/>
        </p:nvSpPr>
        <p:spPr bwMode="auto">
          <a:xfrm>
            <a:off x="3362473" y="2729642"/>
            <a:ext cx="2586433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6" name="TextBox 17"/>
          <p:cNvSpPr txBox="1"/>
          <p:nvPr userDrawn="1"/>
        </p:nvSpPr>
        <p:spPr bwMode="auto">
          <a:xfrm>
            <a:off x="3362473" y="2972051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47" name="Freeform 31"/>
          <p:cNvSpPr/>
          <p:nvPr userDrawn="1"/>
        </p:nvSpPr>
        <p:spPr bwMode="auto">
          <a:xfrm>
            <a:off x="4437585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8" name="TextBox 32"/>
          <p:cNvSpPr txBox="1"/>
          <p:nvPr userDrawn="1"/>
        </p:nvSpPr>
        <p:spPr bwMode="auto">
          <a:xfrm>
            <a:off x="4478480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49" name="Freeform 31"/>
          <p:cNvSpPr/>
          <p:nvPr userDrawn="1"/>
        </p:nvSpPr>
        <p:spPr bwMode="auto">
          <a:xfrm>
            <a:off x="7328742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0" name="TextBox 32"/>
          <p:cNvSpPr txBox="1"/>
          <p:nvPr userDrawn="1"/>
        </p:nvSpPr>
        <p:spPr bwMode="auto">
          <a:xfrm>
            <a:off x="7369637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55" name="Freeform 34"/>
          <p:cNvSpPr/>
          <p:nvPr userDrawn="1"/>
        </p:nvSpPr>
        <p:spPr bwMode="auto">
          <a:xfrm>
            <a:off x="1121860" y="4084836"/>
            <a:ext cx="1354208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8204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6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684162" y="3670213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57" name="Textplatzhalter 1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121860" y="4158008"/>
            <a:ext cx="1354208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58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05748" y="4539157"/>
            <a:ext cx="2586433" cy="75148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59" name="Freeform 34"/>
          <p:cNvSpPr/>
          <p:nvPr userDrawn="1"/>
        </p:nvSpPr>
        <p:spPr bwMode="auto">
          <a:xfrm>
            <a:off x="3978585" y="4110217"/>
            <a:ext cx="1354208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AADA"/>
          </a:solidFill>
          <a:ln>
            <a:solidFill>
              <a:srgbClr val="00AADA"/>
            </a:solidFill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0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3540887" y="3695594"/>
            <a:ext cx="2229605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61" name="Textplatzhalter 12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3978585" y="4183389"/>
            <a:ext cx="1354208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62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3362473" y="4564538"/>
            <a:ext cx="2586433" cy="724811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63" name="Freeform 34"/>
          <p:cNvSpPr/>
          <p:nvPr userDrawn="1"/>
        </p:nvSpPr>
        <p:spPr bwMode="auto">
          <a:xfrm>
            <a:off x="6869742" y="4061731"/>
            <a:ext cx="1354208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D42C67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4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6432044" y="3647108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65" name="Textplatzhalter 12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6869742" y="4134903"/>
            <a:ext cx="1354208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66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6253630" y="4558438"/>
            <a:ext cx="2586433" cy="73301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67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68" name="TextBox 17"/>
          <p:cNvSpPr txBox="1"/>
          <p:nvPr userDrawn="1"/>
        </p:nvSpPr>
        <p:spPr bwMode="auto">
          <a:xfrm>
            <a:off x="505748" y="2955078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69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70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71" name="Freeform 16"/>
          <p:cNvSpPr/>
          <p:nvPr userDrawn="1"/>
        </p:nvSpPr>
        <p:spPr bwMode="auto">
          <a:xfrm>
            <a:off x="9100036" y="2718012"/>
            <a:ext cx="2586433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2" name="Freeform 31"/>
          <p:cNvSpPr/>
          <p:nvPr userDrawn="1"/>
        </p:nvSpPr>
        <p:spPr bwMode="auto">
          <a:xfrm>
            <a:off x="10175147" y="2516041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3" name="TextBox 32"/>
          <p:cNvSpPr txBox="1"/>
          <p:nvPr userDrawn="1"/>
        </p:nvSpPr>
        <p:spPr bwMode="auto">
          <a:xfrm>
            <a:off x="10216042" y="254293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4</a:t>
            </a:r>
            <a:endParaRPr/>
          </a:p>
        </p:txBody>
      </p:sp>
      <p:sp>
        <p:nvSpPr>
          <p:cNvPr id="74" name="Freeform 34"/>
          <p:cNvSpPr/>
          <p:nvPr userDrawn="1"/>
        </p:nvSpPr>
        <p:spPr bwMode="auto">
          <a:xfrm>
            <a:off x="9716147" y="4050101"/>
            <a:ext cx="1354208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D33F01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5" name="Textplatzhalter 9"/>
          <p:cNvSpPr>
            <a:spLocks noGrp="1"/>
          </p:cNvSpPr>
          <p:nvPr>
            <p:ph type="body" sz="quarter" idx="34" hasCustomPrompt="1"/>
          </p:nvPr>
        </p:nvSpPr>
        <p:spPr bwMode="auto">
          <a:xfrm>
            <a:off x="9278450" y="3635478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33F01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4</a:t>
            </a:r>
            <a:endParaRPr/>
          </a:p>
        </p:txBody>
      </p:sp>
      <p:sp>
        <p:nvSpPr>
          <p:cNvPr id="76" name="Textplatzhalter 12"/>
          <p:cNvSpPr>
            <a:spLocks noGrp="1"/>
          </p:cNvSpPr>
          <p:nvPr>
            <p:ph type="body" sz="quarter" idx="35" hasCustomPrompt="1"/>
          </p:nvPr>
        </p:nvSpPr>
        <p:spPr bwMode="auto">
          <a:xfrm>
            <a:off x="9716147" y="4123273"/>
            <a:ext cx="1354208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 Black"/>
                <a:cs typeface="Lexend Deca Black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77" name="Textplatzhalter 12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100036" y="4546808"/>
            <a:ext cx="2586433" cy="73301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80" name="Abgerundetes Rechteck 79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81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395884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-Phasen-Methode v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 16"/>
          <p:cNvSpPr/>
          <p:nvPr userDrawn="1"/>
        </p:nvSpPr>
        <p:spPr bwMode="auto">
          <a:xfrm>
            <a:off x="6253630" y="2729642"/>
            <a:ext cx="2586433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Freeform 16"/>
          <p:cNvSpPr/>
          <p:nvPr userDrawn="1"/>
        </p:nvSpPr>
        <p:spPr bwMode="auto">
          <a:xfrm>
            <a:off x="505747" y="2729642"/>
            <a:ext cx="2586434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7" name="Freeform 31"/>
          <p:cNvSpPr/>
          <p:nvPr userDrawn="1"/>
        </p:nvSpPr>
        <p:spPr bwMode="auto">
          <a:xfrm>
            <a:off x="1580860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8" name="TextBox 32"/>
          <p:cNvSpPr txBox="1"/>
          <p:nvPr userDrawn="1"/>
        </p:nvSpPr>
        <p:spPr bwMode="auto">
          <a:xfrm>
            <a:off x="1621755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22" name="Freeform 16"/>
          <p:cNvSpPr/>
          <p:nvPr userDrawn="1"/>
        </p:nvSpPr>
        <p:spPr bwMode="auto">
          <a:xfrm>
            <a:off x="3362473" y="2729642"/>
            <a:ext cx="2586433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6" name="TextBox 17"/>
          <p:cNvSpPr txBox="1"/>
          <p:nvPr userDrawn="1"/>
        </p:nvSpPr>
        <p:spPr bwMode="auto">
          <a:xfrm>
            <a:off x="3362473" y="2972051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47" name="Freeform 31"/>
          <p:cNvSpPr/>
          <p:nvPr userDrawn="1"/>
        </p:nvSpPr>
        <p:spPr bwMode="auto">
          <a:xfrm>
            <a:off x="4437585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8" name="TextBox 32"/>
          <p:cNvSpPr txBox="1"/>
          <p:nvPr userDrawn="1"/>
        </p:nvSpPr>
        <p:spPr bwMode="auto">
          <a:xfrm>
            <a:off x="4478480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49" name="Freeform 31"/>
          <p:cNvSpPr/>
          <p:nvPr userDrawn="1"/>
        </p:nvSpPr>
        <p:spPr bwMode="auto">
          <a:xfrm>
            <a:off x="7328742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0" name="TextBox 32"/>
          <p:cNvSpPr txBox="1"/>
          <p:nvPr userDrawn="1"/>
        </p:nvSpPr>
        <p:spPr bwMode="auto">
          <a:xfrm>
            <a:off x="7369637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56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684162" y="3670213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58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05748" y="4108221"/>
            <a:ext cx="2586433" cy="1182416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60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3540887" y="3695594"/>
            <a:ext cx="2229605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62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3362473" y="4148896"/>
            <a:ext cx="2586433" cy="114045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64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6432044" y="3686864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66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6253630" y="4138094"/>
            <a:ext cx="2586433" cy="1153354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67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 Medium"/>
                <a:cs typeface="Lexend Deca Medium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| Hier Titel der Lektion eingeben</a:t>
            </a:r>
            <a:endParaRPr/>
          </a:p>
        </p:txBody>
      </p:sp>
      <p:sp>
        <p:nvSpPr>
          <p:cNvPr id="68" name="TextBox 17"/>
          <p:cNvSpPr txBox="1"/>
          <p:nvPr userDrawn="1"/>
        </p:nvSpPr>
        <p:spPr bwMode="auto">
          <a:xfrm>
            <a:off x="505748" y="2955078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69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70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71" name="Freeform 16"/>
          <p:cNvSpPr/>
          <p:nvPr userDrawn="1"/>
        </p:nvSpPr>
        <p:spPr bwMode="auto">
          <a:xfrm>
            <a:off x="9100036" y="2731265"/>
            <a:ext cx="2586433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2" name="Freeform 31"/>
          <p:cNvSpPr/>
          <p:nvPr userDrawn="1"/>
        </p:nvSpPr>
        <p:spPr bwMode="auto">
          <a:xfrm>
            <a:off x="10175147" y="2516041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3" name="TextBox 32"/>
          <p:cNvSpPr txBox="1"/>
          <p:nvPr userDrawn="1"/>
        </p:nvSpPr>
        <p:spPr bwMode="auto">
          <a:xfrm>
            <a:off x="10216042" y="254293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4</a:t>
            </a:r>
            <a:endParaRPr/>
          </a:p>
        </p:txBody>
      </p:sp>
      <p:sp>
        <p:nvSpPr>
          <p:cNvPr id="75" name="Textplatzhalter 9"/>
          <p:cNvSpPr>
            <a:spLocks noGrp="1"/>
          </p:cNvSpPr>
          <p:nvPr>
            <p:ph type="body" sz="quarter" idx="34" hasCustomPrompt="1"/>
          </p:nvPr>
        </p:nvSpPr>
        <p:spPr bwMode="auto">
          <a:xfrm>
            <a:off x="9278450" y="3675234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33F01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4</a:t>
            </a:r>
            <a:endParaRPr/>
          </a:p>
        </p:txBody>
      </p:sp>
      <p:sp>
        <p:nvSpPr>
          <p:cNvPr id="77" name="Textplatzhalter 12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100036" y="4139716"/>
            <a:ext cx="2586433" cy="1153354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3" name="Abgerundetes Rechteck 2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 Medium"/>
                <a:cs typeface="Lexend Deca Medium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 Medium"/>
                <a:cs typeface="Lexend Deca Medium"/>
              </a:rPr>
              <a:t> min</a:t>
            </a:r>
            <a:endParaRPr/>
          </a:p>
        </p:txBody>
      </p:sp>
      <p:sp>
        <p:nvSpPr>
          <p:cNvPr id="4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395884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Abgerundetes Rechteck 6"/>
          <p:cNvSpPr/>
          <p:nvPr userDrawn="1"/>
        </p:nvSpPr>
        <p:spPr bwMode="auto">
          <a:xfrm>
            <a:off x="251790" y="2430170"/>
            <a:ext cx="11688417" cy="3825221"/>
          </a:xfrm>
          <a:prstGeom prst="roundRect">
            <a:avLst>
              <a:gd name="adj" fmla="val 2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" name="Freeform 14"/>
          <p:cNvSpPr/>
          <p:nvPr userDrawn="1"/>
        </p:nvSpPr>
        <p:spPr bwMode="auto">
          <a:xfrm>
            <a:off x="251791" y="6324447"/>
            <a:ext cx="485426" cy="485426"/>
          </a:xfrm>
          <a:custGeom>
            <a:avLst/>
            <a:gdLst/>
            <a:ahLst/>
            <a:cxnLst/>
            <a:rect l="l" t="t" r="r" b="b"/>
            <a:pathLst>
              <a:path w="485426" h="485426" extrusionOk="0">
                <a:moveTo>
                  <a:pt x="0" y="0"/>
                </a:moveTo>
                <a:lnTo>
                  <a:pt x="485427" y="0"/>
                </a:lnTo>
                <a:lnTo>
                  <a:pt x="485427" y="485427"/>
                </a:lnTo>
                <a:lnTo>
                  <a:pt x="0" y="48542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/>
          </a:blip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7" name="Abgerundetes Rechteck 16"/>
          <p:cNvSpPr/>
          <p:nvPr userDrawn="1"/>
        </p:nvSpPr>
        <p:spPr bwMode="auto">
          <a:xfrm>
            <a:off x="251790" y="1244714"/>
            <a:ext cx="11688417" cy="1108634"/>
          </a:xfrm>
          <a:prstGeom prst="roundRect">
            <a:avLst>
              <a:gd name="adj" fmla="val 934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TextBox 36"/>
          <p:cNvSpPr txBox="1"/>
          <p:nvPr userDrawn="1"/>
        </p:nvSpPr>
        <p:spPr bwMode="auto">
          <a:xfrm>
            <a:off x="873234" y="6449499"/>
            <a:ext cx="4666436" cy="248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54"/>
              </a:lnSpc>
              <a:defRPr/>
            </a:pPr>
            <a:r>
              <a:rPr lang="en-US" sz="1200" b="0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CC-BY-SA 4.0 ISB (München) | </a:t>
            </a: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 Bold"/>
                <a:cs typeface="Lexend Deca Black"/>
              </a:rPr>
              <a:t>Tablet-Kompass</a:t>
            </a:r>
            <a:r>
              <a:rPr lang="en-US" sz="1200">
                <a:solidFill>
                  <a:srgbClr val="000000"/>
                </a:solidFill>
                <a:latin typeface="Lexend Deca Medium"/>
                <a:ea typeface="Atkinson Hyperlegible"/>
                <a:cs typeface="Lexend Deca Medium"/>
              </a:rPr>
              <a:t> </a:t>
            </a:r>
            <a:r>
              <a:rPr lang="en-US" sz="1200" b="1">
                <a:solidFill>
                  <a:srgbClr val="000000"/>
                </a:solidFill>
                <a:latin typeface="Lexend Deca Black"/>
                <a:ea typeface="Atkinson Hyperlegible"/>
                <a:cs typeface="Lexend Deca Medium"/>
              </a:rPr>
              <a:t>GS</a:t>
            </a:r>
            <a:endParaRPr lang="en-US" sz="1200">
              <a:solidFill>
                <a:srgbClr val="000000"/>
              </a:solidFill>
              <a:latin typeface="Lexend Deca Medium"/>
              <a:ea typeface="Atkinson Hyperlegible"/>
              <a:cs typeface="Lexend Deca Medium"/>
            </a:endParaRPr>
          </a:p>
        </p:txBody>
      </p:sp>
      <p:sp>
        <p:nvSpPr>
          <p:cNvPr id="13" name="Abgerundetes Rechteck 12"/>
          <p:cNvSpPr/>
          <p:nvPr userDrawn="1"/>
        </p:nvSpPr>
        <p:spPr bwMode="auto">
          <a:xfrm>
            <a:off x="251790" y="206877"/>
            <a:ext cx="11685600" cy="1984000"/>
          </a:xfrm>
          <a:prstGeom prst="roundRect">
            <a:avLst>
              <a:gd name="adj" fmla="val 8133"/>
            </a:avLst>
          </a:prstGeom>
          <a:gradFill>
            <a:gsLst>
              <a:gs pos="0">
                <a:srgbClr val="008204"/>
              </a:gs>
              <a:gs pos="100000">
                <a:srgbClr val="83B11B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251790" y="1942940"/>
            <a:ext cx="11685600" cy="269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bg1"/>
          </a:solidFill>
          <a:latin typeface="Lexend Deca Medium"/>
          <a:ea typeface="+mj-ea"/>
          <a:cs typeface="Lexend Deca Medium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mebis.bycs.de/tablet-kompass-g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32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de-DE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de-DE"/>
          </a:p>
        </p:txBody>
      </p:sp>
      <p:pic>
        <p:nvPicPr>
          <p:cNvPr id="8" name="Grafik 7" descr="Ein Bild, das Screenshot, Im Haus, Licht enthält.&#10;&#10;KI-generierte Inhalte können fehlerhaft sein."/>
          <p:cNvPicPr>
            <a:picLocks noChangeAspect="1"/>
          </p:cNvPicPr>
          <p:nvPr/>
        </p:nvPicPr>
        <p:blipFill>
          <a:blip r:embed="rId3"/>
          <a:srcRect l="49381" t="1" r="26113" b="-2262"/>
          <a:stretch/>
        </p:blipFill>
        <p:spPr bwMode="auto">
          <a:xfrm>
            <a:off x="0" y="0"/>
            <a:ext cx="12677277" cy="7166296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 bwMode="auto">
          <a:xfrm>
            <a:off x="0" y="4794023"/>
            <a:ext cx="6407624" cy="1066799"/>
          </a:xfrm>
          <a:prstGeom prst="rect">
            <a:avLst/>
          </a:prstGeom>
          <a:solidFill>
            <a:schemeClr val="accent6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4800" dirty="0">
                <a:ln w="0"/>
                <a:solidFill>
                  <a:schemeClr val="tx1"/>
                </a:solidFill>
                <a:latin typeface="Lexend"/>
              </a:rPr>
              <a:t>Tablet-Kompass GS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 bwMode="auto">
          <a:xfrm>
            <a:off x="555383" y="675977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de-DE" sz="3600"/>
              <a:t>Lehrkräfte-Begleitmaterial</a:t>
            </a:r>
            <a:endParaRPr sz="3600"/>
          </a:p>
        </p:txBody>
      </p:sp>
      <p:pic>
        <p:nvPicPr>
          <p:cNvPr id="8" name="Grafik 7" descr="Ein Bild, das Text, Computer, Screenshot, Menschliches Gesicht enthält.&#10;&#10;KI-generierte Inhalte können fehlerhaft sein."/>
          <p:cNvPicPr>
            <a:picLocks noChangeAspect="1"/>
          </p:cNvPicPr>
          <p:nvPr/>
        </p:nvPicPr>
        <p:blipFill>
          <a:blip r:embed="rId3"/>
          <a:srcRect b="44710"/>
          <a:stretch/>
        </p:blipFill>
        <p:spPr bwMode="auto">
          <a:xfrm>
            <a:off x="778476" y="2367954"/>
            <a:ext cx="4817295" cy="3556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Grafik 19" descr="Ein Bild, das Text, Screenshot, Menschliches Gesicht, Animierter Cartoon enthält.&#10;&#10;KI-generierte Inhalte können fehlerhaft sein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517155" y="831235"/>
            <a:ext cx="3692712" cy="30734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1" name="Gruppieren 20"/>
          <p:cNvGrpSpPr/>
          <p:nvPr/>
        </p:nvGrpSpPr>
        <p:grpSpPr bwMode="auto">
          <a:xfrm>
            <a:off x="5873538" y="3512858"/>
            <a:ext cx="5314197" cy="2176797"/>
            <a:chOff x="6433144" y="3929421"/>
            <a:chExt cx="5314197" cy="2176797"/>
          </a:xfrm>
        </p:grpSpPr>
        <p:sp>
          <p:nvSpPr>
            <p:cNvPr id="9" name="Abgerundete rechteckige Legende 8"/>
            <p:cNvSpPr/>
            <p:nvPr/>
          </p:nvSpPr>
          <p:spPr bwMode="auto">
            <a:xfrm>
              <a:off x="6433144" y="3929421"/>
              <a:ext cx="4030134" cy="1397518"/>
            </a:xfrm>
            <a:prstGeom prst="wedgeRoundRectCallout">
              <a:avLst>
                <a:gd name="adj1" fmla="val -69508"/>
                <a:gd name="adj2" fmla="val 48966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6" name="Textfeld 15"/>
            <p:cNvSpPr txBox="1"/>
            <p:nvPr/>
          </p:nvSpPr>
          <p:spPr bwMode="auto">
            <a:xfrm>
              <a:off x="6741208" y="4074893"/>
              <a:ext cx="5006134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200">
                  <a:cs typeface="Poppins"/>
                </a:rPr>
                <a:t>Überblick über </a:t>
              </a:r>
              <a:endParaRPr/>
            </a:p>
            <a:p>
              <a:pPr marL="342900" indent="-342900">
                <a:buFont typeface="Arial"/>
                <a:buChar char="•"/>
                <a:defRPr/>
              </a:pPr>
              <a:r>
                <a:rPr lang="de-DE" sz="2200">
                  <a:cs typeface="Poppins"/>
                </a:rPr>
                <a:t>Inhalte des Kapitels</a:t>
              </a:r>
              <a:endParaRPr/>
            </a:p>
            <a:p>
              <a:pPr marL="342900" indent="-342900">
                <a:buFont typeface="Arial"/>
                <a:buChar char="•"/>
                <a:defRPr/>
              </a:pPr>
              <a:r>
                <a:rPr lang="de-DE" sz="2200">
                  <a:cs typeface="Poppins"/>
                </a:rPr>
                <a:t>Kompetenzerwartungen</a:t>
              </a:r>
              <a:endParaRPr/>
            </a:p>
            <a:p>
              <a:pPr marL="342900" indent="-342900" algn="ctr">
                <a:buFont typeface="Arial"/>
                <a:buChar char="•"/>
                <a:defRPr/>
              </a:pPr>
              <a:endParaRPr lang="de-DE" sz="2000">
                <a:latin typeface="Poppins"/>
                <a:cs typeface="Poppins"/>
              </a:endParaRPr>
            </a:p>
            <a:p>
              <a:pPr algn="ctr">
                <a:defRPr/>
              </a:pPr>
              <a:endParaRPr lang="de-DE" sz="2000">
                <a:latin typeface="Poppins"/>
                <a:cs typeface="Poppins"/>
              </a:endParaRPr>
            </a:p>
            <a:p>
              <a:pPr algn="ctr">
                <a:defRPr/>
              </a:pPr>
              <a:endParaRPr lang="de-DE" sz="2000">
                <a:latin typeface="Poppins"/>
                <a:cs typeface="Poppins"/>
              </a:endParaRPr>
            </a:p>
          </p:txBody>
        </p:sp>
      </p:grpSp>
      <p:grpSp>
        <p:nvGrpSpPr>
          <p:cNvPr id="22" name="Gruppieren 21"/>
          <p:cNvGrpSpPr/>
          <p:nvPr/>
        </p:nvGrpSpPr>
        <p:grpSpPr bwMode="auto">
          <a:xfrm>
            <a:off x="6129623" y="5055848"/>
            <a:ext cx="5283901" cy="3119860"/>
            <a:chOff x="6757927" y="5215467"/>
            <a:chExt cx="5283901" cy="3119860"/>
          </a:xfrm>
        </p:grpSpPr>
        <p:sp>
          <p:nvSpPr>
            <p:cNvPr id="18" name="Abgerundete rechteckige Legende 17"/>
            <p:cNvSpPr/>
            <p:nvPr/>
          </p:nvSpPr>
          <p:spPr bwMode="auto">
            <a:xfrm>
              <a:off x="6757927" y="5215467"/>
              <a:ext cx="4293194" cy="1417251"/>
            </a:xfrm>
            <a:prstGeom prst="wedgeRoundRectCallout">
              <a:avLst>
                <a:gd name="adj1" fmla="val -75587"/>
                <a:gd name="adj2" fmla="val -18480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9" name="Textfeld 18"/>
            <p:cNvSpPr txBox="1"/>
            <p:nvPr/>
          </p:nvSpPr>
          <p:spPr bwMode="auto">
            <a:xfrm>
              <a:off x="7035693" y="5380672"/>
              <a:ext cx="5006134" cy="2954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200">
                  <a:cs typeface="Poppins"/>
                </a:rPr>
                <a:t>Tipps zur Durchführung </a:t>
              </a:r>
              <a:endParaRPr/>
            </a:p>
            <a:p>
              <a:pPr marL="342900" indent="-342900">
                <a:buFont typeface="Arial"/>
                <a:buChar char="•"/>
                <a:defRPr/>
              </a:pPr>
              <a:r>
                <a:rPr lang="de-DE" sz="2200">
                  <a:cs typeface="Poppins"/>
                </a:rPr>
                <a:t>Differenzierungsvorschläge</a:t>
              </a:r>
              <a:endParaRPr/>
            </a:p>
            <a:p>
              <a:pPr marL="342900" indent="-342900">
                <a:buFont typeface="Arial"/>
                <a:buChar char="•"/>
                <a:defRPr/>
              </a:pPr>
              <a:r>
                <a:rPr lang="de-DE" sz="2200">
                  <a:cs typeface="Poppins"/>
                </a:rPr>
                <a:t>Vertiefung</a:t>
              </a:r>
              <a:endParaRPr/>
            </a:p>
            <a:p>
              <a:pPr>
                <a:defRPr/>
              </a:pPr>
              <a:endParaRPr lang="de-DE" sz="2000">
                <a:latin typeface="Poppins"/>
                <a:cs typeface="Poppins"/>
              </a:endParaRPr>
            </a:p>
            <a:p>
              <a:pPr marL="342900" indent="-342900">
                <a:buFont typeface="Arial"/>
                <a:buChar char="•"/>
                <a:defRPr/>
              </a:pPr>
              <a:endParaRPr lang="de-DE" sz="2000">
                <a:latin typeface="Poppins"/>
                <a:cs typeface="Poppins"/>
              </a:endParaRPr>
            </a:p>
            <a:p>
              <a:pPr>
                <a:defRPr/>
              </a:pPr>
              <a:endParaRPr lang="de-DE" sz="2000">
                <a:latin typeface="Poppins"/>
                <a:cs typeface="Poppins"/>
              </a:endParaRPr>
            </a:p>
            <a:p>
              <a:pPr marL="342900" indent="-342900" algn="ctr">
                <a:buFont typeface="Arial"/>
                <a:buChar char="•"/>
                <a:defRPr/>
              </a:pPr>
              <a:endParaRPr lang="de-DE" sz="2000">
                <a:latin typeface="Poppins"/>
                <a:cs typeface="Poppins"/>
              </a:endParaRPr>
            </a:p>
            <a:p>
              <a:pPr algn="ctr">
                <a:defRPr/>
              </a:pPr>
              <a:endParaRPr lang="de-DE" sz="2000">
                <a:latin typeface="Poppins"/>
                <a:cs typeface="Poppins"/>
              </a:endParaRPr>
            </a:p>
            <a:p>
              <a:pPr algn="ctr">
                <a:defRPr/>
              </a:pPr>
              <a:endParaRPr lang="de-DE" sz="2000">
                <a:latin typeface="Poppins"/>
                <a:cs typeface="Poppins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, Computer, Screenshot, Menschliches Gesicht enthält.&#10;&#10;KI-generierte Inhalte können fehlerhaft sein."/>
          <p:cNvPicPr>
            <a:picLocks noChangeAspect="1"/>
          </p:cNvPicPr>
          <p:nvPr/>
        </p:nvPicPr>
        <p:blipFill>
          <a:blip r:embed="rId3"/>
          <a:srcRect t="54380"/>
          <a:stretch/>
        </p:blipFill>
        <p:spPr bwMode="auto">
          <a:xfrm>
            <a:off x="678331" y="1591733"/>
            <a:ext cx="6956919" cy="42373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itel 2"/>
          <p:cNvSpPr>
            <a:spLocks noGrp="1"/>
          </p:cNvSpPr>
          <p:nvPr>
            <p:ph type="title"/>
          </p:nvPr>
        </p:nvSpPr>
        <p:spPr bwMode="auto">
          <a:xfrm>
            <a:off x="555383" y="675977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de-DE" sz="3600"/>
              <a:t>Lehrkräfte-Begleitmaterial</a:t>
            </a:r>
            <a:endParaRPr sz="3600"/>
          </a:p>
        </p:txBody>
      </p:sp>
      <p:sp>
        <p:nvSpPr>
          <p:cNvPr id="7" name="Abgerundete rechteckige Legende 6"/>
          <p:cNvSpPr/>
          <p:nvPr/>
        </p:nvSpPr>
        <p:spPr bwMode="auto">
          <a:xfrm>
            <a:off x="7245390" y="1046563"/>
            <a:ext cx="3548074" cy="1095992"/>
          </a:xfrm>
          <a:prstGeom prst="wedgeRoundRectCallout">
            <a:avLst>
              <a:gd name="adj1" fmla="val -60030"/>
              <a:gd name="adj2" fmla="val 109622"/>
              <a:gd name="adj3" fmla="val 16667"/>
            </a:avLst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2400" b="1">
              <a:latin typeface="Poppins"/>
              <a:cs typeface="Poppins"/>
            </a:endParaRPr>
          </a:p>
        </p:txBody>
      </p:sp>
      <p:sp>
        <p:nvSpPr>
          <p:cNvPr id="9" name="Textfeld 8"/>
          <p:cNvSpPr txBox="1"/>
          <p:nvPr/>
        </p:nvSpPr>
        <p:spPr bwMode="auto">
          <a:xfrm>
            <a:off x="7151117" y="1196628"/>
            <a:ext cx="37366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200">
                <a:cs typeface="Poppins"/>
              </a:rPr>
              <a:t>Beispiel: Bildimpuls als Einstiegsszenario</a:t>
            </a:r>
            <a:endParaRPr/>
          </a:p>
        </p:txBody>
      </p:sp>
      <p:grpSp>
        <p:nvGrpSpPr>
          <p:cNvPr id="18" name="Gruppieren 17"/>
          <p:cNvGrpSpPr/>
          <p:nvPr/>
        </p:nvGrpSpPr>
        <p:grpSpPr bwMode="auto">
          <a:xfrm>
            <a:off x="7151117" y="4325979"/>
            <a:ext cx="3736622" cy="778933"/>
            <a:chOff x="7293266" y="4267200"/>
            <a:chExt cx="3736622" cy="778933"/>
          </a:xfrm>
        </p:grpSpPr>
        <p:sp>
          <p:nvSpPr>
            <p:cNvPr id="15" name="Abgerundete rechteckige Legende 14"/>
            <p:cNvSpPr/>
            <p:nvPr/>
          </p:nvSpPr>
          <p:spPr bwMode="auto">
            <a:xfrm>
              <a:off x="7529689" y="4267200"/>
              <a:ext cx="3263776" cy="778933"/>
            </a:xfrm>
            <a:prstGeom prst="wedgeRoundRectCallout">
              <a:avLst>
                <a:gd name="adj1" fmla="val -84211"/>
                <a:gd name="adj2" fmla="val 51941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16" name="Textfeld 15"/>
            <p:cNvSpPr txBox="1"/>
            <p:nvPr/>
          </p:nvSpPr>
          <p:spPr bwMode="auto">
            <a:xfrm>
              <a:off x="7293266" y="4441222"/>
              <a:ext cx="373662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200">
                  <a:cs typeface="Poppins"/>
                </a:rPr>
                <a:t>Download Beispielbild</a:t>
              </a: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Text, Screenshot, Website, Webseite enthält.&#10;&#10;KI-generierte Inhalte können fehlerhaft sein."/>
          <p:cNvPicPr>
            <a:picLocks noChangeAspect="1"/>
          </p:cNvPicPr>
          <p:nvPr/>
        </p:nvPicPr>
        <p:blipFill>
          <a:blip r:embed="rId3"/>
          <a:srcRect b="46998"/>
          <a:stretch/>
        </p:blipFill>
        <p:spPr bwMode="auto">
          <a:xfrm>
            <a:off x="902099" y="1484817"/>
            <a:ext cx="6051857" cy="44227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itel 2"/>
          <p:cNvSpPr>
            <a:spLocks noGrp="1"/>
          </p:cNvSpPr>
          <p:nvPr>
            <p:ph type="title"/>
          </p:nvPr>
        </p:nvSpPr>
        <p:spPr bwMode="auto">
          <a:xfrm>
            <a:off x="555383" y="675977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de-DE" sz="3600"/>
              <a:t>Lehrkräfte-Begleitmaterial</a:t>
            </a:r>
            <a:endParaRPr sz="3600"/>
          </a:p>
        </p:txBody>
      </p:sp>
      <p:sp>
        <p:nvSpPr>
          <p:cNvPr id="5" name="Abgerundete rechteckige Legende 4"/>
          <p:cNvSpPr/>
          <p:nvPr/>
        </p:nvSpPr>
        <p:spPr bwMode="auto">
          <a:xfrm>
            <a:off x="6005689" y="1384785"/>
            <a:ext cx="4900963" cy="3635021"/>
          </a:xfrm>
          <a:prstGeom prst="wedgeRoundRectCallout">
            <a:avLst>
              <a:gd name="adj1" fmla="val -98983"/>
              <a:gd name="adj2" fmla="val 29948"/>
              <a:gd name="adj3" fmla="val 16667"/>
            </a:avLst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2400" b="1">
              <a:latin typeface="Poppins"/>
              <a:cs typeface="Poppins"/>
            </a:endParaRPr>
          </a:p>
        </p:txBody>
      </p:sp>
      <p:sp>
        <p:nvSpPr>
          <p:cNvPr id="6" name="Textfeld 5"/>
          <p:cNvSpPr txBox="1"/>
          <p:nvPr/>
        </p:nvSpPr>
        <p:spPr bwMode="auto">
          <a:xfrm>
            <a:off x="5251992" y="1528520"/>
            <a:ext cx="63846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200">
                <a:cs typeface="Poppins"/>
              </a:rPr>
              <a:t>Vorschau der Mitmachheftseite</a:t>
            </a:r>
            <a:endParaRPr/>
          </a:p>
          <a:p>
            <a:pPr algn="ctr">
              <a:defRPr/>
            </a:pPr>
            <a:r>
              <a:rPr lang="de-DE" sz="2200">
                <a:cs typeface="Poppins"/>
              </a:rPr>
              <a:t>mit Download </a:t>
            </a:r>
            <a:endParaRPr/>
          </a:p>
          <a:p>
            <a:pPr algn="ctr">
              <a:defRPr/>
            </a:pPr>
            <a:r>
              <a:rPr lang="de-DE" sz="2200">
                <a:cs typeface="Poppins"/>
              </a:rPr>
              <a:t>als PDF und editierbare PPTX</a:t>
            </a:r>
            <a:endParaRPr/>
          </a:p>
        </p:txBody>
      </p:sp>
      <p:pic>
        <p:nvPicPr>
          <p:cNvPr id="11" name="Grafik 10" descr="Ein Bild, das Text, Screenshot enthält.&#10;&#10;KI-generierte Inhalte können fehlerhaft sein."/>
          <p:cNvPicPr>
            <a:picLocks noChangeAspect="1"/>
          </p:cNvPicPr>
          <p:nvPr/>
        </p:nvPicPr>
        <p:blipFill>
          <a:blip r:embed="rId4"/>
          <a:srcRect b="38049"/>
          <a:stretch/>
        </p:blipFill>
        <p:spPr bwMode="auto">
          <a:xfrm>
            <a:off x="6566240" y="2768449"/>
            <a:ext cx="3774382" cy="25052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7" name="Gruppieren 16"/>
          <p:cNvGrpSpPr/>
          <p:nvPr/>
        </p:nvGrpSpPr>
        <p:grpSpPr bwMode="auto">
          <a:xfrm>
            <a:off x="4461516" y="5700698"/>
            <a:ext cx="3598751" cy="1015663"/>
            <a:chOff x="4461516" y="5700698"/>
            <a:chExt cx="3598751" cy="1015663"/>
          </a:xfrm>
        </p:grpSpPr>
        <p:sp>
          <p:nvSpPr>
            <p:cNvPr id="15" name="Abgerundete rechteckige Legende 14"/>
            <p:cNvSpPr/>
            <p:nvPr/>
          </p:nvSpPr>
          <p:spPr bwMode="auto">
            <a:xfrm>
              <a:off x="4552312" y="5700698"/>
              <a:ext cx="3417160" cy="1015663"/>
            </a:xfrm>
            <a:prstGeom prst="wedgeRoundRectCallout">
              <a:avLst>
                <a:gd name="adj1" fmla="val -77211"/>
                <a:gd name="adj2" fmla="val -52090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16" name="Textfeld 15"/>
            <p:cNvSpPr txBox="1"/>
            <p:nvPr/>
          </p:nvSpPr>
          <p:spPr bwMode="auto">
            <a:xfrm>
              <a:off x="4461516" y="5826730"/>
              <a:ext cx="359875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200">
                  <a:cs typeface="Poppins"/>
                </a:rPr>
                <a:t>Download Lösung zur Mitmachheftseite</a:t>
              </a: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Screenshot, Website, Webseite enthält.&#10;&#10;KI-generierte Inhalte können fehlerhaft sein."/>
          <p:cNvPicPr>
            <a:picLocks noChangeAspect="1"/>
          </p:cNvPicPr>
          <p:nvPr/>
        </p:nvPicPr>
        <p:blipFill>
          <a:blip r:embed="rId3"/>
          <a:srcRect t="52290"/>
          <a:stretch/>
        </p:blipFill>
        <p:spPr bwMode="auto">
          <a:xfrm>
            <a:off x="2326434" y="1546507"/>
            <a:ext cx="6462995" cy="42515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itel 2"/>
          <p:cNvSpPr>
            <a:spLocks noGrp="1"/>
          </p:cNvSpPr>
          <p:nvPr>
            <p:ph type="title"/>
          </p:nvPr>
        </p:nvSpPr>
        <p:spPr bwMode="auto">
          <a:xfrm>
            <a:off x="555383" y="675977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de-DE" sz="3600"/>
              <a:t>Lehrkräfte-Begleitmaterial</a:t>
            </a:r>
            <a:endParaRPr sz="3600"/>
          </a:p>
        </p:txBody>
      </p:sp>
      <p:sp>
        <p:nvSpPr>
          <p:cNvPr id="11" name="Abgerundete rechteckige Legende 10"/>
          <p:cNvSpPr/>
          <p:nvPr/>
        </p:nvSpPr>
        <p:spPr bwMode="auto">
          <a:xfrm>
            <a:off x="8789429" y="4228438"/>
            <a:ext cx="2860704" cy="1788540"/>
          </a:xfrm>
          <a:prstGeom prst="wedgeRoundRectCallout">
            <a:avLst>
              <a:gd name="adj1" fmla="val -81176"/>
              <a:gd name="adj2" fmla="val -24866"/>
              <a:gd name="adj3" fmla="val 16667"/>
            </a:avLst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2400" b="1">
              <a:latin typeface="Poppins"/>
              <a:cs typeface="Poppins"/>
            </a:endParaRPr>
          </a:p>
        </p:txBody>
      </p:sp>
      <p:sp>
        <p:nvSpPr>
          <p:cNvPr id="13" name="Textfeld 12"/>
          <p:cNvSpPr txBox="1"/>
          <p:nvPr/>
        </p:nvSpPr>
        <p:spPr bwMode="auto">
          <a:xfrm>
            <a:off x="8451073" y="4351548"/>
            <a:ext cx="35987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200">
                <a:cs typeface="Poppins"/>
              </a:rPr>
              <a:t>Download </a:t>
            </a:r>
            <a:endParaRPr/>
          </a:p>
          <a:p>
            <a:pPr algn="ctr">
              <a:defRPr/>
            </a:pPr>
            <a:r>
              <a:rPr lang="de-DE" sz="2200">
                <a:cs typeface="Poppins"/>
              </a:rPr>
              <a:t>Aushangmaterial</a:t>
            </a:r>
            <a:endParaRPr/>
          </a:p>
          <a:p>
            <a:pPr algn="ctr">
              <a:defRPr/>
            </a:pPr>
            <a:r>
              <a:rPr lang="de-DE" sz="2200">
                <a:cs typeface="Poppins"/>
              </a:rPr>
              <a:t>in verschiedenen Ausführungen</a:t>
            </a:r>
            <a:endParaRPr/>
          </a:p>
        </p:txBody>
      </p:sp>
      <p:grpSp>
        <p:nvGrpSpPr>
          <p:cNvPr id="17" name="Gruppieren 16"/>
          <p:cNvGrpSpPr/>
          <p:nvPr/>
        </p:nvGrpSpPr>
        <p:grpSpPr bwMode="auto">
          <a:xfrm>
            <a:off x="-358467" y="4856461"/>
            <a:ext cx="3598751" cy="1091451"/>
            <a:chOff x="975425" y="3850260"/>
            <a:chExt cx="3598751" cy="1139429"/>
          </a:xfrm>
        </p:grpSpPr>
        <p:sp>
          <p:nvSpPr>
            <p:cNvPr id="15" name="Abgerundete rechteckige Legende 14"/>
            <p:cNvSpPr/>
            <p:nvPr/>
          </p:nvSpPr>
          <p:spPr bwMode="auto">
            <a:xfrm>
              <a:off x="1406583" y="3850260"/>
              <a:ext cx="2736437" cy="1139429"/>
            </a:xfrm>
            <a:prstGeom prst="wedgeRoundRectCallout">
              <a:avLst>
                <a:gd name="adj1" fmla="val 64666"/>
                <a:gd name="adj2" fmla="val -42854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16" name="Textfeld 15"/>
            <p:cNvSpPr txBox="1"/>
            <p:nvPr/>
          </p:nvSpPr>
          <p:spPr bwMode="auto">
            <a:xfrm>
              <a:off x="975425" y="4035254"/>
              <a:ext cx="359875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200">
                  <a:cs typeface="Poppins"/>
                </a:rPr>
                <a:t>Vorschau </a:t>
              </a:r>
              <a:endParaRPr/>
            </a:p>
            <a:p>
              <a:pPr algn="ctr">
                <a:defRPr/>
              </a:pPr>
              <a:r>
                <a:rPr lang="de-DE" sz="2200">
                  <a:cs typeface="Poppins"/>
                </a:rPr>
                <a:t>Aushangmaterial</a:t>
              </a: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Grafik 13" descr="Ein Bild, das Text, Screenshot, Webseite, Website enthält.&#10;&#10;KI-generierte Inhalte können fehlerhaft sein."/>
          <p:cNvPicPr>
            <a:picLocks noChangeAspect="1"/>
          </p:cNvPicPr>
          <p:nvPr/>
        </p:nvPicPr>
        <p:blipFill>
          <a:blip r:embed="rId3"/>
          <a:srcRect t="48177" b="13192"/>
          <a:stretch/>
        </p:blipFill>
        <p:spPr bwMode="auto">
          <a:xfrm>
            <a:off x="6381817" y="1580872"/>
            <a:ext cx="5372565" cy="23821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itel 2"/>
          <p:cNvSpPr>
            <a:spLocks noGrp="1"/>
          </p:cNvSpPr>
          <p:nvPr>
            <p:ph type="title"/>
          </p:nvPr>
        </p:nvSpPr>
        <p:spPr bwMode="auto">
          <a:xfrm>
            <a:off x="555383" y="675977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de-DE" sz="3600"/>
              <a:t>Lehrkräfte-Begleitmaterial</a:t>
            </a:r>
            <a:endParaRPr sz="3600"/>
          </a:p>
        </p:txBody>
      </p:sp>
      <p:pic>
        <p:nvPicPr>
          <p:cNvPr id="2" name="Grafik 1" descr="Ein Bild, das Text, Screenshot, Webseite, Website enthält.&#10;&#10;KI-generierte Inhalte können fehlerhaft sein."/>
          <p:cNvPicPr>
            <a:picLocks noChangeAspect="1"/>
          </p:cNvPicPr>
          <p:nvPr/>
        </p:nvPicPr>
        <p:blipFill>
          <a:blip r:embed="rId3"/>
          <a:srcRect b="51173"/>
          <a:stretch/>
        </p:blipFill>
        <p:spPr bwMode="auto">
          <a:xfrm>
            <a:off x="437618" y="1572645"/>
            <a:ext cx="5770894" cy="32340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" name="Gruppieren 2"/>
          <p:cNvGrpSpPr/>
          <p:nvPr/>
        </p:nvGrpSpPr>
        <p:grpSpPr bwMode="auto">
          <a:xfrm>
            <a:off x="2214432" y="4889487"/>
            <a:ext cx="3598751" cy="1427454"/>
            <a:chOff x="2465723" y="5815441"/>
            <a:chExt cx="3598751" cy="1427454"/>
          </a:xfrm>
        </p:grpSpPr>
        <p:sp>
          <p:nvSpPr>
            <p:cNvPr id="5" name="Abgerundete rechteckige Legende 4"/>
            <p:cNvSpPr/>
            <p:nvPr/>
          </p:nvSpPr>
          <p:spPr bwMode="auto">
            <a:xfrm>
              <a:off x="2937637" y="5815441"/>
              <a:ext cx="2698045" cy="1427454"/>
            </a:xfrm>
            <a:prstGeom prst="wedgeRoundRectCallout">
              <a:avLst>
                <a:gd name="adj1" fmla="val -41314"/>
                <a:gd name="adj2" fmla="val -94990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6" name="Textfeld 5"/>
            <p:cNvSpPr txBox="1"/>
            <p:nvPr/>
          </p:nvSpPr>
          <p:spPr bwMode="auto">
            <a:xfrm>
              <a:off x="2465723" y="5938551"/>
              <a:ext cx="359875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200">
                  <a:cs typeface="Poppins"/>
                </a:rPr>
                <a:t>Download</a:t>
              </a:r>
              <a:endParaRPr/>
            </a:p>
            <a:p>
              <a:pPr algn="ctr">
                <a:defRPr/>
              </a:pPr>
              <a:r>
                <a:rPr lang="de-DE" sz="2200">
                  <a:cs typeface="Poppins"/>
                </a:rPr>
                <a:t>Profiaufträge zur Differenzierung</a:t>
              </a:r>
              <a:endParaRPr/>
            </a:p>
          </p:txBody>
        </p:sp>
      </p:grpSp>
      <p:grpSp>
        <p:nvGrpSpPr>
          <p:cNvPr id="8" name="Gruppieren 7"/>
          <p:cNvGrpSpPr/>
          <p:nvPr/>
        </p:nvGrpSpPr>
        <p:grpSpPr bwMode="auto">
          <a:xfrm>
            <a:off x="7472232" y="4381656"/>
            <a:ext cx="3598751" cy="1015663"/>
            <a:chOff x="4461516" y="5700698"/>
            <a:chExt cx="3598751" cy="1015663"/>
          </a:xfrm>
        </p:grpSpPr>
        <p:sp>
          <p:nvSpPr>
            <p:cNvPr id="9" name="Abgerundete rechteckige Legende 8"/>
            <p:cNvSpPr/>
            <p:nvPr/>
          </p:nvSpPr>
          <p:spPr bwMode="auto">
            <a:xfrm>
              <a:off x="4552312" y="5700698"/>
              <a:ext cx="3417160" cy="1015663"/>
            </a:xfrm>
            <a:prstGeom prst="wedgeRoundRectCallout">
              <a:avLst>
                <a:gd name="adj1" fmla="val -44836"/>
                <a:gd name="adj2" fmla="val -118779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11" name="Textfeld 10"/>
            <p:cNvSpPr txBox="1"/>
            <p:nvPr/>
          </p:nvSpPr>
          <p:spPr bwMode="auto">
            <a:xfrm>
              <a:off x="4461516" y="5826730"/>
              <a:ext cx="359875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200">
                  <a:cs typeface="Poppins"/>
                </a:rPr>
                <a:t>Rückmeldemöglichkeit </a:t>
              </a:r>
              <a:endParaRPr/>
            </a:p>
            <a:p>
              <a:pPr algn="ctr">
                <a:defRPr/>
              </a:pPr>
              <a:r>
                <a:rPr lang="de-DE" sz="2200">
                  <a:cs typeface="Poppins"/>
                </a:rPr>
                <a:t>zum Material</a:t>
              </a: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580823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1386390" y="233383"/>
            <a:ext cx="9419217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algn="ctr">
              <a:defRPr/>
            </a:pPr>
            <a:r>
              <a:rPr lang="de-DE" sz="3600"/>
              <a:t>Profiaufträge zur Differenzierung</a:t>
            </a:r>
            <a:endParaRPr sz="3600"/>
          </a:p>
        </p:txBody>
      </p:sp>
      <p:pic>
        <p:nvPicPr>
          <p:cNvPr id="3" name="Grafik 2" descr="Ein Bild, das Text, Screenshot, Cartoon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434535">
            <a:off x="6292910" y="1912728"/>
            <a:ext cx="4755120" cy="34248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Grafik 4" descr="Ein Bild, das Text, Cartoon, Screenshot, Animierter Cartoon enthält.&#10;&#10;KI-generierte Inhalte können fehlerhaft sein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21229655">
            <a:off x="676669" y="1927345"/>
            <a:ext cx="4939117" cy="33956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3" name="Gruppieren 12"/>
          <p:cNvGrpSpPr/>
          <p:nvPr/>
        </p:nvGrpSpPr>
        <p:grpSpPr bwMode="auto">
          <a:xfrm>
            <a:off x="4140634" y="5290918"/>
            <a:ext cx="3598751" cy="1117600"/>
            <a:chOff x="4288923" y="4992456"/>
            <a:chExt cx="3598751" cy="1117600"/>
          </a:xfrm>
        </p:grpSpPr>
        <p:sp>
          <p:nvSpPr>
            <p:cNvPr id="12" name="Abgerundetes Rechteck 11"/>
            <p:cNvSpPr/>
            <p:nvPr/>
          </p:nvSpPr>
          <p:spPr bwMode="auto">
            <a:xfrm>
              <a:off x="4423188" y="4992456"/>
              <a:ext cx="3330222" cy="11176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1" name="Textfeld 10"/>
            <p:cNvSpPr txBox="1"/>
            <p:nvPr/>
          </p:nvSpPr>
          <p:spPr bwMode="auto">
            <a:xfrm>
              <a:off x="4288923" y="5163752"/>
              <a:ext cx="359875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200">
                  <a:cs typeface="Poppins"/>
                </a:rPr>
                <a:t>Differenzierung zu den Mitmachheftseiten</a:t>
              </a: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580823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1386391" y="86810"/>
            <a:ext cx="9419217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algn="ctr">
              <a:defRPr/>
            </a:pPr>
            <a:r>
              <a:rPr lang="de-DE" sz="3600"/>
              <a:t>Begleitheft – Mein Tablet-Wissen</a:t>
            </a:r>
            <a:endParaRPr sz="3600"/>
          </a:p>
        </p:txBody>
      </p:sp>
      <p:pic>
        <p:nvPicPr>
          <p:cNvPr id="6" name="Grafik 5" descr="Ein Bild, das Text, Cartoon, Menschliches Gesicht, Logo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21283051">
            <a:off x="531050" y="1358057"/>
            <a:ext cx="3528498" cy="49951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Grafik 8" descr="Ein Bild, das Text, Screenshot, Menschliches Gesicht, Brief enthält.&#10;&#10;KI-generierte Inhalte können fehlerhaft sein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558650" y="1391074"/>
            <a:ext cx="3368078" cy="47951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Grafik 13" descr="Ein Bild, das Text, Screenshot, Karte Menü enthält.&#10;&#10;KI-generierte Inhalte können fehlerhaft sein.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rot="445101">
            <a:off x="5740207" y="1391073"/>
            <a:ext cx="3370088" cy="47951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Grafik 15" descr="Ein Bild, das Text, Screenshot, Webseite, Website enthält.&#10;&#10;KI-generierte Inhalte können fehlerhaft sein.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rot="711011">
            <a:off x="7964843" y="1565384"/>
            <a:ext cx="3270585" cy="46722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7" name="Gruppieren 16"/>
          <p:cNvGrpSpPr/>
          <p:nvPr/>
        </p:nvGrpSpPr>
        <p:grpSpPr bwMode="auto">
          <a:xfrm>
            <a:off x="4349129" y="5218668"/>
            <a:ext cx="5748432" cy="1362509"/>
            <a:chOff x="4288923" y="5060195"/>
            <a:chExt cx="5748432" cy="1362509"/>
          </a:xfrm>
        </p:grpSpPr>
        <p:sp>
          <p:nvSpPr>
            <p:cNvPr id="18" name="Abgerundetes Rechteck 17"/>
            <p:cNvSpPr/>
            <p:nvPr/>
          </p:nvSpPr>
          <p:spPr bwMode="auto">
            <a:xfrm>
              <a:off x="4423188" y="5060195"/>
              <a:ext cx="5501278" cy="1362509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9" name="Textfeld 18"/>
            <p:cNvSpPr txBox="1"/>
            <p:nvPr/>
          </p:nvSpPr>
          <p:spPr bwMode="auto">
            <a:xfrm>
              <a:off x="4288923" y="5163752"/>
              <a:ext cx="574843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200">
                  <a:cs typeface="Poppins"/>
                </a:rPr>
                <a:t>mit Glossar, Erklärungen zu besonderen Tasten der Bildschirmtastatur und Hilfe zur Selbsthilfe bei Problemen</a:t>
              </a: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580823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1" y="352183"/>
            <a:ext cx="7419434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>
              <a:defRPr/>
            </a:pPr>
            <a:r>
              <a:rPr lang="de-DE" sz="4000" dirty="0"/>
              <a:t>Ihr Feedback zählt!</a:t>
            </a:r>
            <a:endParaRPr dirty="0"/>
          </a:p>
        </p:txBody>
      </p:sp>
      <p:pic>
        <p:nvPicPr>
          <p:cNvPr id="6" name="Grafik 5" descr="Ein Bild, das Symbol, Logo, Grafiken, Schrift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407478" y="-37988"/>
            <a:ext cx="2367761" cy="2367761"/>
          </a:xfrm>
          <a:prstGeom prst="rect">
            <a:avLst/>
          </a:prstGeom>
        </p:spPr>
      </p:pic>
      <p:pic>
        <p:nvPicPr>
          <p:cNvPr id="8" name="Grafik 7" descr="Ein Bild, das Cartoon, Zeichnung, Darstellung, Clipart enthält.&#10;&#10;KI-generierte Inhalte können fehlerhaft sein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085618" y="2222074"/>
            <a:ext cx="3163629" cy="3600647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 bwMode="auto">
          <a:xfrm>
            <a:off x="666185" y="2099646"/>
            <a:ext cx="7419433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3200" dirty="0"/>
              <a:t>Helfen Sie mit, den Tablet-Kompass für die GS zu verbessern!</a:t>
            </a:r>
            <a:endParaRPr dirty="0"/>
          </a:p>
          <a:p>
            <a:pPr algn="ctr">
              <a:defRPr/>
            </a:pPr>
            <a:endParaRPr lang="de-DE" sz="3200" dirty="0"/>
          </a:p>
          <a:p>
            <a:pPr algn="ctr">
              <a:defRPr/>
            </a:pPr>
            <a:r>
              <a:rPr lang="de-DE" sz="3200" dirty="0"/>
              <a:t>Das ISB freut sich auf Ihre Anmerkungen zum Material sowie Ihre Erfahrungen bei der Durchführung im Unterricht.</a:t>
            </a:r>
            <a:endParaRPr dirty="0"/>
          </a:p>
          <a:p>
            <a:pPr algn="ctr">
              <a:defRPr/>
            </a:pPr>
            <a:endParaRPr lang="de-DE" sz="3200" dirty="0"/>
          </a:p>
          <a:p>
            <a:pPr algn="ctr">
              <a:defRPr/>
            </a:pPr>
            <a:r>
              <a:rPr lang="de-DE" sz="3200" dirty="0">
                <a:solidFill>
                  <a:schemeClr val="accent1"/>
                </a:solidFill>
              </a:rPr>
              <a:t>digitalkompass@isb.bayern.de</a:t>
            </a:r>
            <a:endParaRPr lang="de-DE" sz="3200" dirty="0"/>
          </a:p>
          <a:p>
            <a:pPr algn="ctr">
              <a:defRPr/>
            </a:pP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extplatzhalter 2"/>
          <p:cNvSpPr>
            <a:spLocks noGrp="1"/>
          </p:cNvSpPr>
          <p:nvPr>
            <p:ph type="body" sz="quarter" idx="32"/>
          </p:nvPr>
        </p:nvSpPr>
        <p:spPr bwMode="auto">
          <a:xfrm>
            <a:off x="417512" y="336549"/>
            <a:ext cx="11121507" cy="1438274"/>
          </a:xfrm>
        </p:spPr>
        <p:txBody>
          <a:bodyPr/>
          <a:lstStyle/>
          <a:p>
            <a:pPr>
              <a:defRPr/>
            </a:pPr>
            <a:r>
              <a:rPr lang="de-DE" sz="4000"/>
              <a:t>Lernen Sie den Tablet-Kompass selbst kennen!</a:t>
            </a:r>
            <a:endParaRPr/>
          </a:p>
        </p:txBody>
      </p:sp>
      <p:pic>
        <p:nvPicPr>
          <p:cNvPr id="5" name="Grafik 4" descr="Ein Bild, das Muster, Symmetrie, Design, Stoff enthält.&#10;&#10;KI-generierte Inhalte können fehlerhaft sein.">
            <a:extLst>
              <a:ext uri="{FF2B5EF4-FFF2-40B4-BE49-F238E27FC236}">
                <a16:creationId xmlns:a16="http://schemas.microsoft.com/office/drawing/2014/main" id="{A3ED788D-2727-0449-6B4D-DBDD74ED5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417" y="2362200"/>
            <a:ext cx="3312583" cy="331258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0199888-ABF2-6E52-0F5A-66CE3B7ED4EB}"/>
              </a:ext>
            </a:extLst>
          </p:cNvPr>
          <p:cNvSpPr txBox="1"/>
          <p:nvPr/>
        </p:nvSpPr>
        <p:spPr>
          <a:xfrm>
            <a:off x="5300133" y="3429000"/>
            <a:ext cx="6366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hlinkClick r:id="rId4"/>
              </a:rPr>
              <a:t>mebis.bycs.de/</a:t>
            </a:r>
            <a:r>
              <a:rPr lang="de-DE" sz="3200" dirty="0" err="1">
                <a:hlinkClick r:id="rId4"/>
              </a:rPr>
              <a:t>tablet</a:t>
            </a:r>
            <a:r>
              <a:rPr lang="de-DE" sz="3200" dirty="0">
                <a:hlinkClick r:id="rId4"/>
              </a:rPr>
              <a:t>-kompass-</a:t>
            </a:r>
            <a:r>
              <a:rPr lang="de-DE" sz="3200" dirty="0" err="1">
                <a:hlinkClick r:id="rId4"/>
              </a:rPr>
              <a:t>gs</a:t>
            </a:r>
            <a:endParaRPr lang="de-DE" sz="3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580823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778476" y="336735"/>
            <a:ext cx="8754131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>
              <a:defRPr/>
            </a:pPr>
            <a:r>
              <a:rPr lang="de-DE" sz="4000"/>
              <a:t>Der Tablet-Kompass für die GS</a:t>
            </a:r>
            <a:endParaRPr sz="400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2131" y="2277664"/>
            <a:ext cx="3628200" cy="3628200"/>
          </a:xfrm>
          <a:prstGeom prst="rect">
            <a:avLst/>
          </a:prstGeom>
        </p:spPr>
      </p:pic>
      <p:pic>
        <p:nvPicPr>
          <p:cNvPr id="6" name="Grafik 5" descr="Ein Bild, das Symbol, Logo, Grafiken, Schrift enthält.&#10;&#10;KI-generierte Inhalte können fehlerhaft sein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407478" y="-37988"/>
            <a:ext cx="2367761" cy="2367761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 bwMode="auto">
          <a:xfrm>
            <a:off x="3484038" y="2832427"/>
            <a:ext cx="84616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3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Vermittlung digitaler Basiskompetenzen </a:t>
            </a:r>
            <a:endParaRPr sz="18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de-DE" sz="3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3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niedrigschwelliger, systematischer Einstieg</a:t>
            </a:r>
            <a:endParaRPr sz="18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3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      in kompetenten Umgang mit dem Tablet</a:t>
            </a:r>
            <a:endParaRPr sz="18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3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19786624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778475" y="336735"/>
            <a:ext cx="8754130" cy="143827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>
              <a:defRPr/>
            </a:pPr>
            <a:r>
              <a:rPr lang="de-DE" sz="4000"/>
              <a:t>Module des </a:t>
            </a:r>
            <a:endParaRPr/>
          </a:p>
          <a:p>
            <a:pPr>
              <a:defRPr/>
            </a:pPr>
            <a:r>
              <a:rPr lang="de-DE" sz="4000"/>
              <a:t>Tablet-Kompasses für die GS</a:t>
            </a:r>
            <a:endParaRPr sz="4000"/>
          </a:p>
        </p:txBody>
      </p:sp>
      <p:sp>
        <p:nvSpPr>
          <p:cNvPr id="1444924757" name="Textfeld 2"/>
          <p:cNvSpPr txBox="1"/>
          <p:nvPr/>
        </p:nvSpPr>
        <p:spPr bwMode="auto">
          <a:xfrm>
            <a:off x="563636" y="2574062"/>
            <a:ext cx="8515308" cy="2865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3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Modul 1: Regeln und Bestandteile </a:t>
            </a:r>
            <a:endParaRPr/>
          </a:p>
          <a:p>
            <a:pPr lvl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18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3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Modul 2: Das Tablet im Einsatz</a:t>
            </a:r>
            <a:endParaRPr/>
          </a:p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sz="18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3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Modul 3: Das Tablet wie ein Profi nutzen</a:t>
            </a:r>
            <a:endParaRPr/>
          </a:p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3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Modul 4: Sicher mit dem Tablet unterwegs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  <p:pic>
        <p:nvPicPr>
          <p:cNvPr id="1436209690" name="Grafik 143620968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567331">
            <a:off x="7982250" y="793498"/>
            <a:ext cx="3271679" cy="32484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580823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1718934" y="24213"/>
            <a:ext cx="8754131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algn="ctr">
              <a:defRPr/>
            </a:pPr>
            <a:r>
              <a:rPr lang="de-DE" sz="3600" dirty="0"/>
              <a:t>Drei Materialien greifen ineinander</a:t>
            </a:r>
            <a:endParaRPr sz="36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37484" y="2121403"/>
            <a:ext cx="3628200" cy="36282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 bwMode="auto">
          <a:xfrm>
            <a:off x="821803" y="5659501"/>
            <a:ext cx="2459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3200"/>
              <a:t>Mitmachheft</a:t>
            </a:r>
            <a:endParaRPr/>
          </a:p>
        </p:txBody>
      </p:sp>
      <p:sp>
        <p:nvSpPr>
          <p:cNvPr id="5" name="Textfeld 4"/>
          <p:cNvSpPr txBox="1"/>
          <p:nvPr/>
        </p:nvSpPr>
        <p:spPr bwMode="auto">
          <a:xfrm>
            <a:off x="3946675" y="5210994"/>
            <a:ext cx="32374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3200"/>
              <a:t>interaktive Entdeckerseiten</a:t>
            </a:r>
            <a:endParaRPr/>
          </a:p>
        </p:txBody>
      </p:sp>
      <p:pic>
        <p:nvPicPr>
          <p:cNvPr id="9" name="Grafik 8" descr="Ein Bild, das Text, Screenshot, Website, Onlinewerbung enthält.&#10;&#10;KI-generierte Inhalte können fehlerhaft sein."/>
          <p:cNvPicPr>
            <a:picLocks noChangeAspect="1"/>
          </p:cNvPicPr>
          <p:nvPr/>
        </p:nvPicPr>
        <p:blipFill>
          <a:blip r:embed="rId4"/>
          <a:srcRect b="17206"/>
          <a:stretch/>
        </p:blipFill>
        <p:spPr bwMode="auto">
          <a:xfrm>
            <a:off x="3917953" y="1449427"/>
            <a:ext cx="3266190" cy="37176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feld 9"/>
          <p:cNvSpPr txBox="1"/>
          <p:nvPr/>
        </p:nvSpPr>
        <p:spPr bwMode="auto">
          <a:xfrm>
            <a:off x="8149235" y="5210993"/>
            <a:ext cx="3029355" cy="1067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3200"/>
              <a:t>Lehrkräfte-Begleitmaterial</a:t>
            </a:r>
            <a:endParaRPr/>
          </a:p>
        </p:txBody>
      </p:sp>
      <p:pic>
        <p:nvPicPr>
          <p:cNvPr id="14" name="Grafik 13" descr="Ein Bild, das Text, Screenshot, Menschliches Gesicht, Animierter Cartoon enthält.&#10;&#10;KI-generierte Inhalte können fehlerhaft sein.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817198" y="2137556"/>
            <a:ext cx="3692712" cy="30734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580823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1454353" y="70565"/>
            <a:ext cx="9283293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algn="ctr">
              <a:defRPr/>
            </a:pPr>
            <a:r>
              <a:rPr lang="de-DE" sz="3600" dirty="0"/>
              <a:t>Analoge Aufgaben im Mitmachheft</a:t>
            </a:r>
            <a:endParaRPr sz="3600" dirty="0"/>
          </a:p>
        </p:txBody>
      </p:sp>
      <p:pic>
        <p:nvPicPr>
          <p:cNvPr id="4" name="Grafik 3" descr="Ein Bild, das Text, Screenshot, Diagramm, Design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624151">
            <a:off x="8048595" y="1499620"/>
            <a:ext cx="3085181" cy="43991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Grafik 7" descr="Ein Bild, das Text, Computer, Screenshot, Website enthält.&#10;&#10;KI-generierte Inhalte können fehlerhaft sein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21327968">
            <a:off x="4907524" y="1698046"/>
            <a:ext cx="3299406" cy="47104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" name="Gruppieren 2"/>
          <p:cNvGrpSpPr/>
          <p:nvPr/>
        </p:nvGrpSpPr>
        <p:grpSpPr bwMode="auto">
          <a:xfrm>
            <a:off x="135468" y="1698046"/>
            <a:ext cx="4646886" cy="1438275"/>
            <a:chOff x="1307952" y="2410845"/>
            <a:chExt cx="4646886" cy="1438275"/>
          </a:xfrm>
        </p:grpSpPr>
        <p:sp>
          <p:nvSpPr>
            <p:cNvPr id="5" name="Abgerundete rechteckige Legende 4"/>
            <p:cNvSpPr/>
            <p:nvPr/>
          </p:nvSpPr>
          <p:spPr bwMode="auto">
            <a:xfrm>
              <a:off x="1307952" y="2410845"/>
              <a:ext cx="4646886" cy="1438275"/>
            </a:xfrm>
            <a:prstGeom prst="wedgeRoundRectCallout">
              <a:avLst>
                <a:gd name="adj1" fmla="val 57186"/>
                <a:gd name="adj2" fmla="val 38599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10" name="Textfeld 9"/>
            <p:cNvSpPr txBox="1"/>
            <p:nvPr/>
          </p:nvSpPr>
          <p:spPr bwMode="auto">
            <a:xfrm>
              <a:off x="1337401" y="2543182"/>
              <a:ext cx="359875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200">
                  <a:cs typeface="Poppins"/>
                </a:rPr>
                <a:t>wiederkehrende Icons für best. Arbeitsschritte</a:t>
              </a:r>
              <a:endParaRPr/>
            </a:p>
            <a:p>
              <a:pPr algn="ctr">
                <a:defRPr/>
              </a:pPr>
              <a:r>
                <a:rPr lang="de-DE" sz="2200">
                  <a:cs typeface="Poppins"/>
                </a:rPr>
                <a:t>zur besseren Orientierung</a:t>
              </a:r>
              <a:endParaRPr/>
            </a:p>
          </p:txBody>
        </p:sp>
      </p:grpSp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72396" y="2938379"/>
            <a:ext cx="3628200" cy="3628200"/>
          </a:xfrm>
          <a:prstGeom prst="rect">
            <a:avLst/>
          </a:prstGeom>
        </p:spPr>
      </p:pic>
      <p:grpSp>
        <p:nvGrpSpPr>
          <p:cNvPr id="11" name="Gruppieren 10"/>
          <p:cNvGrpSpPr/>
          <p:nvPr/>
        </p:nvGrpSpPr>
        <p:grpSpPr bwMode="auto">
          <a:xfrm>
            <a:off x="8332101" y="4582770"/>
            <a:ext cx="3758785" cy="1108858"/>
            <a:chOff x="2196052" y="2404253"/>
            <a:chExt cx="3758785" cy="1108858"/>
          </a:xfrm>
        </p:grpSpPr>
        <p:sp>
          <p:nvSpPr>
            <p:cNvPr id="12" name="Abgerundete rechteckige Legende 11"/>
            <p:cNvSpPr/>
            <p:nvPr/>
          </p:nvSpPr>
          <p:spPr bwMode="auto">
            <a:xfrm>
              <a:off x="2196052" y="2404253"/>
              <a:ext cx="3758785" cy="1108858"/>
            </a:xfrm>
            <a:prstGeom prst="wedgeRoundRectCallout">
              <a:avLst>
                <a:gd name="adj1" fmla="val -68052"/>
                <a:gd name="adj2" fmla="val -61023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13" name="Textfeld 12"/>
            <p:cNvSpPr txBox="1"/>
            <p:nvPr/>
          </p:nvSpPr>
          <p:spPr bwMode="auto">
            <a:xfrm>
              <a:off x="2276070" y="2573962"/>
              <a:ext cx="359875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200">
                  <a:cs typeface="Poppins"/>
                </a:rPr>
                <a:t>Erklärung von </a:t>
              </a:r>
              <a:endParaRPr/>
            </a:p>
            <a:p>
              <a:pPr algn="ctr">
                <a:defRPr/>
              </a:pPr>
              <a:r>
                <a:rPr lang="de-DE" sz="2200">
                  <a:cs typeface="Poppins"/>
                </a:rPr>
                <a:t>Fremdwörtern auf Post-its</a:t>
              </a:r>
              <a:endParaRPr/>
            </a:p>
          </p:txBody>
        </p:sp>
      </p:grpSp>
      <p:pic>
        <p:nvPicPr>
          <p:cNvPr id="15" name="Grafik 14" descr="Ein Bild, das Entwurf, Kreis, Design enthält.&#10;&#10;KI-generierte Inhalte können fehlerhaft sein.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590739" y="2025719"/>
            <a:ext cx="962840" cy="78777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580823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1556578" y="56444"/>
            <a:ext cx="10318479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>
              <a:defRPr/>
            </a:pPr>
            <a:r>
              <a:rPr lang="de-DE" sz="4000" dirty="0"/>
              <a:t> </a:t>
            </a:r>
            <a:r>
              <a:rPr lang="de-DE" sz="3600" dirty="0"/>
              <a:t>Der Weg zur digitalen Entdeckerseite</a:t>
            </a:r>
            <a:endParaRPr sz="3600" dirty="0"/>
          </a:p>
        </p:txBody>
      </p:sp>
      <p:sp>
        <p:nvSpPr>
          <p:cNvPr id="12" name="Pfeil: nach rechts 11"/>
          <p:cNvSpPr/>
          <p:nvPr/>
        </p:nvSpPr>
        <p:spPr bwMode="auto">
          <a:xfrm>
            <a:off x="5521759" y="2646731"/>
            <a:ext cx="890330" cy="944822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4" name="Grafik 13" descr="Ein Bild, das Text, Computer, Screenshot, Webseite enthält.&#10;&#10;KI-generierte Inhalte können fehlerhaft sein."/>
          <p:cNvPicPr>
            <a:picLocks noChangeAspect="1"/>
          </p:cNvPicPr>
          <p:nvPr/>
        </p:nvPicPr>
        <p:blipFill>
          <a:blip r:embed="rId3"/>
          <a:srcRect l="2862"/>
          <a:stretch/>
        </p:blipFill>
        <p:spPr bwMode="auto">
          <a:xfrm rot="21222487">
            <a:off x="1181932" y="1465513"/>
            <a:ext cx="3414798" cy="49777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4" name="Gruppieren 3"/>
          <p:cNvGrpSpPr/>
          <p:nvPr/>
        </p:nvGrpSpPr>
        <p:grpSpPr bwMode="auto">
          <a:xfrm>
            <a:off x="4703173" y="1343710"/>
            <a:ext cx="3758785" cy="1108858"/>
            <a:chOff x="2196052" y="2404253"/>
            <a:chExt cx="3758785" cy="1108858"/>
          </a:xfrm>
        </p:grpSpPr>
        <p:sp>
          <p:nvSpPr>
            <p:cNvPr id="8" name="Abgerundete rechteckige Legende 7"/>
            <p:cNvSpPr/>
            <p:nvPr/>
          </p:nvSpPr>
          <p:spPr bwMode="auto">
            <a:xfrm>
              <a:off x="2196052" y="2404253"/>
              <a:ext cx="3758785" cy="1108858"/>
            </a:xfrm>
            <a:prstGeom prst="wedgeRoundRectCallout">
              <a:avLst>
                <a:gd name="adj1" fmla="val -61144"/>
                <a:gd name="adj2" fmla="val 51981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11" name="Textfeld 10"/>
            <p:cNvSpPr txBox="1"/>
            <p:nvPr/>
          </p:nvSpPr>
          <p:spPr bwMode="auto">
            <a:xfrm>
              <a:off x="2276070" y="2573962"/>
              <a:ext cx="359875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200">
                  <a:cs typeface="Poppins"/>
                </a:rPr>
                <a:t>Start im Mitmachheft über den QR-Code</a:t>
              </a:r>
              <a:endParaRPr/>
            </a:p>
          </p:txBody>
        </p:sp>
      </p:grpSp>
      <p:grpSp>
        <p:nvGrpSpPr>
          <p:cNvPr id="15" name="Gruppieren 14"/>
          <p:cNvGrpSpPr/>
          <p:nvPr/>
        </p:nvGrpSpPr>
        <p:grpSpPr bwMode="auto">
          <a:xfrm>
            <a:off x="3117067" y="4954532"/>
            <a:ext cx="3598752" cy="1738775"/>
            <a:chOff x="2196051" y="2404252"/>
            <a:chExt cx="3598752" cy="1738775"/>
          </a:xfrm>
        </p:grpSpPr>
        <p:sp>
          <p:nvSpPr>
            <p:cNvPr id="16" name="Abgerundete rechteckige Legende 15"/>
            <p:cNvSpPr/>
            <p:nvPr/>
          </p:nvSpPr>
          <p:spPr bwMode="auto">
            <a:xfrm>
              <a:off x="2196052" y="2404252"/>
              <a:ext cx="3598751" cy="1738775"/>
            </a:xfrm>
            <a:prstGeom prst="wedgeRoundRectCallout">
              <a:avLst>
                <a:gd name="adj1" fmla="val -45911"/>
                <a:gd name="adj2" fmla="val -89809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17" name="Textfeld 16"/>
            <p:cNvSpPr txBox="1"/>
            <p:nvPr/>
          </p:nvSpPr>
          <p:spPr bwMode="auto">
            <a:xfrm>
              <a:off x="2196051" y="2550364"/>
              <a:ext cx="359875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200">
                  <a:cs typeface="Poppins"/>
                </a:rPr>
                <a:t>Rückkehr auf die Mitmachheftseite </a:t>
              </a:r>
              <a:endParaRPr/>
            </a:p>
            <a:p>
              <a:pPr algn="ctr">
                <a:defRPr/>
              </a:pPr>
              <a:r>
                <a:rPr lang="de-DE" sz="2200">
                  <a:cs typeface="Poppins"/>
                </a:rPr>
                <a:t>nach dem Bearbeiten der digitalen Entdeckerseite</a:t>
              </a:r>
              <a:endParaRPr/>
            </a:p>
          </p:txBody>
        </p:sp>
      </p:grpSp>
      <p:pic>
        <p:nvPicPr>
          <p:cNvPr id="9" name="Grafik 8" descr="Ein Bild, das Rechteck, Quadrat, Screenshot, Design enthält.&#10;&#10;KI-generierte Inhalte können fehlerhaft sein."/>
          <p:cNvPicPr>
            <a:picLocks noChangeAspect="1"/>
          </p:cNvPicPr>
          <p:nvPr/>
        </p:nvPicPr>
        <p:blipFill>
          <a:blip r:embed="rId4"/>
          <a:srcRect l="1868" t="1755" r="1995"/>
          <a:stretch/>
        </p:blipFill>
        <p:spPr bwMode="auto">
          <a:xfrm>
            <a:off x="6833963" y="2502893"/>
            <a:ext cx="4545237" cy="3294982"/>
          </a:xfrm>
          <a:prstGeom prst="rect">
            <a:avLst/>
          </a:prstGeom>
        </p:spPr>
      </p:pic>
      <p:pic>
        <p:nvPicPr>
          <p:cNvPr id="10" name="Grafik 9" descr="Ein Bild, das Text, Screenshot, Website, Onlinewerbung enthält.&#10;&#10;KI-generierte Inhalte können fehlerhaft sein."/>
          <p:cNvPicPr>
            <a:picLocks noChangeAspect="1"/>
          </p:cNvPicPr>
          <p:nvPr/>
        </p:nvPicPr>
        <p:blipFill>
          <a:blip r:embed="rId5"/>
          <a:srcRect t="3910" b="45166"/>
          <a:stretch/>
        </p:blipFill>
        <p:spPr bwMode="auto">
          <a:xfrm>
            <a:off x="7070252" y="2685036"/>
            <a:ext cx="4078651" cy="2855386"/>
          </a:xfrm>
          <a:prstGeom prst="rect">
            <a:avLst/>
          </a:prstGeom>
        </p:spPr>
      </p:pic>
      <p:sp>
        <p:nvSpPr>
          <p:cNvPr id="18" name="Pfeil: nach rechts 11"/>
          <p:cNvSpPr/>
          <p:nvPr/>
        </p:nvSpPr>
        <p:spPr bwMode="auto">
          <a:xfrm flipH="1">
            <a:off x="5076593" y="3835125"/>
            <a:ext cx="890331" cy="944822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580823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1386391" y="23961"/>
            <a:ext cx="9419217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>
              <a:defRPr/>
            </a:pPr>
            <a:r>
              <a:rPr lang="de-DE" sz="3600"/>
              <a:t>Aufbau der digitalen Entdeckerseiten</a:t>
            </a:r>
            <a:endParaRPr sz="3600"/>
          </a:p>
        </p:txBody>
      </p:sp>
      <p:pic>
        <p:nvPicPr>
          <p:cNvPr id="8" name="Grafik 7" descr="Ein Bild, das Text, Screenshot, Website, Onlinewerbung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140875" y="1229691"/>
            <a:ext cx="3910247" cy="53757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" name="Gruppieren 2"/>
          <p:cNvGrpSpPr/>
          <p:nvPr/>
        </p:nvGrpSpPr>
        <p:grpSpPr bwMode="auto">
          <a:xfrm>
            <a:off x="0" y="2061058"/>
            <a:ext cx="3910248" cy="1438274"/>
            <a:chOff x="2196052" y="2404253"/>
            <a:chExt cx="3910248" cy="1438274"/>
          </a:xfrm>
        </p:grpSpPr>
        <p:sp>
          <p:nvSpPr>
            <p:cNvPr id="4" name="Abgerundete rechteckige Legende 3"/>
            <p:cNvSpPr/>
            <p:nvPr/>
          </p:nvSpPr>
          <p:spPr bwMode="auto">
            <a:xfrm>
              <a:off x="2196052" y="2404253"/>
              <a:ext cx="3910248" cy="1438274"/>
            </a:xfrm>
            <a:prstGeom prst="wedgeRoundRectCallout">
              <a:avLst>
                <a:gd name="adj1" fmla="val 61265"/>
                <a:gd name="adj2" fmla="val 33144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5" name="Textfeld 4"/>
            <p:cNvSpPr txBox="1"/>
            <p:nvPr/>
          </p:nvSpPr>
          <p:spPr bwMode="auto">
            <a:xfrm>
              <a:off x="2276070" y="2573962"/>
              <a:ext cx="359875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200">
                  <a:cs typeface="Poppins"/>
                </a:rPr>
                <a:t>Einstieg über einen themenbezogenen Dialog der Avatare</a:t>
              </a:r>
              <a:endParaRPr/>
            </a:p>
          </p:txBody>
        </p:sp>
      </p:grpSp>
      <p:grpSp>
        <p:nvGrpSpPr>
          <p:cNvPr id="9" name="Gruppieren 8"/>
          <p:cNvGrpSpPr/>
          <p:nvPr/>
        </p:nvGrpSpPr>
        <p:grpSpPr bwMode="auto">
          <a:xfrm>
            <a:off x="7791601" y="2780195"/>
            <a:ext cx="3878703" cy="778602"/>
            <a:chOff x="2196052" y="2404253"/>
            <a:chExt cx="3878703" cy="778602"/>
          </a:xfrm>
        </p:grpSpPr>
        <p:sp>
          <p:nvSpPr>
            <p:cNvPr id="10" name="Abgerundete rechteckige Legende 9"/>
            <p:cNvSpPr/>
            <p:nvPr/>
          </p:nvSpPr>
          <p:spPr bwMode="auto">
            <a:xfrm>
              <a:off x="2196052" y="2404253"/>
              <a:ext cx="3745643" cy="778602"/>
            </a:xfrm>
            <a:prstGeom prst="wedgeRoundRectCallout">
              <a:avLst>
                <a:gd name="adj1" fmla="val -60530"/>
                <a:gd name="adj2" fmla="val 46182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12" name="Textfeld 11"/>
            <p:cNvSpPr txBox="1"/>
            <p:nvPr/>
          </p:nvSpPr>
          <p:spPr bwMode="auto">
            <a:xfrm>
              <a:off x="2476004" y="2578110"/>
              <a:ext cx="359875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200">
                  <a:cs typeface="Poppins"/>
                </a:rPr>
                <a:t>Hörtext zum Nachlesen </a:t>
              </a:r>
              <a:endParaRPr/>
            </a:p>
          </p:txBody>
        </p:sp>
      </p:grpSp>
      <p:pic>
        <p:nvPicPr>
          <p:cNvPr id="16" name="Grafik 15" descr="Ein Bild, das Text, Design, Gerät enthält.&#10;&#10;KI-generierte Inhalte können fehlerhaft sein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071553" y="2953595"/>
            <a:ext cx="355600" cy="431799"/>
          </a:xfrm>
          <a:prstGeom prst="rect">
            <a:avLst/>
          </a:prstGeom>
        </p:spPr>
      </p:pic>
      <p:grpSp>
        <p:nvGrpSpPr>
          <p:cNvPr id="17" name="Gruppieren 16"/>
          <p:cNvGrpSpPr/>
          <p:nvPr/>
        </p:nvGrpSpPr>
        <p:grpSpPr bwMode="auto">
          <a:xfrm>
            <a:off x="1100828" y="4463566"/>
            <a:ext cx="3598751" cy="756200"/>
            <a:chOff x="2427531" y="2404253"/>
            <a:chExt cx="3598751" cy="756200"/>
          </a:xfrm>
        </p:grpSpPr>
        <p:sp>
          <p:nvSpPr>
            <p:cNvPr id="18" name="Abgerundete rechteckige Legende 17"/>
            <p:cNvSpPr/>
            <p:nvPr/>
          </p:nvSpPr>
          <p:spPr bwMode="auto">
            <a:xfrm>
              <a:off x="2964696" y="2404253"/>
              <a:ext cx="2562579" cy="756200"/>
            </a:xfrm>
            <a:prstGeom prst="wedgeRoundRectCallout">
              <a:avLst>
                <a:gd name="adj1" fmla="val 66810"/>
                <a:gd name="adj2" fmla="val 29466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19" name="Textfeld 18"/>
            <p:cNvSpPr txBox="1"/>
            <p:nvPr/>
          </p:nvSpPr>
          <p:spPr bwMode="auto">
            <a:xfrm>
              <a:off x="2427531" y="2566908"/>
              <a:ext cx="359875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200">
                  <a:cs typeface="Poppins"/>
                </a:rPr>
                <a:t>Input zum Thema</a:t>
              </a:r>
              <a:endParaRPr/>
            </a:p>
          </p:txBody>
        </p:sp>
      </p:grpSp>
      <p:grpSp>
        <p:nvGrpSpPr>
          <p:cNvPr id="20" name="Gruppieren 19"/>
          <p:cNvGrpSpPr/>
          <p:nvPr/>
        </p:nvGrpSpPr>
        <p:grpSpPr bwMode="auto">
          <a:xfrm>
            <a:off x="7915804" y="4122528"/>
            <a:ext cx="4097758" cy="1097238"/>
            <a:chOff x="2196052" y="2404253"/>
            <a:chExt cx="4097758" cy="1097238"/>
          </a:xfrm>
        </p:grpSpPr>
        <p:sp>
          <p:nvSpPr>
            <p:cNvPr id="21" name="Abgerundete rechteckige Legende 20"/>
            <p:cNvSpPr/>
            <p:nvPr/>
          </p:nvSpPr>
          <p:spPr bwMode="auto">
            <a:xfrm>
              <a:off x="2196052" y="2404253"/>
              <a:ext cx="3910248" cy="1097238"/>
            </a:xfrm>
            <a:prstGeom prst="wedgeRoundRectCallout">
              <a:avLst>
                <a:gd name="adj1" fmla="val -86549"/>
                <a:gd name="adj2" fmla="val 7274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22" name="Textfeld 21"/>
            <p:cNvSpPr txBox="1"/>
            <p:nvPr/>
          </p:nvSpPr>
          <p:spPr bwMode="auto">
            <a:xfrm>
              <a:off x="2695059" y="2523226"/>
              <a:ext cx="359875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200">
                  <a:cs typeface="Poppins"/>
                </a:rPr>
                <a:t>Differenzierung:</a:t>
              </a:r>
              <a:endParaRPr/>
            </a:p>
            <a:p>
              <a:pPr algn="ctr">
                <a:defRPr/>
              </a:pPr>
              <a:r>
                <a:rPr lang="de-DE" sz="2200">
                  <a:cs typeface="Poppins"/>
                </a:rPr>
                <a:t>Audio zum Lesetext</a:t>
              </a:r>
              <a:endParaRPr/>
            </a:p>
          </p:txBody>
        </p:sp>
      </p:grpSp>
      <p:pic>
        <p:nvPicPr>
          <p:cNvPr id="24" name="Grafik 23" descr="Ein Bild, das Logo, Symbol, Grafiken, Design enthält.&#10;&#10;KI-generierte Inhalte können fehlerhaft sein.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113915" y="4422565"/>
            <a:ext cx="876299" cy="4191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580823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1386391" y="23961"/>
            <a:ext cx="9419217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>
              <a:defRPr/>
            </a:pPr>
            <a:r>
              <a:rPr lang="de-DE" sz="3600"/>
              <a:t>Aufbau der digitalen Entdeckerseiten</a:t>
            </a:r>
            <a:endParaRPr sz="3600"/>
          </a:p>
        </p:txBody>
      </p:sp>
      <p:pic>
        <p:nvPicPr>
          <p:cNvPr id="11" name="Grafik 10" descr="Ein Bild, das Text, Computer, Kleidung, Screenshot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165600" y="1270711"/>
            <a:ext cx="3743160" cy="53045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" name="Gruppieren 2"/>
          <p:cNvGrpSpPr/>
          <p:nvPr/>
        </p:nvGrpSpPr>
        <p:grpSpPr bwMode="auto">
          <a:xfrm>
            <a:off x="723905" y="2142306"/>
            <a:ext cx="3598751" cy="1133360"/>
            <a:chOff x="2276070" y="2404253"/>
            <a:chExt cx="3598751" cy="1133360"/>
          </a:xfrm>
        </p:grpSpPr>
        <p:sp>
          <p:nvSpPr>
            <p:cNvPr id="4" name="Abgerundete rechteckige Legende 3"/>
            <p:cNvSpPr/>
            <p:nvPr/>
          </p:nvSpPr>
          <p:spPr bwMode="auto">
            <a:xfrm>
              <a:off x="2617774" y="2404253"/>
              <a:ext cx="2844800" cy="1133360"/>
            </a:xfrm>
            <a:prstGeom prst="wedgeRoundRectCallout">
              <a:avLst>
                <a:gd name="adj1" fmla="val 65233"/>
                <a:gd name="adj2" fmla="val 28164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5" name="Textfeld 4"/>
            <p:cNvSpPr txBox="1"/>
            <p:nvPr/>
          </p:nvSpPr>
          <p:spPr bwMode="auto">
            <a:xfrm>
              <a:off x="2276070" y="2573962"/>
              <a:ext cx="359875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200">
                  <a:cs typeface="Poppins"/>
                </a:rPr>
                <a:t>weiterer Input über </a:t>
              </a:r>
              <a:endParaRPr/>
            </a:p>
            <a:p>
              <a:pPr algn="ctr">
                <a:defRPr/>
              </a:pPr>
              <a:r>
                <a:rPr lang="de-DE" sz="2200">
                  <a:cs typeface="Poppins"/>
                </a:rPr>
                <a:t>Video-Clip</a:t>
              </a:r>
              <a:endParaRPr/>
            </a:p>
          </p:txBody>
        </p:sp>
      </p:grpSp>
      <p:grpSp>
        <p:nvGrpSpPr>
          <p:cNvPr id="9" name="Gruppieren 8"/>
          <p:cNvGrpSpPr/>
          <p:nvPr/>
        </p:nvGrpSpPr>
        <p:grpSpPr bwMode="auto">
          <a:xfrm>
            <a:off x="127757" y="3584276"/>
            <a:ext cx="3910248" cy="1133360"/>
            <a:chOff x="2196052" y="2404253"/>
            <a:chExt cx="3910248" cy="1133360"/>
          </a:xfrm>
        </p:grpSpPr>
        <p:sp>
          <p:nvSpPr>
            <p:cNvPr id="10" name="Abgerundete rechteckige Legende 9"/>
            <p:cNvSpPr/>
            <p:nvPr/>
          </p:nvSpPr>
          <p:spPr bwMode="auto">
            <a:xfrm>
              <a:off x="2196052" y="2404253"/>
              <a:ext cx="3910248" cy="1133360"/>
            </a:xfrm>
            <a:prstGeom prst="wedgeRoundRectCallout">
              <a:avLst>
                <a:gd name="adj1" fmla="val 60976"/>
                <a:gd name="adj2" fmla="val 49081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12" name="Textfeld 11"/>
            <p:cNvSpPr txBox="1"/>
            <p:nvPr/>
          </p:nvSpPr>
          <p:spPr bwMode="auto">
            <a:xfrm>
              <a:off x="2351800" y="2586212"/>
              <a:ext cx="359875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200">
                  <a:cs typeface="Poppins"/>
                </a:rPr>
                <a:t>Aufgreifen der Thematik aus dem Clip</a:t>
              </a:r>
              <a:endParaRPr/>
            </a:p>
          </p:txBody>
        </p:sp>
      </p:grpSp>
      <p:grpSp>
        <p:nvGrpSpPr>
          <p:cNvPr id="14" name="Gruppieren 13"/>
          <p:cNvGrpSpPr/>
          <p:nvPr/>
        </p:nvGrpSpPr>
        <p:grpSpPr bwMode="auto">
          <a:xfrm>
            <a:off x="7671686" y="4571571"/>
            <a:ext cx="3758785" cy="1108858"/>
            <a:chOff x="2196052" y="2404253"/>
            <a:chExt cx="3758785" cy="1108858"/>
          </a:xfrm>
        </p:grpSpPr>
        <p:sp>
          <p:nvSpPr>
            <p:cNvPr id="16" name="Abgerundete rechteckige Legende 15"/>
            <p:cNvSpPr/>
            <p:nvPr/>
          </p:nvSpPr>
          <p:spPr bwMode="auto">
            <a:xfrm>
              <a:off x="2196052" y="2404253"/>
              <a:ext cx="3758785" cy="1108858"/>
            </a:xfrm>
            <a:prstGeom prst="wedgeRoundRectCallout">
              <a:avLst>
                <a:gd name="adj1" fmla="val -65349"/>
                <a:gd name="adj2" fmla="val 13295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17" name="Textfeld 16"/>
            <p:cNvSpPr txBox="1"/>
            <p:nvPr/>
          </p:nvSpPr>
          <p:spPr bwMode="auto">
            <a:xfrm>
              <a:off x="2276070" y="2573962"/>
              <a:ext cx="359875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200">
                  <a:cs typeface="Poppins"/>
                </a:rPr>
                <a:t>auch hier Erklärung von </a:t>
              </a:r>
              <a:endParaRPr/>
            </a:p>
            <a:p>
              <a:pPr algn="ctr">
                <a:defRPr/>
              </a:pPr>
              <a:r>
                <a:rPr lang="de-DE" sz="2200">
                  <a:cs typeface="Poppins"/>
                </a:rPr>
                <a:t>Fremdwörtern auf Post-its</a:t>
              </a: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580823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509607" y="116181"/>
            <a:ext cx="9419217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>
              <a:defRPr/>
            </a:pPr>
            <a:r>
              <a:rPr lang="de-DE" sz="3600" dirty="0"/>
              <a:t>Aufbau der digitalen  Entdeckerseiten</a:t>
            </a:r>
            <a:endParaRPr sz="3600" dirty="0"/>
          </a:p>
        </p:txBody>
      </p:sp>
      <p:pic>
        <p:nvPicPr>
          <p:cNvPr id="13" name="Grafik 12" descr="Ein Bild, das Text, Screenshot, Design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85826" y="1574556"/>
            <a:ext cx="4468795" cy="48936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Grafik 14" descr="Ein Bild, das Text, Cartoon, Screenshot enthält.&#10;&#10;KI-generierte Inhalte können fehlerhaft sein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669093" y="1254904"/>
            <a:ext cx="3857437" cy="52897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" name="Gruppieren 2"/>
          <p:cNvGrpSpPr/>
          <p:nvPr/>
        </p:nvGrpSpPr>
        <p:grpSpPr bwMode="auto">
          <a:xfrm>
            <a:off x="3566145" y="1777898"/>
            <a:ext cx="3857436" cy="741688"/>
            <a:chOff x="2105598" y="2404253"/>
            <a:chExt cx="3857436" cy="741688"/>
          </a:xfrm>
        </p:grpSpPr>
        <p:sp>
          <p:nvSpPr>
            <p:cNvPr id="4" name="Abgerundete rechteckige Legende 3"/>
            <p:cNvSpPr/>
            <p:nvPr/>
          </p:nvSpPr>
          <p:spPr bwMode="auto">
            <a:xfrm>
              <a:off x="2105598" y="2404253"/>
              <a:ext cx="3857436" cy="741688"/>
            </a:xfrm>
            <a:prstGeom prst="wedgeRoundRectCallout">
              <a:avLst>
                <a:gd name="adj1" fmla="val -60060"/>
                <a:gd name="adj2" fmla="val -6230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5" name="Textfeld 4"/>
            <p:cNvSpPr txBox="1"/>
            <p:nvPr/>
          </p:nvSpPr>
          <p:spPr bwMode="auto">
            <a:xfrm>
              <a:off x="2261481" y="2541809"/>
              <a:ext cx="359875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200">
                  <a:cs typeface="Poppins"/>
                </a:rPr>
                <a:t>weiterer Input über Lesetext</a:t>
              </a:r>
              <a:endParaRPr/>
            </a:p>
          </p:txBody>
        </p:sp>
      </p:grpSp>
      <p:grpSp>
        <p:nvGrpSpPr>
          <p:cNvPr id="9" name="Gruppieren 8"/>
          <p:cNvGrpSpPr/>
          <p:nvPr/>
        </p:nvGrpSpPr>
        <p:grpSpPr bwMode="auto">
          <a:xfrm>
            <a:off x="3566145" y="2992104"/>
            <a:ext cx="3598751" cy="1062199"/>
            <a:chOff x="2256232" y="2395429"/>
            <a:chExt cx="3598751" cy="1062199"/>
          </a:xfrm>
        </p:grpSpPr>
        <p:sp>
          <p:nvSpPr>
            <p:cNvPr id="10" name="Abgerundete rechteckige Legende 9"/>
            <p:cNvSpPr/>
            <p:nvPr/>
          </p:nvSpPr>
          <p:spPr bwMode="auto">
            <a:xfrm>
              <a:off x="2575732" y="2395429"/>
              <a:ext cx="2959752" cy="1062199"/>
            </a:xfrm>
            <a:prstGeom prst="wedgeRoundRectCallout">
              <a:avLst>
                <a:gd name="adj1" fmla="val -49798"/>
                <a:gd name="adj2" fmla="val 80669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12" name="Textfeld 11"/>
            <p:cNvSpPr txBox="1"/>
            <p:nvPr/>
          </p:nvSpPr>
          <p:spPr bwMode="auto">
            <a:xfrm>
              <a:off x="2256232" y="2541807"/>
              <a:ext cx="359875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200">
                  <a:cs typeface="Poppins"/>
                </a:rPr>
                <a:t>inputbezogene  Zuordnungsaufgabe </a:t>
              </a:r>
              <a:endParaRPr/>
            </a:p>
          </p:txBody>
        </p:sp>
      </p:grpSp>
      <p:grpSp>
        <p:nvGrpSpPr>
          <p:cNvPr id="14" name="Gruppieren 13"/>
          <p:cNvGrpSpPr/>
          <p:nvPr/>
        </p:nvGrpSpPr>
        <p:grpSpPr bwMode="auto">
          <a:xfrm>
            <a:off x="4646580" y="4170501"/>
            <a:ext cx="3598751" cy="1062199"/>
            <a:chOff x="2323046" y="2395429"/>
            <a:chExt cx="3598751" cy="1062199"/>
          </a:xfrm>
        </p:grpSpPr>
        <p:sp>
          <p:nvSpPr>
            <p:cNvPr id="16" name="Abgerundete rechteckige Legende 15"/>
            <p:cNvSpPr/>
            <p:nvPr/>
          </p:nvSpPr>
          <p:spPr bwMode="auto">
            <a:xfrm>
              <a:off x="2733889" y="2395429"/>
              <a:ext cx="2777066" cy="1062199"/>
            </a:xfrm>
            <a:prstGeom prst="wedgeRoundRectCallout">
              <a:avLst>
                <a:gd name="adj1" fmla="val 52802"/>
                <a:gd name="adj2" fmla="val 111490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17" name="Textfeld 16"/>
            <p:cNvSpPr txBox="1"/>
            <p:nvPr/>
          </p:nvSpPr>
          <p:spPr bwMode="auto">
            <a:xfrm>
              <a:off x="2323046" y="2541809"/>
              <a:ext cx="359875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200">
                  <a:cs typeface="Poppins"/>
                </a:rPr>
                <a:t>Rückkehr zur </a:t>
              </a:r>
              <a:endParaRPr/>
            </a:p>
            <a:p>
              <a:pPr algn="ctr">
                <a:defRPr/>
              </a:pPr>
              <a:r>
                <a:rPr lang="de-DE" sz="2200">
                  <a:cs typeface="Poppins"/>
                </a:rPr>
                <a:t>Mitmachheftseite</a:t>
              </a:r>
              <a:endParaRPr/>
            </a:p>
          </p:txBody>
        </p:sp>
      </p:grpSp>
      <p:grpSp>
        <p:nvGrpSpPr>
          <p:cNvPr id="18" name="Gruppieren 17"/>
          <p:cNvGrpSpPr/>
          <p:nvPr/>
        </p:nvGrpSpPr>
        <p:grpSpPr bwMode="auto">
          <a:xfrm>
            <a:off x="8528001" y="313303"/>
            <a:ext cx="3663999" cy="1062199"/>
            <a:chOff x="2257798" y="2395429"/>
            <a:chExt cx="3663999" cy="1062199"/>
          </a:xfrm>
        </p:grpSpPr>
        <p:sp>
          <p:nvSpPr>
            <p:cNvPr id="19" name="Abgerundete rechteckige Legende 18"/>
            <p:cNvSpPr/>
            <p:nvPr/>
          </p:nvSpPr>
          <p:spPr bwMode="auto">
            <a:xfrm>
              <a:off x="2257798" y="2395429"/>
              <a:ext cx="3598751" cy="1062199"/>
            </a:xfrm>
            <a:prstGeom prst="wedgeRoundRectCallout">
              <a:avLst>
                <a:gd name="adj1" fmla="val 1043"/>
                <a:gd name="adj2" fmla="val 84920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2400" b="1">
                <a:latin typeface="Poppins"/>
                <a:cs typeface="Poppins"/>
              </a:endParaRPr>
            </a:p>
          </p:txBody>
        </p:sp>
        <p:sp>
          <p:nvSpPr>
            <p:cNvPr id="20" name="Textfeld 19"/>
            <p:cNvSpPr txBox="1"/>
            <p:nvPr/>
          </p:nvSpPr>
          <p:spPr bwMode="auto">
            <a:xfrm>
              <a:off x="2323046" y="2541809"/>
              <a:ext cx="359875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2200">
                  <a:cs typeface="Poppins"/>
                </a:rPr>
                <a:t>abschließende </a:t>
              </a:r>
              <a:endParaRPr/>
            </a:p>
            <a:p>
              <a:pPr algn="ctr">
                <a:defRPr/>
              </a:pPr>
              <a:r>
                <a:rPr lang="de-DE" sz="2200">
                  <a:cs typeface="Poppins"/>
                </a:rPr>
                <a:t>Multiple-Choice-Aufgabe</a:t>
              </a: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KI-Kompass">
  <a:themeElements>
    <a:clrScheme name="ByCS Farben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08204"/>
      </a:accent1>
      <a:accent2>
        <a:srgbClr val="00AADA"/>
      </a:accent2>
      <a:accent3>
        <a:srgbClr val="D32C67"/>
      </a:accent3>
      <a:accent4>
        <a:srgbClr val="D33F00"/>
      </a:accent4>
      <a:accent5>
        <a:srgbClr val="DEE1E6"/>
      </a:accent5>
      <a:accent6>
        <a:srgbClr val="DEE1E6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Arial"/>
        <a:cs typeface="Arial"/>
      </a:majorFont>
      <a:minorFont>
        <a:latin typeface="Aptos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Arial"/>
        <a:cs typeface="Arial"/>
      </a:majorFont>
      <a:minorFont>
        <a:latin typeface="Aptos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313</Words>
  <Application>Microsoft Office PowerPoint</Application>
  <PresentationFormat>Breitbild</PresentationFormat>
  <Paragraphs>108</Paragraphs>
  <Slides>18</Slides>
  <Notes>18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7" baseType="lpstr">
      <vt:lpstr>Aptos</vt:lpstr>
      <vt:lpstr>Arial</vt:lpstr>
      <vt:lpstr>Atkinson Hyperlegible</vt:lpstr>
      <vt:lpstr>Atkinson Hyperlegible Bold</vt:lpstr>
      <vt:lpstr>Lexend</vt:lpstr>
      <vt:lpstr>Lexend Deca Black</vt:lpstr>
      <vt:lpstr>Lexend Deca Medium</vt:lpstr>
      <vt:lpstr>Poppins</vt:lpstr>
      <vt:lpstr>KI-Kompass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Lehrkräfte-Begleitmaterial</vt:lpstr>
      <vt:lpstr>Lehrkräfte-Begleitmaterial</vt:lpstr>
      <vt:lpstr>Lehrkräfte-Begleitmaterial</vt:lpstr>
      <vt:lpstr>Lehrkräfte-Begleitmaterial</vt:lpstr>
      <vt:lpstr>Lehrkräfte-Begleitmaterial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Marion Weigelt</dc:creator>
  <cp:lastModifiedBy>Auburger, Maximilian</cp:lastModifiedBy>
  <cp:revision>10</cp:revision>
  <dcterms:created xsi:type="dcterms:W3CDTF">2025-11-11T19:58:20Z</dcterms:created>
  <dcterms:modified xsi:type="dcterms:W3CDTF">2025-11-27T15:47:52Z</dcterms:modified>
</cp:coreProperties>
</file>