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DC645D-E6A5-024C-AE7E-D02B2C6B205E}" type="datetimeFigureOut">
              <a:rPr lang="de-DE"/>
              <a:t>04.05.26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74503C-B16A-D841-976F-396B4BED49B3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037857-EDCE-00E7-125C-2FFAA42D9E3B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D46120-AC18-E929-EEFB-AC3E546EFDD0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74411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866761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52949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F83F20-25C9-9D64-AEE8-A2976B26B398}" type="slidenum">
              <a: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3</a:t>
            </a:fld>
            <a:endParaRPr sz="1200" b="0" i="0" u="none" strike="noStrike" cap="none" spc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933C4E-6B32-479B-ED10-78E18E91CB0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89" y="2247739"/>
            <a:ext cx="11685600" cy="26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3"/>
          </p:nvPr>
        </p:nvSpPr>
        <p:spPr bwMode="auto"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3" name="Freeform 16"/>
          <p:cNvSpPr/>
          <p:nvPr userDrawn="1"/>
        </p:nvSpPr>
        <p:spPr bwMode="auto">
          <a:xfrm>
            <a:off x="5184950" y="2609747"/>
            <a:ext cx="5760000" cy="92859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B0F0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grpSp>
        <p:nvGrpSpPr>
          <p:cNvPr id="33" name="Gruppieren 32"/>
          <p:cNvGrpSpPr/>
          <p:nvPr userDrawn="1"/>
        </p:nvGrpSpPr>
        <p:grpSpPr bwMode="auto">
          <a:xfrm>
            <a:off x="5184950" y="3690132"/>
            <a:ext cx="5760000" cy="1739117"/>
            <a:chOff x="5184950" y="4204482"/>
            <a:chExt cx="5760000" cy="1739117"/>
          </a:xfrm>
        </p:grpSpPr>
        <p:sp>
          <p:nvSpPr>
            <p:cNvPr id="26" name="Freeform 16"/>
            <p:cNvSpPr/>
            <p:nvPr userDrawn="1"/>
          </p:nvSpPr>
          <p:spPr bwMode="auto">
            <a:xfrm>
              <a:off x="5184950" y="4204482"/>
              <a:ext cx="5760000" cy="1739117"/>
            </a:xfrm>
            <a:custGeom>
              <a:avLst/>
              <a:gdLst/>
              <a:ahLst/>
              <a:cxnLst/>
              <a:rect l="l" t="t" r="r" b="b"/>
              <a:pathLst>
                <a:path w="1098248" h="986972" extrusionOk="0">
                  <a:moveTo>
                    <a:pt x="37132" y="0"/>
                  </a:moveTo>
                  <a:lnTo>
                    <a:pt x="1061116" y="0"/>
                  </a:lnTo>
                  <a:cubicBezTo>
                    <a:pt x="1070964" y="0"/>
                    <a:pt x="1080408" y="3912"/>
                    <a:pt x="1087372" y="10876"/>
                  </a:cubicBezTo>
                  <a:cubicBezTo>
                    <a:pt x="1094336" y="17839"/>
                    <a:pt x="1098248" y="27284"/>
                    <a:pt x="1098248" y="37132"/>
                  </a:cubicBezTo>
                  <a:lnTo>
                    <a:pt x="1098248" y="949839"/>
                  </a:lnTo>
                  <a:cubicBezTo>
                    <a:pt x="1098248" y="970347"/>
                    <a:pt x="1081623" y="986972"/>
                    <a:pt x="1061116" y="986972"/>
                  </a:cubicBezTo>
                  <a:lnTo>
                    <a:pt x="37132" y="986972"/>
                  </a:lnTo>
                  <a:cubicBezTo>
                    <a:pt x="27284" y="986972"/>
                    <a:pt x="17839" y="983059"/>
                    <a:pt x="10876" y="976096"/>
                  </a:cubicBezTo>
                  <a:cubicBezTo>
                    <a:pt x="3912" y="969132"/>
                    <a:pt x="0" y="959687"/>
                    <a:pt x="0" y="949839"/>
                  </a:cubicBezTo>
                  <a:lnTo>
                    <a:pt x="0" y="37132"/>
                  </a:lnTo>
                  <a:cubicBezTo>
                    <a:pt x="0" y="16625"/>
                    <a:pt x="16625" y="0"/>
                    <a:pt x="371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FE2E7"/>
              </a:solidFill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Textfeld 26"/>
            <p:cNvSpPr txBox="1"/>
            <p:nvPr userDrawn="1"/>
          </p:nvSpPr>
          <p:spPr bwMode="auto">
            <a:xfrm>
              <a:off x="5423369" y="4295431"/>
              <a:ext cx="4466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00B0F0"/>
                  </a:solidFill>
                  <a:latin typeface="Atkinson Hyperlegible"/>
                </a:rPr>
                <a:t>So gehst du vor: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5423369" y="4664368"/>
              <a:ext cx="45480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Öffne die Weblektion mit deinem Tablet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Bearbeite alle Aufgaben der Reihe nach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Bei Fragen: Melde dich leise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Arbeite in deinem eigenen Tempo</a:t>
              </a:r>
              <a:endParaRPr/>
            </a:p>
          </p:txBody>
        </p:sp>
      </p:grpSp>
      <p:sp>
        <p:nvSpPr>
          <p:cNvPr id="34" name="Textfeld 33"/>
          <p:cNvSpPr txBox="1"/>
          <p:nvPr userDrawn="1"/>
        </p:nvSpPr>
        <p:spPr bwMode="auto">
          <a:xfrm>
            <a:off x="1182589" y="5106534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3" y="5627657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427888" y="5661621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4118712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0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CC-BY-SA 4.0 ISB (München)  |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 b="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KI-Kompass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4" descr="Ein Bild, das Grafiken, Symbol, Logo, Schrift enthält.&#10;&#10;KI-generierte Inhalte können fehlerhaft sein."/>
          <p:cNvPicPr>
            <a:picLocks noChangeAspect="1"/>
          </p:cNvPicPr>
          <p:nvPr userDrawn="1"/>
        </p:nvPicPr>
        <p:blipFill>
          <a:blip r:embed="rId17"/>
          <a:srcRect t="28654" b="30313"/>
          <a:stretch/>
        </p:blipFill>
        <p:spPr bwMode="auto">
          <a:xfrm>
            <a:off x="8785320" y="486698"/>
            <a:ext cx="3075870" cy="1262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s.bycs.de/tablet-kompass-5-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8" name="Grafik 7" descr="Ein Bild, das Screenshot, Im Haus, Licht enthält.&#10;&#10;KI-generierte Inhalte können fehlerhaft sein."/>
          <p:cNvPicPr>
            <a:picLocks noChangeAspect="1"/>
          </p:cNvPicPr>
          <p:nvPr/>
        </p:nvPicPr>
        <p:blipFill>
          <a:blip r:embed="rId3"/>
          <a:srcRect l="49381" t="1" r="26113" b="-2262"/>
          <a:stretch/>
        </p:blipFill>
        <p:spPr bwMode="auto">
          <a:xfrm>
            <a:off x="0" y="0"/>
            <a:ext cx="12677277" cy="716629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0" y="4794023"/>
            <a:ext cx="6407624" cy="1066799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800">
                <a:ln w="0"/>
                <a:solidFill>
                  <a:schemeClr val="tx1"/>
                </a:solidFill>
                <a:latin typeface="Lexend"/>
              </a:rPr>
              <a:t>Tablet-Kompass 5-8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308268" y="1984355"/>
            <a:ext cx="3969026" cy="3975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" name="Grafik 7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71728" y="649356"/>
            <a:ext cx="4777033" cy="5678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9803538" y="2153356"/>
            <a:ext cx="2049564" cy="1107488"/>
          </a:xfrm>
          <a:prstGeom prst="wedgeRoundRectCallout">
            <a:avLst>
              <a:gd name="adj1" fmla="val -119463"/>
              <a:gd name="adj2" fmla="val -66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Direkter Link zur interaktiven Weblektion</a:t>
            </a:r>
            <a:endParaRPr/>
          </a:p>
        </p:txBody>
      </p:sp>
      <p:pic>
        <p:nvPicPr>
          <p:cNvPr id="6" name="Grafik 5" descr="Lupe mit einfarbiger Füllu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flipH="1">
            <a:off x="5070670" y="3488634"/>
            <a:ext cx="570614" cy="570614"/>
          </a:xfrm>
          <a:prstGeom prst="rect">
            <a:avLst/>
          </a:prstGeom>
        </p:spPr>
      </p:pic>
      <p:pic>
        <p:nvPicPr>
          <p:cNvPr id="15" name="Grafik 14" descr="Lupe mit einfarbiger Füllu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-627150" y="1055687"/>
            <a:ext cx="7020249" cy="7020249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 bwMode="auto">
          <a:xfrm>
            <a:off x="8340289" y="3892668"/>
            <a:ext cx="2049564" cy="1107488"/>
          </a:xfrm>
          <a:prstGeom prst="wedgeRoundRectCallout">
            <a:avLst>
              <a:gd name="adj1" fmla="val -110479"/>
              <a:gd name="adj2" fmla="val 496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Arbeitsauftrag für Beamer, Display, etc.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3021106" y="1389286"/>
            <a:ext cx="2049564" cy="898650"/>
          </a:xfrm>
          <a:prstGeom prst="wedgeRoundRectCallout">
            <a:avLst>
              <a:gd name="adj1" fmla="val 57557"/>
              <a:gd name="adj2" fmla="val 1921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Arbeitsblatt mit QR-Code für SuS</a:t>
            </a:r>
            <a:endParaRPr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2 Weblektion</a:t>
            </a:r>
            <a:endParaRPr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20338868">
            <a:off x="1273685" y="2657560"/>
            <a:ext cx="1822557" cy="2470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39238" y="1994452"/>
            <a:ext cx="4626582" cy="4185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416762" y="2584862"/>
            <a:ext cx="2961228" cy="1107488"/>
          </a:xfrm>
          <a:prstGeom prst="wedgeRoundRectCallout">
            <a:avLst>
              <a:gd name="adj1" fmla="val 93400"/>
              <a:gd name="adj2" fmla="val -2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Auswahl unterschiedlicher Vertiefungsphasen im Klassenverband</a:t>
            </a:r>
            <a:endParaRPr/>
          </a:p>
        </p:txBody>
      </p:sp>
      <p:sp>
        <p:nvSpPr>
          <p:cNvPr id="4" name="Abgerundete rechteckige Legende 3"/>
          <p:cNvSpPr/>
          <p:nvPr/>
        </p:nvSpPr>
        <p:spPr bwMode="auto">
          <a:xfrm>
            <a:off x="8649906" y="3138606"/>
            <a:ext cx="2961228" cy="1529939"/>
          </a:xfrm>
          <a:prstGeom prst="wedgeRoundRectCallout">
            <a:avLst>
              <a:gd name="adj1" fmla="val -92098"/>
              <a:gd name="adj2" fmla="val 1888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Der gleiche Aufbau wie bei den Impulsvarianten ermöglicht ein schnelles zurechtfinden im Material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1043222" y="5254486"/>
            <a:ext cx="2073729" cy="793977"/>
          </a:xfrm>
          <a:prstGeom prst="wedgeRoundRectCallout">
            <a:avLst>
              <a:gd name="adj1" fmla="val 95647"/>
              <a:gd name="adj2" fmla="val 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Zusätzliche Hinweise</a:t>
            </a:r>
            <a:endParaRPr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3 Plenumsphase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Menschliches Gesicht, Screenshot, Kleid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6504" y="2405625"/>
            <a:ext cx="4074731" cy="2426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Abgerundete rechteckige Legende 26"/>
          <p:cNvSpPr/>
          <p:nvPr/>
        </p:nvSpPr>
        <p:spPr bwMode="auto">
          <a:xfrm>
            <a:off x="4615386" y="2057470"/>
            <a:ext cx="2306409" cy="1107488"/>
          </a:xfrm>
          <a:prstGeom prst="wedgeRoundRectCallout">
            <a:avLst>
              <a:gd name="adj1" fmla="val -64370"/>
              <a:gd name="adj2" fmla="val 337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Einstieg über einen themenbezogenen Dialog der Avatare</a:t>
            </a:r>
            <a:endParaRPr/>
          </a:p>
        </p:txBody>
      </p:sp>
      <p:sp>
        <p:nvSpPr>
          <p:cNvPr id="28" name="Abgerundete rechteckige Legende 27"/>
          <p:cNvSpPr/>
          <p:nvPr/>
        </p:nvSpPr>
        <p:spPr bwMode="auto">
          <a:xfrm>
            <a:off x="4615386" y="3447416"/>
            <a:ext cx="2699814" cy="529161"/>
          </a:xfrm>
          <a:prstGeom prst="wedgeRoundRectCallout">
            <a:avLst>
              <a:gd name="adj1" fmla="val -77824"/>
              <a:gd name="adj2" fmla="val 698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Hörtext zum Nachlesen</a:t>
            </a:r>
            <a:endParaRPr/>
          </a:p>
        </p:txBody>
      </p:sp>
      <p:sp>
        <p:nvSpPr>
          <p:cNvPr id="29" name="Abgerundete rechteckige Legende 28"/>
          <p:cNvSpPr/>
          <p:nvPr/>
        </p:nvSpPr>
        <p:spPr bwMode="auto">
          <a:xfrm>
            <a:off x="5548808" y="4479758"/>
            <a:ext cx="1964712" cy="529161"/>
          </a:xfrm>
          <a:prstGeom prst="wedgeRoundRectCallout">
            <a:avLst>
              <a:gd name="adj1" fmla="val 64347"/>
              <a:gd name="adj2" fmla="val -1571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Input zum Thema</a:t>
            </a:r>
            <a:endParaRPr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pic>
        <p:nvPicPr>
          <p:cNvPr id="11" name="Grafik 10" descr="Ein Bild, das Text, Screenshot, Menschliches Gesicht, Cartoon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01828" y="2441052"/>
            <a:ext cx="3755992" cy="3071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Abgerundete rechteckige Legende 28"/>
          <p:cNvSpPr/>
          <p:nvPr/>
        </p:nvSpPr>
        <p:spPr bwMode="auto">
          <a:xfrm>
            <a:off x="3518452" y="5512101"/>
            <a:ext cx="3232494" cy="630282"/>
          </a:xfrm>
          <a:prstGeom prst="wedgeRoundRectCallout">
            <a:avLst>
              <a:gd name="adj1" fmla="val 93610"/>
              <a:gd name="adj2" fmla="val -1158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Anleitungen für verschiedene Betriebssysteme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enschliches Gesicht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98423" y="711903"/>
            <a:ext cx="4794310" cy="5221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Abgerundete rechteckige Legende 27"/>
          <p:cNvSpPr/>
          <p:nvPr/>
        </p:nvSpPr>
        <p:spPr bwMode="auto">
          <a:xfrm>
            <a:off x="2515305" y="2512213"/>
            <a:ext cx="2699814" cy="529161"/>
          </a:xfrm>
          <a:prstGeom prst="wedgeRoundRectCallout">
            <a:avLst>
              <a:gd name="adj1" fmla="val 81704"/>
              <a:gd name="adj2" fmla="val 1299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Vertiefende Infos</a:t>
            </a:r>
            <a:endParaRPr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sp>
        <p:nvSpPr>
          <p:cNvPr id="12" name="Abgerundete rechteckige Legende 28"/>
          <p:cNvSpPr/>
          <p:nvPr/>
        </p:nvSpPr>
        <p:spPr bwMode="auto">
          <a:xfrm>
            <a:off x="1199321" y="3816626"/>
            <a:ext cx="3232494" cy="1581691"/>
          </a:xfrm>
          <a:prstGeom prst="wedgeRoundRectCallout">
            <a:avLst>
              <a:gd name="adj1" fmla="val 108369"/>
              <a:gd name="adj2" fmla="val -332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Arbeitsaufträge, die direkt auf dem Endgerät erledigt werden können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Computer, Screenshot, Menschliches Gesich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9198" y="2471529"/>
            <a:ext cx="3616617" cy="335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 descr="Ein Bild, das Text, Screenshot, Webseite, Websit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80790" y="675860"/>
            <a:ext cx="3865426" cy="5259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3200156" y="3553067"/>
            <a:ext cx="2020185" cy="917943"/>
          </a:xfrm>
          <a:prstGeom prst="wedgeRoundRectCallout">
            <a:avLst>
              <a:gd name="adj1" fmla="val -72751"/>
              <a:gd name="adj2" fmla="val 850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Interaktive Inhalte zum Thema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5391738" y="2132467"/>
            <a:ext cx="2020185" cy="2070315"/>
          </a:xfrm>
          <a:prstGeom prst="wedgeRoundRectCallout">
            <a:avLst>
              <a:gd name="adj1" fmla="val 86707"/>
              <a:gd name="adj2" fmla="val -618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Thematisches abrunden der Story mit Inhaltsbezug (zum Hören oder zum Lesen)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4075815" y="4595058"/>
            <a:ext cx="3111794" cy="944504"/>
          </a:xfrm>
          <a:prstGeom prst="wedgeRoundRectCallout">
            <a:avLst>
              <a:gd name="adj1" fmla="val 77848"/>
              <a:gd name="adj2" fmla="val 108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Ausgewählte, altersgerechte Materialien zur Vertiefung</a:t>
            </a:r>
            <a:endParaRPr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4331059" y="2014346"/>
            <a:ext cx="74194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200"/>
              <a:t>Helfen Sie mit, den Tablet-Kompass 5-8 zu verbessern!</a:t>
            </a:r>
            <a:endParaRPr/>
          </a:p>
          <a:p>
            <a:pPr algn="ctr">
              <a:defRPr/>
            </a:pPr>
            <a:endParaRPr lang="de-DE" sz="3200"/>
          </a:p>
          <a:p>
            <a:pPr algn="ctr">
              <a:defRPr/>
            </a:pPr>
            <a:r>
              <a:rPr lang="de-DE" sz="3200"/>
              <a:t>Das ISB freut sich auf Ihre Anmerkungen zum Material sowie Ihre Erfahrungen bei der Durchführung im Unterricht.</a:t>
            </a: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de-DE" sz="3200">
                <a:solidFill>
                  <a:schemeClr val="accent1"/>
                </a:solidFill>
              </a:rPr>
              <a:t>digitalkompass@isb.bayern.de</a:t>
            </a:r>
            <a:endParaRPr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Ihr Feedback zählt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184121" y="2356402"/>
            <a:ext cx="4228853" cy="4145170"/>
          </a:xfrm>
          <a:prstGeom prst="rect">
            <a:avLst/>
          </a:prstGeom>
        </p:spPr>
      </p:pic>
      <p:pic>
        <p:nvPicPr>
          <p:cNvPr id="2" name="Grafik 1" descr="Ein Bild, das Symbol, Logo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928DE4E5-4694-9D66-B164-6769399BE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07478" y="-37988"/>
            <a:ext cx="2367761" cy="23677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2" y="336549"/>
            <a:ext cx="11121507" cy="1438274"/>
          </a:xfrm>
        </p:spPr>
        <p:txBody>
          <a:bodyPr/>
          <a:lstStyle/>
          <a:p>
            <a:pPr>
              <a:defRPr/>
            </a:pPr>
            <a:r>
              <a:rPr lang="de-DE" sz="4000"/>
              <a:t>Lernen Sie den Tablet-Kompass selbst kennen!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5443551" y="3549700"/>
            <a:ext cx="572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hlinkClick r:id="rId3"/>
              </a:rPr>
              <a:t>mebis.bycs.de/tablet-kompass-5-8</a:t>
            </a:r>
            <a:endParaRPr sz="2800" dirty="0"/>
          </a:p>
        </p:txBody>
      </p:sp>
      <p:pic>
        <p:nvPicPr>
          <p:cNvPr id="5" name="Grafik 4" descr="Ein Bild, das Muster, Stoff, Pixel enthält.&#10;&#10;KI-generierte Inhalte können fehlerhaft sein.">
            <a:extLst>
              <a:ext uri="{FF2B5EF4-FFF2-40B4-BE49-F238E27FC236}">
                <a16:creationId xmlns:a16="http://schemas.microsoft.com/office/drawing/2014/main" id="{19EAB2EB-37F6-B82C-1FED-53B50A54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0" y="2281161"/>
            <a:ext cx="3583517" cy="3583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4972046" y="2660728"/>
            <a:ext cx="6890582" cy="21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Vermittlung </a:t>
            </a:r>
            <a:r>
              <a:rPr lang="de-DE" sz="2200" dirty="0">
                <a:solidFill>
                  <a:srgbClr val="000000"/>
                </a:solidFill>
                <a:latin typeface="Aptos"/>
                <a:cs typeface="Arial"/>
              </a:rPr>
              <a:t>grundlegender</a:t>
            </a:r>
            <a:r>
              <a:rPr lang="de-DE" sz="2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 Kompetenzen zur Nutzung des Tablet im Unterricht</a:t>
            </a:r>
            <a:endParaRPr sz="22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2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Modularer Aufbau (Auswahl dur</a:t>
            </a:r>
            <a:r>
              <a:rPr lang="de-DE" sz="2200" dirty="0">
                <a:solidFill>
                  <a:srgbClr val="000000"/>
                </a:solidFill>
                <a:latin typeface="Aptos"/>
                <a:cs typeface="Arial"/>
              </a:rPr>
              <a:t>ch LK möglich)</a:t>
            </a:r>
            <a:endParaRPr sz="2000"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22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dirty="0">
                <a:solidFill>
                  <a:srgbClr val="000000"/>
                </a:solidFill>
                <a:latin typeface="Aptos"/>
                <a:cs typeface="Arial"/>
              </a:rPr>
              <a:t>Einfacher Zugang ohne Login</a:t>
            </a:r>
            <a:endParaRPr sz="22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Der Tablet-Kompass 5-8</a:t>
            </a:r>
            <a:endParaRPr/>
          </a:p>
        </p:txBody>
      </p:sp>
      <p:pic>
        <p:nvPicPr>
          <p:cNvPr id="8" name="Grafik 7" descr="Ein Bild, das Zeichnung, Animierter Cartoon, Darstellung, Kleid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2426" y="2570922"/>
            <a:ext cx="3684104" cy="36841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A39D5F-2A29-3793-BD7E-40097C4C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236" y="339674"/>
            <a:ext cx="3026742" cy="1513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78662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78475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>
              <a:defRPr/>
            </a:pPr>
            <a:r>
              <a:rPr lang="de-DE" sz="4000" dirty="0"/>
              <a:t>Module des </a:t>
            </a:r>
            <a:endParaRPr dirty="0"/>
          </a:p>
          <a:p>
            <a:pPr>
              <a:defRPr/>
            </a:pPr>
            <a:r>
              <a:rPr lang="de-DE" sz="4000" dirty="0"/>
              <a:t>Tablet-Kompasses 5-8</a:t>
            </a:r>
            <a:endParaRPr sz="4000" dirty="0"/>
          </a:p>
        </p:txBody>
      </p:sp>
      <p:sp>
        <p:nvSpPr>
          <p:cNvPr id="1444924757" name="Textfeld 2"/>
          <p:cNvSpPr txBox="1"/>
          <p:nvPr/>
        </p:nvSpPr>
        <p:spPr bwMode="auto">
          <a:xfrm>
            <a:off x="563636" y="2574062"/>
            <a:ext cx="8515308" cy="286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1: Tablet-Basics</a:t>
            </a:r>
            <a:endParaRPr dirty="0"/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2: Das Tablet im Unterricht</a:t>
            </a:r>
            <a:endParaRPr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3: Kommunikation</a:t>
            </a:r>
            <a:endParaRPr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4: Das Tablet souverän nutzen</a:t>
            </a: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17752C-EBB5-51EB-95D8-07D14FBF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8030">
            <a:off x="7571227" y="832971"/>
            <a:ext cx="3922757" cy="289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platzhalter 28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Unterrichtsverlauf</a:t>
            </a: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IMPULS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Motivierender Einstieg in das Thema im Klassenverband.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WEBLEKTION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Eigenständige Erarbeitung der Inhalte durch die Schülerinnen und Schüler am digitalen Endgerät.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PLENUM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9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Wiederholung und Vertiefung der Inhalte im Klassenverband.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9727" y="2040297"/>
            <a:ext cx="3638320" cy="412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39569" y="2213114"/>
            <a:ext cx="3966594" cy="358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Lehrkräfte-Begleitmaterial</a:t>
            </a:r>
            <a:endParaRPr/>
          </a:p>
        </p:txBody>
      </p:sp>
      <p:pic>
        <p:nvPicPr>
          <p:cNvPr id="13" name="Grafik 12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03186" y="1406939"/>
            <a:ext cx="4230769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Dokument, Schrif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95199" y="961633"/>
            <a:ext cx="4801601" cy="5123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343891" y="2478766"/>
            <a:ext cx="2073349" cy="873147"/>
          </a:xfrm>
          <a:prstGeom prst="wedgeRoundRectCallout">
            <a:avLst>
              <a:gd name="adj1" fmla="val 72035"/>
              <a:gd name="adj2" fmla="val -1433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Überblick über die Schwerpunkte</a:t>
            </a:r>
            <a:endParaRPr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184991" y="4564560"/>
            <a:ext cx="1960580" cy="1202755"/>
          </a:xfrm>
          <a:prstGeom prst="wedgeRoundRectCallout">
            <a:avLst>
              <a:gd name="adj1" fmla="val 86476"/>
              <a:gd name="adj2" fmla="val -625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Einordnung der zu erwerbenden Kompetenzen</a:t>
            </a:r>
            <a:endParaRPr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8774759" y="2644848"/>
            <a:ext cx="2513642" cy="784152"/>
          </a:xfrm>
          <a:prstGeom prst="wedgeRoundRectCallout">
            <a:avLst>
              <a:gd name="adj1" fmla="val -172038"/>
              <a:gd name="adj2" fmla="val -603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Inhalte des Kapitels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okumen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24150" y="935192"/>
            <a:ext cx="4807513" cy="514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271131" y="2432384"/>
            <a:ext cx="2213730" cy="873147"/>
          </a:xfrm>
          <a:prstGeom prst="wedgeRoundRectCallout">
            <a:avLst>
              <a:gd name="adj1" fmla="val 72035"/>
              <a:gd name="adj2" fmla="val -1433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Empfehlung zum zeitlichen Umgang</a:t>
            </a:r>
            <a:endParaRPr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271130" y="4663951"/>
            <a:ext cx="1960580" cy="1202755"/>
          </a:xfrm>
          <a:prstGeom prst="wedgeRoundRectCallout">
            <a:avLst>
              <a:gd name="adj1" fmla="val 86476"/>
              <a:gd name="adj2" fmla="val -625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Tipps &amp; ergänzende Hinweise</a:t>
            </a:r>
            <a:endParaRPr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8854272" y="2868957"/>
            <a:ext cx="2513642" cy="1178404"/>
          </a:xfrm>
          <a:prstGeom prst="wedgeRoundRectCallout">
            <a:avLst>
              <a:gd name="adj1" fmla="val -70286"/>
              <a:gd name="adj2" fmla="val -949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Empfehlungen zur Materialauswahl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64151" y="2060713"/>
            <a:ext cx="5094102" cy="3974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Abgerundete rechteckige Legende 4"/>
          <p:cNvSpPr/>
          <p:nvPr/>
        </p:nvSpPr>
        <p:spPr bwMode="auto">
          <a:xfrm>
            <a:off x="8665728" y="2010532"/>
            <a:ext cx="2339163" cy="873147"/>
          </a:xfrm>
          <a:prstGeom prst="wedgeRoundRectCallout">
            <a:avLst>
              <a:gd name="adj1" fmla="val -176436"/>
              <a:gd name="adj2" fmla="val 526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Verschiedene Impuls zur Auswahl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417513" y="2983070"/>
            <a:ext cx="3009014" cy="1438276"/>
          </a:xfrm>
          <a:prstGeom prst="wedgeRoundRectCallout">
            <a:avLst>
              <a:gd name="adj1" fmla="val 83085"/>
              <a:gd name="adj2" fmla="val -227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Überblick über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Dauer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Kognitive Aktivierung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Vorbereitungsaufwand</a:t>
            </a:r>
            <a:endParaRPr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8405884" y="4113470"/>
            <a:ext cx="2339163" cy="873148"/>
          </a:xfrm>
          <a:prstGeom prst="wedgeRoundRectCallout">
            <a:avLst>
              <a:gd name="adj1" fmla="val -101602"/>
              <a:gd name="adj2" fmla="val 405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Zusammenfassung des Inhalts</a:t>
            </a:r>
            <a:endParaRPr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  <p:sp>
        <p:nvSpPr>
          <p:cNvPr id="13" name="Abgerundete rechteckige Legende 6"/>
          <p:cNvSpPr/>
          <p:nvPr/>
        </p:nvSpPr>
        <p:spPr bwMode="auto">
          <a:xfrm>
            <a:off x="621251" y="5100758"/>
            <a:ext cx="2339163" cy="873148"/>
          </a:xfrm>
          <a:prstGeom prst="wedgeRoundRectCallout">
            <a:avLst>
              <a:gd name="adj1" fmla="val 100084"/>
              <a:gd name="adj2" fmla="val -193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Ausführliche Infos und Material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Elektronik, Menschliches Gesicht, Computer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4286" y="1199321"/>
            <a:ext cx="3583841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637952" y="4248970"/>
            <a:ext cx="2466753" cy="557572"/>
          </a:xfrm>
          <a:prstGeom prst="wedgeRoundRectCallout">
            <a:avLst>
              <a:gd name="adj1" fmla="val 77516"/>
              <a:gd name="adj2" fmla="val 2313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Anpassbares Material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8214607" y="2714122"/>
            <a:ext cx="3147236" cy="1068248"/>
          </a:xfrm>
          <a:prstGeom prst="wedgeRoundRectCallout">
            <a:avLst>
              <a:gd name="adj1" fmla="val -112657"/>
              <a:gd name="adj2" fmla="val 839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Sofort einsetzbares Material – ganz ohne Download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540561" y="2454419"/>
            <a:ext cx="2466753" cy="1107488"/>
          </a:xfrm>
          <a:prstGeom prst="wedgeRoundRectCallout">
            <a:avLst>
              <a:gd name="adj1" fmla="val 92821"/>
              <a:gd name="adj2" fmla="val -943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Schnelle Übersicht über den Ablauf der Methode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3969" y="5760449"/>
            <a:ext cx="1254258" cy="273009"/>
          </a:xfrm>
          <a:prstGeom prst="rect">
            <a:avLst/>
          </a:prstGeom>
        </p:spPr>
      </p:pic>
      <p:sp>
        <p:nvSpPr>
          <p:cNvPr id="1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KI-Kompas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Breitbild</PresentationFormat>
  <Paragraphs>88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Aptos</vt:lpstr>
      <vt:lpstr>Arial</vt:lpstr>
      <vt:lpstr>Atkinson Hyperlegible</vt:lpstr>
      <vt:lpstr>Atkinson Hyperlegible Bold</vt:lpstr>
      <vt:lpstr>Lexend</vt:lpstr>
      <vt:lpstr>Lexend Deca Black</vt:lpstr>
      <vt:lpstr>Lexend Deca Medium</vt:lpstr>
      <vt:lpstr>KI-Kompass</vt:lpstr>
      <vt:lpstr>2_KI-Kompass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Marion Weigelt</cp:lastModifiedBy>
  <cp:revision>74</cp:revision>
  <dcterms:created xsi:type="dcterms:W3CDTF">2025-06-17T13:43:22Z</dcterms:created>
  <dcterms:modified xsi:type="dcterms:W3CDTF">2026-05-04T10:02:45Z</dcterms:modified>
</cp:coreProperties>
</file>